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8"/>
  </p:notesMasterIdLst>
  <p:sldIdLst>
    <p:sldId id="559" r:id="rId2"/>
    <p:sldId id="1137" r:id="rId3"/>
    <p:sldId id="1138" r:id="rId4"/>
    <p:sldId id="1139" r:id="rId5"/>
    <p:sldId id="1140" r:id="rId6"/>
    <p:sldId id="1141" r:id="rId7"/>
    <p:sldId id="1142" r:id="rId8"/>
    <p:sldId id="1147" r:id="rId9"/>
    <p:sldId id="1109" r:id="rId10"/>
    <p:sldId id="1119" r:id="rId11"/>
    <p:sldId id="1120" r:id="rId12"/>
    <p:sldId id="1122" r:id="rId13"/>
    <p:sldId id="1123" r:id="rId14"/>
    <p:sldId id="1130" r:id="rId15"/>
    <p:sldId id="1172" r:id="rId16"/>
    <p:sldId id="1129" r:id="rId17"/>
    <p:sldId id="1125" r:id="rId18"/>
    <p:sldId id="1128" r:id="rId19"/>
    <p:sldId id="1133" r:id="rId20"/>
    <p:sldId id="1178" r:id="rId21"/>
    <p:sldId id="1132" r:id="rId22"/>
    <p:sldId id="1110" r:id="rId23"/>
    <p:sldId id="1175" r:id="rId24"/>
    <p:sldId id="1131" r:id="rId25"/>
    <p:sldId id="1162" r:id="rId26"/>
    <p:sldId id="1121" r:id="rId27"/>
    <p:sldId id="1144" r:id="rId28"/>
    <p:sldId id="1145" r:id="rId29"/>
    <p:sldId id="1146" r:id="rId30"/>
    <p:sldId id="1151" r:id="rId31"/>
    <p:sldId id="1152" r:id="rId32"/>
    <p:sldId id="1155" r:id="rId33"/>
    <p:sldId id="1174" r:id="rId34"/>
    <p:sldId id="1163" r:id="rId35"/>
    <p:sldId id="1158" r:id="rId36"/>
    <p:sldId id="1157" r:id="rId37"/>
    <p:sldId id="1115" r:id="rId38"/>
    <p:sldId id="1156" r:id="rId39"/>
    <p:sldId id="1150" r:id="rId40"/>
    <p:sldId id="1116" r:id="rId41"/>
    <p:sldId id="1149" r:id="rId42"/>
    <p:sldId id="1161" r:id="rId43"/>
    <p:sldId id="1169" r:id="rId44"/>
    <p:sldId id="1170" r:id="rId45"/>
    <p:sldId id="1167" r:id="rId46"/>
    <p:sldId id="1177" r:id="rId47"/>
    <p:sldId id="1168" r:id="rId48"/>
    <p:sldId id="1176" r:id="rId49"/>
    <p:sldId id="1148" r:id="rId50"/>
    <p:sldId id="1117" r:id="rId51"/>
    <p:sldId id="1165" r:id="rId52"/>
    <p:sldId id="1112" r:id="rId53"/>
    <p:sldId id="1113" r:id="rId54"/>
    <p:sldId id="1114" r:id="rId55"/>
    <p:sldId id="1166" r:id="rId56"/>
    <p:sldId id="1118" r:id="rId57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59"/>
      <p:bold r:id="rId60"/>
      <p:italic r:id="rId61"/>
      <p:boldItalic r:id="rId62"/>
    </p:embeddedFont>
    <p:embeddedFont>
      <p:font typeface="Cambria Math" panose="02040503050406030204" pitchFamily="18" charset="0"/>
      <p:regular r:id="rId63"/>
    </p:embeddedFont>
    <p:embeddedFont>
      <p:font typeface="Arial Narrow" panose="020B0606020202030204" pitchFamily="34" charset="0"/>
      <p:regular r:id="rId64"/>
      <p:bold r:id="rId65"/>
      <p:italic r:id="rId66"/>
      <p:boldItalic r:id="rId67"/>
    </p:embeddedFont>
    <p:embeddedFont>
      <p:font typeface="Mathematica1Mono" panose="020B0604020202020204"/>
      <p:regular r:id="rId68"/>
      <p:bold r:id="rId69"/>
    </p:embeddedFont>
    <p:embeddedFont>
      <p:font typeface="Mathematica3Mono" panose="020B0604020202020204"/>
      <p:regular r:id="rId70"/>
      <p:bold r:id="rId71"/>
    </p:embeddedFont>
    <p:embeddedFont>
      <p:font typeface="Tahoma" panose="020B0604030504040204" pitchFamily="34" charset="0"/>
      <p:regular r:id="rId72"/>
      <p:bold r:id="rId73"/>
    </p:embeddedFont>
  </p:embeddedFontLst>
  <p:custDataLst>
    <p:tags r:id="rId7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33CC"/>
    <a:srgbClr val="D113B6"/>
    <a:srgbClr val="00E4A8"/>
    <a:srgbClr val="993300"/>
    <a:srgbClr val="FF0000"/>
    <a:srgbClr val="FFCC00"/>
    <a:srgbClr val="9D4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0305" autoAdjust="0"/>
  </p:normalViewPr>
  <p:slideViewPr>
    <p:cSldViewPr>
      <p:cViewPr varScale="1">
        <p:scale>
          <a:sx n="77" d="100"/>
          <a:sy n="77" d="100"/>
        </p:scale>
        <p:origin x="353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5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7FF295-1BE1-456D-92F8-CCF4E9F3D5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6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466A1-A13B-4EDB-A255-DA9AE1A87273}" type="slidenum">
              <a:rPr lang="ar-SA"/>
              <a:pPr/>
              <a:t>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026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Completely unrelated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F295-1BE1-456D-92F8-CCF4E9F3D5FF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F295-1BE1-456D-92F8-CCF4E9F3D5FF}" type="slidenum">
              <a:rPr lang="ar-SA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4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14D7-ACD6-42D8-B603-4D0721EE6B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8E6A-1FC1-4001-B5C5-FF705BD63B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053C-2382-4EDC-8D82-07069C224A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F77A-9AAE-4B90-8E8E-BE97902B79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2CB1-D1E4-4320-BABD-8553F41A8E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9AD2-22B2-455F-A8CF-28E9BA2625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FA58-9C4B-4DA5-9AA9-23814AF87D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1DB3-0206-4050-A977-0FE7C69953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E61F-3EBF-4FF9-8670-2CAC06D484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E58D9-22F8-4DB4-86D6-2B8A18C7D8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3168D-9C6E-4C7B-827D-0DFFA3250A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7E6EE4A-BABD-453D-BE52-AF8E076E4B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-533400"/>
            <a:ext cx="8763000" cy="2209800"/>
          </a:xfrm>
        </p:spPr>
        <p:txBody>
          <a:bodyPr/>
          <a:lstStyle/>
          <a:p>
            <a:pPr eaLnBrk="1" hangingPunct="1"/>
            <a:r>
              <a:rPr lang="en-US" altLang="he-IL" sz="5400" b="1" dirty="0">
                <a:solidFill>
                  <a:schemeClr val="accent2"/>
                </a:solidFill>
              </a:rPr>
              <a:t/>
            </a:r>
            <a:br>
              <a:rPr lang="en-US" altLang="he-IL" sz="5400" b="1" dirty="0">
                <a:solidFill>
                  <a:schemeClr val="accent2"/>
                </a:solidFill>
              </a:rPr>
            </a:br>
            <a:r>
              <a:rPr lang="en-US" altLang="he-IL" sz="4800" b="1" dirty="0" smtClean="0">
                <a:solidFill>
                  <a:schemeClr val="accent2"/>
                </a:solidFill>
              </a:rPr>
              <a:t>Primary-Secondary-Resolvers Membership Proof Systems </a:t>
            </a:r>
            <a:br>
              <a:rPr lang="en-US" altLang="he-IL" sz="4800" b="1" dirty="0" smtClean="0">
                <a:solidFill>
                  <a:schemeClr val="accent2"/>
                </a:solidFill>
              </a:rPr>
            </a:br>
            <a:r>
              <a:rPr lang="en-US" altLang="he-IL" sz="4800" b="1" dirty="0" smtClean="0">
                <a:solidFill>
                  <a:schemeClr val="accent2"/>
                </a:solidFill>
              </a:rPr>
              <a:t>and their Applications to DNSSEC</a:t>
            </a:r>
            <a:endParaRPr lang="en-US" altLang="he-IL" sz="4000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1752600"/>
          </a:xfrm>
        </p:spPr>
        <p:txBody>
          <a:bodyPr/>
          <a:lstStyle/>
          <a:p>
            <a:pPr algn="l" eaLnBrk="1" hangingPunct="1"/>
            <a:r>
              <a:rPr lang="en-US" altLang="he-IL" sz="3600" b="1" dirty="0" smtClean="0">
                <a:solidFill>
                  <a:srgbClr val="FF3300"/>
                </a:solidFill>
              </a:rPr>
              <a:t>Based on: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he-IL" sz="2800" b="1" dirty="0" smtClean="0">
                <a:solidFill>
                  <a:srgbClr val="002060"/>
                </a:solidFill>
              </a:rPr>
              <a:t>NSEC5</a:t>
            </a:r>
            <a:r>
              <a:rPr lang="en-US" altLang="he-IL" sz="2800" b="1" dirty="0">
                <a:solidFill>
                  <a:srgbClr val="002060"/>
                </a:solidFill>
              </a:rPr>
              <a:t>:  Provably Preventing DNSSEC Zone </a:t>
            </a:r>
            <a:r>
              <a:rPr lang="en-US" altLang="he-IL" sz="2800" b="1" dirty="0" smtClean="0">
                <a:solidFill>
                  <a:srgbClr val="002060"/>
                </a:solidFill>
              </a:rPr>
              <a:t>Enumeration </a:t>
            </a:r>
            <a:r>
              <a:rPr lang="en-US" altLang="he-IL" sz="2800" b="1" dirty="0" smtClean="0">
                <a:solidFill>
                  <a:srgbClr val="993300"/>
                </a:solidFill>
              </a:rPr>
              <a:t>Sharon Goldberg, </a:t>
            </a:r>
            <a:r>
              <a:rPr lang="en-US" altLang="he-IL" sz="2800" b="1" dirty="0">
                <a:solidFill>
                  <a:srgbClr val="993300"/>
                </a:solidFill>
              </a:rPr>
              <a:t>Moni Naor, </a:t>
            </a:r>
            <a:r>
              <a:rPr lang="en-US" altLang="he-IL" sz="2800" b="1" dirty="0" err="1">
                <a:solidFill>
                  <a:srgbClr val="993300"/>
                </a:solidFill>
              </a:rPr>
              <a:t>Dimitris</a:t>
            </a:r>
            <a:r>
              <a:rPr lang="en-US" altLang="he-IL" sz="2800" b="1" dirty="0">
                <a:solidFill>
                  <a:srgbClr val="993300"/>
                </a:solidFill>
              </a:rPr>
              <a:t> Papadopoulos, Leonid </a:t>
            </a:r>
            <a:r>
              <a:rPr lang="en-US" altLang="he-IL" sz="2800" b="1" dirty="0" err="1" smtClean="0">
                <a:solidFill>
                  <a:srgbClr val="993300"/>
                </a:solidFill>
              </a:rPr>
              <a:t>Reyzin</a:t>
            </a:r>
            <a:r>
              <a:rPr lang="en-US" altLang="he-IL" sz="2800" b="1" dirty="0">
                <a:solidFill>
                  <a:srgbClr val="993300"/>
                </a:solidFill>
              </a:rPr>
              <a:t>,  </a:t>
            </a:r>
            <a:r>
              <a:rPr lang="en-US" altLang="he-IL" sz="2800" b="1" dirty="0" err="1">
                <a:solidFill>
                  <a:srgbClr val="993300"/>
                </a:solidFill>
              </a:rPr>
              <a:t>Sachin</a:t>
            </a:r>
            <a:r>
              <a:rPr lang="en-US" altLang="he-IL" sz="2800" b="1" dirty="0">
                <a:solidFill>
                  <a:srgbClr val="993300"/>
                </a:solidFill>
              </a:rPr>
              <a:t> </a:t>
            </a:r>
            <a:r>
              <a:rPr lang="en-US" altLang="he-IL" sz="2800" b="1" dirty="0" err="1" smtClean="0">
                <a:solidFill>
                  <a:srgbClr val="993300"/>
                </a:solidFill>
              </a:rPr>
              <a:t>Vasant</a:t>
            </a:r>
            <a:r>
              <a:rPr lang="en-US" altLang="he-IL" sz="2800" b="1" dirty="0" smtClean="0">
                <a:solidFill>
                  <a:srgbClr val="993300"/>
                </a:solidFill>
              </a:rPr>
              <a:t>, </a:t>
            </a:r>
            <a:r>
              <a:rPr lang="en-US" altLang="he-IL" sz="2800" b="1" dirty="0" err="1" smtClean="0">
                <a:solidFill>
                  <a:srgbClr val="993300"/>
                </a:solidFill>
              </a:rPr>
              <a:t>Asaf</a:t>
            </a:r>
            <a:r>
              <a:rPr lang="en-US" altLang="he-IL" sz="2800" b="1" dirty="0" smtClean="0">
                <a:solidFill>
                  <a:srgbClr val="993300"/>
                </a:solidFill>
              </a:rPr>
              <a:t> </a:t>
            </a:r>
            <a:r>
              <a:rPr lang="en-US" altLang="he-IL" sz="2800" b="1" dirty="0" err="1" smtClean="0">
                <a:solidFill>
                  <a:srgbClr val="993300"/>
                </a:solidFill>
              </a:rPr>
              <a:t>Ziv</a:t>
            </a:r>
            <a:endParaRPr lang="en-US" altLang="he-IL" sz="2800" b="1" dirty="0" smtClean="0">
              <a:solidFill>
                <a:srgbClr val="993300"/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he-IL" sz="2800" b="1" dirty="0">
                <a:solidFill>
                  <a:srgbClr val="002060"/>
                </a:solidFill>
              </a:rPr>
              <a:t>PSR Membership Proof Systems</a:t>
            </a:r>
            <a:r>
              <a:rPr lang="en-US" altLang="he-IL" sz="2800" b="1" dirty="0" smtClean="0">
                <a:solidFill>
                  <a:srgbClr val="002060"/>
                </a:solidFill>
              </a:rPr>
              <a:t>, </a:t>
            </a:r>
            <a:r>
              <a:rPr lang="en-US" altLang="he-IL" sz="2800" b="1" dirty="0" err="1" smtClean="0">
                <a:solidFill>
                  <a:srgbClr val="993300"/>
                </a:solidFill>
              </a:rPr>
              <a:t>Moni</a:t>
            </a:r>
            <a:r>
              <a:rPr lang="en-US" altLang="he-IL" sz="2800" b="1" dirty="0" smtClean="0">
                <a:solidFill>
                  <a:srgbClr val="993300"/>
                </a:solidFill>
              </a:rPr>
              <a:t> Naor and </a:t>
            </a:r>
            <a:r>
              <a:rPr lang="en-US" altLang="he-IL" sz="2800" b="1" dirty="0" err="1">
                <a:solidFill>
                  <a:srgbClr val="993300"/>
                </a:solidFill>
              </a:rPr>
              <a:t>Asaf</a:t>
            </a:r>
            <a:r>
              <a:rPr lang="en-US" altLang="he-IL" sz="2800" b="1" dirty="0">
                <a:solidFill>
                  <a:srgbClr val="993300"/>
                </a:solidFill>
              </a:rPr>
              <a:t> </a:t>
            </a:r>
            <a:r>
              <a:rPr lang="en-US" altLang="he-IL" sz="2800" b="1" dirty="0" err="1">
                <a:solidFill>
                  <a:srgbClr val="993300"/>
                </a:solidFill>
              </a:rPr>
              <a:t>Ziv</a:t>
            </a:r>
            <a:endParaRPr lang="en-US" altLang="he-IL" sz="2800" b="1" dirty="0">
              <a:solidFill>
                <a:srgbClr val="993300"/>
              </a:solidFill>
            </a:endParaRPr>
          </a:p>
          <a:p>
            <a:pPr algn="l" eaLnBrk="1" hangingPunct="1"/>
            <a:endParaRPr lang="en-US" altLang="he-IL" sz="2800" b="1" dirty="0" smtClean="0">
              <a:solidFill>
                <a:srgbClr val="993300"/>
              </a:solidFill>
            </a:endParaRPr>
          </a:p>
          <a:p>
            <a:pPr algn="l" eaLnBrk="1" hangingPunct="1"/>
            <a:endParaRPr lang="en-US" altLang="he-IL" sz="2800" b="1" dirty="0" smtClean="0">
              <a:solidFill>
                <a:srgbClr val="C00000"/>
              </a:solidFill>
            </a:endParaRPr>
          </a:p>
          <a:p>
            <a:pPr eaLnBrk="1" hangingPunct="1"/>
            <a:endParaRPr lang="en-US" altLang="he-IL" sz="4000" b="1" dirty="0" smtClean="0">
              <a:solidFill>
                <a:srgbClr val="FF3300"/>
              </a:solidFill>
            </a:endParaRPr>
          </a:p>
          <a:p>
            <a:pPr eaLnBrk="1" hangingPunct="1"/>
            <a:endParaRPr lang="en-US" altLang="he-IL" sz="4000" b="1" dirty="0" smtClean="0">
              <a:solidFill>
                <a:srgbClr val="FF3300"/>
              </a:solidFill>
            </a:endParaRPr>
          </a:p>
          <a:p>
            <a:pPr eaLnBrk="1" hangingPunct="1"/>
            <a:endParaRPr lang="en-US" altLang="he-IL" sz="4000" b="1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186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Weizmann Institute</a:t>
            </a:r>
            <a:endParaRPr lang="en-US" sz="2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36291" y="2967093"/>
            <a:ext cx="1511300" cy="11652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91" y="2967093"/>
            <a:ext cx="151130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00" y="2286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e-IL" sz="3200" b="1" dirty="0">
                <a:solidFill>
                  <a:srgbClr val="993300"/>
                </a:solidFill>
                <a:latin typeface="+mn-lt"/>
              </a:rPr>
              <a:t>Moni Naor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If </a:t>
            </a:r>
            <a:r>
              <a:rPr lang="en-US" b="1" dirty="0"/>
              <a:t>all</a:t>
            </a:r>
            <a:r>
              <a:rPr lang="en-US" dirty="0"/>
              <a:t> parties </a:t>
            </a:r>
            <a:r>
              <a:rPr lang="en-US" b="1" dirty="0"/>
              <a:t>follow</a:t>
            </a:r>
            <a:r>
              <a:rPr lang="en-US" dirty="0"/>
              <a:t> the </a:t>
            </a:r>
            <a:r>
              <a:rPr lang="en-US" dirty="0" smtClean="0"/>
              <a:t>protocol, </a:t>
            </a:r>
            <a:r>
              <a:rPr lang="en-US" dirty="0"/>
              <a:t>then </a:t>
            </a:r>
            <a:r>
              <a:rPr lang="en-US" b="1" dirty="0"/>
              <a:t>Resolver</a:t>
            </a:r>
            <a:r>
              <a:rPr lang="en-US" dirty="0"/>
              <a:t> learns whether </a:t>
            </a:r>
            <a:r>
              <a:rPr lang="en-US" altLang="he-IL" dirty="0" err="1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b="1" dirty="0" err="1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dirty="0" err="1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dirty="0"/>
              <a:t>or not</a:t>
            </a:r>
          </a:p>
          <a:p>
            <a:r>
              <a:rPr lang="en-US" dirty="0" smtClean="0"/>
              <a:t>Adversary can </a:t>
            </a:r>
          </a:p>
          <a:p>
            <a:pPr lvl="1"/>
            <a:r>
              <a:rPr lang="en-US" dirty="0" smtClean="0"/>
              <a:t>select set 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</a:p>
          <a:p>
            <a:pPr lvl="1"/>
            <a:r>
              <a:rPr lang="en-US" dirty="0" smtClean="0"/>
              <a:t>Get </a:t>
            </a:r>
            <a:r>
              <a:rPr lang="en-US" dirty="0" smtClean="0">
                <a:solidFill>
                  <a:srgbClr val="FF0000"/>
                </a:solidFill>
              </a:rPr>
              <a:t>Secondary</a:t>
            </a:r>
            <a:r>
              <a:rPr lang="en-US" dirty="0" smtClean="0"/>
              <a:t> Information </a:t>
            </a:r>
            <a:r>
              <a:rPr lang="en-US" dirty="0">
                <a:latin typeface="Comic Sans MS" panose="030F0702030302020204" pitchFamily="66" charset="0"/>
              </a:rPr>
              <a:t>I</a:t>
            </a:r>
            <a:r>
              <a:rPr lang="en-US" altLang="he-IL" baseline="-25000" dirty="0">
                <a:solidFill>
                  <a:srgbClr val="0033CC"/>
                </a:solidFill>
                <a:latin typeface="Comic Sans MS" pitchFamily="66" charset="0"/>
              </a:rPr>
              <a:t>S </a:t>
            </a:r>
            <a:r>
              <a:rPr lang="en-US" dirty="0">
                <a:latin typeface="Comic Sans MS" panose="030F0702030302020204" pitchFamily="66" charset="0"/>
              </a:rPr>
              <a:t>=(SK</a:t>
            </a:r>
            <a:r>
              <a:rPr lang="en-US" altLang="he-IL" baseline="-25000" dirty="0">
                <a:solidFill>
                  <a:srgbClr val="0033CC"/>
                </a:solidFill>
                <a:latin typeface="Comic Sans MS" pitchFamily="66" charset="0"/>
              </a:rPr>
              <a:t>S</a:t>
            </a:r>
            <a:r>
              <a:rPr lang="en-US" dirty="0">
                <a:latin typeface="Comic Sans MS" panose="030F0702030302020204" pitchFamily="66" charset="0"/>
              </a:rPr>
              <a:t> DS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en-US" dirty="0" smtClean="0"/>
              <a:t>Select </a:t>
            </a:r>
            <a:r>
              <a:rPr lang="en-US" altLang="he-IL" dirty="0" err="1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b="1" dirty="0" err="1" smtClean="0">
                <a:latin typeface="Comic Sans MS" panose="030F0702030302020204" pitchFamily="66" charset="0"/>
              </a:rPr>
              <a:t>U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/>
              <a:t>(either in 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 </a:t>
            </a:r>
            <a:r>
              <a:rPr lang="en-US" dirty="0" smtClean="0"/>
              <a:t>or not)</a:t>
            </a:r>
          </a:p>
          <a:p>
            <a:r>
              <a:rPr lang="en-US" dirty="0" smtClean="0"/>
              <a:t>Adversary </a:t>
            </a:r>
            <a:r>
              <a:rPr lang="en-US" b="1" dirty="0" smtClean="0"/>
              <a:t>wins</a:t>
            </a:r>
            <a:r>
              <a:rPr lang="en-US" dirty="0" smtClean="0"/>
              <a:t> if Resolver does not accept validity of execution when all participants follow the protocol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>
                <a:solidFill>
                  <a:srgbClr val="0033CC"/>
                </a:solidFill>
              </a:rPr>
              <a:t>Want Adversary to win with at most negligible probability</a:t>
            </a:r>
            <a:endParaRPr lang="en-US" altLang="he-IL" sz="30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lvl="1"/>
            <a:endParaRPr lang="en-US" altLang="he-IL" dirty="0">
              <a:solidFill>
                <a:srgbClr val="9966FF"/>
              </a:solidFill>
              <a:latin typeface="Comic Sans MS" panose="030F0702030302020204" pitchFamily="66" charset="0"/>
            </a:endParaRPr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133600"/>
            <a:ext cx="4114800" cy="95410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Leaking the secondary’s key </a:t>
            </a:r>
            <a:r>
              <a:rPr lang="en-US" b="1" dirty="0" smtClean="0">
                <a:latin typeface="+mn-lt"/>
              </a:rPr>
              <a:t>does not hurt </a:t>
            </a:r>
            <a:r>
              <a:rPr lang="en-US" dirty="0" smtClean="0">
                <a:latin typeface="+mn-lt"/>
              </a:rPr>
              <a:t>completeness!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1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Secondary</a:t>
            </a:r>
            <a:r>
              <a:rPr lang="en-US" dirty="0" smtClean="0"/>
              <a:t> cannot cheat: cannot make the Resolver accept a </a:t>
            </a:r>
            <a:r>
              <a:rPr lang="en-US" b="1" dirty="0" smtClean="0"/>
              <a:t>wrong</a:t>
            </a:r>
            <a:r>
              <a:rPr lang="en-US" dirty="0" smtClean="0"/>
              <a:t> conclusion as to whether </a:t>
            </a:r>
            <a:r>
              <a:rPr lang="en-US" altLang="he-IL" dirty="0" err="1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b="1" dirty="0" err="1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dirty="0" err="1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dirty="0"/>
              <a:t>or not</a:t>
            </a:r>
          </a:p>
          <a:p>
            <a:r>
              <a:rPr lang="en-US" dirty="0" smtClean="0"/>
              <a:t>Adversary can </a:t>
            </a:r>
          </a:p>
          <a:p>
            <a:pPr lvl="1"/>
            <a:r>
              <a:rPr lang="en-US" dirty="0" smtClean="0"/>
              <a:t>select set 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</a:p>
          <a:p>
            <a:pPr lvl="1"/>
            <a:r>
              <a:rPr lang="en-US" dirty="0" smtClean="0"/>
              <a:t>Get </a:t>
            </a:r>
            <a:r>
              <a:rPr lang="en-US" dirty="0" smtClean="0">
                <a:solidFill>
                  <a:srgbClr val="FF0000"/>
                </a:solidFill>
              </a:rPr>
              <a:t>Secondary</a:t>
            </a:r>
            <a:r>
              <a:rPr lang="en-US" dirty="0" smtClean="0"/>
              <a:t> Information </a:t>
            </a:r>
            <a:r>
              <a:rPr lang="en-US" dirty="0">
                <a:latin typeface="Comic Sans MS" panose="030F0702030302020204" pitchFamily="66" charset="0"/>
              </a:rPr>
              <a:t>I</a:t>
            </a:r>
            <a:r>
              <a:rPr lang="en-US" altLang="he-IL" baseline="-25000" dirty="0">
                <a:solidFill>
                  <a:srgbClr val="0033CC"/>
                </a:solidFill>
                <a:latin typeface="Comic Sans MS" pitchFamily="66" charset="0"/>
              </a:rPr>
              <a:t>S </a:t>
            </a:r>
            <a:r>
              <a:rPr lang="en-US" dirty="0">
                <a:latin typeface="Comic Sans MS" panose="030F0702030302020204" pitchFamily="66" charset="0"/>
              </a:rPr>
              <a:t>=(</a:t>
            </a:r>
            <a:r>
              <a:rPr lang="en-US" dirty="0" smtClean="0">
                <a:latin typeface="Comic Sans MS" panose="030F0702030302020204" pitchFamily="66" charset="0"/>
              </a:rPr>
              <a:t>SK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, DS)</a:t>
            </a:r>
          </a:p>
          <a:p>
            <a:pPr lvl="1"/>
            <a:r>
              <a:rPr lang="en-US" dirty="0" smtClean="0"/>
              <a:t>Select </a:t>
            </a:r>
            <a:r>
              <a:rPr lang="en-US" altLang="he-IL" dirty="0" err="1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b="1" dirty="0" err="1" smtClean="0">
                <a:latin typeface="Comic Sans MS" panose="030F0702030302020204" pitchFamily="66" charset="0"/>
              </a:rPr>
              <a:t>U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/>
              <a:t>(either in 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 </a:t>
            </a:r>
            <a:r>
              <a:rPr lang="en-US" dirty="0" smtClean="0"/>
              <a:t>or not)</a:t>
            </a:r>
          </a:p>
          <a:p>
            <a:r>
              <a:rPr lang="en-US" dirty="0" smtClean="0"/>
              <a:t>Adversary wins if Resolver </a:t>
            </a:r>
            <a:r>
              <a:rPr lang="en-US" b="1" dirty="0" smtClean="0"/>
              <a:t>accepts</a:t>
            </a:r>
            <a:r>
              <a:rPr lang="en-US" dirty="0" smtClean="0"/>
              <a:t> validity of </a:t>
            </a:r>
            <a:r>
              <a:rPr lang="en-US" b="1" dirty="0" smtClean="0"/>
              <a:t>wrong</a:t>
            </a:r>
            <a:r>
              <a:rPr lang="en-US" dirty="0" smtClean="0"/>
              <a:t> conclusion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>
                <a:solidFill>
                  <a:srgbClr val="0033CC"/>
                </a:solidFill>
              </a:rPr>
              <a:t>Want Adversary to win with at most negligible probability</a:t>
            </a:r>
            <a:endParaRPr lang="en-US" altLang="he-IL" sz="30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lvl="1"/>
            <a:endParaRPr lang="en-US" altLang="he-IL" dirty="0">
              <a:solidFill>
                <a:srgbClr val="9966FF"/>
              </a:solidFill>
              <a:latin typeface="Comic Sans MS" panose="030F0702030302020204" pitchFamily="66" charset="0"/>
            </a:endParaRPr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246293"/>
            <a:ext cx="4114800" cy="95410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Leaking the secondary’s key </a:t>
            </a:r>
            <a:r>
              <a:rPr lang="en-US" b="1" dirty="0" smtClean="0">
                <a:latin typeface="+mn-lt"/>
              </a:rPr>
              <a:t>does not hurt </a:t>
            </a:r>
            <a:r>
              <a:rPr lang="en-US" dirty="0" smtClean="0">
                <a:latin typeface="+mn-lt"/>
              </a:rPr>
              <a:t>soundness!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5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Privacy: Zero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Adversary does not learn (much) about the set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every adversary</a:t>
            </a:r>
            <a:r>
              <a:rPr lang="en-US" dirty="0" smtClean="0"/>
              <a:t> there exists a </a:t>
            </a:r>
            <a:r>
              <a:rPr lang="en-US" b="1" dirty="0" smtClean="0">
                <a:solidFill>
                  <a:srgbClr val="FFC000"/>
                </a:solidFill>
              </a:rPr>
              <a:t>simulator</a:t>
            </a:r>
            <a:r>
              <a:rPr lang="en-US" dirty="0" smtClean="0"/>
              <a:t> that produces the same (distribution of) conversations </a:t>
            </a:r>
          </a:p>
          <a:p>
            <a:pPr lvl="1"/>
            <a:r>
              <a:rPr lang="en-US" dirty="0" smtClean="0"/>
              <a:t>Between Resolver and </a:t>
            </a:r>
            <a:r>
              <a:rPr lang="en-US" dirty="0" smtClean="0">
                <a:solidFill>
                  <a:srgbClr val="FF0000"/>
                </a:solidFill>
              </a:rPr>
              <a:t>Secondary</a:t>
            </a:r>
          </a:p>
          <a:p>
            <a:pPr lvl="1"/>
            <a:r>
              <a:rPr lang="en-US" dirty="0" smtClean="0"/>
              <a:t>Having only </a:t>
            </a:r>
            <a:r>
              <a:rPr lang="en-US" b="1" dirty="0" smtClean="0"/>
              <a:t>oracle  access </a:t>
            </a:r>
            <a:r>
              <a:rPr lang="en-US" dirty="0" smtClean="0"/>
              <a:t>to the set 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Simulator</a:t>
            </a:r>
            <a:r>
              <a:rPr lang="en-US" dirty="0" smtClean="0"/>
              <a:t> produces (fake) public-key</a:t>
            </a:r>
          </a:p>
          <a:p>
            <a:r>
              <a:rPr lang="en-US" dirty="0" smtClean="0"/>
              <a:t>Given a query about </a:t>
            </a:r>
            <a:r>
              <a:rPr lang="en-US" dirty="0" smtClean="0">
                <a:latin typeface="Comic Sans MS" panose="030F0702030302020204" pitchFamily="66" charset="0"/>
              </a:rPr>
              <a:t>x</a:t>
            </a:r>
            <a:r>
              <a:rPr lang="en-US" dirty="0" smtClean="0"/>
              <a:t> by the Resolver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Simulator</a:t>
            </a:r>
            <a:r>
              <a:rPr lang="en-US" dirty="0" smtClean="0"/>
              <a:t> asks 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/>
              <a:t>-</a:t>
            </a:r>
            <a:r>
              <a:rPr lang="en-US" dirty="0" smtClean="0"/>
              <a:t>Oracle a query</a:t>
            </a:r>
          </a:p>
          <a:p>
            <a:pPr lvl="1"/>
            <a:r>
              <a:rPr lang="en-US" dirty="0" smtClean="0"/>
              <a:t>Simulates response to Resolver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343400" y="5943600"/>
            <a:ext cx="6096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Vertical Scroll 6"/>
          <p:cNvSpPr/>
          <p:nvPr/>
        </p:nvSpPr>
        <p:spPr bwMode="auto">
          <a:xfrm>
            <a:off x="8077200" y="5715000"/>
            <a:ext cx="762000" cy="762000"/>
          </a:xfrm>
          <a:prstGeom prst="verticalScroll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5844382"/>
            <a:ext cx="609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 bwMode="auto">
          <a:xfrm>
            <a:off x="7391400" y="6019800"/>
            <a:ext cx="609600" cy="228600"/>
          </a:xfrm>
          <a:prstGeom prst="left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Hexagon 9"/>
          <p:cNvSpPr/>
          <p:nvPr/>
        </p:nvSpPr>
        <p:spPr bwMode="auto">
          <a:xfrm>
            <a:off x="5943600" y="5867400"/>
            <a:ext cx="1295400" cy="609600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591120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e-IL" sz="2400" dirty="0" smtClean="0">
                <a:solidFill>
                  <a:srgbClr val="FFC000"/>
                </a:solidFill>
                <a:latin typeface="+mn-lt"/>
              </a:rPr>
              <a:t>Simulator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>
            <a:off x="5181600" y="6019800"/>
            <a:ext cx="609600" cy="228600"/>
          </a:xfrm>
          <a:prstGeom prst="left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751493"/>
            <a:ext cx="38862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Transcript Indistinguishable</a:t>
            </a:r>
          </a:p>
          <a:p>
            <a:pPr algn="l"/>
            <a:r>
              <a:rPr lang="en-US" dirty="0" smtClean="0">
                <a:latin typeface="+mn-lt"/>
              </a:rPr>
              <a:t>From real execution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6324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Resolver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2895600"/>
            <a:ext cx="2362200" cy="83099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+mn-lt"/>
              </a:rPr>
              <a:t>Online simulation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No rewinds</a:t>
            </a:r>
            <a:endParaRPr lang="en-US" sz="2400" dirty="0">
              <a:latin typeface="+mn-lt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715000" y="4648200"/>
            <a:ext cx="2819400" cy="891382"/>
          </a:xfrm>
          <a:prstGeom prst="wedgeRoundRectCallout">
            <a:avLst>
              <a:gd name="adj1" fmla="val -115486"/>
              <a:gd name="adj2" fmla="val 99853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Perfect, Statistical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Computational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f-Zero Knowledge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93837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some function</a:t>
                </a:r>
              </a:p>
              <a:p>
                <a:r>
                  <a:rPr lang="en-US" dirty="0" smtClean="0"/>
                  <a:t>Simulator gets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f(R)</a:t>
                </a:r>
                <a:r>
                  <a:rPr lang="en-US" dirty="0" smtClean="0"/>
                  <a:t>  before simulation begins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Resolver </a:t>
                </a:r>
                <a:r>
                  <a:rPr lang="en-US" b="1" dirty="0" smtClean="0"/>
                  <a:t>cannot distinguish whether talking to simulator or real system</a:t>
                </a:r>
              </a:p>
              <a:p>
                <a:r>
                  <a:rPr lang="en-US" dirty="0" smtClean="0"/>
                  <a:t>In our case </a:t>
                </a:r>
                <a:r>
                  <a:rPr lang="en-US" dirty="0">
                    <a:latin typeface="Comic Sans MS" panose="030F0702030302020204" pitchFamily="66" charset="0"/>
                  </a:rPr>
                  <a:t>f(R</a:t>
                </a:r>
                <a:r>
                  <a:rPr lang="en-US" dirty="0" smtClean="0">
                    <a:latin typeface="Comic Sans MS" panose="030F0702030302020204" pitchFamily="66" charset="0"/>
                  </a:rPr>
                  <a:t>)=|R|</a:t>
                </a:r>
              </a:p>
              <a:p>
                <a:pPr lvl="1"/>
                <a:r>
                  <a:rPr lang="en-US" dirty="0" smtClean="0"/>
                  <a:t>Or some upper bound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93837"/>
                <a:ext cx="8229600" cy="4525963"/>
              </a:xfrm>
              <a:blipFill rotWithShape="0">
                <a:blip r:embed="rId2"/>
                <a:stretch>
                  <a:fillRect l="-1704" t="-1750" b="-16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2057400" y="3276600"/>
            <a:ext cx="6096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Vertical Scroll 4"/>
          <p:cNvSpPr/>
          <p:nvPr/>
        </p:nvSpPr>
        <p:spPr bwMode="auto">
          <a:xfrm>
            <a:off x="5791200" y="3048000"/>
            <a:ext cx="762000" cy="762000"/>
          </a:xfrm>
          <a:prstGeom prst="verticalScroll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177382"/>
            <a:ext cx="609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 bwMode="auto">
          <a:xfrm>
            <a:off x="5105400" y="3352800"/>
            <a:ext cx="609600" cy="228600"/>
          </a:xfrm>
          <a:prstGeom prst="left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Hexagon 7"/>
          <p:cNvSpPr/>
          <p:nvPr/>
        </p:nvSpPr>
        <p:spPr bwMode="auto">
          <a:xfrm>
            <a:off x="3657600" y="3200400"/>
            <a:ext cx="1295400" cy="609600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24420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e-IL" sz="2400" dirty="0" smtClean="0">
                <a:solidFill>
                  <a:srgbClr val="FFC000"/>
                </a:solidFill>
                <a:latin typeface="+mn-lt"/>
              </a:rPr>
              <a:t>Simulator</a:t>
            </a:r>
            <a:endParaRPr lang="en-US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2895600" y="3352800"/>
            <a:ext cx="609600" cy="228600"/>
          </a:xfrm>
          <a:prstGeom prst="left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810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Resolver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589115"/>
            <a:ext cx="4038600" cy="10402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l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Arial Narrow"/>
                <a:cs typeface="Arial"/>
              </a:rPr>
              <a:t>In the HIBE construction </a:t>
            </a:r>
            <a:endParaRPr lang="en-US" kern="0" dirty="0" smtClean="0">
              <a:solidFill>
                <a:srgbClr val="000000"/>
              </a:solidFill>
              <a:latin typeface="Arial Narrow"/>
              <a:cs typeface="Arial"/>
            </a:endParaRPr>
          </a:p>
          <a:p>
            <a:pPr lvl="1" algn="l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f</a:t>
            </a:r>
            <a:r>
              <a:rPr lang="en-US" kern="0" dirty="0" smtClean="0">
                <a:solidFill>
                  <a:srgbClr val="000000"/>
                </a:solidFill>
                <a:latin typeface="Arial Narrow"/>
                <a:cs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 Narrow"/>
                <a:cs typeface="Arial"/>
              </a:rPr>
              <a:t>is </a:t>
            </a:r>
            <a:r>
              <a:rPr lang="en-US" kern="0" dirty="0" smtClean="0">
                <a:solidFill>
                  <a:srgbClr val="000000"/>
                </a:solidFill>
                <a:latin typeface="Arial Narrow"/>
                <a:cs typeface="Arial"/>
              </a:rPr>
              <a:t>null</a:t>
            </a:r>
            <a:endParaRPr lang="en-US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1954" y="4917143"/>
            <a:ext cx="2743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 rewinding!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59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f-Zero Knowledge implies hardness of zone enumeration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f-Zero Knowledge implies set is private: </a:t>
                </a:r>
                <a:r>
                  <a:rPr lang="en-US" b="1" dirty="0" smtClean="0"/>
                  <a:t>security against selective membership</a:t>
                </a:r>
              </a:p>
              <a:p>
                <a:r>
                  <a:rPr lang="en-US" dirty="0"/>
                  <a:t>Adversary can </a:t>
                </a:r>
              </a:p>
              <a:p>
                <a:pPr lvl="1"/>
                <a:r>
                  <a:rPr lang="en-US" dirty="0" smtClean="0"/>
                  <a:t>Select </a:t>
                </a:r>
                <a:r>
                  <a:rPr lang="en-US" dirty="0"/>
                  <a:t>set </a:t>
                </a:r>
                <a:r>
                  <a:rPr lang="en-US" altLang="he-IL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en-US" dirty="0" smtClean="0"/>
                  <a:t> and two elements 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{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altLang="en-US" baseline="-25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0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,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altLang="en-US" baseline="-25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}</a:t>
                </a:r>
                <a:endParaRPr lang="en-US" altLang="he-IL" dirty="0">
                  <a:solidFill>
                    <a:srgbClr val="9966FF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US" dirty="0" smtClean="0"/>
                  <a:t>Set is chosen as 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R = </a:t>
                </a:r>
                <a:r>
                  <a:rPr lang="en-US" altLang="he-IL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 {</a:t>
                </a:r>
                <a:r>
                  <a:rPr lang="en-US" altLang="en-US" dirty="0" err="1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altLang="en-US" baseline="-25000" dirty="0" err="1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b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} </a:t>
                </a:r>
                <a:r>
                  <a:rPr lang="en-US" dirty="0" smtClean="0"/>
                  <a:t>for </a:t>
                </a:r>
                <a:r>
                  <a:rPr lang="en-US" b="1" dirty="0" smtClean="0"/>
                  <a:t>random</a:t>
                </a:r>
                <a:r>
                  <a:rPr lang="en-US" dirty="0" smtClean="0"/>
                  <a:t> 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b</a:t>
                </a:r>
                <a:r>
                  <a:rPr lang="en-US" altLang="en-US" baseline="-25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he-IL" b="1" dirty="0">
                    <a:latin typeface="Comic Sans MS" pitchFamily="66" charset="0"/>
                    <a:sym typeface="Symbol" pitchFamily="18" charset="2"/>
                  </a:rPr>
                  <a:t>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{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0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,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}</a:t>
                </a:r>
                <a:endParaRPr lang="en-US" altLang="he-IL" dirty="0">
                  <a:solidFill>
                    <a:srgbClr val="9966FF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US" dirty="0" smtClean="0"/>
                  <a:t>Can ask about </a:t>
                </a:r>
                <a:r>
                  <a:rPr lang="en-US" b="1" dirty="0" smtClean="0"/>
                  <a:t>any</a:t>
                </a:r>
                <a:r>
                  <a:rPr lang="en-US" dirty="0" smtClean="0"/>
                  <a:t> 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 </a:t>
                </a:r>
                <a:r>
                  <a:rPr lang="en-US" altLang="en-US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not in </a:t>
                </a:r>
                <a:r>
                  <a:rPr lang="en-US" altLang="he-IL" dirty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{</a:t>
                </a:r>
                <a:r>
                  <a:rPr lang="en-US" alt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altLang="en-US" baseline="-25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0</a:t>
                </a:r>
                <a:r>
                  <a:rPr lang="en-US" altLang="he-IL" dirty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,</a:t>
                </a:r>
                <a:r>
                  <a:rPr lang="en-US" alt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altLang="en-US" baseline="-25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he-IL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}</a:t>
                </a:r>
                <a:endParaRPr lang="en-US" altLang="en-US" baseline="-25000" dirty="0" smtClean="0">
                  <a:solidFill>
                    <a:srgbClr val="0033CC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en-US" dirty="0" smtClean="0"/>
                  <a:t>Should guess 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b</a:t>
                </a:r>
              </a:p>
              <a:p>
                <a:pPr marL="5715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any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f</a:t>
                </a:r>
                <a:r>
                  <a:rPr lang="en-US" dirty="0" smtClean="0"/>
                  <a:t>-ZK PSR system is secure against </a:t>
                </a:r>
                <a:r>
                  <a:rPr lang="en-US" b="1" dirty="0" smtClean="0"/>
                  <a:t>selective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membership</a:t>
                </a:r>
                <a:endParaRPr lang="en-US" b="1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8229600" cy="4525963"/>
              </a:xfrm>
              <a:blipFill rotWithShape="0">
                <a:blip r:embed="rId2"/>
                <a:stretch>
                  <a:fillRect l="-1852" t="-1752" b="-9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 bwMode="auto">
          <a:xfrm>
            <a:off x="76200" y="960438"/>
            <a:ext cx="2438400" cy="457200"/>
          </a:xfrm>
          <a:prstGeom prst="wedgeRoundRectCallout">
            <a:avLst>
              <a:gd name="adj1" fmla="val -19391"/>
              <a:gd name="adj2" fmla="val 110852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When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f(R)=|R|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NSEC3 is </a:t>
            </a:r>
            <a:r>
              <a:rPr lang="en-US" b="1" dirty="0" smtClean="0"/>
              <a:t>not</a:t>
            </a:r>
            <a:r>
              <a:rPr lang="en-US" dirty="0" smtClean="0"/>
              <a:t> secure against selective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learning </a:t>
            </a:r>
            <a:r>
              <a:rPr lang="en-US" b="1" dirty="0">
                <a:solidFill>
                  <a:srgbClr val="9966FF"/>
                </a:solidFill>
                <a:latin typeface="Comic Sans MS" panose="030F0702030302020204" pitchFamily="66" charset="0"/>
              </a:rPr>
              <a:t>h(</a:t>
            </a:r>
            <a:r>
              <a:rPr lang="en-US" altLang="he-IL" b="1" dirty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b="1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) </a:t>
            </a:r>
            <a:r>
              <a:rPr lang="en-US" dirty="0" smtClean="0"/>
              <a:t>can easily determine whether </a:t>
            </a:r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0</a:t>
            </a:r>
            <a:r>
              <a:rPr lang="en-US" altLang="he-IL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latin typeface="Arial Narrow" panose="020B0606020202030204" pitchFamily="34" charset="0"/>
              </a:rPr>
              <a:t>or</a:t>
            </a:r>
            <a:r>
              <a:rPr lang="en-US" altLang="he-IL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1</a:t>
            </a:r>
            <a:r>
              <a:rPr lang="en-US" dirty="0" smtClean="0"/>
              <a:t> </a:t>
            </a:r>
            <a:r>
              <a:rPr lang="en-US" altLang="he-IL" dirty="0" smtClean="0">
                <a:latin typeface="Arial Narrow" panose="020B0606020202030204" pitchFamily="34" charset="0"/>
              </a:rPr>
              <a:t>are in </a:t>
            </a:r>
            <a:r>
              <a:rPr lang="en-US" altLang="he-IL" b="1" dirty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latin typeface="Arial Narrow" panose="020B0606020202030204" pitchFamily="34" charset="0"/>
              </a:rPr>
              <a:t> </a:t>
            </a:r>
            <a:endParaRPr lang="en-US" altLang="he-IL" b="1" dirty="0">
              <a:solidFill>
                <a:srgbClr val="9966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DNSSEC</a:t>
            </a:r>
          </a:p>
          <a:p>
            <a:r>
              <a:rPr lang="en-US" dirty="0" smtClean="0"/>
              <a:t>Zero-Knowledge Sets [</a:t>
            </a:r>
            <a:r>
              <a:rPr lang="en-US" dirty="0" err="1" smtClean="0"/>
              <a:t>Micali</a:t>
            </a:r>
            <a:r>
              <a:rPr lang="en-US" dirty="0" smtClean="0"/>
              <a:t>, Rabin &amp; Kilian]</a:t>
            </a:r>
          </a:p>
          <a:p>
            <a:pPr lvl="1"/>
            <a:r>
              <a:rPr lang="en-US" dirty="0" smtClean="0"/>
              <a:t>Too </a:t>
            </a:r>
            <a:r>
              <a:rPr lang="en-US" b="1" i="1" dirty="0" smtClean="0"/>
              <a:t>ambitious</a:t>
            </a:r>
            <a:r>
              <a:rPr lang="en-US" dirty="0" smtClean="0"/>
              <a:t>: even the primary not trusted</a:t>
            </a:r>
          </a:p>
          <a:p>
            <a:pPr lvl="1"/>
            <a:r>
              <a:rPr lang="en-US" dirty="0" smtClean="0"/>
              <a:t>Too </a:t>
            </a:r>
            <a:r>
              <a:rPr lang="en-US" b="1" i="1" dirty="0" smtClean="0"/>
              <a:t>inefficient</a:t>
            </a:r>
            <a:r>
              <a:rPr lang="en-US" dirty="0" smtClean="0"/>
              <a:t>: best known proposal [Chase et al.]: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omic Sans MS" panose="030F0702030302020204" pitchFamily="66" charset="0"/>
              </a:rPr>
              <a:t>log |U| </a:t>
            </a:r>
            <a:r>
              <a:rPr lang="en-US" dirty="0" smtClean="0"/>
              <a:t>public-key operations</a:t>
            </a:r>
          </a:p>
          <a:p>
            <a:r>
              <a:rPr lang="en-US" dirty="0" smtClean="0"/>
              <a:t>Verifiable Data Structures</a:t>
            </a:r>
          </a:p>
          <a:p>
            <a:pPr lvl="2"/>
            <a:r>
              <a:rPr lang="en-US" dirty="0" smtClean="0"/>
              <a:t>Certificate Revocation List [Naor-</a:t>
            </a:r>
            <a:r>
              <a:rPr lang="en-US" dirty="0" err="1" smtClean="0"/>
              <a:t>Nissim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General language for such data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 bwMode="auto">
          <a:xfrm>
            <a:off x="5414387" y="4953000"/>
            <a:ext cx="3581400" cy="531837"/>
          </a:xfrm>
          <a:prstGeom prst="wedgeRoundRectCallout">
            <a:avLst>
              <a:gd name="adj1" fmla="val -91345"/>
              <a:gd name="adj2" fmla="val 163408"/>
              <a:gd name="adj3" fmla="val 16667"/>
            </a:avLst>
          </a:prstGeom>
          <a:solidFill>
            <a:schemeClr val="accent5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z="2400">
                <a:solidFill>
                  <a:srgbClr val="000000"/>
                </a:solidFill>
                <a:latin typeface="Arial Narrow"/>
              </a:rPr>
              <a:t>Not transferable to third party</a:t>
            </a:r>
            <a:endParaRPr lang="en-US" sz="24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dirty="0" smtClean="0"/>
              <a:t>Public Key Authentication and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Digital Signatures: a </a:t>
            </a:r>
            <a:r>
              <a:rPr lang="en-US" dirty="0" err="1" smtClean="0"/>
              <a:t>prover</a:t>
            </a:r>
            <a:r>
              <a:rPr lang="en-US" dirty="0" smtClean="0"/>
              <a:t>/signer </a:t>
            </a:r>
          </a:p>
          <a:p>
            <a:r>
              <a:rPr lang="en-US" dirty="0" smtClean="0"/>
              <a:t>Publishes a </a:t>
            </a:r>
            <a:r>
              <a:rPr lang="en-US" b="1" dirty="0" smtClean="0"/>
              <a:t>public</a:t>
            </a:r>
            <a:r>
              <a:rPr lang="en-US" dirty="0" smtClean="0"/>
              <a:t> signing key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PK</a:t>
            </a:r>
            <a:r>
              <a:rPr lang="en-US" altLang="he-IL" baseline="-25000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Keeping </a:t>
            </a:r>
            <a:r>
              <a:rPr lang="en-US" dirty="0" smtClean="0">
                <a:latin typeface="Comic Sans MS" panose="030F0702030302020204" pitchFamily="66" charset="0"/>
              </a:rPr>
              <a:t>SK</a:t>
            </a:r>
            <a:r>
              <a:rPr lang="en-US" altLang="he-IL" baseline="-25000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  </a:t>
            </a:r>
            <a:r>
              <a:rPr lang="en-US" b="1" dirty="0" smtClean="0"/>
              <a:t>secret</a:t>
            </a:r>
          </a:p>
          <a:p>
            <a:r>
              <a:rPr lang="en-US" dirty="0" smtClean="0"/>
              <a:t>For any message </a:t>
            </a:r>
            <a:r>
              <a:rPr lang="en-US" dirty="0">
                <a:latin typeface="Comic Sans MS" panose="030F0702030302020204" pitchFamily="66" charset="0"/>
              </a:rPr>
              <a:t>m </a:t>
            </a:r>
            <a:r>
              <a:rPr lang="en-US" dirty="0" smtClean="0"/>
              <a:t>the signer, knowing </a:t>
            </a:r>
            <a:r>
              <a:rPr lang="en-US" dirty="0" smtClean="0">
                <a:latin typeface="Comic Sans MS" panose="030F0702030302020204" pitchFamily="66" charset="0"/>
              </a:rPr>
              <a:t>SK</a:t>
            </a:r>
            <a:r>
              <a:rPr lang="en-US" altLang="he-IL" baseline="-25000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dirty="0" smtClean="0"/>
              <a:t>, can generate signature </a:t>
            </a:r>
            <a:r>
              <a:rPr lang="el-GR" dirty="0" smtClean="0"/>
              <a:t>σ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</a:t>
            </a:r>
            <a:r>
              <a:rPr lang="en-US" dirty="0" smtClean="0">
                <a:latin typeface="Comic Sans MS" panose="030F0702030302020204" pitchFamily="66" charset="0"/>
              </a:rPr>
              <a:t>m,</a:t>
            </a:r>
            <a:r>
              <a:rPr lang="en-US" dirty="0" smtClean="0"/>
              <a:t> </a:t>
            </a:r>
            <a:r>
              <a:rPr lang="en-US" dirty="0" smtClean="0">
                <a:latin typeface="Comic Sans MS" panose="030F0702030302020204" pitchFamily="66" charset="0"/>
              </a:rPr>
              <a:t>PK</a:t>
            </a:r>
            <a:r>
              <a:rPr lang="en-US" altLang="he-IL" baseline="-25000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dirty="0" smtClean="0"/>
              <a:t> and </a:t>
            </a:r>
            <a:r>
              <a:rPr lang="el-GR" dirty="0"/>
              <a:t>σ</a:t>
            </a:r>
            <a:r>
              <a:rPr lang="en-US" dirty="0" smtClean="0"/>
              <a:t> verifier </a:t>
            </a:r>
            <a:r>
              <a:rPr lang="en-US" dirty="0" smtClean="0">
                <a:latin typeface="Comic Sans MS" panose="030F0702030302020204" pitchFamily="66" charset="0"/>
              </a:rPr>
              <a:t>V</a:t>
            </a:r>
            <a:r>
              <a:rPr lang="en-US" dirty="0" smtClean="0"/>
              <a:t> can check the validity of the signature.</a:t>
            </a:r>
          </a:p>
          <a:p>
            <a:pPr marL="0" indent="0">
              <a:buNone/>
            </a:pPr>
            <a:r>
              <a:rPr lang="en-US" dirty="0" smtClean="0"/>
              <a:t>Can the protocol be Interactive? </a:t>
            </a:r>
          </a:p>
          <a:p>
            <a:pPr lvl="1"/>
            <a:r>
              <a:rPr lang="en-US" dirty="0" smtClean="0"/>
              <a:t>Lose </a:t>
            </a:r>
            <a:r>
              <a:rPr lang="en-US" b="1" dirty="0" smtClean="0"/>
              <a:t>transferability but still want unforgeability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/>
          <a:lstStyle/>
          <a:p>
            <a:r>
              <a:rPr lang="en-US" altLang="en-US" sz="4000" dirty="0" smtClean="0"/>
              <a:t>Interactive Authentication security</a:t>
            </a:r>
            <a:endParaRPr lang="en-US" altLang="en-US" sz="4000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632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he-IL" sz="2800" b="1" dirty="0" smtClean="0"/>
              <a:t>Existential</a:t>
            </a:r>
            <a:r>
              <a:rPr lang="en-US" altLang="he-IL" sz="2800" dirty="0" smtClean="0"/>
              <a:t> </a:t>
            </a:r>
            <a:r>
              <a:rPr lang="en-US" altLang="he-IL" sz="2800" dirty="0"/>
              <a:t>unforgeability against adaptive chosen message attack</a:t>
            </a:r>
          </a:p>
          <a:p>
            <a:pPr lvl="1">
              <a:lnSpc>
                <a:spcPct val="90000"/>
              </a:lnSpc>
            </a:pPr>
            <a:r>
              <a:rPr lang="en-US" altLang="he-IL" sz="2400" dirty="0"/>
              <a:t>Adversary can ask to authenticate any sequence 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4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,</a:t>
            </a:r>
            <a:r>
              <a:rPr lang="en-US" altLang="en-US" sz="24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4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, …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Has to succeed in making </a:t>
            </a:r>
            <a:r>
              <a:rPr lang="en-US" altLang="he-IL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V</a:t>
            </a:r>
            <a:r>
              <a:rPr lang="en-US" altLang="en-US" sz="2400" dirty="0"/>
              <a:t> accept a message 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400" dirty="0"/>
              <a:t> not </a:t>
            </a:r>
            <a:r>
              <a:rPr lang="en-US" altLang="en-US" sz="2400" dirty="0" smtClean="0"/>
              <a:t>authenticated before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Has complete control over the channels 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he-IL" sz="2800" b="1" dirty="0" smtClean="0"/>
              <a:t>Selective</a:t>
            </a:r>
            <a:r>
              <a:rPr lang="en-US" altLang="he-IL" sz="2800" dirty="0" smtClean="0"/>
              <a:t> </a:t>
            </a:r>
            <a:r>
              <a:rPr lang="en-US" altLang="he-IL" sz="2800" dirty="0"/>
              <a:t>unforgeability against adaptive chosen message attack</a:t>
            </a:r>
          </a:p>
          <a:p>
            <a:pPr lvl="1">
              <a:lnSpc>
                <a:spcPct val="90000"/>
              </a:lnSpc>
            </a:pPr>
            <a:r>
              <a:rPr lang="en-US" altLang="he-IL" sz="2400" dirty="0"/>
              <a:t>Adversary </a:t>
            </a:r>
            <a:r>
              <a:rPr lang="en-US" altLang="he-IL" sz="2400" dirty="0" smtClean="0"/>
              <a:t>selects the message</a:t>
            </a:r>
            <a:r>
              <a:rPr lang="en-US" alt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m</a:t>
            </a:r>
            <a:r>
              <a:rPr lang="en-US" altLang="en-US" sz="24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0</a:t>
            </a:r>
            <a:r>
              <a:rPr lang="en-US" altLang="he-IL" sz="2400" dirty="0" smtClean="0"/>
              <a:t> it will forge</a:t>
            </a:r>
          </a:p>
          <a:p>
            <a:pPr lvl="1">
              <a:lnSpc>
                <a:spcPct val="90000"/>
              </a:lnSpc>
            </a:pPr>
            <a:r>
              <a:rPr lang="en-US" altLang="he-IL" sz="2400" dirty="0" smtClean="0"/>
              <a:t>can </a:t>
            </a:r>
            <a:r>
              <a:rPr lang="en-US" altLang="he-IL" sz="2400" dirty="0"/>
              <a:t>ask to authenticate any sequence 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4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,</a:t>
            </a:r>
            <a:r>
              <a:rPr lang="en-US" altLang="en-US" sz="24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4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…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not including </a:t>
            </a:r>
            <a:r>
              <a:rPr lang="en-US" alt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4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0</a:t>
            </a:r>
            <a:r>
              <a:rPr lang="en-US" altLang="en-US" sz="2400" dirty="0" smtClean="0"/>
              <a:t> </a:t>
            </a:r>
            <a:endParaRPr lang="en-US" alt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Has to succeed in making </a:t>
            </a:r>
            <a:r>
              <a:rPr lang="en-US" altLang="he-IL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V</a:t>
            </a:r>
            <a:r>
              <a:rPr lang="en-US" altLang="en-US" sz="2400" dirty="0"/>
              <a:t> accept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message </a:t>
            </a:r>
            <a:r>
              <a:rPr lang="en-US" alt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4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0</a:t>
            </a:r>
            <a:r>
              <a:rPr lang="en-US" altLang="en-US" sz="2400" dirty="0" smtClean="0"/>
              <a:t> selected ahead of time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Has complete control over the channels 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51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Authenticator wants to prove that it is alive and engaging in the protocol</a:t>
            </a:r>
          </a:p>
          <a:p>
            <a:r>
              <a:rPr lang="en-US" dirty="0" smtClean="0"/>
              <a:t>Example: key wants prove to door/car that it is who it claims to be (watch out for mafia attack…)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get it from public-key authentication</a:t>
            </a:r>
          </a:p>
          <a:p>
            <a:r>
              <a:rPr lang="en-US" dirty="0" smtClean="0"/>
              <a:t>Authenticate random message</a:t>
            </a:r>
          </a:p>
          <a:p>
            <a:r>
              <a:rPr lang="en-US" dirty="0" smtClean="0"/>
              <a:t>Enough to have selective unforgeability</a:t>
            </a:r>
            <a:endParaRPr lang="en-US" dirty="0"/>
          </a:p>
        </p:txBody>
      </p:sp>
      <p:pic>
        <p:nvPicPr>
          <p:cNvPr id="1026" name="Picture 2" descr="https://upload.wikimedia.org/wikipedia/commons/thumb/d/da/Intelligent_key.JPG/2560px-Intelligent_k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3726" y="3721474"/>
            <a:ext cx="19565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2DC20-F760-44F3-8A67-917BD08548E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143000"/>
          </a:xfrm>
        </p:spPr>
        <p:txBody>
          <a:bodyPr/>
          <a:lstStyle/>
          <a:p>
            <a:r>
              <a:rPr lang="en-US" altLang="he-IL" dirty="0" smtClean="0"/>
              <a:t>The (non) membership problem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287963"/>
          </a:xfrm>
        </p:spPr>
        <p:txBody>
          <a:bodyPr/>
          <a:lstStyle/>
          <a:p>
            <a:pPr>
              <a:defRPr/>
            </a:pPr>
            <a:r>
              <a:rPr lang="en-US" altLang="he-IL" dirty="0" smtClean="0">
                <a:ea typeface="+mn-ea"/>
              </a:rPr>
              <a:t>Database 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ea typeface="+mn-ea"/>
              </a:rPr>
              <a:t> of </a:t>
            </a:r>
            <a:r>
              <a:rPr lang="en-US" altLang="he-IL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altLang="he-IL" dirty="0" smtClean="0">
                <a:ea typeface="+mn-ea"/>
              </a:rPr>
              <a:t> elements from universe </a:t>
            </a:r>
            <a:r>
              <a:rPr lang="en-US" altLang="he-IL" b="1" dirty="0" smtClean="0">
                <a:latin typeface="Comic Sans MS" panose="030F0702030302020204" pitchFamily="66" charset="0"/>
              </a:rPr>
              <a:t>U</a:t>
            </a:r>
          </a:p>
          <a:p>
            <a:pPr lvl="1">
              <a:defRPr/>
            </a:pPr>
            <a:r>
              <a:rPr lang="en-US" altLang="he-IL" dirty="0" smtClean="0">
                <a:ea typeface="+mn-ea"/>
              </a:rPr>
              <a:t>With object </a:t>
            </a:r>
            <a:r>
              <a:rPr lang="en-US" altLang="he-IL" dirty="0" err="1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dirty="0" err="1" smtClean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/>
              <a:t> associated information </a:t>
            </a:r>
            <a:r>
              <a:rPr lang="en-US" altLang="he-IL" dirty="0" smtClean="0">
                <a:solidFill>
                  <a:srgbClr val="0070C0"/>
                </a:solidFill>
                <a:latin typeface="Comic Sans MS" pitchFamily="66" charset="0"/>
              </a:rPr>
              <a:t>y</a:t>
            </a:r>
            <a:r>
              <a:rPr lang="en-US" altLang="he-IL" dirty="0" smtClean="0">
                <a:solidFill>
                  <a:srgbClr val="9966FF"/>
                </a:solidFill>
              </a:rPr>
              <a:t> </a:t>
            </a:r>
            <a:endParaRPr lang="en-US" altLang="he-IL" dirty="0" smtClean="0"/>
          </a:p>
          <a:p>
            <a:pPr>
              <a:defRPr/>
            </a:pPr>
            <a:r>
              <a:rPr lang="en-US" altLang="he-IL" dirty="0" smtClean="0">
                <a:ea typeface="+mn-ea"/>
              </a:rPr>
              <a:t>Want to allow </a:t>
            </a:r>
            <a:r>
              <a:rPr lang="en-US" altLang="he-IL" b="1" dirty="0" smtClean="0">
                <a:ea typeface="+mn-ea"/>
              </a:rPr>
              <a:t>lookups</a:t>
            </a:r>
            <a:r>
              <a:rPr lang="en-US" altLang="he-IL" dirty="0" smtClean="0">
                <a:ea typeface="+mn-ea"/>
              </a:rPr>
              <a:t> in 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ea typeface="+mn-ea"/>
              </a:rPr>
              <a:t> such that</a:t>
            </a:r>
          </a:p>
          <a:p>
            <a:pPr lvl="1">
              <a:defRPr/>
            </a:pPr>
            <a:r>
              <a:rPr lang="en-US" altLang="he-IL" dirty="0" smtClean="0"/>
              <a:t>If </a:t>
            </a:r>
            <a:r>
              <a:rPr lang="en-US" altLang="he-IL" dirty="0" err="1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olidFill>
                  <a:srgbClr val="9966FF"/>
                </a:solidFill>
              </a:rPr>
              <a:t> </a:t>
            </a:r>
            <a:r>
              <a:rPr lang="en-US" altLang="he-IL" dirty="0" smtClean="0"/>
              <a:t>the</a:t>
            </a:r>
            <a:r>
              <a:rPr lang="en-US" altLang="he-IL" dirty="0" smtClean="0">
                <a:ea typeface="+mn-ea"/>
              </a:rPr>
              <a:t>n answer is ‘</a:t>
            </a:r>
            <a:r>
              <a:rPr lang="en-US" altLang="he-IL" b="1" dirty="0" smtClean="0">
                <a:ea typeface="+mn-ea"/>
              </a:rPr>
              <a:t>yes</a:t>
            </a:r>
            <a:r>
              <a:rPr lang="en-US" altLang="he-IL" dirty="0" smtClean="0">
                <a:ea typeface="+mn-ea"/>
              </a:rPr>
              <a:t>’ and associated </a:t>
            </a:r>
            <a:r>
              <a:rPr lang="en-US" altLang="he-IL" dirty="0">
                <a:solidFill>
                  <a:srgbClr val="0070C0"/>
                </a:solidFill>
                <a:latin typeface="Comic Sans MS" pitchFamily="66" charset="0"/>
              </a:rPr>
              <a:t>y </a:t>
            </a:r>
            <a:r>
              <a:rPr lang="en-US" altLang="he-IL" sz="2400" dirty="0" smtClean="0"/>
              <a:t>retrieved</a:t>
            </a:r>
            <a:endParaRPr lang="en-US" altLang="he-IL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>
              <a:defRPr/>
            </a:pPr>
            <a:r>
              <a:rPr lang="en-US" altLang="he-IL" dirty="0"/>
              <a:t>If </a:t>
            </a:r>
            <a:r>
              <a:rPr lang="en-US" altLang="he-IL" dirty="0" err="1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itchFamily="18" charset="2"/>
              </a:rPr>
              <a:t>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olidFill>
                  <a:srgbClr val="9966FF"/>
                </a:solidFill>
              </a:rPr>
              <a:t> </a:t>
            </a:r>
            <a:r>
              <a:rPr lang="en-US" altLang="he-IL" dirty="0"/>
              <a:t>then answer is </a:t>
            </a:r>
            <a:r>
              <a:rPr lang="en-US" altLang="he-IL" dirty="0" smtClean="0"/>
              <a:t>‘</a:t>
            </a:r>
            <a:r>
              <a:rPr lang="en-US" altLang="he-IL" b="1" dirty="0" smtClean="0"/>
              <a:t>no</a:t>
            </a:r>
            <a:r>
              <a:rPr lang="en-US" altLang="he-IL" dirty="0" smtClean="0"/>
              <a:t>’ </a:t>
            </a:r>
          </a:p>
          <a:p>
            <a:pPr>
              <a:defRPr/>
            </a:pPr>
            <a:r>
              <a:rPr lang="en-US" altLang="he-IL" dirty="0" smtClean="0"/>
              <a:t>Don’t want to leak more information than this!</a:t>
            </a:r>
          </a:p>
          <a:p>
            <a:pPr>
              <a:defRPr/>
            </a:pPr>
            <a:r>
              <a:rPr lang="en-US" altLang="he-IL" dirty="0" smtClean="0">
                <a:solidFill>
                  <a:srgbClr val="C00000"/>
                </a:solidFill>
              </a:rPr>
              <a:t>Entity</a:t>
            </a:r>
            <a:r>
              <a:rPr lang="en-US" altLang="he-IL" dirty="0" smtClean="0"/>
              <a:t> providing answer: </a:t>
            </a:r>
            <a:r>
              <a:rPr lang="en-US" altLang="he-IL" b="1" dirty="0" smtClean="0"/>
              <a:t>not</a:t>
            </a:r>
            <a:r>
              <a:rPr lang="en-US" altLang="he-IL" dirty="0" smtClean="0"/>
              <a:t> trusted </a:t>
            </a:r>
            <a:r>
              <a:rPr lang="en-US" altLang="he-IL" dirty="0" err="1" smtClean="0"/>
              <a:t>wrt</a:t>
            </a:r>
            <a:r>
              <a:rPr lang="en-US" altLang="he-IL" dirty="0" smtClean="0"/>
              <a:t> to correctness.</a:t>
            </a:r>
          </a:p>
          <a:p>
            <a:pPr marL="0" indent="0">
              <a:buNone/>
              <a:defRPr/>
            </a:pPr>
            <a:r>
              <a:rPr lang="en-US" altLang="he-IL" b="1" dirty="0" smtClean="0">
                <a:solidFill>
                  <a:srgbClr val="00B050"/>
                </a:solidFill>
                <a:ea typeface="+mn-ea"/>
              </a:rPr>
              <a:t>Primary</a:t>
            </a:r>
            <a:r>
              <a:rPr lang="en-US" altLang="he-IL" b="1" dirty="0" smtClean="0">
                <a:ea typeface="+mn-ea"/>
              </a:rPr>
              <a:t>               </a:t>
            </a:r>
            <a:r>
              <a:rPr lang="en-US" altLang="he-IL" b="1" dirty="0" smtClean="0">
                <a:solidFill>
                  <a:srgbClr val="C00000"/>
                </a:solidFill>
                <a:ea typeface="+mn-ea"/>
              </a:rPr>
              <a:t>Secondary</a:t>
            </a:r>
            <a:r>
              <a:rPr lang="en-US" altLang="he-IL" b="1" dirty="0" smtClean="0">
                <a:ea typeface="+mn-ea"/>
              </a:rPr>
              <a:t>              Resolver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096000"/>
            <a:ext cx="195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Trusted,</a:t>
            </a:r>
          </a:p>
          <a:p>
            <a:r>
              <a:rPr lang="en-US" sz="2400" b="1" dirty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ffline</a:t>
            </a:r>
            <a:endParaRPr lang="en-US" sz="2400" b="1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225178" y="5867400"/>
            <a:ext cx="1051422" cy="152400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Curved Down Arrow 9"/>
          <p:cNvSpPr/>
          <p:nvPr/>
        </p:nvSpPr>
        <p:spPr bwMode="auto">
          <a:xfrm>
            <a:off x="2103189" y="5334000"/>
            <a:ext cx="5059611" cy="533400"/>
          </a:xfrm>
          <a:prstGeom prst="curved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5257800" y="5791200"/>
            <a:ext cx="1066800" cy="228600"/>
          </a:xfrm>
          <a:prstGeom prst="left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8411" y="6019800"/>
            <a:ext cx="195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Not trusted,</a:t>
            </a:r>
          </a:p>
          <a:p>
            <a:r>
              <a:rPr lang="en-US" sz="2400" b="1" dirty="0" smtClean="0">
                <a:latin typeface="+mn-lt"/>
              </a:rPr>
              <a:t>Online</a:t>
            </a:r>
            <a:endParaRPr lang="en-US" sz="2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603775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Has </a:t>
            </a:r>
            <a:r>
              <a:rPr lang="en-US" altLang="he-IL" sz="2400" dirty="0" err="1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sz="2400" dirty="0" err="1" smtClean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sz="2400" b="1" dirty="0" err="1" smtClean="0">
                <a:latin typeface="Comic Sans MS" panose="030F0702030302020204" pitchFamily="66" charset="0"/>
              </a:rPr>
              <a:t>U</a:t>
            </a:r>
            <a:endParaRPr lang="en-US" altLang="he-IL" sz="2400" b="1" dirty="0" smtClean="0">
              <a:latin typeface="Comic Sans MS" panose="030F0702030302020204" pitchFamily="66" charset="0"/>
            </a:endParaRPr>
          </a:p>
          <a:p>
            <a:pPr algn="l"/>
            <a:r>
              <a:rPr lang="en-US" sz="2400" dirty="0" smtClean="0">
                <a:latin typeface="+mn-lt"/>
              </a:rPr>
              <a:t>knows primary’s public key</a:t>
            </a:r>
            <a:endParaRPr lang="en-US" sz="2400" dirty="0">
              <a:latin typeface="+mn-lt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429500" y="4572000"/>
            <a:ext cx="1562100" cy="1028700"/>
          </a:xfrm>
          <a:prstGeom prst="wedgeRectCallout">
            <a:avLst>
              <a:gd name="adj1" fmla="val -32236"/>
              <a:gd name="adj2" fmla="val 69426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Learns if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anose="030F0702030302020204" pitchFamily="66" charset="0"/>
              </a:rPr>
              <a:t>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555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uiExpand="1" build="p"/>
      <p:bldP spid="4" grpId="0"/>
      <p:bldP spid="9" grpId="0" animBg="1"/>
      <p:bldP spid="10" grpId="0" animBg="1"/>
      <p:bldP spid="11" grpId="0" animBg="1"/>
      <p:bldP spid="14" grpId="0"/>
      <p:bldP spid="15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Obligatory </a:t>
            </a:r>
            <a:r>
              <a:rPr lang="en-US" dirty="0" err="1" smtClean="0"/>
              <a:t>xkcd</a:t>
            </a:r>
            <a:r>
              <a:rPr lang="en-US" dirty="0" smtClean="0"/>
              <a:t> Cartoon</a:t>
            </a:r>
            <a:endParaRPr lang="en-US" dirty="0"/>
          </a:p>
        </p:txBody>
      </p:sp>
      <p:pic>
        <p:nvPicPr>
          <p:cNvPr id="3073" name="Picture 1" descr="Ident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2895600"/>
            <a:ext cx="46767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Known Constructions of Public-key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Signatures can be based on one-way functions</a:t>
            </a:r>
          </a:p>
          <a:p>
            <a:pPr lvl="1"/>
            <a:r>
              <a:rPr lang="en-US" dirty="0" smtClean="0"/>
              <a:t>But not </a:t>
            </a:r>
            <a:r>
              <a:rPr lang="en-US" b="1" i="1" dirty="0" smtClean="0"/>
              <a:t>efficiently</a:t>
            </a:r>
          </a:p>
          <a:p>
            <a:pPr lvl="1"/>
            <a:r>
              <a:rPr lang="en-US" dirty="0" smtClean="0"/>
              <a:t>Lower bound [Barak-</a:t>
            </a:r>
            <a:r>
              <a:rPr lang="en-US" dirty="0" err="1" smtClean="0"/>
              <a:t>Mahmoody</a:t>
            </a:r>
            <a:r>
              <a:rPr lang="en-US" dirty="0" smtClean="0"/>
              <a:t>]</a:t>
            </a:r>
          </a:p>
          <a:p>
            <a:r>
              <a:rPr lang="en-US" dirty="0" smtClean="0"/>
              <a:t>Public-key Authentication can be based on CCA secure encryption</a:t>
            </a:r>
          </a:p>
          <a:p>
            <a:r>
              <a:rPr lang="en-US" dirty="0" smtClean="0"/>
              <a:t>Public-key identification can be based on zero-knowledge proofs of knowledge [FFS]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Computationally non </a:t>
            </a:r>
            <a:r>
              <a:rPr lang="en-US" b="1" dirty="0"/>
              <a:t>trivial </a:t>
            </a:r>
            <a:r>
              <a:rPr lang="en-US" b="1" dirty="0" smtClean="0"/>
              <a:t>operations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Claim: Secondary Must Work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a PSR system satisfying Completeness, Soundness and </a:t>
            </a:r>
            <a:r>
              <a:rPr lang="en-US" dirty="0" smtClean="0">
                <a:latin typeface="Comic Sans MS" panose="030F0702030302020204" pitchFamily="66" charset="0"/>
              </a:rPr>
              <a:t>f</a:t>
            </a:r>
            <a:r>
              <a:rPr lang="en-US" dirty="0" smtClean="0"/>
              <a:t>-ZK can construct:</a:t>
            </a:r>
          </a:p>
          <a:p>
            <a:r>
              <a:rPr lang="en-US" dirty="0" smtClean="0"/>
              <a:t>A public-key authentication scheme</a:t>
            </a:r>
          </a:p>
          <a:p>
            <a:pPr lvl="1"/>
            <a:r>
              <a:rPr lang="en-US" dirty="0" smtClean="0"/>
              <a:t>Secure in the </a:t>
            </a:r>
            <a:r>
              <a:rPr lang="en-US" b="1" dirty="0" smtClean="0"/>
              <a:t>selective</a:t>
            </a:r>
            <a:r>
              <a:rPr lang="en-US" dirty="0" smtClean="0"/>
              <a:t> sense</a:t>
            </a:r>
          </a:p>
          <a:p>
            <a:pPr lvl="1"/>
            <a:r>
              <a:rPr lang="en-US" dirty="0" smtClean="0"/>
              <a:t>Work of the online authenticator </a:t>
            </a:r>
            <a:r>
              <a:rPr lang="en-US" b="1" dirty="0" smtClean="0"/>
              <a:t>similar to the work of the </a:t>
            </a:r>
            <a:r>
              <a:rPr lang="en-US" b="1" dirty="0" smtClean="0">
                <a:solidFill>
                  <a:srgbClr val="C00000"/>
                </a:solidFill>
              </a:rPr>
              <a:t>secondary</a:t>
            </a:r>
          </a:p>
          <a:p>
            <a:pPr marL="0" indent="0">
              <a:buNone/>
            </a:pPr>
            <a:r>
              <a:rPr lang="en-US" dirty="0" smtClean="0"/>
              <a:t>Proof:</a:t>
            </a:r>
          </a:p>
          <a:p>
            <a:r>
              <a:rPr lang="en-US" dirty="0" smtClean="0"/>
              <a:t>Consider a set </a:t>
            </a:r>
            <a:r>
              <a:rPr lang="en-US" dirty="0" smtClean="0">
                <a:latin typeface="Comic Sans MS" panose="030F0702030302020204" pitchFamily="66" charset="0"/>
              </a:rPr>
              <a:t>R={</a:t>
            </a:r>
            <a:r>
              <a:rPr lang="en-US" altLang="en-US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} </a:t>
            </a:r>
            <a:r>
              <a:rPr lang="en-US" dirty="0" smtClean="0"/>
              <a:t>with a </a:t>
            </a:r>
            <a:r>
              <a:rPr lang="en-US" b="1" dirty="0" smtClean="0"/>
              <a:t>single</a:t>
            </a:r>
            <a:r>
              <a:rPr lang="en-US" dirty="0" smtClean="0"/>
              <a:t> element</a:t>
            </a:r>
          </a:p>
          <a:p>
            <a:r>
              <a:rPr lang="en-US" dirty="0" smtClean="0"/>
              <a:t>Authentication for a message</a:t>
            </a:r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m</a:t>
            </a:r>
            <a:r>
              <a:rPr lang="en-US" alt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proof that </a:t>
            </a:r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/>
              <a:t> is </a:t>
            </a:r>
            <a:r>
              <a:rPr lang="en-US" b="1" dirty="0" smtClean="0"/>
              <a:t>not</a:t>
            </a:r>
            <a:r>
              <a:rPr lang="en-US" dirty="0" smtClean="0"/>
              <a:t> in </a:t>
            </a:r>
            <a:r>
              <a:rPr lang="en-US" dirty="0" smtClean="0">
                <a:latin typeface="Comic Sans MS" panose="030F0702030302020204" pitchFamily="66" charset="0"/>
              </a:rPr>
              <a:t>R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400800" y="1905000"/>
            <a:ext cx="2667000" cy="838200"/>
          </a:xfrm>
          <a:prstGeom prst="wedgeRoundRectCallout">
            <a:avLst>
              <a:gd name="adj1" fmla="val -167501"/>
              <a:gd name="adj2" fmla="val 682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security against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selective </a:t>
            </a:r>
            <a:r>
              <a:rPr lang="en-US" sz="2400" b="1" dirty="0">
                <a:latin typeface="Arial Narrow" panose="020B0606020202030204" pitchFamily="34" charset="0"/>
              </a:rPr>
              <a:t>membership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4038600"/>
            <a:ext cx="4800600" cy="95410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True even if Secondary is trusted: Primary plays role of secondary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5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Claim: Secondary Must Work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Proof:</a:t>
            </a:r>
          </a:p>
          <a:p>
            <a:r>
              <a:rPr lang="en-US" dirty="0" smtClean="0"/>
              <a:t>Consider a set </a:t>
            </a:r>
            <a:r>
              <a:rPr lang="en-US" dirty="0" smtClean="0">
                <a:latin typeface="Comic Sans MS" panose="030F0702030302020204" pitchFamily="66" charset="0"/>
              </a:rPr>
              <a:t>R={</a:t>
            </a:r>
            <a:r>
              <a:rPr lang="en-US" altLang="en-US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} </a:t>
            </a:r>
            <a:r>
              <a:rPr lang="en-US" dirty="0" smtClean="0"/>
              <a:t>with a </a:t>
            </a:r>
            <a:r>
              <a:rPr lang="en-US" b="1" dirty="0" smtClean="0"/>
              <a:t>single</a:t>
            </a:r>
            <a:r>
              <a:rPr lang="en-US" dirty="0" smtClean="0"/>
              <a:t> element</a:t>
            </a:r>
          </a:p>
          <a:p>
            <a:r>
              <a:rPr lang="en-US" dirty="0" smtClean="0"/>
              <a:t>Authentication for a message</a:t>
            </a:r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m</a:t>
            </a:r>
            <a:r>
              <a:rPr lang="en-US" alt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proof that </a:t>
            </a:r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/>
              <a:t> is </a:t>
            </a:r>
            <a:r>
              <a:rPr lang="en-US" b="1" dirty="0" smtClean="0"/>
              <a:t>not</a:t>
            </a:r>
            <a:r>
              <a:rPr lang="en-US" dirty="0" smtClean="0"/>
              <a:t> in </a:t>
            </a:r>
            <a:r>
              <a:rPr lang="en-US" dirty="0" smtClean="0">
                <a:latin typeface="Comic Sans MS" panose="030F0702030302020204" pitchFamily="66" charset="0"/>
              </a:rPr>
              <a:t>R</a:t>
            </a:r>
          </a:p>
          <a:p>
            <a:pPr marL="0" indent="0">
              <a:buNone/>
            </a:pPr>
            <a:r>
              <a:rPr lang="en-US" sz="2800" dirty="0" smtClean="0">
                <a:latin typeface="Arial Narrow" panose="020B0606020202030204" pitchFamily="34" charset="0"/>
              </a:rPr>
              <a:t>To break security </a:t>
            </a:r>
            <a:r>
              <a:rPr lang="en-US" sz="2800" dirty="0">
                <a:latin typeface="Arial Narrow" panose="020B0606020202030204" pitchFamily="34" charset="0"/>
              </a:rPr>
              <a:t>against </a:t>
            </a:r>
            <a:r>
              <a:rPr lang="en-US" sz="2800" b="1" dirty="0" smtClean="0">
                <a:latin typeface="Arial Narrow" panose="020B0606020202030204" pitchFamily="34" charset="0"/>
              </a:rPr>
              <a:t>selective membership</a:t>
            </a:r>
            <a:r>
              <a:rPr lang="en-US" sz="2800" dirty="0" smtClean="0">
                <a:latin typeface="Arial Narrow" panose="020B060602020203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en-US" alt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8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b</a:t>
            </a:r>
            <a:r>
              <a:rPr lang="en-US" altLang="he-IL" sz="2800" dirty="0" err="1" smtClean="0">
                <a:solidFill>
                  <a:srgbClr val="0033CC"/>
                </a:solidFill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en-US" sz="28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8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{m</a:t>
            </a:r>
            <a:r>
              <a:rPr lang="en-US" altLang="en-US" sz="28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0</a:t>
            </a:r>
            <a:r>
              <a:rPr lang="en-US" altLang="en-US" sz="2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, m</a:t>
            </a:r>
            <a:r>
              <a:rPr lang="en-US" altLang="en-US" sz="28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2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latin typeface="Arial Narrow" panose="020B0606020202030204" pitchFamily="34" charset="0"/>
              </a:rPr>
              <a:t> Run forger with target </a:t>
            </a:r>
            <a:r>
              <a:rPr lang="en-US" alt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8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b</a:t>
            </a:r>
            <a:r>
              <a:rPr lang="en-US" altLang="en-US" sz="28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’</a:t>
            </a:r>
            <a:r>
              <a:rPr lang="en-US" sz="2800" dirty="0" smtClean="0">
                <a:latin typeface="Arial Narrow" panose="020B0606020202030204" pitchFamily="34" charset="0"/>
              </a:rPr>
              <a:t> for </a:t>
            </a:r>
            <a:r>
              <a:rPr lang="en-US" alt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b’</a:t>
            </a:r>
            <a:r>
              <a:rPr lang="en-US" altLang="he-IL" sz="2800" dirty="0" err="1" smtClean="0">
                <a:solidFill>
                  <a:srgbClr val="0033CC"/>
                </a:solidFill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en-US" sz="2800" baseline="-250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800" dirty="0" smtClean="0">
                <a:solidFill>
                  <a:srgbClr val="0033CC"/>
                </a:solidFill>
                <a:latin typeface="Comic Sans MS" panose="030F0702030302020204" pitchFamily="66" charset="0"/>
                <a:sym typeface="Symbol" pitchFamily="18" charset="2"/>
              </a:rPr>
              <a:t>{0,1}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until ready to forge</a:t>
            </a:r>
          </a:p>
          <a:p>
            <a:pPr marL="0" indent="0">
              <a:buNone/>
            </a:pPr>
            <a:r>
              <a:rPr lang="en-US" sz="2800" dirty="0" smtClean="0">
                <a:latin typeface="Arial Narrow" panose="020B0606020202030204" pitchFamily="34" charset="0"/>
              </a:rPr>
              <a:t>If forge successful (accepted): guess </a:t>
            </a:r>
            <a:r>
              <a:rPr lang="en-US" altLang="en-US" sz="2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b</a:t>
            </a:r>
            <a:r>
              <a:rPr lang="en-US" alt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= b’ </a:t>
            </a:r>
          </a:p>
          <a:p>
            <a:pPr marL="0" indent="0">
              <a:buNone/>
            </a:pP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smtClean="0">
                <a:latin typeface="Arial Narrow" panose="020B0606020202030204" pitchFamily="34" charset="0"/>
              </a:rPr>
              <a:t>otherwise: flip a coin to guess </a:t>
            </a:r>
            <a:r>
              <a:rPr lang="en-US" alt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b</a:t>
            </a:r>
            <a:endParaRPr lang="en-US" sz="2800" dirty="0">
              <a:latin typeface="Arial Narrow" panose="020B0606020202030204" pitchFamily="34" charset="0"/>
            </a:endParaRPr>
          </a:p>
          <a:p>
            <a:pPr lvl="1"/>
            <a:endParaRPr lang="en-US" sz="3200" dirty="0" smtClean="0">
              <a:latin typeface="Comic Sans MS" panose="030F0702030302020204" pitchFamily="66" charset="0"/>
            </a:endParaRPr>
          </a:p>
          <a:p>
            <a:pPr lvl="1"/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en-US" dirty="0" smtClean="0"/>
                  <a:t>We model a hash function </a:t>
                </a:r>
                <a:r>
                  <a:rPr lang="en-US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: 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R</a:t>
                </a:r>
              </a:p>
              <a:p>
                <a:pPr marL="342900" lvl="1" indent="-342900">
                  <a:buFontTx/>
                  <a:buChar char="•"/>
                </a:pPr>
                <a:r>
                  <a:rPr lang="en-US" dirty="0"/>
                  <a:t>A</a:t>
                </a:r>
                <a:r>
                  <a:rPr lang="en-US" dirty="0" smtClean="0"/>
                  <a:t>s a </a:t>
                </a:r>
                <a:r>
                  <a:rPr lang="en-US" b="1" dirty="0" smtClean="0"/>
                  <a:t>truly random </a:t>
                </a:r>
                <a:r>
                  <a:rPr lang="en-US" dirty="0" smtClean="0"/>
                  <a:t>function from the domain to the range</a:t>
                </a:r>
              </a:p>
              <a:p>
                <a:pPr marL="342900" lvl="1" indent="-342900">
                  <a:buFontTx/>
                  <a:buChar char="•"/>
                </a:pPr>
                <a:r>
                  <a:rPr lang="en-US" b="1" dirty="0" smtClean="0">
                    <a:solidFill>
                      <a:srgbClr val="0033CC"/>
                    </a:solidFill>
                  </a:rPr>
                  <a:t>Programmable model</a:t>
                </a:r>
              </a:p>
              <a:p>
                <a:pPr marL="342900" lvl="1" indent="-342900">
                  <a:buFontTx/>
                  <a:buChar char="•"/>
                </a:pPr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 smtClean="0"/>
                  <a:t>Under random oracle assumption </a:t>
                </a:r>
              </a:p>
              <a:p>
                <a:pPr marL="342900" lvl="1" indent="-342900">
                  <a:buFontTx/>
                  <a:buChar char="•"/>
                </a:pPr>
                <a:r>
                  <a:rPr lang="en-US" dirty="0" smtClean="0"/>
                  <a:t>Can turn </a:t>
                </a:r>
                <a:r>
                  <a:rPr lang="en-US" b="1" dirty="0" smtClean="0"/>
                  <a:t>selective</a:t>
                </a:r>
                <a:r>
                  <a:rPr lang="en-US" dirty="0" smtClean="0"/>
                  <a:t> into </a:t>
                </a:r>
                <a:r>
                  <a:rPr lang="en-US" b="1" dirty="0" smtClean="0"/>
                  <a:t>existential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unforgeability</a:t>
                </a:r>
                <a:endParaRPr lang="en-US" dirty="0" smtClean="0"/>
              </a:p>
              <a:p>
                <a:pPr marL="342900" lvl="1" indent="-342900">
                  <a:buFontTx/>
                  <a:buChar char="•"/>
                </a:pPr>
                <a:r>
                  <a:rPr lang="en-US" dirty="0" smtClean="0"/>
                  <a:t>Can turn public coins authentication into signature scheme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9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5800" y="5449632"/>
            <a:ext cx="4876800" cy="49396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724400" y="6019800"/>
            <a:ext cx="1752600" cy="533400"/>
          </a:xfrm>
          <a:prstGeom prst="wedgeRoundRectCallout">
            <a:avLst>
              <a:gd name="adj1" fmla="val -152415"/>
              <a:gd name="adj2" fmla="val -8255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BLS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What Do We Have to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b="1" dirty="0" smtClean="0"/>
              <a:t>Model</a:t>
            </a:r>
            <a:r>
              <a:rPr lang="en-US" dirty="0" smtClean="0"/>
              <a:t> the problem</a:t>
            </a:r>
          </a:p>
          <a:p>
            <a:pPr lvl="1"/>
            <a:r>
              <a:rPr lang="en-US" altLang="he-IL" b="1" dirty="0">
                <a:solidFill>
                  <a:srgbClr val="00B050"/>
                </a:solidFill>
              </a:rPr>
              <a:t>Primary</a:t>
            </a:r>
            <a:r>
              <a:rPr lang="en-US" altLang="he-IL" b="1" dirty="0">
                <a:solidFill>
                  <a:schemeClr val="accent2"/>
                </a:solidFill>
              </a:rPr>
              <a:t>-</a:t>
            </a:r>
            <a:r>
              <a:rPr lang="en-US" altLang="he-IL" b="1" dirty="0">
                <a:solidFill>
                  <a:srgbClr val="C00000"/>
                </a:solidFill>
              </a:rPr>
              <a:t>Secondary</a:t>
            </a:r>
            <a:r>
              <a:rPr lang="en-US" altLang="he-IL" b="1" dirty="0">
                <a:solidFill>
                  <a:schemeClr val="accent2"/>
                </a:solidFill>
              </a:rPr>
              <a:t>-Resolvers Membership Proof </a:t>
            </a:r>
            <a:r>
              <a:rPr lang="en-US" altLang="he-IL" b="1" dirty="0" smtClean="0">
                <a:solidFill>
                  <a:schemeClr val="accent2"/>
                </a:solidFill>
              </a:rPr>
              <a:t>Systems</a:t>
            </a:r>
          </a:p>
          <a:p>
            <a:pPr lvl="1"/>
            <a:endParaRPr lang="en-US" altLang="he-IL" b="1" dirty="0" smtClean="0">
              <a:solidFill>
                <a:schemeClr val="accent2"/>
              </a:solidFill>
            </a:endParaRPr>
          </a:p>
          <a:p>
            <a:r>
              <a:rPr lang="en-US" b="1" dirty="0" smtClean="0"/>
              <a:t>Explain</a:t>
            </a:r>
            <a:r>
              <a:rPr lang="en-US" dirty="0" smtClean="0"/>
              <a:t> why current attempts have all failed</a:t>
            </a:r>
          </a:p>
          <a:p>
            <a:pPr lvl="1"/>
            <a:r>
              <a:rPr lang="en-US" dirty="0" smtClean="0"/>
              <a:t>Show that the </a:t>
            </a:r>
            <a:r>
              <a:rPr lang="en-US" b="1" dirty="0" smtClean="0">
                <a:solidFill>
                  <a:srgbClr val="C00000"/>
                </a:solidFill>
              </a:rPr>
              <a:t>secondary</a:t>
            </a:r>
            <a:r>
              <a:rPr lang="en-US" dirty="0" smtClean="0"/>
              <a:t> must be performing </a:t>
            </a:r>
            <a:r>
              <a:rPr lang="en-US" b="1" dirty="0" smtClean="0"/>
              <a:t>online public-key authentication</a:t>
            </a:r>
          </a:p>
          <a:p>
            <a:pPr lvl="1"/>
            <a:r>
              <a:rPr lang="en-US" dirty="0" smtClean="0"/>
              <a:t>Can convert to </a:t>
            </a:r>
            <a:r>
              <a:rPr lang="en-US" b="1" dirty="0" smtClean="0"/>
              <a:t>signatures</a:t>
            </a:r>
            <a:r>
              <a:rPr lang="en-US" dirty="0" smtClean="0"/>
              <a:t> in some circumstances</a:t>
            </a:r>
          </a:p>
          <a:p>
            <a:r>
              <a:rPr lang="en-US" b="1" dirty="0" smtClean="0"/>
              <a:t>Suggest</a:t>
            </a:r>
            <a:r>
              <a:rPr lang="en-US" dirty="0" smtClean="0"/>
              <a:t> various constructions to PSRs</a:t>
            </a:r>
          </a:p>
          <a:p>
            <a:pPr lvl="1"/>
            <a:r>
              <a:rPr lang="en-US" sz="2400" dirty="0" smtClean="0"/>
              <a:t>Based on RSA plus random oracles</a:t>
            </a:r>
          </a:p>
          <a:p>
            <a:pPr lvl="1"/>
            <a:r>
              <a:rPr lang="en-US" sz="2400" dirty="0" smtClean="0"/>
              <a:t>Based on VRFs and VUFs</a:t>
            </a:r>
          </a:p>
          <a:p>
            <a:pPr lvl="1"/>
            <a:r>
              <a:rPr lang="en-US" sz="2400" dirty="0" smtClean="0"/>
              <a:t>Based on HIBEs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705600" y="5554663"/>
            <a:ext cx="1752600" cy="533400"/>
          </a:xfrm>
          <a:prstGeom prst="wedgeRoundRectCallout">
            <a:avLst>
              <a:gd name="adj1" fmla="val -127761"/>
              <a:gd name="adj2" fmla="val -250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NSEC5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981200"/>
            <a:ext cx="480060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Completeness, Soundness &amp;</a:t>
            </a:r>
          </a:p>
          <a:p>
            <a:r>
              <a:rPr lang="en-US" sz="2400" b="1" dirty="0" smtClean="0">
                <a:latin typeface="+mn-lt"/>
              </a:rPr>
              <a:t> Privacy </a:t>
            </a:r>
            <a:r>
              <a:rPr lang="en-US" sz="2400" dirty="0" smtClean="0">
                <a:latin typeface="+mn-lt"/>
              </a:rPr>
              <a:t>(Zero-Knowledge)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913422"/>
            <a:ext cx="80772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They were not making the secondary work hard: only a few hashing and retrieval operations!</a:t>
            </a:r>
          </a:p>
          <a:p>
            <a:r>
              <a:rPr lang="en-US" dirty="0" smtClean="0">
                <a:latin typeface="+mn-lt"/>
              </a:rPr>
              <a:t>Conclusion is true even in the ``trusted” secondary model!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2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RSA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4525963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P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Q</a:t>
                </a:r>
                <a:r>
                  <a:rPr lang="en-US" dirty="0" smtClean="0"/>
                  <a:t> are random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k </a:t>
                </a:r>
                <a:r>
                  <a:rPr lang="en-US" dirty="0" smtClean="0"/>
                  <a:t>bit primes</a:t>
                </a:r>
              </a:p>
              <a:p>
                <a:r>
                  <a:rPr lang="en-US" dirty="0" smtClean="0"/>
                  <a:t>Let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e</a:t>
                </a:r>
                <a:r>
                  <a:rPr lang="en-US" dirty="0" smtClean="0"/>
                  <a:t> be relatively prime to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P-1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Q-1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There is a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d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Knowing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d</a:t>
                </a:r>
                <a:r>
                  <a:rPr lang="en-US" dirty="0" smtClean="0"/>
                  <a:t> allows computing </a:t>
                </a:r>
                <a:r>
                  <a:rPr lang="en-US" altLang="he-IL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e</a:t>
                </a:r>
                <a:r>
                  <a:rPr lang="en-US" altLang="he-IL" baseline="30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th</a:t>
                </a:r>
                <a:r>
                  <a:rPr lang="en-US" dirty="0" smtClean="0"/>
                  <a:t> roots mod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N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No PPT adversary that gets </a:t>
                </a:r>
                <a:r>
                  <a:rPr lang="en-US" sz="28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n-US" sz="2800" b="1" dirty="0" err="1" smtClean="0">
                    <a:latin typeface="Comic Sans MS" panose="030F0702030302020204" pitchFamily="66" charset="0"/>
                  </a:rPr>
                  <a:t>N,e,x</a:t>
                </a:r>
                <a:r>
                  <a:rPr lang="en-US" sz="28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n-US" sz="2800" b="1" dirty="0"/>
                  <a:t>can find </a:t>
                </a:r>
                <a:r>
                  <a:rPr lang="en-US" sz="2800" b="1" dirty="0" smtClean="0"/>
                  <a:t>with </a:t>
                </a:r>
                <a:r>
                  <a:rPr lang="en-US" sz="2800" b="1" dirty="0"/>
                  <a:t>non-negligible </a:t>
                </a:r>
                <a:r>
                  <a:rPr lang="en-US" sz="2800" b="1" dirty="0" smtClean="0"/>
                  <a:t>probability </a:t>
                </a:r>
                <a:r>
                  <a:rPr lang="en-US" altLang="he-IL" sz="2800" b="1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sz="2800" b="1" dirty="0" smtClean="0"/>
                  <a:t> such </a:t>
                </a:r>
                <a:r>
                  <a:rPr lang="en-US" altLang="he-IL" sz="2800" b="1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altLang="he-IL" sz="2800" b="1" baseline="30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e </a:t>
                </a:r>
                <a:r>
                  <a:rPr lang="en-US" sz="2800" b="1" dirty="0" smtClean="0"/>
                  <a:t> </a:t>
                </a:r>
                <a:r>
                  <a:rPr lang="en-US" altLang="he-IL" sz="2800" b="1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= x</a:t>
                </a:r>
                <a:r>
                  <a:rPr lang="en-US" sz="2800" b="1" dirty="0" smtClean="0"/>
                  <a:t> </a:t>
                </a:r>
                <a:r>
                  <a:rPr lang="en-US" sz="2800" b="1" dirty="0" smtClean="0">
                    <a:latin typeface="Comic Sans MS" panose="030F0702030302020204" pitchFamily="66" charset="0"/>
                  </a:rPr>
                  <a:t>mod N</a:t>
                </a:r>
                <a:endParaRPr lang="en-US" sz="2800" b="1" dirty="0" smtClean="0"/>
              </a:p>
              <a:p>
                <a:pPr marL="0" lvl="1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given 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altLang="en-US" baseline="-25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,</a:t>
                </a:r>
                <a:r>
                  <a:rPr lang="en-US" altLang="en-US" baseline="-25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altLang="en-US" baseline="-25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alt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US" alt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…, </a:t>
                </a:r>
                <a:r>
                  <a:rPr lang="en-US" altLang="en-US" dirty="0" err="1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altLang="en-US" baseline="-25000" dirty="0" err="1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r</a:t>
                </a:r>
                <a:r>
                  <a:rPr lang="en-US" altLang="en-US" baseline="-25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/>
                  <a:t>random challenges: it is just as hard to break even one of them as it is a single one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4525963"/>
              </a:xfrm>
              <a:blipFill rotWithShape="0">
                <a:blip r:embed="rId2"/>
                <a:stretch>
                  <a:fillRect l="-1643" t="-1752" r="-1429" b="-17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81600" y="1381780"/>
            <a:ext cx="3886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RSA</a:t>
            </a:r>
            <a:r>
              <a:rPr lang="en-US" baseline="30000" dirty="0" smtClean="0">
                <a:latin typeface="Comic Sans MS" panose="030F0702030302020204" pitchFamily="66" charset="0"/>
              </a:rPr>
              <a:t>-1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 smtClean="0">
                <a:latin typeface="Comic Sans MS" panose="030F0702030302020204" pitchFamily="66" charset="0"/>
              </a:rPr>
              <a:t>)=</a:t>
            </a:r>
            <a:r>
              <a:rPr lang="en-US" altLang="he-IL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baseline="30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d</a:t>
            </a:r>
            <a:r>
              <a:rPr lang="en-US" altLang="he-IL" baseline="30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mod 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838200"/>
            <a:ext cx="3886200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RSA(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y</a:t>
            </a:r>
            <a:r>
              <a:rPr lang="en-US" dirty="0" smtClean="0">
                <a:latin typeface="Comic Sans MS" panose="030F0702030302020204" pitchFamily="66" charset="0"/>
              </a:rPr>
              <a:t>)=</a:t>
            </a:r>
            <a:r>
              <a:rPr lang="en-US" altLang="he-IL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y</a:t>
            </a:r>
            <a:r>
              <a:rPr lang="en-US" altLang="he-IL" baseline="30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e </a:t>
            </a:r>
            <a:r>
              <a:rPr lang="en-US" altLang="he-IL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mod 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 bwMode="auto">
          <a:xfrm>
            <a:off x="6629400" y="2819400"/>
            <a:ext cx="1981200" cy="609600"/>
          </a:xfrm>
          <a:prstGeom prst="wedgeRoundRectCallout">
            <a:avLst>
              <a:gd name="adj1" fmla="val -105445"/>
              <a:gd name="adj2" fmla="val -555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Plays the role of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anose="030F0702030302020204" pitchFamily="66" charset="0"/>
              </a:rPr>
              <a:t> h(x)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in NSEC3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How NSEC5 Works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839200" cy="594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</a:rPr>
                  <a:t>Primary</a:t>
                </a:r>
                <a:r>
                  <a:rPr lang="en-US" sz="2800" dirty="0" smtClean="0"/>
                  <a:t> preparation</a:t>
                </a:r>
              </a:p>
              <a:p>
                <a:r>
                  <a:rPr lang="en-US" sz="2800" dirty="0" smtClean="0"/>
                  <a:t>Choose Signing key </a:t>
                </a:r>
                <a:r>
                  <a:rPr lang="en-US" sz="2800" b="1" dirty="0" smtClean="0"/>
                  <a:t>plus</a:t>
                </a:r>
                <a:r>
                  <a:rPr lang="en-US" sz="2800" dirty="0" smtClean="0"/>
                  <a:t> RSA key</a:t>
                </a:r>
                <a:r>
                  <a:rPr lang="en-US" sz="2800" b="1" dirty="0" smtClean="0"/>
                  <a:t> </a:t>
                </a:r>
                <a:r>
                  <a:rPr lang="en-US" sz="2800" b="1" dirty="0">
                    <a:latin typeface="Comic Sans MS" panose="030F0702030302020204" pitchFamily="66" charset="0"/>
                  </a:rPr>
                  <a:t>(</a:t>
                </a:r>
                <a:r>
                  <a:rPr lang="en-US" sz="2800" b="1" dirty="0" err="1" smtClean="0">
                    <a:latin typeface="Comic Sans MS" panose="030F0702030302020204" pitchFamily="66" charset="0"/>
                  </a:rPr>
                  <a:t>N,e</a:t>
                </a:r>
                <a:r>
                  <a:rPr lang="en-US" sz="28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n-US" sz="2800" dirty="0" smtClean="0"/>
                  <a:t>and hash functions</a:t>
                </a:r>
                <a:r>
                  <a:rPr lang="en-US" sz="2800" b="1" dirty="0" smtClean="0"/>
                  <a:t> </a:t>
                </a:r>
              </a:p>
              <a:p>
                <a:pPr marL="400050" lvl="1" indent="0">
                  <a:buNone/>
                </a:pPr>
                <a:r>
                  <a:rPr lang="en-US" dirty="0" smtClean="0">
                    <a:solidFill>
                      <a:srgbClr val="D113B6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n-US" baseline="-25000" dirty="0" smtClean="0">
                    <a:solidFill>
                      <a:srgbClr val="D113B6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: U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[N]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n-US" baseline="-250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: [N]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he-IL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{0,1}</a:t>
                </a:r>
                <a:r>
                  <a:rPr lang="el-GR" altLang="he-IL" baseline="30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λ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/>
                  <a:t>Denote </a:t>
                </a:r>
                <a:r>
                  <a:rPr lang="en-US" sz="2800" dirty="0">
                    <a:latin typeface="Comic Sans MS" panose="030F0702030302020204" pitchFamily="66" charset="0"/>
                  </a:rPr>
                  <a:t>S(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800" dirty="0">
                    <a:latin typeface="Comic Sans MS" panose="030F0702030302020204" pitchFamily="66" charset="0"/>
                  </a:rPr>
                  <a:t>)=RSA</a:t>
                </a:r>
                <a:r>
                  <a:rPr lang="en-US" sz="28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2800" dirty="0">
                    <a:latin typeface="Comic Sans MS" panose="030F0702030302020204" pitchFamily="66" charset="0"/>
                  </a:rPr>
                  <a:t>(</a:t>
                </a:r>
                <a:r>
                  <a:rPr lang="en-US" sz="2800" dirty="0">
                    <a:solidFill>
                      <a:srgbClr val="D113B6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n-US" sz="2800" baseline="-25000" dirty="0">
                    <a:solidFill>
                      <a:srgbClr val="D113B6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sz="2800" dirty="0">
                    <a:latin typeface="Comic Sans MS" panose="030F0702030302020204" pitchFamily="66" charset="0"/>
                  </a:rPr>
                  <a:t>(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800" dirty="0">
                    <a:latin typeface="Comic Sans MS" panose="030F0702030302020204" pitchFamily="66" charset="0"/>
                  </a:rPr>
                  <a:t>)) </a:t>
                </a:r>
                <a:r>
                  <a:rPr lang="en-US" sz="2800" dirty="0"/>
                  <a:t>and </a:t>
                </a:r>
                <a:r>
                  <a:rPr lang="en-US" sz="2800" dirty="0">
                    <a:latin typeface="Comic Sans MS" panose="030F0702030302020204" pitchFamily="66" charset="0"/>
                  </a:rPr>
                  <a:t>F(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800" dirty="0">
                    <a:latin typeface="Comic Sans MS" panose="030F0702030302020204" pitchFamily="66" charset="0"/>
                  </a:rPr>
                  <a:t>)=</a:t>
                </a:r>
                <a:r>
                  <a:rPr lang="en-US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n-US" sz="2800" baseline="-250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sz="2800" dirty="0">
                    <a:latin typeface="Comic Sans MS" panose="030F0702030302020204" pitchFamily="66" charset="0"/>
                  </a:rPr>
                  <a:t>(S(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))</a:t>
                </a:r>
                <a:endParaRPr lang="en-US" sz="2800" dirty="0" smtClean="0"/>
              </a:p>
              <a:p>
                <a:r>
                  <a:rPr lang="en-US" sz="2800" dirty="0" smtClean="0"/>
                  <a:t>For </a:t>
                </a:r>
                <a:r>
                  <a:rPr lang="en-US" sz="2800" dirty="0"/>
                  <a:t>every </a:t>
                </a:r>
                <a:r>
                  <a:rPr 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baseline="-25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altLang="he-IL" dirty="0">
                    <a:latin typeface="Comic Sans MS" panose="030F0702030302020204" pitchFamily="66" charset="0"/>
                    <a:sym typeface="Symbol" pitchFamily="18" charset="2"/>
                  </a:rPr>
                  <a:t>  </a:t>
                </a:r>
                <a:r>
                  <a:rPr lang="en-US" altLang="he-IL" dirty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R </a:t>
                </a:r>
                <a:r>
                  <a:rPr lang="en-US" altLang="he-IL" sz="2800" dirty="0">
                    <a:sym typeface="Symbol" pitchFamily="18" charset="2"/>
                  </a:rPr>
                  <a:t>compute</a:t>
                </a:r>
                <a:r>
                  <a:rPr lang="en-US" altLang="he-IL" dirty="0">
                    <a:latin typeface="Comic Sans MS" panose="030F0702030302020204" pitchFamily="66" charset="0"/>
                    <a:sym typeface="Symbol" pitchFamily="18" charset="2"/>
                  </a:rPr>
                  <a:t> </a:t>
                </a:r>
                <a:r>
                  <a:rPr lang="en-US" sz="2800" dirty="0" err="1">
                    <a:latin typeface="Comic Sans MS" panose="030F0702030302020204" pitchFamily="66" charset="0"/>
                  </a:rPr>
                  <a:t>y</a:t>
                </a:r>
                <a:r>
                  <a:rPr lang="en-US" sz="2800" baseline="-25000" dirty="0" err="1">
                    <a:latin typeface="Comic Sans MS" panose="030F0702030302020204" pitchFamily="66" charset="0"/>
                  </a:rPr>
                  <a:t>i</a:t>
                </a:r>
                <a:r>
                  <a:rPr lang="en-US" sz="2800" dirty="0">
                    <a:latin typeface="Comic Sans MS" panose="030F0702030302020204" pitchFamily="66" charset="0"/>
                  </a:rPr>
                  <a:t>=F(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800" baseline="-25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dirty="0">
                    <a:latin typeface="Comic Sans MS" panose="030F0702030302020204" pitchFamily="66" charset="0"/>
                  </a:rPr>
                  <a:t>) </a:t>
                </a:r>
              </a:p>
              <a:p>
                <a:r>
                  <a:rPr lang="en-US" sz="2800" dirty="0"/>
                  <a:t>Sign them in </a:t>
                </a:r>
                <a:r>
                  <a:rPr lang="en-US" sz="2800" b="1" dirty="0"/>
                  <a:t>pairs</a:t>
                </a:r>
                <a:r>
                  <a:rPr lang="en-US" sz="2800" dirty="0"/>
                  <a:t> by </a:t>
                </a:r>
                <a:r>
                  <a:rPr lang="en-US" sz="2800" b="1" dirty="0" smtClean="0"/>
                  <a:t>lexicographical</a:t>
                </a:r>
                <a:r>
                  <a:rPr lang="en-US" sz="2800" dirty="0" smtClean="0"/>
                  <a:t> order: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Sign(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y</a:t>
                </a:r>
                <a:r>
                  <a:rPr lang="en-US" sz="2800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i+1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r>
                  <a:rPr lang="en-US" sz="2800" dirty="0"/>
                  <a:t>For every </a:t>
                </a:r>
                <a:r>
                  <a:rPr 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baseline="-25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altLang="he-IL" dirty="0">
                    <a:latin typeface="Comic Sans MS" panose="030F0702030302020204" pitchFamily="66" charset="0"/>
                    <a:sym typeface="Symbol" pitchFamily="18" charset="2"/>
                  </a:rPr>
                  <a:t>  </a:t>
                </a:r>
                <a:r>
                  <a:rPr lang="en-US" altLang="he-IL" dirty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R</a:t>
                </a:r>
                <a:r>
                  <a:rPr lang="en-US" altLang="he-IL" dirty="0">
                    <a:latin typeface="Comic Sans MS" panose="030F0702030302020204" pitchFamily="66" charset="0"/>
                    <a:sym typeface="Symbol" pitchFamily="18" charset="2"/>
                  </a:rPr>
                  <a:t> </a:t>
                </a:r>
                <a:r>
                  <a:rPr lang="en-US" altLang="he-IL" sz="2800" dirty="0">
                    <a:sym typeface="Symbol" pitchFamily="18" charset="2"/>
                  </a:rPr>
                  <a:t>also sign their </a:t>
                </a:r>
                <a:r>
                  <a:rPr lang="en-US" altLang="he-IL" sz="2800" dirty="0" smtClean="0">
                    <a:sym typeface="Symbol" pitchFamily="18" charset="2"/>
                  </a:rPr>
                  <a:t>values: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Sign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800" baseline="-25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dirty="0">
                    <a:solidFill>
                      <a:srgbClr val="00B050"/>
                    </a:solidFill>
                  </a:rPr>
                  <a:t>,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v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0" lvl="1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Secondary’s</a:t>
                </a:r>
                <a:r>
                  <a:rPr lang="en-US" dirty="0" smtClean="0"/>
                  <a:t> Public  key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PK</a:t>
                </a:r>
                <a:r>
                  <a:rPr lang="en-US" altLang="he-IL" baseline="-250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S 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= (</a:t>
                </a:r>
                <a:r>
                  <a:rPr lang="en-US" b="1" dirty="0" err="1" smtClean="0">
                    <a:latin typeface="Comic Sans MS" panose="030F0702030302020204" pitchFamily="66" charset="0"/>
                  </a:rPr>
                  <a:t>N,e</a:t>
                </a:r>
                <a:r>
                  <a:rPr lang="en-US" b="1" dirty="0">
                    <a:latin typeface="Comic Sans MS" panose="030F0702030302020204" pitchFamily="66" charset="0"/>
                  </a:rPr>
                  <a:t>) </a:t>
                </a:r>
                <a:endParaRPr lang="en-US" b="1" dirty="0" smtClean="0">
                  <a:latin typeface="Comic Sans MS" panose="030F0702030302020204" pitchFamily="66" charset="0"/>
                </a:endParaRP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Secondary’s</a:t>
                </a:r>
                <a:r>
                  <a:rPr lang="en-US" dirty="0" smtClean="0"/>
                  <a:t> secret key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SK</a:t>
                </a:r>
                <a:r>
                  <a:rPr lang="en-US" altLang="he-IL" baseline="-250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S 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= d</a:t>
                </a:r>
                <a:r>
                  <a:rPr lang="en-US" dirty="0" smtClean="0"/>
                  <a:t> and </a:t>
                </a:r>
              </a:p>
              <a:p>
                <a:r>
                  <a:rPr lang="en-US" sz="2800" dirty="0" smtClean="0"/>
                  <a:t>Set </a:t>
                </a:r>
                <a:r>
                  <a:rPr lang="en-US" altLang="he-IL" sz="2800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R</a:t>
                </a:r>
                <a:r>
                  <a:rPr lang="en-US" altLang="he-IL" sz="2800" dirty="0" smtClean="0"/>
                  <a:t> </a:t>
                </a:r>
                <a:r>
                  <a:rPr lang="en-US" sz="2800" dirty="0"/>
                  <a:t>and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Sign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800" baseline="-25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dirty="0">
                    <a:solidFill>
                      <a:srgbClr val="00B050"/>
                    </a:solidFill>
                  </a:rPr>
                  <a:t>,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v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)</a:t>
                </a:r>
                <a:endParaRPr lang="en-US" altLang="he-IL" sz="2800" dirty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/>
                  <a:t>All pairs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Sign(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dirty="0">
                    <a:solidFill>
                      <a:srgbClr val="FF0000"/>
                    </a:solidFill>
                  </a:rPr>
                  <a:t>,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y</a:t>
                </a:r>
                <a:r>
                  <a:rPr lang="en-US" sz="28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i+1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alt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839200" cy="5943600"/>
              </a:xfrm>
              <a:blipFill rotWithShape="0">
                <a:blip r:embed="rId2"/>
                <a:stretch>
                  <a:fillRect l="-1448" t="-1026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 bwMode="auto">
          <a:xfrm>
            <a:off x="6172200" y="5181600"/>
            <a:ext cx="381000" cy="1371600"/>
          </a:xfrm>
          <a:prstGeom prst="rightBrace">
            <a:avLst>
              <a:gd name="adj1" fmla="val 6371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560579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477000" y="1752600"/>
            <a:ext cx="2438400" cy="381000"/>
          </a:xfrm>
          <a:prstGeom prst="wedgeRoundRectCallout">
            <a:avLst>
              <a:gd name="adj1" fmla="val -66809"/>
              <a:gd name="adj2" fmla="val 41401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Random oracles</a:t>
            </a:r>
          </a:p>
        </p:txBody>
      </p:sp>
    </p:spTree>
    <p:extLst>
      <p:ext uri="{BB962C8B-B14F-4D97-AF65-F5344CB8AC3E}">
        <p14:creationId xmlns:p14="http://schemas.microsoft.com/office/powerpoint/2010/main" val="19175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74" y="914400"/>
            <a:ext cx="8602226" cy="213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NSEC5 RSA </a:t>
            </a:r>
            <a:r>
              <a:rPr lang="en-US" dirty="0"/>
              <a:t>C</a:t>
            </a:r>
            <a:r>
              <a:rPr lang="en-US" dirty="0" smtClean="0"/>
              <a:t>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74" y="838200"/>
            <a:ext cx="88392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Denote </a:t>
            </a:r>
            <a:r>
              <a:rPr lang="en-US" sz="2800" dirty="0">
                <a:latin typeface="Comic Sans MS" panose="030F0702030302020204" pitchFamily="66" charset="0"/>
              </a:rPr>
              <a:t>S(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dirty="0">
                <a:latin typeface="Comic Sans MS" panose="030F0702030302020204" pitchFamily="66" charset="0"/>
              </a:rPr>
              <a:t>)=RSA</a:t>
            </a:r>
            <a:r>
              <a:rPr lang="en-US" sz="2800" baseline="30000" dirty="0">
                <a:latin typeface="Comic Sans MS" panose="030F0702030302020204" pitchFamily="66" charset="0"/>
              </a:rPr>
              <a:t>-1</a:t>
            </a:r>
            <a:r>
              <a:rPr lang="en-US" sz="2800" dirty="0">
                <a:latin typeface="Comic Sans MS" panose="030F0702030302020204" pitchFamily="66" charset="0"/>
              </a:rPr>
              <a:t>(</a:t>
            </a: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</a:t>
            </a:r>
            <a:r>
              <a:rPr lang="en-US" sz="28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n-US" sz="2800" dirty="0">
                <a:latin typeface="Comic Sans MS" panose="030F0702030302020204" pitchFamily="66" charset="0"/>
              </a:rPr>
              <a:t>(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dirty="0">
                <a:latin typeface="Comic Sans MS" panose="030F0702030302020204" pitchFamily="66" charset="0"/>
              </a:rPr>
              <a:t>)) </a:t>
            </a:r>
            <a:r>
              <a:rPr lang="en-US" sz="2800" dirty="0"/>
              <a:t>and </a:t>
            </a:r>
            <a:r>
              <a:rPr lang="en-US" sz="2800" dirty="0">
                <a:latin typeface="Comic Sans MS" panose="030F0702030302020204" pitchFamily="66" charset="0"/>
              </a:rPr>
              <a:t>F(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dirty="0">
                <a:latin typeface="Comic Sans MS" panose="030F0702030302020204" pitchFamily="66" charset="0"/>
              </a:rPr>
              <a:t>)=</a:t>
            </a:r>
            <a:r>
              <a:rPr lang="en-U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h</a:t>
            </a:r>
            <a:r>
              <a:rPr lang="en-US" sz="2800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en-US" sz="2800" dirty="0">
                <a:latin typeface="Comic Sans MS" panose="030F0702030302020204" pitchFamily="66" charset="0"/>
              </a:rPr>
              <a:t>(S(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dirty="0" smtClean="0">
                <a:latin typeface="Comic Sans MS" panose="030F0702030302020204" pitchFamily="66" charset="0"/>
              </a:rPr>
              <a:t>))</a:t>
            </a:r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every 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dirty="0">
                <a:latin typeface="Comic Sans MS" panose="030F0702030302020204" pitchFamily="66" charset="0"/>
                <a:sym typeface="Symbol" pitchFamily="18" charset="2"/>
              </a:rPr>
              <a:t>  </a:t>
            </a:r>
            <a:r>
              <a:rPr lang="en-US" altLang="he-IL" dirty="0">
                <a:solidFill>
                  <a:srgbClr val="9966FF"/>
                </a:solidFill>
                <a:latin typeface="Comic Sans MS" panose="030F0702030302020204" pitchFamily="66" charset="0"/>
              </a:rPr>
              <a:t>R </a:t>
            </a:r>
            <a:r>
              <a:rPr lang="en-US" altLang="he-IL" sz="2800" dirty="0">
                <a:sym typeface="Symbol" pitchFamily="18" charset="2"/>
              </a:rPr>
              <a:t>compute</a:t>
            </a:r>
            <a:r>
              <a:rPr lang="en-US" altLang="he-IL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</a:t>
            </a:r>
            <a:r>
              <a:rPr lang="en-US" sz="2800" baseline="-25000" dirty="0" err="1"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=F(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) </a:t>
            </a:r>
          </a:p>
          <a:p>
            <a:r>
              <a:rPr lang="en-US" sz="2800" dirty="0"/>
              <a:t>Sign them in </a:t>
            </a:r>
            <a:r>
              <a:rPr lang="en-US" sz="2800" b="1" dirty="0"/>
              <a:t>pairs</a:t>
            </a:r>
            <a:r>
              <a:rPr lang="en-US" sz="2800" dirty="0"/>
              <a:t> by </a:t>
            </a:r>
            <a:r>
              <a:rPr lang="en-US" sz="2800" b="1" dirty="0" smtClean="0"/>
              <a:t>lexicographical</a:t>
            </a:r>
            <a:r>
              <a:rPr lang="en-US" sz="2800" dirty="0" smtClean="0"/>
              <a:t> order: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8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sz="28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US" sz="2800" dirty="0"/>
              <a:t>For every 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dirty="0">
                <a:latin typeface="Comic Sans MS" panose="030F0702030302020204" pitchFamily="66" charset="0"/>
                <a:sym typeface="Symbol" pitchFamily="18" charset="2"/>
              </a:rPr>
              <a:t>  </a:t>
            </a:r>
            <a:r>
              <a:rPr lang="en-US" altLang="he-IL" dirty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800" dirty="0">
                <a:sym typeface="Symbol" pitchFamily="18" charset="2"/>
              </a:rPr>
              <a:t>also sign their </a:t>
            </a:r>
            <a:r>
              <a:rPr lang="en-US" altLang="he-IL" sz="2800" dirty="0" smtClean="0">
                <a:sym typeface="Symbol" pitchFamily="18" charset="2"/>
              </a:rPr>
              <a:t>values: 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Sign</a:t>
            </a:r>
            <a:r>
              <a:rPr lang="en-US" sz="2800" dirty="0" smtClean="0">
                <a:solidFill>
                  <a:srgbClr val="00B050"/>
                </a:solidFill>
              </a:rPr>
              <a:t>(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v</a:t>
            </a:r>
            <a:r>
              <a:rPr lang="en-US" sz="2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</a:p>
          <a:p>
            <a:pPr marL="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Secondary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Given query </a:t>
            </a:r>
            <a:r>
              <a:rPr lang="en-US" altLang="he-IL" dirty="0" err="1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olidFill>
                  <a:srgbClr val="9966FF"/>
                </a:solidFill>
              </a:rPr>
              <a:t>, </a:t>
            </a:r>
            <a:r>
              <a:rPr lang="en-US" altLang="he-IL" dirty="0" smtClean="0"/>
              <a:t>the </a:t>
            </a:r>
            <a:r>
              <a:rPr lang="en-US" altLang="he-IL" dirty="0">
                <a:solidFill>
                  <a:srgbClr val="C00000"/>
                </a:solidFill>
              </a:rPr>
              <a:t>secondary</a:t>
            </a:r>
            <a:r>
              <a:rPr lang="en-US" altLang="he-IL" dirty="0"/>
              <a:t> returns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Sign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,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v</a:t>
            </a:r>
            <a:r>
              <a:rPr lang="en-US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endParaRPr lang="en-US" altLang="he-IL" dirty="0">
              <a:solidFill>
                <a:srgbClr val="00B050"/>
              </a:solidFill>
            </a:endParaRPr>
          </a:p>
          <a:p>
            <a:r>
              <a:rPr lang="en-US" sz="2800" dirty="0"/>
              <a:t>Given query </a:t>
            </a:r>
            <a:r>
              <a:rPr lang="en-US" altLang="he-IL" dirty="0" err="1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>
                <a:solidFill>
                  <a:srgbClr val="9966FF"/>
                </a:solidFill>
              </a:rPr>
              <a:t>,</a:t>
            </a:r>
            <a:r>
              <a:rPr lang="en-US" altLang="he-IL" sz="2800" dirty="0" smtClean="0"/>
              <a:t> </a:t>
            </a:r>
            <a:r>
              <a:rPr lang="en-US" altLang="he-IL" sz="2800" dirty="0"/>
              <a:t>the </a:t>
            </a:r>
            <a:r>
              <a:rPr lang="en-US" altLang="he-IL" sz="2800" dirty="0">
                <a:solidFill>
                  <a:srgbClr val="C00000"/>
                </a:solidFill>
              </a:rPr>
              <a:t>secondary</a:t>
            </a:r>
            <a:r>
              <a:rPr lang="en-US" altLang="he-IL" sz="2800" dirty="0"/>
              <a:t> </a:t>
            </a:r>
            <a:r>
              <a:rPr lang="en-US" altLang="he-IL" sz="2800" dirty="0" smtClean="0"/>
              <a:t>returns:</a:t>
            </a:r>
          </a:p>
          <a:p>
            <a:pPr marL="400050" lvl="1" indent="0">
              <a:buNone/>
            </a:pPr>
            <a:r>
              <a:rPr lang="en-US" altLang="he-IL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400" b="1" dirty="0" smtClean="0"/>
              <a:t>and </a:t>
            </a:r>
            <a:r>
              <a:rPr lang="en-US" sz="2400" b="1" dirty="0">
                <a:latin typeface="Comic Sans MS" panose="030F0702030302020204" pitchFamily="66" charset="0"/>
              </a:rPr>
              <a:t>S(</a:t>
            </a:r>
            <a:r>
              <a:rPr 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400" b="1" dirty="0" smtClean="0">
                <a:latin typeface="Comic Sans MS" panose="030F0702030302020204" pitchFamily="66" charset="0"/>
              </a:rPr>
              <a:t>) </a:t>
            </a:r>
            <a:r>
              <a:rPr lang="en-US" dirty="0">
                <a:ea typeface="+mn-ea"/>
              </a:rPr>
              <a:t>such that </a:t>
            </a:r>
            <a:r>
              <a:rPr lang="en-US" sz="2400" b="1" dirty="0" err="1">
                <a:latin typeface="Comic Sans MS" panose="030F0702030302020204" pitchFamily="66" charset="0"/>
              </a:rPr>
              <a:t>y</a:t>
            </a:r>
            <a:r>
              <a:rPr lang="en-US" sz="2400" b="1" baseline="-25000" dirty="0" err="1">
                <a:latin typeface="Comic Sans MS" panose="030F0702030302020204" pitchFamily="66" charset="0"/>
              </a:rPr>
              <a:t>i</a:t>
            </a:r>
            <a:r>
              <a:rPr lang="en-US" sz="2400" b="1" baseline="-25000" dirty="0">
                <a:latin typeface="Comic Sans MS" panose="030F0702030302020204" pitchFamily="66" charset="0"/>
              </a:rPr>
              <a:t> </a:t>
            </a:r>
            <a:r>
              <a:rPr lang="en-US" altLang="he-IL" sz="2400" b="1" dirty="0">
                <a:latin typeface="Comic Sans MS" panose="030F0702030302020204" pitchFamily="66" charset="0"/>
              </a:rPr>
              <a:t>&lt; F(</a:t>
            </a:r>
            <a:r>
              <a:rPr lang="en-US" altLang="he-IL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sz="2400" b="1" dirty="0">
                <a:latin typeface="Comic Sans MS" panose="030F0702030302020204" pitchFamily="66" charset="0"/>
              </a:rPr>
              <a:t>) &lt; </a:t>
            </a:r>
            <a:r>
              <a:rPr lang="en-US" sz="2400" b="1" dirty="0" smtClean="0">
                <a:latin typeface="Comic Sans MS" panose="030F0702030302020204" pitchFamily="66" charset="0"/>
              </a:rPr>
              <a:t>y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i+1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b="1" dirty="0"/>
              <a:t>R</a:t>
            </a:r>
            <a:r>
              <a:rPr lang="en-US" sz="2800" b="1" dirty="0" smtClean="0"/>
              <a:t>esolver</a:t>
            </a:r>
            <a:r>
              <a:rPr lang="en-US" sz="2800" dirty="0" smtClean="0">
                <a:ea typeface="+mn-ea"/>
              </a:rPr>
              <a:t> verifies </a:t>
            </a:r>
            <a:r>
              <a:rPr lang="en-US" sz="2800" dirty="0"/>
              <a:t>query </a:t>
            </a:r>
            <a:r>
              <a:rPr lang="en-US" altLang="he-IL" sz="2800" dirty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>
                <a:ea typeface="+mn-ea"/>
              </a:rPr>
              <a:t>by </a:t>
            </a:r>
            <a:r>
              <a:rPr lang="en-US" sz="2800" dirty="0" smtClean="0">
                <a:ea typeface="+mn-ea"/>
              </a:rPr>
              <a:t>checking that: 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i</a:t>
            </a:r>
            <a:r>
              <a:rPr lang="en-US" baseline="-25000" dirty="0">
                <a:latin typeface="Comic Sans MS" panose="030F0702030302020204" pitchFamily="66" charset="0"/>
              </a:rPr>
              <a:t> </a:t>
            </a:r>
            <a:r>
              <a:rPr lang="en-US" altLang="he-IL" dirty="0">
                <a:latin typeface="Comic Sans MS" panose="030F0702030302020204" pitchFamily="66" charset="0"/>
              </a:rPr>
              <a:t>&lt; </a:t>
            </a: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h</a:t>
            </a:r>
            <a:r>
              <a:rPr lang="en-US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(S(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latin typeface="Comic Sans MS" panose="030F0702030302020204" pitchFamily="66" charset="0"/>
              </a:rPr>
              <a:t>))</a:t>
            </a:r>
            <a:r>
              <a:rPr lang="en-US" altLang="he-IL" dirty="0"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latin typeface="Comic Sans MS" panose="030F0702030302020204" pitchFamily="66" charset="0"/>
              </a:rPr>
              <a:t>=F(x) &lt; </a:t>
            </a:r>
            <a:r>
              <a:rPr lang="en-US" dirty="0">
                <a:latin typeface="Comic Sans MS" panose="030F0702030302020204" pitchFamily="66" charset="0"/>
              </a:rPr>
              <a:t>y</a:t>
            </a:r>
            <a:r>
              <a:rPr lang="en-US" baseline="-25000" dirty="0">
                <a:latin typeface="Comic Sans MS" panose="030F0702030302020204" pitchFamily="66" charset="0"/>
              </a:rPr>
              <a:t>i+1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RSA(S(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latin typeface="Comic Sans MS" panose="030F0702030302020204" pitchFamily="66" charset="0"/>
              </a:rPr>
              <a:t>))=</a:t>
            </a:r>
            <a:r>
              <a:rPr lang="en-US" dirty="0">
                <a:solidFill>
                  <a:srgbClr val="D113B6"/>
                </a:solidFill>
                <a:latin typeface="Comic Sans MS" panose="030F0702030302020204" pitchFamily="66" charset="0"/>
              </a:rPr>
              <a:t>h</a:t>
            </a:r>
            <a:r>
              <a:rPr lang="en-US" baseline="-25000" dirty="0">
                <a:solidFill>
                  <a:srgbClr val="D113B6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(x)</a:t>
            </a:r>
            <a:endParaRPr lang="en-US" altLang="he-IL" dirty="0"/>
          </a:p>
          <a:p>
            <a:pPr lvl="1"/>
            <a:endParaRPr lang="en-US" dirty="0" smtClean="0">
              <a:ea typeface="+mn-ea"/>
            </a:endParaRPr>
          </a:p>
          <a:p>
            <a:pPr marL="0" indent="0">
              <a:buNone/>
            </a:pPr>
            <a:endParaRPr lang="en-US" altLang="he-IL" sz="2800" dirty="0"/>
          </a:p>
        </p:txBody>
      </p:sp>
    </p:spTree>
    <p:extLst>
      <p:ext uri="{BB962C8B-B14F-4D97-AF65-F5344CB8AC3E}">
        <p14:creationId xmlns:p14="http://schemas.microsoft.com/office/powerpoint/2010/main" val="20914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NSEC5 RSA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74" y="8382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Performance comparable to NSEC3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E4A8"/>
                </a:solidFill>
              </a:rPr>
              <a:t>Primary</a:t>
            </a:r>
            <a:r>
              <a:rPr lang="en-US" sz="2800" dirty="0" smtClean="0"/>
              <a:t>: Signature on </a:t>
            </a:r>
            <a:r>
              <a:rPr lang="en-US" sz="2800" b="1" dirty="0" smtClean="0"/>
              <a:t>pairs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8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sz="28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altLang="he-IL" sz="2800" dirty="0" smtClean="0">
                <a:sym typeface="Symbol" pitchFamily="18" charset="2"/>
              </a:rPr>
              <a:t>               Signature on </a:t>
            </a:r>
            <a:r>
              <a:rPr lang="en-US" altLang="he-IL" sz="2800" dirty="0">
                <a:sym typeface="Symbol" pitchFamily="18" charset="2"/>
              </a:rPr>
              <a:t>values: 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Sign</a:t>
            </a:r>
            <a:r>
              <a:rPr lang="en-US" sz="2800" dirty="0">
                <a:solidFill>
                  <a:srgbClr val="00B050"/>
                </a:solidFill>
              </a:rPr>
              <a:t>(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v</a:t>
            </a:r>
            <a:r>
              <a:rPr lang="en-US" sz="2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sz="2800" dirty="0" smtClean="0"/>
              <a:t>For </a:t>
            </a:r>
            <a:r>
              <a:rPr lang="en-US" sz="2800" dirty="0"/>
              <a:t>every 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sz="2800" dirty="0">
                <a:latin typeface="Comic Sans MS" panose="030F0702030302020204" pitchFamily="66" charset="0"/>
                <a:sym typeface="Symbol" pitchFamily="18" charset="2"/>
              </a:rPr>
              <a:t>  </a:t>
            </a:r>
            <a:r>
              <a:rPr lang="en-US" altLang="he-IL" sz="2800" dirty="0">
                <a:solidFill>
                  <a:srgbClr val="9966FF"/>
                </a:solidFill>
                <a:latin typeface="Comic Sans MS" panose="030F0702030302020204" pitchFamily="66" charset="0"/>
              </a:rPr>
              <a:t>R </a:t>
            </a:r>
            <a:r>
              <a:rPr lang="en-US" altLang="he-IL" sz="2800" dirty="0">
                <a:sym typeface="Symbol" pitchFamily="18" charset="2"/>
              </a:rPr>
              <a:t>compute</a:t>
            </a:r>
            <a:r>
              <a:rPr lang="en-US" altLang="he-IL" sz="28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</a:t>
            </a:r>
            <a:r>
              <a:rPr lang="en-US" sz="2800" baseline="-25000" dirty="0" err="1"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=F(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) </a:t>
            </a:r>
            <a:endParaRPr lang="en-US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Secondary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For </a:t>
            </a:r>
            <a:r>
              <a:rPr lang="en-US" sz="2800" dirty="0" smtClean="0"/>
              <a:t>query </a:t>
            </a:r>
            <a:r>
              <a:rPr lang="en-US" altLang="he-IL" dirty="0" err="1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:</a:t>
            </a:r>
            <a:r>
              <a:rPr lang="en-US" altLang="he-IL" sz="2800" dirty="0" smtClean="0"/>
              <a:t> </a:t>
            </a:r>
            <a:r>
              <a:rPr lang="en-US" altLang="he-IL" sz="2800" dirty="0">
                <a:solidFill>
                  <a:srgbClr val="C00000"/>
                </a:solidFill>
              </a:rPr>
              <a:t>secondary</a:t>
            </a:r>
            <a:r>
              <a:rPr lang="en-US" altLang="he-IL" sz="2800" dirty="0"/>
              <a:t> </a:t>
            </a:r>
            <a:r>
              <a:rPr lang="en-US" altLang="he-IL" sz="2800" b="1" dirty="0" smtClean="0">
                <a:solidFill>
                  <a:srgbClr val="002060"/>
                </a:solidFill>
              </a:rPr>
              <a:t>computes</a:t>
            </a:r>
            <a:r>
              <a:rPr lang="en-US" altLang="he-IL" sz="2800" dirty="0" smtClean="0"/>
              <a:t> </a:t>
            </a:r>
            <a:r>
              <a:rPr lang="en-US" dirty="0" smtClean="0">
                <a:latin typeface="Comic Sans MS" panose="030F0702030302020204" pitchFamily="66" charset="0"/>
              </a:rPr>
              <a:t>y=F(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r>
              <a:rPr lang="en-US" altLang="he-IL" sz="2800" dirty="0" smtClean="0"/>
              <a:t> and returns:</a:t>
            </a:r>
          </a:p>
          <a:p>
            <a:pPr marL="400050" lvl="1" indent="0">
              <a:buNone/>
            </a:pPr>
            <a:r>
              <a:rPr lang="en-US" altLang="he-IL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400" b="1" dirty="0" smtClean="0"/>
              <a:t>and </a:t>
            </a:r>
            <a:r>
              <a:rPr lang="en-US" sz="2400" b="1" dirty="0">
                <a:latin typeface="Comic Sans MS" panose="030F0702030302020204" pitchFamily="66" charset="0"/>
              </a:rPr>
              <a:t>S(</a:t>
            </a:r>
            <a:r>
              <a:rPr 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400" b="1" dirty="0" smtClean="0">
                <a:latin typeface="Comic Sans MS" panose="030F0702030302020204" pitchFamily="66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b="1" dirty="0"/>
              <a:t>R</a:t>
            </a:r>
            <a:r>
              <a:rPr lang="en-US" sz="2800" b="1" dirty="0" smtClean="0"/>
              <a:t>esolver</a:t>
            </a:r>
            <a:r>
              <a:rPr lang="en-US" sz="2800" dirty="0" smtClean="0">
                <a:ea typeface="+mn-ea"/>
              </a:rPr>
              <a:t> verifies </a:t>
            </a:r>
            <a:r>
              <a:rPr lang="en-US" sz="2800" dirty="0"/>
              <a:t>query </a:t>
            </a:r>
            <a:r>
              <a:rPr lang="en-US" altLang="he-IL" sz="2800" dirty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>
                <a:ea typeface="+mn-ea"/>
              </a:rPr>
              <a:t>by </a:t>
            </a:r>
            <a:r>
              <a:rPr lang="en-US" sz="2800" dirty="0" smtClean="0">
                <a:ea typeface="+mn-ea"/>
              </a:rPr>
              <a:t>checking that: 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i</a:t>
            </a:r>
            <a:r>
              <a:rPr lang="en-US" baseline="-25000" dirty="0">
                <a:latin typeface="Comic Sans MS" panose="030F0702030302020204" pitchFamily="66" charset="0"/>
              </a:rPr>
              <a:t> </a:t>
            </a:r>
            <a:r>
              <a:rPr lang="en-US" altLang="he-IL" dirty="0">
                <a:latin typeface="Comic Sans MS" panose="030F0702030302020204" pitchFamily="66" charset="0"/>
              </a:rPr>
              <a:t>&lt; </a:t>
            </a:r>
            <a:r>
              <a:rPr lang="en-US" dirty="0">
                <a:solidFill>
                  <a:srgbClr val="00E4A8"/>
                </a:solidFill>
                <a:latin typeface="Comic Sans MS" panose="030F0702030302020204" pitchFamily="66" charset="0"/>
              </a:rPr>
              <a:t>h</a:t>
            </a:r>
            <a:r>
              <a:rPr lang="en-US" baseline="-25000" dirty="0">
                <a:solidFill>
                  <a:srgbClr val="00E4A8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(S(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latin typeface="Comic Sans MS" panose="030F0702030302020204" pitchFamily="66" charset="0"/>
              </a:rPr>
              <a:t>))</a:t>
            </a:r>
            <a:r>
              <a:rPr lang="en-US" altLang="he-IL" dirty="0"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latin typeface="Comic Sans MS" panose="030F0702030302020204" pitchFamily="66" charset="0"/>
              </a:rPr>
              <a:t>= F(x) &lt; </a:t>
            </a:r>
            <a:r>
              <a:rPr lang="en-US" dirty="0">
                <a:latin typeface="Comic Sans MS" panose="030F0702030302020204" pitchFamily="66" charset="0"/>
              </a:rPr>
              <a:t>y</a:t>
            </a:r>
            <a:r>
              <a:rPr lang="en-US" baseline="-25000" dirty="0">
                <a:latin typeface="Comic Sans MS" panose="030F0702030302020204" pitchFamily="66" charset="0"/>
              </a:rPr>
              <a:t>i+1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RSA(S(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latin typeface="Comic Sans MS" panose="030F0702030302020204" pitchFamily="66" charset="0"/>
              </a:rPr>
              <a:t>))=h</a:t>
            </a:r>
            <a:r>
              <a:rPr lang="en-US" baseline="-25000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(x)</a:t>
            </a:r>
            <a:endParaRPr lang="en-US" altLang="he-IL" dirty="0"/>
          </a:p>
          <a:p>
            <a:pPr lvl="1"/>
            <a:endParaRPr lang="en-US" dirty="0" smtClean="0">
              <a:ea typeface="+mn-ea"/>
            </a:endParaRPr>
          </a:p>
          <a:p>
            <a:pPr marL="0" indent="0">
              <a:buNone/>
            </a:pPr>
            <a:endParaRPr lang="en-US" altLang="he-IL" sz="2800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553200" y="1981200"/>
            <a:ext cx="2362200" cy="1143000"/>
          </a:xfrm>
          <a:prstGeom prst="wedgeRoundRectCallout">
            <a:avLst>
              <a:gd name="adj1" fmla="val -84087"/>
              <a:gd name="adj2" fmla="val 14285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From lower bound: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must work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as hard as signing!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723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Recall:</a:t>
            </a:r>
            <a:r>
              <a:rPr lang="en-US" dirty="0" smtClean="0"/>
              <a:t> </a:t>
            </a:r>
            <a:r>
              <a:rPr lang="en-US" dirty="0" smtClean="0">
                <a:latin typeface="Comic Sans MS" panose="030F0702030302020204" pitchFamily="66" charset="0"/>
              </a:rPr>
              <a:t>S(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latin typeface="Comic Sans MS" panose="030F0702030302020204" pitchFamily="66" charset="0"/>
              </a:rPr>
              <a:t>)=RSA</a:t>
            </a:r>
            <a:r>
              <a:rPr lang="en-US" baseline="30000" dirty="0">
                <a:latin typeface="Comic Sans MS" panose="030F0702030302020204" pitchFamily="66" charset="0"/>
              </a:rPr>
              <a:t>-1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h</a:t>
            </a:r>
            <a:r>
              <a:rPr lang="en-US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latin typeface="Comic Sans MS" panose="030F0702030302020204" pitchFamily="66" charset="0"/>
              </a:rPr>
              <a:t>)) </a:t>
            </a:r>
            <a:r>
              <a:rPr lang="en-US" dirty="0"/>
              <a:t>and </a:t>
            </a:r>
            <a:r>
              <a:rPr lang="en-US" dirty="0">
                <a:latin typeface="Comic Sans MS" panose="030F0702030302020204" pitchFamily="66" charset="0"/>
              </a:rPr>
              <a:t>F(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latin typeface="Comic Sans MS" panose="030F0702030302020204" pitchFamily="66" charset="0"/>
              </a:rPr>
              <a:t>)=</a:t>
            </a: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h</a:t>
            </a:r>
            <a:r>
              <a:rPr lang="en-US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(S(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 smtClean="0">
                <a:latin typeface="Comic Sans MS" panose="030F0702030302020204" pitchFamily="66" charset="0"/>
              </a:rPr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Secure DNS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DNS: Domain Name Server</a:t>
            </a:r>
          </a:p>
          <a:p>
            <a:pPr lvl="1"/>
            <a:r>
              <a:rPr lang="en-US" dirty="0" smtClean="0"/>
              <a:t>Allows the translation of names to IP Addresses</a:t>
            </a:r>
          </a:p>
          <a:p>
            <a:pPr lvl="1"/>
            <a:r>
              <a:rPr lang="en-US" dirty="0" smtClean="0"/>
              <a:t>Plain DNS does </a:t>
            </a:r>
            <a:r>
              <a:rPr lang="en-US" b="1" dirty="0" smtClean="0"/>
              <a:t>not</a:t>
            </a:r>
            <a:r>
              <a:rPr lang="en-US" dirty="0" smtClean="0"/>
              <a:t> guarantee </a:t>
            </a:r>
            <a:r>
              <a:rPr lang="en-US" b="1" dirty="0" smtClean="0"/>
              <a:t>authenticity</a:t>
            </a:r>
            <a:r>
              <a:rPr lang="en-US" dirty="0" smtClean="0"/>
              <a:t> to users</a:t>
            </a:r>
          </a:p>
          <a:p>
            <a:r>
              <a:rPr lang="en-US" dirty="0" smtClean="0"/>
              <a:t>DNSSEC: Security extension of DNS</a:t>
            </a:r>
          </a:p>
          <a:p>
            <a:pPr lvl="1"/>
            <a:r>
              <a:rPr lang="en-US" dirty="0" smtClean="0"/>
              <a:t>Retrieved records are authenticated (signed)</a:t>
            </a:r>
          </a:p>
          <a:p>
            <a:pPr lvl="1"/>
            <a:r>
              <a:rPr lang="en-US" dirty="0" smtClean="0"/>
              <a:t>What about non-exiting records? </a:t>
            </a:r>
            <a:r>
              <a:rPr lang="en-US" b="1" dirty="0" smtClean="0"/>
              <a:t>Denial of existence</a:t>
            </a:r>
            <a:endParaRPr lang="en-US" dirty="0" smtClean="0"/>
          </a:p>
          <a:p>
            <a:pPr lvl="1"/>
            <a:r>
              <a:rPr lang="en-US" dirty="0" smtClean="0"/>
              <a:t>Current methods leak information about the set</a:t>
            </a:r>
          </a:p>
          <a:p>
            <a:pPr lvl="1"/>
            <a:r>
              <a:rPr lang="en-US" dirty="0" smtClean="0"/>
              <a:t>Allow `zone enumeration’</a:t>
            </a:r>
          </a:p>
          <a:p>
            <a:r>
              <a:rPr lang="en-US" dirty="0" smtClean="0"/>
              <a:t>Want to </a:t>
            </a:r>
            <a:r>
              <a:rPr lang="en-US" b="1" dirty="0" smtClean="0"/>
              <a:t>improve</a:t>
            </a:r>
            <a:r>
              <a:rPr lang="en-US" dirty="0" smtClean="0"/>
              <a:t> DNSSEC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524000"/>
            <a:ext cx="37338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Example.com: 172.16.254.1</a:t>
            </a:r>
            <a:endParaRPr lang="en-US" sz="2400" dirty="0">
              <a:latin typeface="+mn-lt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5562600" y="5562600"/>
            <a:ext cx="3429000" cy="304800"/>
          </a:xfrm>
          <a:prstGeom prst="wedgeRectCallout">
            <a:avLst>
              <a:gd name="adj1" fmla="val -77503"/>
              <a:gd name="adj2" fmla="val -42695"/>
            </a:avLst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Listing all names in a domain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r>
              <a:rPr lang="en-US" dirty="0" smtClean="0"/>
              <a:t>Why Does the RSA Construction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Claim</a:t>
            </a:r>
            <a:r>
              <a:rPr lang="en-US" sz="2800" dirty="0" smtClean="0"/>
              <a:t>: For every </a:t>
            </a:r>
            <a:r>
              <a:rPr 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sz="2800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800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U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/>
              <a:t>the value </a:t>
            </a:r>
            <a:r>
              <a:rPr lang="en-US" sz="2800" dirty="0" smtClean="0">
                <a:latin typeface="Comic Sans MS" panose="030F0702030302020204" pitchFamily="66" charset="0"/>
              </a:rPr>
              <a:t>F(x)</a:t>
            </a:r>
            <a:r>
              <a:rPr lang="en-US" sz="2800" dirty="0" smtClean="0"/>
              <a:t> is </a:t>
            </a:r>
            <a:r>
              <a:rPr lang="en-US" sz="2800" b="1" dirty="0" smtClean="0"/>
              <a:t>pseudo-random</a:t>
            </a:r>
            <a:r>
              <a:rPr lang="en-US" sz="2800" dirty="0" smtClean="0"/>
              <a:t>:</a:t>
            </a:r>
          </a:p>
          <a:p>
            <a:pPr marL="342900" lvl="1" indent="-342900">
              <a:buFontTx/>
              <a:buChar char="•"/>
            </a:pPr>
            <a:r>
              <a:rPr lang="en-US" b="1" dirty="0" smtClean="0"/>
              <a:t>No</a:t>
            </a:r>
            <a:r>
              <a:rPr lang="en-US" dirty="0" smtClean="0"/>
              <a:t> PPT adversary </a:t>
            </a:r>
            <a:r>
              <a:rPr lang="en-US" b="1" dirty="0">
                <a:latin typeface="Comic Sans MS" panose="030F0702030302020204" pitchFamily="66" charset="0"/>
              </a:rPr>
              <a:t>A </a:t>
            </a:r>
            <a:r>
              <a:rPr lang="en-US" dirty="0" smtClean="0"/>
              <a:t>who </a:t>
            </a:r>
            <a:r>
              <a:rPr lang="en-US" b="1" dirty="0" smtClean="0"/>
              <a:t>gets 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="1" dirty="0" smtClean="0"/>
              <a:t> and can ask for values </a:t>
            </a:r>
            <a:r>
              <a:rPr lang="en-US" b="1" dirty="0" smtClean="0">
                <a:latin typeface="Comic Sans MS" panose="030F0702030302020204" pitchFamily="66" charset="0"/>
              </a:rPr>
              <a:t>F(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="1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 smtClean="0">
                <a:latin typeface="Comic Sans MS" panose="030F0702030302020204" pitchFamily="66" charset="0"/>
              </a:rPr>
              <a:t>) </a:t>
            </a:r>
            <a:r>
              <a:rPr lang="en-US" sz="2400" b="1" dirty="0"/>
              <a:t>and </a:t>
            </a:r>
            <a:r>
              <a:rPr lang="en-US" b="1" dirty="0" smtClean="0">
                <a:latin typeface="Comic Sans MS" panose="030F0702030302020204" pitchFamily="66" charset="0"/>
              </a:rPr>
              <a:t>S(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="1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 smtClean="0">
                <a:latin typeface="Comic Sans MS" panose="030F0702030302020204" pitchFamily="66" charset="0"/>
              </a:rPr>
              <a:t>)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/>
              <a:t>on any sequence 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1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, x</a:t>
            </a:r>
            <a:r>
              <a:rPr 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2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… </a:t>
            </a:r>
            <a:r>
              <a:rPr lang="en-US" dirty="0" smtClean="0"/>
              <a:t>not including 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400050" lvl="2" indent="0">
              <a:buNone/>
            </a:pPr>
            <a:r>
              <a:rPr lang="en-US" sz="2800" b="1" dirty="0" smtClean="0"/>
              <a:t>can distinguish </a:t>
            </a:r>
            <a:r>
              <a:rPr lang="en-US" sz="2800" b="1" dirty="0">
                <a:latin typeface="Comic Sans MS" panose="030F0702030302020204" pitchFamily="66" charset="0"/>
              </a:rPr>
              <a:t>F(x</a:t>
            </a:r>
            <a:r>
              <a:rPr lang="en-US" sz="2800" b="1" dirty="0" smtClean="0">
                <a:latin typeface="Comic Sans MS" panose="030F0702030302020204" pitchFamily="66" charset="0"/>
              </a:rPr>
              <a:t>) </a:t>
            </a:r>
            <a:r>
              <a:rPr lang="en-US" sz="2800" b="1" dirty="0" smtClean="0"/>
              <a:t>from random</a:t>
            </a:r>
          </a:p>
          <a:p>
            <a:pPr marL="0" lvl="1" indent="0">
              <a:buNone/>
            </a:pPr>
            <a:r>
              <a:rPr lang="en-US" sz="2400" b="1" dirty="0" smtClean="0"/>
              <a:t>Proof</a:t>
            </a:r>
            <a:r>
              <a:rPr lang="en-US" sz="2400" dirty="0" smtClean="0"/>
              <a:t>: Challenge </a:t>
            </a:r>
            <a:r>
              <a:rPr lang="en-US" sz="2400" dirty="0" smtClean="0">
                <a:latin typeface="Comic Sans MS" panose="030F0702030302020204" pitchFamily="66" charset="0"/>
              </a:rPr>
              <a:t>(</a:t>
            </a:r>
            <a:r>
              <a:rPr lang="en-US" sz="2400" dirty="0" err="1" smtClean="0">
                <a:latin typeface="Comic Sans MS" panose="030F0702030302020204" pitchFamily="66" charset="0"/>
              </a:rPr>
              <a:t>N,e,z</a:t>
            </a:r>
            <a:r>
              <a:rPr lang="en-US" sz="2400" dirty="0" smtClean="0">
                <a:latin typeface="Comic Sans MS" panose="030F0702030302020204" pitchFamily="66" charset="0"/>
              </a:rPr>
              <a:t>)</a:t>
            </a:r>
            <a:endParaRPr lang="en-US" sz="2400" dirty="0" smtClean="0"/>
          </a:p>
          <a:p>
            <a:pPr marL="0" lvl="1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repare many pairs </a:t>
            </a:r>
            <a:r>
              <a:rPr lang="en-US" sz="24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z</a:t>
            </a:r>
            <a:r>
              <a:rPr lang="en-US" sz="24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latin typeface="Comic Sans MS" panose="030F0702030302020204" pitchFamily="66" charset="0"/>
              </a:rPr>
              <a:t> = RSA(</a:t>
            </a:r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c</a:t>
            </a:r>
            <a:r>
              <a:rPr lang="en-US" sz="24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latin typeface="Comic Sans MS" panose="030F0702030302020204" pitchFamily="66" charset="0"/>
              </a:rPr>
              <a:t>) = </a:t>
            </a:r>
            <a:r>
              <a:rPr lang="en-US" sz="24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c</a:t>
            </a:r>
            <a:r>
              <a:rPr lang="en-US" sz="24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sz="2400" b="1" baseline="30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e</a:t>
            </a:r>
            <a:r>
              <a:rPr lang="en-US" altLang="he-IL" sz="2400" b="1" baseline="30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/>
              <a:t>mod </a:t>
            </a:r>
            <a:r>
              <a:rPr lang="en-US" sz="2400" dirty="0" smtClean="0">
                <a:latin typeface="Comic Sans MS" panose="030F0702030302020204" pitchFamily="66" charset="0"/>
              </a:rPr>
              <a:t>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/>
              <a:t>for random </a:t>
            </a:r>
            <a:r>
              <a:rPr 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c</a:t>
            </a:r>
            <a:r>
              <a:rPr lang="en-US" sz="24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marL="400050" lvl="2" indent="0">
              <a:buNone/>
            </a:pPr>
            <a:r>
              <a:rPr lang="en-US" dirty="0" smtClean="0"/>
              <a:t>Every time </a:t>
            </a:r>
            <a:r>
              <a:rPr lang="en-US" b="1" dirty="0" smtClean="0">
                <a:latin typeface="Comic Sans MS" panose="030F0702030302020204" pitchFamily="66" charset="0"/>
              </a:rPr>
              <a:t>A </a:t>
            </a:r>
            <a:r>
              <a:rPr lang="en-US" dirty="0" smtClean="0"/>
              <a:t>issues query 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/>
              <a:t>: set oracle 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</a:t>
            </a:r>
            <a:r>
              <a:rPr lang="en-US" baseline="-25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 </a:t>
            </a:r>
            <a:r>
              <a:rPr lang="en-US" dirty="0" smtClean="0"/>
              <a:t>at location 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z</a:t>
            </a:r>
            <a:r>
              <a:rPr lang="en-US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,</a:t>
            </a:r>
          </a:p>
          <a:p>
            <a:pPr marL="400050" lvl="2" indent="0">
              <a:buNone/>
            </a:pPr>
            <a:r>
              <a:rPr lang="en-US" dirty="0"/>
              <a:t>R</a:t>
            </a:r>
            <a:r>
              <a:rPr lang="en-US" dirty="0" smtClean="0"/>
              <a:t>eturn </a:t>
            </a:r>
            <a:r>
              <a:rPr lang="en-US" dirty="0" smtClean="0">
                <a:latin typeface="Comic Sans MS" panose="030F0702030302020204" pitchFamily="66" charset="0"/>
              </a:rPr>
              <a:t>S(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</a:rPr>
              <a:t>) = 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c</a:t>
            </a:r>
            <a:r>
              <a:rPr 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 </a:t>
            </a:r>
          </a:p>
          <a:p>
            <a:pPr marL="400050" lvl="2" indent="0">
              <a:buNone/>
            </a:pPr>
            <a:r>
              <a:rPr lang="en-US" dirty="0" smtClean="0"/>
              <a:t>When oracle 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</a:t>
            </a:r>
            <a:r>
              <a:rPr lang="en-US" baseline="-25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 </a:t>
            </a:r>
            <a:r>
              <a:rPr lang="en-US" dirty="0" smtClean="0"/>
              <a:t>is queried at 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x: </a:t>
            </a:r>
            <a:r>
              <a:rPr lang="en-US" dirty="0" smtClean="0">
                <a:solidFill>
                  <a:srgbClr val="002060"/>
                </a:solidFill>
              </a:rPr>
              <a:t>set to challenge value 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z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Proof generalizes to many challenge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 bwMode="auto">
          <a:xfrm>
            <a:off x="5562600" y="3048000"/>
            <a:ext cx="3352800" cy="381000"/>
          </a:xfrm>
          <a:prstGeom prst="wedgeRoundRectCallout">
            <a:avLst>
              <a:gd name="adj1" fmla="val -151890"/>
              <a:gd name="adj2" fmla="val 1498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From uniqueness of RSA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RSA Construction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Completeness:</a:t>
            </a:r>
            <a:r>
              <a:rPr lang="en-US" sz="2800" dirty="0" smtClean="0"/>
              <a:t> what could go wrong? If a query </a:t>
            </a:r>
            <a:r>
              <a:rPr 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sz="2800" b="1" dirty="0" err="1" smtClean="0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sz="2800" dirty="0" err="1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800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/>
              <a:t>collides with a value </a:t>
            </a:r>
            <a:r>
              <a:rPr 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j</a:t>
            </a:r>
            <a:r>
              <a:rPr lang="en-US" sz="28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 dirty="0">
                <a:latin typeface="Comic Sans MS" panose="030F0702030302020204" pitchFamily="66" charset="0"/>
                <a:sym typeface="Symbol" pitchFamily="18" charset="2"/>
              </a:rPr>
              <a:t> 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then the secondary cannot prove that 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 </a:t>
            </a:r>
            <a:r>
              <a:rPr lang="en-US" sz="2800" dirty="0" smtClean="0"/>
              <a:t>is not in </a:t>
            </a:r>
            <a:r>
              <a:rPr lang="en-US" altLang="he-IL" sz="2800" dirty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is the probability of that event?</a:t>
            </a:r>
          </a:p>
          <a:p>
            <a:pPr marL="400050" lvl="1" indent="0">
              <a:buNone/>
            </a:pPr>
            <a:r>
              <a:rPr lang="en-US" sz="2400" dirty="0" smtClean="0"/>
              <a:t>From pseudo-randomness it is low.</a:t>
            </a:r>
          </a:p>
          <a:p>
            <a:pPr marL="0" indent="0">
              <a:buNone/>
            </a:pPr>
            <a:r>
              <a:rPr lang="en-US" sz="2800" b="1" dirty="0" smtClean="0"/>
              <a:t>Soundness</a:t>
            </a:r>
            <a:r>
              <a:rPr lang="en-US" sz="2800" dirty="0" smtClean="0"/>
              <a:t>: if </a:t>
            </a:r>
            <a:r>
              <a:rPr lang="en-US" sz="2800" dirty="0" smtClean="0">
                <a:solidFill>
                  <a:srgbClr val="C00000"/>
                </a:solidFill>
              </a:rPr>
              <a:t>secondary</a:t>
            </a:r>
            <a:r>
              <a:rPr lang="en-US" sz="2800" dirty="0" smtClean="0"/>
              <a:t> can cause a wrong conclusion to be accepted</a:t>
            </a:r>
          </a:p>
          <a:p>
            <a:r>
              <a:rPr lang="en-US" sz="2800" dirty="0" smtClean="0"/>
              <a:t>if </a:t>
            </a:r>
            <a:r>
              <a:rPr lang="en-US" sz="2800" dirty="0"/>
              <a:t>an </a:t>
            </a:r>
            <a:r>
              <a:rPr lang="en-US" sz="28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sz="2800" b="1" dirty="0" err="1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sz="2800" dirty="0" err="1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sz="2800" dirty="0"/>
              <a:t> </a:t>
            </a:r>
            <a:r>
              <a:rPr lang="en-US" sz="2800" dirty="0" smtClean="0"/>
              <a:t>was accepted as in </a:t>
            </a:r>
            <a:r>
              <a:rPr lang="en-US" altLang="he-IL" sz="2800" dirty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sz="2800" dirty="0" smtClean="0"/>
              <a:t> : forged for </a:t>
            </a:r>
            <a:r>
              <a:rPr lang="en-US" sz="28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sz="2800" b="1" dirty="0" err="1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sz="2800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sz="2800" dirty="0" smtClean="0"/>
              <a:t> a signature that it is in 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</a:p>
          <a:p>
            <a:r>
              <a:rPr lang="en-US" sz="2800" dirty="0"/>
              <a:t>if an </a:t>
            </a:r>
            <a:r>
              <a:rPr 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sz="2800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800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sz="2800" dirty="0" smtClean="0"/>
              <a:t> </a:t>
            </a:r>
            <a:r>
              <a:rPr lang="en-US" sz="2800" dirty="0"/>
              <a:t>was accepted as </a:t>
            </a:r>
            <a:r>
              <a:rPr lang="en-US" sz="2800" b="1" dirty="0" smtClean="0"/>
              <a:t>not in 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R: </a:t>
            </a:r>
            <a:r>
              <a:rPr lang="en-US" sz="2800" dirty="0" smtClean="0"/>
              <a:t>forged for some non existent pair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8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sz="28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800" dirty="0" smtClean="0"/>
              <a:t> value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8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sz="28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f-Zero-knowledge </a:t>
            </a:r>
            <a:r>
              <a:rPr lang="en-US" b="1" dirty="0"/>
              <a:t>for f(R)=|R|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en-US" sz="2400" b="1" dirty="0" smtClean="0"/>
                  <a:t>S</a:t>
                </a:r>
                <a:r>
                  <a:rPr lang="en-US" b="1" dirty="0" smtClean="0"/>
                  <a:t>imulator</a:t>
                </a:r>
                <a:endParaRPr lang="he-IL" sz="2800" b="1" dirty="0" smtClean="0"/>
              </a:p>
              <a:p>
                <a:pPr marL="457200" lvl="1" indent="-457200"/>
                <a:r>
                  <a:rPr lang="en-US" sz="2400" dirty="0" smtClean="0"/>
                  <a:t>Select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r=|R| </a:t>
                </a:r>
                <a:r>
                  <a:rPr lang="en-US" sz="2400" b="1" dirty="0" smtClean="0"/>
                  <a:t>random</a:t>
                </a:r>
                <a:r>
                  <a:rPr lang="en-US" sz="2400" dirty="0" smtClean="0"/>
                  <a:t> values in </a:t>
                </a:r>
                <a:r>
                  <a:rPr lang="en-US" altLang="he-IL" sz="24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{0,1}</a:t>
                </a:r>
                <a:r>
                  <a:rPr lang="el-GR" altLang="he-IL" sz="2400" baseline="30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λ</a:t>
                </a:r>
                <a:r>
                  <a:rPr lang="en-US" altLang="he-IL" sz="2400" dirty="0" smtClean="0"/>
                  <a:t> </a:t>
                </a:r>
                <a:r>
                  <a:rPr lang="en-US" sz="2400" dirty="0" smtClean="0"/>
                  <a:t>the range of </a:t>
                </a:r>
                <a:r>
                  <a:rPr lang="en-US" sz="24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n-US" sz="2400" baseline="-250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</a:t>
                </a:r>
              </a:p>
              <a:p>
                <a:pPr marL="0" lvl="1" indent="0" algn="ctr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…,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342900" lvl="1" indent="-342900"/>
                <a:r>
                  <a:rPr lang="en-US" sz="2400" dirty="0" smtClean="0"/>
                  <a:t>Choose RSA </a:t>
                </a:r>
                <a:r>
                  <a:rPr lang="en-US" sz="2400" dirty="0"/>
                  <a:t>key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(</a:t>
                </a:r>
                <a:r>
                  <a:rPr lang="en-US" sz="2400" b="1" dirty="0" err="1">
                    <a:latin typeface="Comic Sans MS" panose="030F0702030302020204" pitchFamily="66" charset="0"/>
                  </a:rPr>
                  <a:t>N,e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) </a:t>
                </a:r>
                <a:r>
                  <a:rPr lang="en-US" sz="2400" dirty="0"/>
                  <a:t>and hash functions</a:t>
                </a:r>
                <a:r>
                  <a:rPr lang="en-US" sz="2400" b="1" dirty="0"/>
                  <a:t> </a:t>
                </a:r>
                <a:endParaRPr lang="en-US" sz="2400" b="1" dirty="0" smtClean="0"/>
              </a:p>
              <a:p>
                <a:pPr marL="457200" lvl="1" indent="0" algn="ctr">
                  <a:buNone/>
                </a:pPr>
                <a:r>
                  <a:rPr lang="en-US" dirty="0" smtClean="0">
                    <a:solidFill>
                      <a:srgbClr val="D113B6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n-US" baseline="-25000" dirty="0" smtClean="0">
                    <a:solidFill>
                      <a:srgbClr val="D113B6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: U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[N]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n-US" baseline="-250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: [N]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he-IL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{0,1}</a:t>
                </a:r>
                <a:r>
                  <a:rPr lang="el-GR" altLang="he-IL" baseline="30000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λ</a:t>
                </a:r>
                <a:endParaRPr lang="en-US" dirty="0"/>
              </a:p>
              <a:p>
                <a:pPr marL="457200" lvl="1" indent="-457200"/>
                <a:r>
                  <a:rPr lang="en-US" sz="2400" dirty="0" smtClean="0"/>
                  <a:t>Generate </a:t>
                </a:r>
                <a:r>
                  <a:rPr lang="en-US" sz="2400" dirty="0">
                    <a:latin typeface="Comic Sans MS" panose="030F0702030302020204" pitchFamily="66" charset="0"/>
                  </a:rPr>
                  <a:t>PK</a:t>
                </a:r>
                <a:r>
                  <a:rPr lang="en-US" altLang="he-IL" sz="2400" baseline="-25000" dirty="0">
                    <a:solidFill>
                      <a:srgbClr val="0033CC"/>
                    </a:solidFill>
                    <a:latin typeface="Comic Sans MS" pitchFamily="66" charset="0"/>
                  </a:rPr>
                  <a:t>P</a:t>
                </a:r>
                <a:r>
                  <a:rPr lang="en-US" sz="2400" dirty="0">
                    <a:latin typeface="Comic Sans MS" panose="030F0702030302020204" pitchFamily="66" charset="0"/>
                  </a:rPr>
                  <a:t>, PK</a:t>
                </a:r>
                <a:r>
                  <a:rPr lang="en-US" altLang="he-IL" sz="2400" baseline="-25000" dirty="0">
                    <a:solidFill>
                      <a:srgbClr val="0033CC"/>
                    </a:solidFill>
                    <a:latin typeface="Comic Sans MS" pitchFamily="66" charset="0"/>
                  </a:rPr>
                  <a:t>S </a:t>
                </a:r>
                <a:r>
                  <a:rPr lang="en-US" sz="2400" dirty="0" smtClean="0"/>
                  <a:t>public and secret signing keys</a:t>
                </a:r>
              </a:p>
              <a:p>
                <a:pPr marL="857250" lvl="2" indent="-457200"/>
                <a:r>
                  <a:rPr lang="en-US" dirty="0" smtClean="0"/>
                  <a:t>Sign all pairs 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,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y</a:t>
                </a:r>
                <a:r>
                  <a:rPr lang="en-US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i+1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dirty="0"/>
                  <a:t> </a:t>
                </a:r>
                <a:endParaRPr lang="en-US" sz="2400" dirty="0" smtClean="0"/>
              </a:p>
              <a:p>
                <a:pPr marL="457200" lvl="1" indent="-457200"/>
                <a:r>
                  <a:rPr lang="en-US" sz="2400" dirty="0" smtClean="0"/>
                  <a:t>Given a query </a:t>
                </a:r>
                <a:r>
                  <a:rPr lang="en-US" sz="24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400" baseline="-25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400" dirty="0" smtClean="0"/>
                  <a:t>: forward it to the </a:t>
                </a:r>
                <a:r>
                  <a:rPr lang="en-US" altLang="he-IL" sz="2400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R-</a:t>
                </a:r>
                <a:r>
                  <a:rPr lang="en-US" sz="2400" dirty="0" smtClean="0"/>
                  <a:t>oracle</a:t>
                </a:r>
              </a:p>
              <a:p>
                <a:pPr marL="857250" lvl="2" indent="-457200"/>
                <a:r>
                  <a:rPr lang="en-US" sz="2400" dirty="0" smtClean="0"/>
                  <a:t>If </a:t>
                </a:r>
                <a:r>
                  <a:rPr lang="en-US" sz="24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400" baseline="-25000" dirty="0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i </a:t>
                </a:r>
                <a:r>
                  <a:rPr lang="en-US" altLang="he-IL" b="1" dirty="0">
                    <a:latin typeface="Comic Sans MS" pitchFamily="66" charset="0"/>
                    <a:sym typeface="Symbol" panose="05050102010706020507" pitchFamily="18" charset="2"/>
                  </a:rPr>
                  <a:t></a:t>
                </a:r>
                <a:r>
                  <a:rPr lang="en-US" altLang="he-IL" sz="2400" dirty="0" smtClean="0">
                    <a:latin typeface="Comic Sans MS" panose="030F0702030302020204" pitchFamily="66" charset="0"/>
                    <a:sym typeface="Symbol" pitchFamily="18" charset="2"/>
                  </a:rPr>
                  <a:t> </a:t>
                </a:r>
                <a:r>
                  <a:rPr lang="en-US" altLang="he-IL" sz="2400" dirty="0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R </a:t>
                </a:r>
                <a:r>
                  <a:rPr lang="en-US" sz="2400" dirty="0" smtClean="0"/>
                  <a:t>then compute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y=F(X); </a:t>
                </a:r>
                <a:r>
                  <a:rPr lang="en-US" sz="2400" dirty="0" smtClean="0"/>
                  <a:t>find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,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y</a:t>
                </a:r>
                <a:r>
                  <a:rPr lang="en-US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i+1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dirty="0"/>
                  <a:t>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&lt;</a:t>
                </a:r>
                <a:r>
                  <a:rPr lang="en-US" dirty="0" smtClean="0">
                    <a:latin typeface="Comic Sans MS" panose="030F0702030302020204" pitchFamily="66" charset="0"/>
                  </a:rPr>
                  <a:t>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&lt;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i+1 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r>
                  <a:rPr lang="en-US" sz="2400" dirty="0" smtClean="0"/>
                  <a:t>Return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S(x)</a:t>
                </a:r>
                <a:r>
                  <a:rPr lang="en-US" dirty="0"/>
                  <a:t> </a:t>
                </a:r>
                <a:r>
                  <a:rPr lang="en-US" dirty="0" smtClean="0"/>
                  <a:t>and signed 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,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y</a:t>
                </a:r>
                <a:r>
                  <a:rPr lang="en-US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i+1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dirty="0"/>
                  <a:t> </a:t>
                </a:r>
              </a:p>
              <a:p>
                <a:pPr marL="857250" lvl="2" indent="-457200"/>
                <a:r>
                  <a:rPr lang="en-US" dirty="0" smtClean="0"/>
                  <a:t>if </a:t>
                </a:r>
                <a:r>
                  <a:rPr lang="en-US" dirty="0" err="1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baseline="-25000" dirty="0" err="1" smtClean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altLang="he-IL" dirty="0" err="1" smtClean="0">
                    <a:latin typeface="Comic Sans MS" panose="030F0702030302020204" pitchFamily="66" charset="0"/>
                    <a:sym typeface="Symbol" pitchFamily="18" charset="2"/>
                  </a:rPr>
                  <a:t></a:t>
                </a:r>
                <a:r>
                  <a:rPr lang="en-US" altLang="he-IL" dirty="0" err="1" smtClean="0">
                    <a:solidFill>
                      <a:srgbClr val="9966FF"/>
                    </a:solidFill>
                    <a:latin typeface="Comic Sans MS" panose="030F0702030302020204" pitchFamily="66" charset="0"/>
                  </a:rPr>
                  <a:t>R</a:t>
                </a:r>
                <a:r>
                  <a:rPr lang="en-US" dirty="0" smtClean="0"/>
                  <a:t> generate </a:t>
                </a:r>
                <a:r>
                  <a:rPr lang="en-US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Sign</a:t>
                </a:r>
                <a:r>
                  <a:rPr lang="en-US" dirty="0">
                    <a:solidFill>
                      <a:srgbClr val="00B050"/>
                    </a:solidFill>
                  </a:rPr>
                  <a:t>(</a:t>
                </a:r>
                <a:r>
                  <a:rPr lang="en-US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baseline="-25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solidFill>
                      <a:srgbClr val="00B050"/>
                    </a:solidFill>
                  </a:rPr>
                  <a:t>,</a:t>
                </a:r>
                <a:r>
                  <a:rPr lang="en-US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v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and return it</a:t>
                </a:r>
              </a:p>
              <a:p>
                <a:pPr marL="0" lvl="1" indent="0">
                  <a:buNone/>
                </a:pPr>
                <a:r>
                  <a:rPr lang="en-US" dirty="0"/>
                  <a:t>Distributions are </a:t>
                </a:r>
                <a:r>
                  <a:rPr lang="en-US" b="1" dirty="0" smtClean="0"/>
                  <a:t>indistinguishable based on </a:t>
                </a:r>
                <a:r>
                  <a:rPr lang="en-US" b="1" dirty="0" err="1" smtClean="0"/>
                  <a:t>p.r.</a:t>
                </a:r>
                <a:r>
                  <a:rPr lang="en-US" b="1" dirty="0" smtClean="0"/>
                  <a:t> claim</a:t>
                </a:r>
                <a:endParaRPr lang="en-US" b="1" dirty="0"/>
              </a:p>
              <a:p>
                <a:pPr marL="400050" lvl="2" indent="0"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0">
                <a:blip r:embed="rId2"/>
                <a:stretch>
                  <a:fillRect l="-1481" t="-1482" b="-25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tical Scroll 3"/>
          <p:cNvSpPr/>
          <p:nvPr/>
        </p:nvSpPr>
        <p:spPr bwMode="auto">
          <a:xfrm>
            <a:off x="7239000" y="4038600"/>
            <a:ext cx="762000" cy="762000"/>
          </a:xfrm>
          <a:prstGeom prst="verticalScroll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4167982"/>
            <a:ext cx="609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What Do We Have to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Is this a very specific scheme, or are there many different ones?</a:t>
            </a:r>
          </a:p>
          <a:p>
            <a:pPr lvl="2"/>
            <a:r>
              <a:rPr lang="en-US" dirty="0" smtClean="0"/>
              <a:t>Must we use random oracles for efficiency?</a:t>
            </a:r>
          </a:p>
          <a:p>
            <a:pPr marL="0" indent="0">
              <a:buNone/>
            </a:pPr>
            <a:r>
              <a:rPr lang="en-US" dirty="0" smtClean="0"/>
              <a:t>Three strategies for obtaining PSR</a:t>
            </a:r>
          </a:p>
          <a:p>
            <a:r>
              <a:rPr lang="en-US" dirty="0" smtClean="0"/>
              <a:t>Verifiable Random or Unpredictable Function</a:t>
            </a:r>
          </a:p>
          <a:p>
            <a:pPr lvl="1"/>
            <a:r>
              <a:rPr lang="en-US" dirty="0" smtClean="0"/>
              <a:t>NSEC5  and BLS examples</a:t>
            </a:r>
          </a:p>
          <a:p>
            <a:pPr marL="342900" lvl="1" indent="-342900">
              <a:buFontTx/>
              <a:buChar char="•"/>
            </a:pPr>
            <a:r>
              <a:rPr lang="en-US" sz="3200" dirty="0" smtClean="0"/>
              <a:t>Hierarchical Identity Based Encryption</a:t>
            </a:r>
          </a:p>
          <a:p>
            <a:pPr marL="742950" lvl="2" indent="-342900"/>
            <a:r>
              <a:rPr lang="en-US" sz="2800" dirty="0" smtClean="0"/>
              <a:t>Scheme of  </a:t>
            </a:r>
            <a:r>
              <a:rPr lang="en-US" sz="2800" dirty="0" err="1"/>
              <a:t>Boneh</a:t>
            </a:r>
            <a:r>
              <a:rPr lang="en-US" sz="2800" dirty="0"/>
              <a:t>, </a:t>
            </a:r>
            <a:r>
              <a:rPr lang="en-US" sz="2800" dirty="0" err="1"/>
              <a:t>Boyen</a:t>
            </a:r>
            <a:r>
              <a:rPr lang="en-US" sz="2800" dirty="0"/>
              <a:t> &amp; </a:t>
            </a:r>
            <a:r>
              <a:rPr lang="en-US" sz="2800" dirty="0" smtClean="0"/>
              <a:t>Goh </a:t>
            </a:r>
            <a:endParaRPr lang="en-US" sz="3200" dirty="0"/>
          </a:p>
          <a:p>
            <a:pPr marL="342900" lvl="1" indent="-342900">
              <a:buFontTx/>
              <a:buChar char="•"/>
            </a:pPr>
            <a:r>
              <a:rPr lang="en-US" sz="3200" dirty="0" smtClean="0"/>
              <a:t>Oblivious search - Cuckoo Hashing</a:t>
            </a:r>
          </a:p>
          <a:p>
            <a:pPr marL="742950" lvl="2" indent="-342900"/>
            <a:r>
              <a:rPr lang="en-US" dirty="0" smtClean="0"/>
              <a:t>Can be based on conservative assumptions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62000" y="4648200"/>
            <a:ext cx="5791200" cy="990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5800" y="6354762"/>
            <a:ext cx="2667000" cy="42703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724400" y="6019800"/>
            <a:ext cx="1752600" cy="533400"/>
          </a:xfrm>
          <a:prstGeom prst="wedgeRoundRectCallout">
            <a:avLst>
              <a:gd name="adj1" fmla="val -152415"/>
              <a:gd name="adj2" fmla="val -8255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BLS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What Do We Have to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b="1" dirty="0" smtClean="0"/>
              <a:t>Model</a:t>
            </a:r>
            <a:r>
              <a:rPr lang="en-US" dirty="0" smtClean="0"/>
              <a:t> the problem</a:t>
            </a:r>
          </a:p>
          <a:p>
            <a:pPr lvl="1"/>
            <a:r>
              <a:rPr lang="en-US" altLang="he-IL" b="1" dirty="0">
                <a:solidFill>
                  <a:srgbClr val="00B050"/>
                </a:solidFill>
              </a:rPr>
              <a:t>Primary</a:t>
            </a:r>
            <a:r>
              <a:rPr lang="en-US" altLang="he-IL" b="1" dirty="0">
                <a:solidFill>
                  <a:schemeClr val="accent2"/>
                </a:solidFill>
              </a:rPr>
              <a:t>-</a:t>
            </a:r>
            <a:r>
              <a:rPr lang="en-US" altLang="he-IL" b="1" dirty="0">
                <a:solidFill>
                  <a:srgbClr val="C00000"/>
                </a:solidFill>
              </a:rPr>
              <a:t>Secondary</a:t>
            </a:r>
            <a:r>
              <a:rPr lang="en-US" altLang="he-IL" b="1" dirty="0">
                <a:solidFill>
                  <a:schemeClr val="accent2"/>
                </a:solidFill>
              </a:rPr>
              <a:t>-Resolvers Membership Proof </a:t>
            </a:r>
            <a:r>
              <a:rPr lang="en-US" altLang="he-IL" b="1" dirty="0" smtClean="0">
                <a:solidFill>
                  <a:schemeClr val="accent2"/>
                </a:solidFill>
              </a:rPr>
              <a:t>Systems</a:t>
            </a:r>
          </a:p>
          <a:p>
            <a:pPr lvl="1"/>
            <a:endParaRPr lang="en-US" altLang="he-IL" b="1" dirty="0" smtClean="0">
              <a:solidFill>
                <a:schemeClr val="accent2"/>
              </a:solidFill>
            </a:endParaRPr>
          </a:p>
          <a:p>
            <a:r>
              <a:rPr lang="en-US" b="1" dirty="0" smtClean="0"/>
              <a:t>Explain</a:t>
            </a:r>
            <a:r>
              <a:rPr lang="en-US" dirty="0" smtClean="0"/>
              <a:t> why current attempts have all failed</a:t>
            </a:r>
          </a:p>
          <a:p>
            <a:pPr lvl="1"/>
            <a:r>
              <a:rPr lang="en-US" dirty="0" smtClean="0"/>
              <a:t>Show that the </a:t>
            </a:r>
            <a:r>
              <a:rPr lang="en-US" b="1" dirty="0" smtClean="0">
                <a:solidFill>
                  <a:srgbClr val="C00000"/>
                </a:solidFill>
              </a:rPr>
              <a:t>secondary</a:t>
            </a:r>
            <a:r>
              <a:rPr lang="en-US" dirty="0" smtClean="0"/>
              <a:t> must be performing </a:t>
            </a:r>
            <a:r>
              <a:rPr lang="en-US" b="1" dirty="0" smtClean="0"/>
              <a:t>online public-key authentication</a:t>
            </a:r>
          </a:p>
          <a:p>
            <a:pPr lvl="1"/>
            <a:r>
              <a:rPr lang="en-US" dirty="0" smtClean="0"/>
              <a:t>Can convert to </a:t>
            </a:r>
            <a:r>
              <a:rPr lang="en-US" b="1" dirty="0" smtClean="0"/>
              <a:t>signatures</a:t>
            </a:r>
            <a:r>
              <a:rPr lang="en-US" dirty="0" smtClean="0"/>
              <a:t> in some circumstances</a:t>
            </a:r>
          </a:p>
          <a:p>
            <a:r>
              <a:rPr lang="en-US" b="1" dirty="0" smtClean="0"/>
              <a:t>Suggest</a:t>
            </a:r>
            <a:r>
              <a:rPr lang="en-US" dirty="0" smtClean="0"/>
              <a:t> various constructions to PSRs</a:t>
            </a:r>
          </a:p>
          <a:p>
            <a:pPr lvl="1"/>
            <a:r>
              <a:rPr lang="en-US" sz="2400" dirty="0" smtClean="0"/>
              <a:t>Based on RSA plus random oracles</a:t>
            </a:r>
          </a:p>
          <a:p>
            <a:pPr lvl="1"/>
            <a:r>
              <a:rPr lang="en-US" sz="2400" dirty="0" smtClean="0"/>
              <a:t>Based on VRFs and VUFs</a:t>
            </a:r>
          </a:p>
          <a:p>
            <a:pPr lvl="1"/>
            <a:r>
              <a:rPr lang="en-US" sz="2400" dirty="0" smtClean="0"/>
              <a:t>Based on HIBEs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705600" y="5554663"/>
            <a:ext cx="1752600" cy="533400"/>
          </a:xfrm>
          <a:prstGeom prst="wedgeRoundRectCallout">
            <a:avLst>
              <a:gd name="adj1" fmla="val -127761"/>
              <a:gd name="adj2" fmla="val -250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NSEC5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981200"/>
            <a:ext cx="480060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Completeness, Soundness &amp;</a:t>
            </a:r>
          </a:p>
          <a:p>
            <a:r>
              <a:rPr lang="en-US" sz="2400" b="1" dirty="0" smtClean="0">
                <a:latin typeface="+mn-lt"/>
              </a:rPr>
              <a:t> Privacy </a:t>
            </a:r>
            <a:r>
              <a:rPr lang="en-US" sz="2400" dirty="0" smtClean="0">
                <a:latin typeface="+mn-lt"/>
              </a:rPr>
              <a:t>(Zero-Knowledge)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6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Proving non-membership by knowledge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Authentication protocol based on public key encryption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point: prove identity by ability of decryption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1100" y="2514600"/>
            <a:ext cx="6629400" cy="28623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he-IL" sz="2400" kern="0" dirty="0">
                <a:solidFill>
                  <a:srgbClr val="009999"/>
                </a:solidFill>
                <a:latin typeface="Comic Sans MS" panose="030F0702030302020204" pitchFamily="66" charset="0"/>
                <a:cs typeface="Arial"/>
              </a:rPr>
              <a:t>P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 has a public key </a:t>
            </a:r>
            <a:r>
              <a:rPr lang="en-US" altLang="he-IL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P</a:t>
            </a:r>
            <a:r>
              <a:rPr lang="en-US" altLang="he-IL" sz="2400" kern="0" baseline="-250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K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 of an encryption scheme </a:t>
            </a:r>
            <a:r>
              <a:rPr lang="en-US" altLang="he-IL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E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.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To authenticate a message </a:t>
            </a:r>
            <a:r>
              <a:rPr lang="en-US" altLang="he-IL" sz="2400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</a:rPr>
              <a:t>m:</a:t>
            </a:r>
            <a:endParaRPr lang="en-US" altLang="he-IL" sz="2400" kern="0" dirty="0">
              <a:solidFill>
                <a:srgbClr val="000000"/>
              </a:solidFill>
              <a:latin typeface="Arial Narrow"/>
              <a:cs typeface="Arial"/>
            </a:endParaRP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he-IL" sz="2400" kern="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</a:rPr>
              <a:t>V</a:t>
            </a:r>
            <a:r>
              <a:rPr lang="en-US" altLang="he-IL" sz="2400" kern="0" dirty="0">
                <a:solidFill>
                  <a:srgbClr val="00FF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altLang="he-IL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</a:t>
            </a:r>
            <a:r>
              <a:rPr lang="en-US" altLang="he-IL" sz="2400" kern="0" dirty="0">
                <a:solidFill>
                  <a:srgbClr val="009999"/>
                </a:solidFill>
                <a:latin typeface="Comic Sans MS" panose="030F0702030302020204" pitchFamily="66" charset="0"/>
                <a:cs typeface="Arial"/>
              </a:rPr>
              <a:t> P</a:t>
            </a:r>
            <a:r>
              <a:rPr lang="en-US" altLang="he-IL" sz="2400" kern="0" dirty="0">
                <a:solidFill>
                  <a:srgbClr val="009999"/>
                </a:solidFill>
                <a:latin typeface="Arial Narrow"/>
                <a:cs typeface="Arial"/>
              </a:rPr>
              <a:t> 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: Choose </a:t>
            </a:r>
            <a:r>
              <a:rPr lang="en-US" altLang="he-IL" sz="2400" kern="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</a:rPr>
              <a:t>x </a:t>
            </a:r>
            <a:r>
              <a:rPr lang="en-US" altLang="he-IL" sz="2400" b="1" kern="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</a:t>
            </a:r>
            <a:r>
              <a:rPr lang="en-US" altLang="he-IL" sz="2400" b="1" kern="0" baseline="-2500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R </a:t>
            </a:r>
            <a:r>
              <a:rPr lang="en-US" altLang="he-IL" sz="2400" kern="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</a:rPr>
              <a:t>{0,1}</a:t>
            </a:r>
            <a:r>
              <a:rPr lang="en-US" altLang="he-IL" sz="2400" kern="0" baseline="3000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</a:rPr>
              <a:t>n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. 	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                  Send </a:t>
            </a:r>
            <a:r>
              <a:rPr lang="en-US" altLang="he-IL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Y=</a:t>
            </a:r>
            <a:r>
              <a:rPr lang="en-US" altLang="he-IL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E(P</a:t>
            </a:r>
            <a:r>
              <a:rPr lang="en-US" altLang="he-IL" sz="2400" kern="0" baseline="-250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K</a:t>
            </a:r>
            <a:r>
              <a:rPr lang="en-US" altLang="he-IL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, </a:t>
            </a:r>
            <a:r>
              <a:rPr lang="en-US" altLang="he-IL" sz="2400" kern="0" dirty="0" err="1">
                <a:solidFill>
                  <a:srgbClr val="FF0000"/>
                </a:solidFill>
                <a:latin typeface="Comic Sans MS" panose="030F0702030302020204" pitchFamily="66" charset="0"/>
                <a:cs typeface="Arial"/>
              </a:rPr>
              <a:t>m</a:t>
            </a:r>
            <a:r>
              <a:rPr lang="en-US" altLang="he-IL" sz="2400" kern="0" baseline="-2000" dirty="0" err="1">
                <a:solidFill>
                  <a:srgbClr val="000000"/>
                </a:solidFill>
                <a:latin typeface="Symbol" panose="05050102010706020507" pitchFamily="18" charset="2"/>
                <a:cs typeface="Arial"/>
              </a:rPr>
              <a:t>°</a:t>
            </a:r>
            <a:r>
              <a:rPr lang="en-US" altLang="he-IL" sz="2400" kern="0" dirty="0" err="1">
                <a:solidFill>
                  <a:srgbClr val="0033CC"/>
                </a:solidFill>
                <a:latin typeface="Comic Sans MS" panose="030F0702030302020204" pitchFamily="66" charset="0"/>
                <a:cs typeface="Arial"/>
              </a:rPr>
              <a:t>x</a:t>
            </a:r>
            <a:r>
              <a:rPr lang="en-US" altLang="he-IL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)</a:t>
            </a:r>
            <a:endParaRPr lang="en-US" altLang="he-IL" sz="2400" kern="0" dirty="0">
              <a:solidFill>
                <a:srgbClr val="000000"/>
              </a:solidFill>
              <a:latin typeface="Arial Narrow"/>
              <a:cs typeface="Arial"/>
            </a:endParaRP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he-IL" sz="2400" kern="0" dirty="0">
                <a:solidFill>
                  <a:srgbClr val="009999"/>
                </a:solidFill>
                <a:latin typeface="Comic Sans MS" panose="030F0702030302020204" pitchFamily="66" charset="0"/>
                <a:cs typeface="Arial"/>
              </a:rPr>
              <a:t>P </a:t>
            </a:r>
            <a:r>
              <a:rPr lang="en-US" altLang="he-IL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</a:t>
            </a:r>
            <a:r>
              <a:rPr lang="en-US" altLang="he-IL" sz="2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altLang="he-IL" sz="2400" kern="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</a:rPr>
              <a:t>V</a:t>
            </a:r>
            <a:r>
              <a:rPr lang="en-US" altLang="he-IL" sz="2400" kern="0" dirty="0">
                <a:solidFill>
                  <a:srgbClr val="BBE0E3"/>
                </a:solidFill>
                <a:latin typeface="Arial Narrow"/>
                <a:cs typeface="Arial"/>
              </a:rPr>
              <a:t> 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: Verify that  prefix of plaintext is indeed </a:t>
            </a:r>
            <a:r>
              <a:rPr lang="en-US" altLang="he-IL" sz="2400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</a:rPr>
              <a:t>m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. 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                  If yes - send </a:t>
            </a:r>
            <a:r>
              <a:rPr lang="en-US" altLang="he-IL" sz="2400" kern="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</a:rPr>
              <a:t>x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.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he-IL" sz="2400" kern="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</a:rPr>
              <a:t>V 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accepts </a:t>
            </a:r>
            <a:r>
              <a:rPr lang="en-US" altLang="he-IL" sz="2400" kern="0" dirty="0" err="1">
                <a:solidFill>
                  <a:srgbClr val="000000"/>
                </a:solidFill>
                <a:latin typeface="Arial Narrow"/>
                <a:cs typeface="Arial"/>
              </a:rPr>
              <a:t>iff</a:t>
            </a:r>
            <a:r>
              <a:rPr lang="en-US" altLang="he-IL" sz="2400" kern="0" dirty="0">
                <a:solidFill>
                  <a:srgbClr val="000000"/>
                </a:solidFill>
                <a:latin typeface="Arial Narrow"/>
                <a:cs typeface="Arial"/>
              </a:rPr>
              <a:t> the received</a:t>
            </a:r>
            <a:r>
              <a:rPr lang="en-US" altLang="he-IL" sz="2400" kern="0" dirty="0">
                <a:solidFill>
                  <a:srgbClr val="0033CC"/>
                </a:solidFill>
                <a:latin typeface="Arial Narrow"/>
                <a:cs typeface="Arial"/>
              </a:rPr>
              <a:t> </a:t>
            </a:r>
            <a:r>
              <a:rPr lang="en-US" altLang="he-IL" sz="2400" kern="0" dirty="0">
                <a:solidFill>
                  <a:srgbClr val="0033CC"/>
                </a:solidFill>
                <a:latin typeface="Comic Sans MS" panose="030F0702030302020204" pitchFamily="66" charset="0"/>
                <a:cs typeface="Arial"/>
              </a:rPr>
              <a:t>x’=x</a:t>
            </a:r>
            <a:endParaRPr lang="en-US" altLang="he-IL" sz="2400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3581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DDN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8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 sz="4000"/>
              <a:t>Identity-Based Encryption (IBE)</a:t>
            </a: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304800" y="1371600"/>
            <a:ext cx="86201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04813" indent="-404813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23838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776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68324" name="Group 4"/>
          <p:cNvGrpSpPr>
            <a:grpSpLocks/>
          </p:cNvGrpSpPr>
          <p:nvPr/>
        </p:nvGrpSpPr>
        <p:grpSpPr bwMode="auto">
          <a:xfrm>
            <a:off x="1931988" y="2239963"/>
            <a:ext cx="4238625" cy="969962"/>
            <a:chOff x="930" y="2100"/>
            <a:chExt cx="2670" cy="611"/>
          </a:xfrm>
        </p:grpSpPr>
        <p:sp>
          <p:nvSpPr>
            <p:cNvPr id="568325" name="Line 5"/>
            <p:cNvSpPr>
              <a:spLocks noChangeShapeType="1"/>
            </p:cNvSpPr>
            <p:nvPr/>
          </p:nvSpPr>
          <p:spPr bwMode="auto">
            <a:xfrm>
              <a:off x="960" y="2411"/>
              <a:ext cx="26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326" name="Text Box 6"/>
            <p:cNvSpPr txBox="1">
              <a:spLocks noChangeArrowheads="1"/>
            </p:cNvSpPr>
            <p:nvPr/>
          </p:nvSpPr>
          <p:spPr bwMode="auto">
            <a:xfrm>
              <a:off x="930" y="2100"/>
              <a:ext cx="2444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spcAft>
                  <a:spcPct val="15000"/>
                </a:spcAft>
              </a:pPr>
              <a:r>
                <a:rPr lang="en-US" altLang="en-US" sz="2400">
                  <a:latin typeface="Arial Narrow" panose="020B0606020202030204" pitchFamily="34" charset="0"/>
                </a:rPr>
                <a:t>email encrypted using public key:</a:t>
              </a:r>
            </a:p>
            <a:p>
              <a:pPr eaLnBrk="0" hangingPunct="0">
                <a:spcBef>
                  <a:spcPct val="50000"/>
                </a:spcBef>
                <a:spcAft>
                  <a:spcPct val="15000"/>
                </a:spcAft>
              </a:pPr>
              <a:r>
                <a:rPr lang="en-US" altLang="en-US" sz="2000">
                  <a:latin typeface="Tahoma" panose="020B0604030504040204" pitchFamily="34" charset="0"/>
                </a:rPr>
                <a:t>“</a:t>
              </a:r>
              <a:r>
                <a:rPr lang="en-US" altLang="en-US" sz="2000">
                  <a:latin typeface="Comic Sans MS" panose="030F0702030302020204" pitchFamily="66" charset="0"/>
                </a:rPr>
                <a:t>bob@weizmann.ac.il</a:t>
              </a:r>
              <a:r>
                <a:rPr lang="en-US" altLang="en-US" sz="2000">
                  <a:latin typeface="Tahoma" panose="020B0604030504040204" pitchFamily="34" charset="0"/>
                </a:rPr>
                <a:t>”</a:t>
              </a:r>
            </a:p>
          </p:txBody>
        </p:sp>
      </p:grpSp>
      <p:sp>
        <p:nvSpPr>
          <p:cNvPr id="568379" name="Text Box 59"/>
          <p:cNvSpPr txBox="1">
            <a:spLocks noChangeArrowheads="1"/>
          </p:cNvSpPr>
          <p:nvPr/>
        </p:nvSpPr>
        <p:spPr bwMode="auto">
          <a:xfrm>
            <a:off x="3505200" y="5729288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Arial Narrow" panose="020B0606020202030204" pitchFamily="34" charset="0"/>
              </a:rPr>
              <a:t>Public</a:t>
            </a:r>
            <a:r>
              <a:rPr lang="en-US" altLang="en-US" sz="2400">
                <a:latin typeface="Arial Narrow" panose="020B0606020202030204" pitchFamily="34" charset="0"/>
              </a:rPr>
              <a:t> </a:t>
            </a:r>
            <a:r>
              <a:rPr lang="en-US" altLang="en-US" sz="2400" b="1">
                <a:latin typeface="Arial Narrow" panose="020B0606020202030204" pitchFamily="34" charset="0"/>
              </a:rPr>
              <a:t>Master-key</a:t>
            </a:r>
          </a:p>
        </p:txBody>
      </p:sp>
      <p:sp>
        <p:nvSpPr>
          <p:cNvPr id="568380" name="Rectangle 60"/>
          <p:cNvSpPr>
            <a:spLocks noChangeArrowheads="1"/>
          </p:cNvSpPr>
          <p:nvPr/>
        </p:nvSpPr>
        <p:spPr bwMode="auto">
          <a:xfrm>
            <a:off x="3751263" y="5013325"/>
            <a:ext cx="1143000" cy="762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anose="020B0604030504040204" pitchFamily="34" charset="0"/>
              </a:rPr>
              <a:t>CA</a:t>
            </a:r>
          </a:p>
        </p:txBody>
      </p:sp>
      <p:pic>
        <p:nvPicPr>
          <p:cNvPr id="568388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0157" y="2240756"/>
            <a:ext cx="14732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8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344" y="2151856"/>
            <a:ext cx="157162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8390" name="AutoShape 70"/>
          <p:cNvSpPr>
            <a:spLocks noChangeArrowheads="1"/>
          </p:cNvSpPr>
          <p:nvPr/>
        </p:nvSpPr>
        <p:spPr bwMode="auto">
          <a:xfrm>
            <a:off x="838200" y="14478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91" name="Text Box 71"/>
          <p:cNvSpPr txBox="1">
            <a:spLocks noChangeArrowheads="1"/>
          </p:cNvSpPr>
          <p:nvPr/>
        </p:nvSpPr>
        <p:spPr bwMode="auto">
          <a:xfrm>
            <a:off x="76200" y="9144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Arial Narrow" panose="020B0606020202030204" pitchFamily="34" charset="0"/>
              </a:rPr>
              <a:t>Public</a:t>
            </a:r>
            <a:r>
              <a:rPr lang="en-US" altLang="en-US" sz="2400">
                <a:latin typeface="Arial Narrow" panose="020B0606020202030204" pitchFamily="34" charset="0"/>
              </a:rPr>
              <a:t> </a:t>
            </a:r>
            <a:r>
              <a:rPr lang="en-US" altLang="en-US" sz="2400" b="1">
                <a:latin typeface="Arial Narrow" panose="020B0606020202030204" pitchFamily="34" charset="0"/>
              </a:rPr>
              <a:t>Master-key</a:t>
            </a:r>
          </a:p>
        </p:txBody>
      </p:sp>
      <p:sp>
        <p:nvSpPr>
          <p:cNvPr id="568392" name="AutoShape 72"/>
          <p:cNvSpPr>
            <a:spLocks noChangeArrowheads="1"/>
          </p:cNvSpPr>
          <p:nvPr/>
        </p:nvSpPr>
        <p:spPr bwMode="auto">
          <a:xfrm rot="11478064">
            <a:off x="5334000" y="4038600"/>
            <a:ext cx="914400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8575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03" name="Text Box 83"/>
          <p:cNvSpPr txBox="1">
            <a:spLocks noChangeArrowheads="1"/>
          </p:cNvSpPr>
          <p:nvPr/>
        </p:nvSpPr>
        <p:spPr bwMode="auto">
          <a:xfrm>
            <a:off x="5791200" y="51816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Arial Narrow" panose="020B0606020202030204" pitchFamily="34" charset="0"/>
              </a:rPr>
              <a:t>I am “</a:t>
            </a:r>
            <a:r>
              <a:rPr lang="en-US" altLang="en-US" sz="2400">
                <a:solidFill>
                  <a:srgbClr val="0033CC"/>
                </a:solidFill>
                <a:latin typeface="Comic Sans MS" panose="030F0702030302020204" pitchFamily="66" charset="0"/>
              </a:rPr>
              <a:t>bob@weizmann.ac.il</a:t>
            </a:r>
            <a:r>
              <a:rPr lang="en-US" altLang="en-US" sz="2400">
                <a:solidFill>
                  <a:srgbClr val="0033CC"/>
                </a:solidFill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568404" name="AutoShape 84"/>
          <p:cNvSpPr>
            <a:spLocks noChangeArrowheads="1"/>
          </p:cNvSpPr>
          <p:nvPr/>
        </p:nvSpPr>
        <p:spPr bwMode="auto">
          <a:xfrm rot="2348838">
            <a:off x="4953000" y="3810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05" name="AutoShape 85"/>
          <p:cNvSpPr>
            <a:spLocks noChangeArrowheads="1"/>
          </p:cNvSpPr>
          <p:nvPr/>
        </p:nvSpPr>
        <p:spPr bwMode="auto">
          <a:xfrm rot="1225245">
            <a:off x="4114800" y="3276600"/>
            <a:ext cx="914400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857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406" name="Text Box 86"/>
          <p:cNvSpPr txBox="1">
            <a:spLocks noChangeArrowheads="1"/>
          </p:cNvSpPr>
          <p:nvPr/>
        </p:nvSpPr>
        <p:spPr bwMode="auto">
          <a:xfrm>
            <a:off x="1752600" y="3810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993300"/>
                </a:solidFill>
                <a:latin typeface="Comic Sans MS" panose="030F0702030302020204" pitchFamily="66" charset="0"/>
              </a:rPr>
              <a:t>SK</a:t>
            </a:r>
            <a:r>
              <a:rPr lang="en-US" altLang="en-US" sz="2400" baseline="-25000">
                <a:solidFill>
                  <a:srgbClr val="993300"/>
                </a:solidFill>
                <a:latin typeface="Comic Sans MS" panose="030F0702030302020204" pitchFamily="66" charset="0"/>
              </a:rPr>
              <a:t>Bob</a:t>
            </a:r>
            <a:endParaRPr lang="en-US" altLang="en-US" sz="2400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568407" name="Text Box 87"/>
          <p:cNvSpPr txBox="1">
            <a:spLocks noChangeArrowheads="1"/>
          </p:cNvSpPr>
          <p:nvPr/>
        </p:nvSpPr>
        <p:spPr bwMode="auto">
          <a:xfrm>
            <a:off x="304800" y="4038600"/>
            <a:ext cx="78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Arial Narrow" panose="020B0606020202030204" pitchFamily="34" charset="0"/>
              </a:rPr>
              <a:t>Alice</a:t>
            </a:r>
          </a:p>
        </p:txBody>
      </p:sp>
      <p:sp>
        <p:nvSpPr>
          <p:cNvPr id="568408" name="Text Box 88"/>
          <p:cNvSpPr txBox="1">
            <a:spLocks noChangeArrowheads="1"/>
          </p:cNvSpPr>
          <p:nvPr/>
        </p:nvSpPr>
        <p:spPr bwMode="auto">
          <a:xfrm>
            <a:off x="6683375" y="3886200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Arial Narrow" panose="020B0606020202030204" pitchFamily="34" charset="0"/>
              </a:rPr>
              <a:t>Bob</a:t>
            </a:r>
          </a:p>
        </p:txBody>
      </p:sp>
      <p:sp>
        <p:nvSpPr>
          <p:cNvPr id="568409" name="AutoShape 89"/>
          <p:cNvSpPr>
            <a:spLocks noChangeArrowheads="1"/>
          </p:cNvSpPr>
          <p:nvPr/>
        </p:nvSpPr>
        <p:spPr bwMode="auto">
          <a:xfrm>
            <a:off x="228600" y="4800600"/>
            <a:ext cx="2743200" cy="1447800"/>
          </a:xfrm>
          <a:prstGeom prst="wedgeRoundRectCallout">
            <a:avLst>
              <a:gd name="adj1" fmla="val 88255"/>
              <a:gd name="adj2" fmla="val -72148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en-US" sz="2400">
                <a:latin typeface="Arial Narrow" panose="020B0606020202030204" pitchFamily="34" charset="0"/>
              </a:rPr>
              <a:t>Could happen before or after the email was encrypted</a:t>
            </a:r>
          </a:p>
        </p:txBody>
      </p:sp>
      <p:sp>
        <p:nvSpPr>
          <p:cNvPr id="568411" name="Text Box 91"/>
          <p:cNvSpPr txBox="1">
            <a:spLocks noChangeArrowheads="1"/>
          </p:cNvSpPr>
          <p:nvPr/>
        </p:nvSpPr>
        <p:spPr bwMode="auto">
          <a:xfrm>
            <a:off x="3505200" y="6248400"/>
            <a:ext cx="2348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993300"/>
                </a:solidFill>
                <a:latin typeface="Arial Narrow" panose="020B0606020202030204" pitchFamily="34" charset="0"/>
              </a:rPr>
              <a:t>Secret</a:t>
            </a:r>
            <a:r>
              <a:rPr lang="en-US" altLang="en-US" sz="2400" dirty="0" smtClean="0">
                <a:solidFill>
                  <a:srgbClr val="9933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b="1" dirty="0">
                <a:solidFill>
                  <a:srgbClr val="993300"/>
                </a:solidFill>
                <a:latin typeface="Arial Narrow" panose="020B0606020202030204" pitchFamily="34" charset="0"/>
              </a:rPr>
              <a:t>Master-key</a:t>
            </a:r>
          </a:p>
        </p:txBody>
      </p:sp>
    </p:spTree>
    <p:extLst>
      <p:ext uri="{BB962C8B-B14F-4D97-AF65-F5344CB8AC3E}">
        <p14:creationId xmlns:p14="http://schemas.microsoft.com/office/powerpoint/2010/main" val="35440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92" grpId="0" animBg="1"/>
      <p:bldP spid="568403" grpId="0"/>
      <p:bldP spid="568404" grpId="0" animBg="1"/>
      <p:bldP spid="568405" grpId="0" animBg="1"/>
      <p:bldP spid="568406" grpId="0"/>
      <p:bldP spid="56840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r>
              <a:rPr lang="en-US" dirty="0" smtClean="0"/>
              <a:t>(Hierarchical) Identity Based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Identity Based Encryption (IBE):</a:t>
            </a:r>
          </a:p>
          <a:p>
            <a:r>
              <a:rPr lang="en-US" sz="2800" dirty="0" smtClean="0"/>
              <a:t>There is a master public-key </a:t>
            </a:r>
            <a:r>
              <a:rPr lang="en-US" sz="2800" dirty="0" smtClean="0">
                <a:latin typeface="Comic Sans MS" panose="030F0702030302020204" pitchFamily="66" charset="0"/>
              </a:rPr>
              <a:t>MK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P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r>
              <a:rPr lang="en-US" sz="2400" dirty="0" smtClean="0"/>
              <a:t>Corresponding secret key </a:t>
            </a:r>
            <a:r>
              <a:rPr lang="en-US" sz="2400" dirty="0" smtClean="0">
                <a:latin typeface="Comic Sans MS" panose="030F0702030302020204" pitchFamily="66" charset="0"/>
              </a:rPr>
              <a:t>MK</a:t>
            </a:r>
            <a:r>
              <a:rPr lang="en-US" sz="2400" baseline="-25000" dirty="0" smtClean="0">
                <a:latin typeface="Comic Sans MS" panose="030F0702030302020204" pitchFamily="66" charset="0"/>
              </a:rPr>
              <a:t>S</a:t>
            </a:r>
            <a:endParaRPr lang="en-US" sz="2400" dirty="0" smtClean="0"/>
          </a:p>
          <a:p>
            <a:r>
              <a:rPr lang="en-US" sz="2800" dirty="0" smtClean="0"/>
              <a:t>The public key of identity </a:t>
            </a:r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dirty="0" smtClean="0"/>
              <a:t>is </a:t>
            </a:r>
            <a:r>
              <a:rPr lang="en-US" sz="2800" dirty="0" smtClean="0">
                <a:latin typeface="Comic Sans MS" panose="030F0702030302020204" pitchFamily="66" charset="0"/>
              </a:rPr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secret key of identity </a:t>
            </a:r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dirty="0"/>
              <a:t>is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SK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I</a:t>
            </a:r>
          </a:p>
          <a:p>
            <a:pPr marL="400050" lvl="2" indent="0">
              <a:buNone/>
            </a:pPr>
            <a:r>
              <a:rPr lang="en-US" dirty="0" smtClean="0"/>
              <a:t>Can be computed using the master </a:t>
            </a:r>
            <a:r>
              <a:rPr lang="en-US" dirty="0"/>
              <a:t>secret key </a:t>
            </a:r>
            <a:endParaRPr lang="en-US" dirty="0" smtClean="0"/>
          </a:p>
          <a:p>
            <a:pPr marL="57150" indent="-457200"/>
            <a:r>
              <a:rPr lang="en-US" sz="2800" dirty="0" smtClean="0"/>
              <a:t>To send a message to </a:t>
            </a:r>
            <a:r>
              <a:rPr lang="en-US" sz="2800" dirty="0" smtClean="0">
                <a:latin typeface="Comic Sans MS" panose="030F0702030302020204" pitchFamily="66" charset="0"/>
              </a:rPr>
              <a:t>I: </a:t>
            </a:r>
            <a:r>
              <a:rPr lang="en-US" sz="2800" dirty="0" smtClean="0"/>
              <a:t>encrypt using </a:t>
            </a:r>
            <a:r>
              <a:rPr lang="en-US" sz="2800" dirty="0" smtClean="0">
                <a:latin typeface="Comic Sans MS" panose="030F0702030302020204" pitchFamily="66" charset="0"/>
              </a:rPr>
              <a:t>(I,MK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P</a:t>
            </a:r>
            <a:r>
              <a:rPr lang="en-US" sz="2800" dirty="0" smtClean="0">
                <a:latin typeface="Comic Sans MS" panose="030F0702030302020204" pitchFamily="66" charset="0"/>
              </a:rPr>
              <a:t>)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b="1" dirty="0" smtClean="0"/>
              <a:t>Hierarchical Identity </a:t>
            </a:r>
            <a:r>
              <a:rPr lang="en-US" b="1" dirty="0"/>
              <a:t>Based Encryption </a:t>
            </a:r>
            <a:r>
              <a:rPr lang="en-US" b="1" dirty="0" smtClean="0"/>
              <a:t>(HIBE</a:t>
            </a:r>
            <a:r>
              <a:rPr lang="en-US" b="1" dirty="0"/>
              <a:t>)</a:t>
            </a:r>
            <a:r>
              <a:rPr lang="en-US" dirty="0"/>
              <a:t>:</a:t>
            </a:r>
          </a:p>
          <a:p>
            <a:r>
              <a:rPr lang="en-US" sz="2800" dirty="0" smtClean="0"/>
              <a:t>IDs </a:t>
            </a:r>
            <a:r>
              <a:rPr lang="en-US" sz="2400" dirty="0"/>
              <a:t>are represented as </a:t>
            </a:r>
            <a:r>
              <a:rPr lang="en-US" sz="2400" dirty="0" smtClean="0"/>
              <a:t>tuples with </a:t>
            </a:r>
            <a:r>
              <a:rPr lang="en-US" sz="2400" b="1" dirty="0" smtClean="0"/>
              <a:t>up to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n</a:t>
            </a:r>
            <a:r>
              <a:rPr lang="en-US" sz="2400" dirty="0" smtClean="0"/>
              <a:t> coordinates </a:t>
            </a:r>
            <a:r>
              <a:rPr lang="en-US" sz="2400" dirty="0">
                <a:latin typeface="Comic Sans MS" panose="030F0702030302020204" pitchFamily="66" charset="0"/>
              </a:rPr>
              <a:t>(I</a:t>
            </a:r>
            <a:r>
              <a:rPr lang="en-US" sz="2400" baseline="-25000" dirty="0">
                <a:latin typeface="Comic Sans MS" panose="030F0702030302020204" pitchFamily="66" charset="0"/>
              </a:rPr>
              <a:t>1</a:t>
            </a:r>
            <a:r>
              <a:rPr lang="en-US" sz="2400" dirty="0">
                <a:latin typeface="Comic Sans MS" panose="030F0702030302020204" pitchFamily="66" charset="0"/>
              </a:rPr>
              <a:t>,…, I</a:t>
            </a:r>
            <a:r>
              <a:rPr lang="en-US" sz="2400" baseline="-25000" dirty="0">
                <a:latin typeface="Comic Sans MS" panose="030F0702030302020204" pitchFamily="66" charset="0"/>
              </a:rPr>
              <a:t>n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2800" dirty="0" smtClean="0"/>
              <a:t>Each </a:t>
            </a:r>
            <a:r>
              <a:rPr lang="en-US" sz="2800" b="1" dirty="0" smtClean="0"/>
              <a:t>prefix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J=(</a:t>
            </a:r>
            <a:r>
              <a:rPr lang="en-US" sz="2800" dirty="0">
                <a:latin typeface="Comic Sans MS" panose="030F0702030302020204" pitchFamily="66" charset="0"/>
              </a:rPr>
              <a:t>I</a:t>
            </a:r>
            <a:r>
              <a:rPr lang="en-US" sz="2800" baseline="-25000" dirty="0">
                <a:latin typeface="Comic Sans MS" panose="030F0702030302020204" pitchFamily="66" charset="0"/>
              </a:rPr>
              <a:t>1</a:t>
            </a:r>
            <a:r>
              <a:rPr lang="en-US" sz="2800" dirty="0" smtClean="0">
                <a:latin typeface="Comic Sans MS" panose="030F0702030302020204" pitchFamily="66" charset="0"/>
              </a:rPr>
              <a:t>,…,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I</a:t>
            </a:r>
            <a:r>
              <a:rPr lang="en-US" sz="2800" baseline="-25000" dirty="0" err="1" smtClean="0">
                <a:latin typeface="Comic Sans MS" panose="030F0702030302020204" pitchFamily="66" charset="0"/>
              </a:rPr>
              <a:t>j</a:t>
            </a:r>
            <a:r>
              <a:rPr lang="en-US" sz="2800" dirty="0" smtClean="0">
                <a:latin typeface="Comic Sans MS" panose="030F0702030302020204" pitchFamily="66" charset="0"/>
              </a:rPr>
              <a:t>) </a:t>
            </a:r>
            <a:r>
              <a:rPr lang="en-US" sz="2800" dirty="0" smtClean="0"/>
              <a:t>gets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/>
              <a:t>secret </a:t>
            </a:r>
            <a:r>
              <a:rPr lang="en-US" sz="2800" dirty="0"/>
              <a:t>key </a:t>
            </a:r>
            <a:r>
              <a:rPr lang="en-US" sz="2800" dirty="0" smtClean="0">
                <a:latin typeface="Comic Sans MS" panose="030F0702030302020204" pitchFamily="66" charset="0"/>
              </a:rPr>
              <a:t>SK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J</a:t>
            </a:r>
            <a:endParaRPr lang="en-US" sz="2800" baseline="-25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 smtClean="0"/>
              <a:t>from which </a:t>
            </a:r>
            <a:r>
              <a:rPr lang="en-US" sz="2800" dirty="0" smtClean="0">
                <a:latin typeface="Comic Sans MS" panose="030F0702030302020204" pitchFamily="66" charset="0"/>
              </a:rPr>
              <a:t>SK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I </a:t>
            </a:r>
            <a:r>
              <a:rPr lang="en-US" sz="2400" dirty="0" smtClean="0"/>
              <a:t>can be derived for every </a:t>
            </a:r>
            <a:r>
              <a:rPr lang="en-US" sz="2400" dirty="0" smtClean="0">
                <a:latin typeface="Comic Sans MS" panose="030F0702030302020204" pitchFamily="66" charset="0"/>
              </a:rPr>
              <a:t>I</a:t>
            </a:r>
            <a:r>
              <a:rPr lang="en-US" sz="2400" dirty="0" smtClean="0"/>
              <a:t> where </a:t>
            </a:r>
            <a:r>
              <a:rPr lang="en-US" sz="2400" dirty="0">
                <a:latin typeface="Comic Sans MS" panose="030F0702030302020204" pitchFamily="66" charset="0"/>
              </a:rPr>
              <a:t>J</a:t>
            </a:r>
            <a:r>
              <a:rPr lang="en-US" sz="2400" dirty="0" smtClean="0"/>
              <a:t> is a prefix of </a:t>
            </a:r>
            <a:r>
              <a:rPr lang="en-US" sz="2400" dirty="0">
                <a:latin typeface="Comic Sans MS" panose="030F0702030302020204" pitchFamily="66" charset="0"/>
              </a:rPr>
              <a:t>I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170093"/>
            <a:ext cx="3733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J=(I</a:t>
            </a:r>
            <a:r>
              <a:rPr lang="en-US" baseline="-25000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,…,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baseline="-25000" dirty="0" err="1">
                <a:latin typeface="Comic Sans MS" panose="030F0702030302020204" pitchFamily="66" charset="0"/>
              </a:rPr>
              <a:t>j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I=(</a:t>
            </a:r>
            <a:r>
              <a:rPr lang="en-US" dirty="0">
                <a:latin typeface="Comic Sans MS" panose="030F0702030302020204" pitchFamily="66" charset="0"/>
              </a:rPr>
              <a:t>I</a:t>
            </a:r>
            <a:r>
              <a:rPr lang="en-US" baseline="-25000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,…, </a:t>
            </a:r>
            <a:r>
              <a:rPr lang="en-US" dirty="0" err="1" smtClean="0">
                <a:latin typeface="Comic Sans MS" panose="030F0702030302020204" pitchFamily="66" charset="0"/>
              </a:rPr>
              <a:t>I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j</a:t>
            </a:r>
            <a:r>
              <a:rPr lang="en-US" dirty="0" smtClean="0">
                <a:latin typeface="Comic Sans MS" panose="030F0702030302020204" pitchFamily="66" charset="0"/>
              </a:rPr>
              <a:t>, I</a:t>
            </a:r>
            <a:r>
              <a:rPr lang="en-US" baseline="-25000" dirty="0" smtClean="0">
                <a:latin typeface="Comic Sans MS" panose="030F0702030302020204" pitchFamily="66" charset="0"/>
              </a:rPr>
              <a:t>j+1</a:t>
            </a:r>
            <a:r>
              <a:rPr lang="en-US" dirty="0" smtClean="0">
                <a:latin typeface="Comic Sans MS" panose="030F0702030302020204" pitchFamily="66" charset="0"/>
              </a:rPr>
              <a:t>,…, I</a:t>
            </a:r>
            <a:r>
              <a:rPr lang="en-US" baseline="-25000" dirty="0" smtClean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7EEF-D99A-45AC-9A07-CE73053810B3}" type="slidenum">
              <a:rPr lang="he-IL" altLang="en-US"/>
              <a:pPr/>
              <a:t>38</a:t>
            </a:fld>
            <a:endParaRPr lang="en-US" altLang="en-US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l"/>
            <a:r>
              <a:rPr lang="en-US" dirty="0" smtClean="0"/>
              <a:t>Hierarchical </a:t>
            </a:r>
            <a:r>
              <a:rPr lang="en-US" dirty="0"/>
              <a:t>Identity Based Encryption</a:t>
            </a:r>
            <a:endParaRPr lang="en-US" altLang="en-US" dirty="0"/>
          </a:p>
        </p:txBody>
      </p:sp>
      <p:sp>
        <p:nvSpPr>
          <p:cNvPr id="318471" name="Line 7"/>
          <p:cNvSpPr>
            <a:spLocks noChangeShapeType="1"/>
          </p:cNvSpPr>
          <p:nvPr/>
        </p:nvSpPr>
        <p:spPr bwMode="auto">
          <a:xfrm>
            <a:off x="457200" y="1371600"/>
            <a:ext cx="830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2" name="Oval 8"/>
          <p:cNvSpPr>
            <a:spLocks noChangeArrowheads="1"/>
          </p:cNvSpPr>
          <p:nvPr/>
        </p:nvSpPr>
        <p:spPr bwMode="auto">
          <a:xfrm>
            <a:off x="4114800" y="1524000"/>
            <a:ext cx="4572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3" name="Oval 9"/>
          <p:cNvSpPr>
            <a:spLocks noChangeArrowheads="1"/>
          </p:cNvSpPr>
          <p:nvPr/>
        </p:nvSpPr>
        <p:spPr bwMode="auto">
          <a:xfrm>
            <a:off x="2209800" y="2209800"/>
            <a:ext cx="3048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4" name="Oval 10"/>
          <p:cNvSpPr>
            <a:spLocks noChangeArrowheads="1"/>
          </p:cNvSpPr>
          <p:nvPr/>
        </p:nvSpPr>
        <p:spPr bwMode="auto">
          <a:xfrm>
            <a:off x="6553200" y="2209800"/>
            <a:ext cx="3048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5" name="Line 11"/>
          <p:cNvSpPr>
            <a:spLocks noChangeShapeType="1"/>
          </p:cNvSpPr>
          <p:nvPr/>
        </p:nvSpPr>
        <p:spPr bwMode="auto">
          <a:xfrm flipH="1">
            <a:off x="2514600" y="1752600"/>
            <a:ext cx="1600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6" name="Line 12"/>
          <p:cNvSpPr>
            <a:spLocks noChangeShapeType="1"/>
          </p:cNvSpPr>
          <p:nvPr/>
        </p:nvSpPr>
        <p:spPr bwMode="auto">
          <a:xfrm>
            <a:off x="4572000" y="1752600"/>
            <a:ext cx="1981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7" name="Oval 13"/>
          <p:cNvSpPr>
            <a:spLocks noChangeArrowheads="1"/>
          </p:cNvSpPr>
          <p:nvPr/>
        </p:nvSpPr>
        <p:spPr bwMode="auto">
          <a:xfrm>
            <a:off x="3124200" y="2971800"/>
            <a:ext cx="3810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8" name="Oval 14"/>
          <p:cNvSpPr>
            <a:spLocks noChangeArrowheads="1"/>
          </p:cNvSpPr>
          <p:nvPr/>
        </p:nvSpPr>
        <p:spPr bwMode="auto">
          <a:xfrm>
            <a:off x="5410200" y="2971800"/>
            <a:ext cx="3810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9" name="Oval 15"/>
          <p:cNvSpPr>
            <a:spLocks noChangeArrowheads="1"/>
          </p:cNvSpPr>
          <p:nvPr/>
        </p:nvSpPr>
        <p:spPr bwMode="auto">
          <a:xfrm>
            <a:off x="1295400" y="2971800"/>
            <a:ext cx="3810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0" name="Oval 16"/>
          <p:cNvSpPr>
            <a:spLocks noChangeArrowheads="1"/>
          </p:cNvSpPr>
          <p:nvPr/>
        </p:nvSpPr>
        <p:spPr bwMode="auto">
          <a:xfrm>
            <a:off x="7543800" y="2971800"/>
            <a:ext cx="3810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1" name="Line 17"/>
          <p:cNvSpPr>
            <a:spLocks noChangeShapeType="1"/>
          </p:cNvSpPr>
          <p:nvPr/>
        </p:nvSpPr>
        <p:spPr bwMode="auto">
          <a:xfrm flipH="1">
            <a:off x="1524000" y="2514600"/>
            <a:ext cx="685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2" name="Line 18"/>
          <p:cNvSpPr>
            <a:spLocks noChangeShapeType="1"/>
          </p:cNvSpPr>
          <p:nvPr/>
        </p:nvSpPr>
        <p:spPr bwMode="auto">
          <a:xfrm>
            <a:off x="2438400" y="2514600"/>
            <a:ext cx="7620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3" name="Line 19"/>
          <p:cNvSpPr>
            <a:spLocks noChangeShapeType="1"/>
          </p:cNvSpPr>
          <p:nvPr/>
        </p:nvSpPr>
        <p:spPr bwMode="auto">
          <a:xfrm flipH="1">
            <a:off x="5638800" y="2514600"/>
            <a:ext cx="914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4" name="Line 20"/>
          <p:cNvSpPr>
            <a:spLocks noChangeShapeType="1"/>
          </p:cNvSpPr>
          <p:nvPr/>
        </p:nvSpPr>
        <p:spPr bwMode="auto">
          <a:xfrm>
            <a:off x="6858000" y="2514600"/>
            <a:ext cx="838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5" name="Oval 21"/>
          <p:cNvSpPr>
            <a:spLocks noChangeArrowheads="1"/>
          </p:cNvSpPr>
          <p:nvPr/>
        </p:nvSpPr>
        <p:spPr bwMode="auto">
          <a:xfrm>
            <a:off x="36576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6" name="Oval 22"/>
          <p:cNvSpPr>
            <a:spLocks noChangeArrowheads="1"/>
          </p:cNvSpPr>
          <p:nvPr/>
        </p:nvSpPr>
        <p:spPr bwMode="auto">
          <a:xfrm>
            <a:off x="27432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7" name="Oval 23"/>
          <p:cNvSpPr>
            <a:spLocks noChangeArrowheads="1"/>
          </p:cNvSpPr>
          <p:nvPr/>
        </p:nvSpPr>
        <p:spPr bwMode="auto">
          <a:xfrm>
            <a:off x="1828800" y="3733800"/>
            <a:ext cx="228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8" name="Oval 24"/>
          <p:cNvSpPr>
            <a:spLocks noChangeArrowheads="1"/>
          </p:cNvSpPr>
          <p:nvPr/>
        </p:nvSpPr>
        <p:spPr bwMode="auto">
          <a:xfrm>
            <a:off x="8382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0" name="Oval 26"/>
          <p:cNvSpPr>
            <a:spLocks noChangeArrowheads="1"/>
          </p:cNvSpPr>
          <p:nvPr/>
        </p:nvSpPr>
        <p:spPr bwMode="auto">
          <a:xfrm>
            <a:off x="81534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1" name="Oval 27"/>
          <p:cNvSpPr>
            <a:spLocks noChangeArrowheads="1"/>
          </p:cNvSpPr>
          <p:nvPr/>
        </p:nvSpPr>
        <p:spPr bwMode="auto">
          <a:xfrm>
            <a:off x="70866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2" name="Oval 28"/>
          <p:cNvSpPr>
            <a:spLocks noChangeArrowheads="1"/>
          </p:cNvSpPr>
          <p:nvPr/>
        </p:nvSpPr>
        <p:spPr bwMode="auto">
          <a:xfrm>
            <a:off x="59436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3" name="Line 29"/>
          <p:cNvSpPr>
            <a:spLocks noChangeShapeType="1"/>
          </p:cNvSpPr>
          <p:nvPr/>
        </p:nvSpPr>
        <p:spPr bwMode="auto">
          <a:xfrm flipH="1">
            <a:off x="990600" y="3200400"/>
            <a:ext cx="3810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4" name="Line 30"/>
          <p:cNvSpPr>
            <a:spLocks noChangeShapeType="1"/>
          </p:cNvSpPr>
          <p:nvPr/>
        </p:nvSpPr>
        <p:spPr bwMode="auto">
          <a:xfrm>
            <a:off x="16002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5" name="Line 31"/>
          <p:cNvSpPr>
            <a:spLocks noChangeShapeType="1"/>
          </p:cNvSpPr>
          <p:nvPr/>
        </p:nvSpPr>
        <p:spPr bwMode="auto">
          <a:xfrm flipH="1">
            <a:off x="28956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6" name="Line 32"/>
          <p:cNvSpPr>
            <a:spLocks noChangeShapeType="1"/>
          </p:cNvSpPr>
          <p:nvPr/>
        </p:nvSpPr>
        <p:spPr bwMode="auto">
          <a:xfrm>
            <a:off x="34290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7" name="Line 33"/>
          <p:cNvSpPr>
            <a:spLocks noChangeShapeType="1"/>
          </p:cNvSpPr>
          <p:nvPr/>
        </p:nvSpPr>
        <p:spPr bwMode="auto">
          <a:xfrm flipH="1">
            <a:off x="5105400" y="3200400"/>
            <a:ext cx="3810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8" name="Line 34"/>
          <p:cNvSpPr>
            <a:spLocks noChangeShapeType="1"/>
          </p:cNvSpPr>
          <p:nvPr/>
        </p:nvSpPr>
        <p:spPr bwMode="auto">
          <a:xfrm>
            <a:off x="57150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9" name="Line 35"/>
          <p:cNvSpPr>
            <a:spLocks noChangeShapeType="1"/>
          </p:cNvSpPr>
          <p:nvPr/>
        </p:nvSpPr>
        <p:spPr bwMode="auto">
          <a:xfrm flipH="1">
            <a:off x="72390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0" name="Line 36"/>
          <p:cNvSpPr>
            <a:spLocks noChangeShapeType="1"/>
          </p:cNvSpPr>
          <p:nvPr/>
        </p:nvSpPr>
        <p:spPr bwMode="auto">
          <a:xfrm>
            <a:off x="79248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2" name="Oval 38"/>
          <p:cNvSpPr>
            <a:spLocks noChangeArrowheads="1"/>
          </p:cNvSpPr>
          <p:nvPr/>
        </p:nvSpPr>
        <p:spPr bwMode="auto">
          <a:xfrm>
            <a:off x="9906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3" name="Oval 39"/>
          <p:cNvSpPr>
            <a:spLocks noChangeArrowheads="1"/>
          </p:cNvSpPr>
          <p:nvPr/>
        </p:nvSpPr>
        <p:spPr bwMode="auto">
          <a:xfrm>
            <a:off x="14478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5" name="Oval 41"/>
          <p:cNvSpPr>
            <a:spLocks noChangeArrowheads="1"/>
          </p:cNvSpPr>
          <p:nvPr/>
        </p:nvSpPr>
        <p:spPr bwMode="auto">
          <a:xfrm>
            <a:off x="29718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6" name="Oval 42"/>
          <p:cNvSpPr>
            <a:spLocks noChangeArrowheads="1"/>
          </p:cNvSpPr>
          <p:nvPr/>
        </p:nvSpPr>
        <p:spPr bwMode="auto">
          <a:xfrm>
            <a:off x="3505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7" name="Oval 43"/>
          <p:cNvSpPr>
            <a:spLocks noChangeArrowheads="1"/>
          </p:cNvSpPr>
          <p:nvPr/>
        </p:nvSpPr>
        <p:spPr bwMode="auto">
          <a:xfrm>
            <a:off x="39624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8" name="Oval 44"/>
          <p:cNvSpPr>
            <a:spLocks noChangeArrowheads="1"/>
          </p:cNvSpPr>
          <p:nvPr/>
        </p:nvSpPr>
        <p:spPr bwMode="auto">
          <a:xfrm>
            <a:off x="4648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9" name="Oval 45"/>
          <p:cNvSpPr>
            <a:spLocks noChangeArrowheads="1"/>
          </p:cNvSpPr>
          <p:nvPr/>
        </p:nvSpPr>
        <p:spPr bwMode="auto">
          <a:xfrm>
            <a:off x="51054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0" name="Oval 46"/>
          <p:cNvSpPr>
            <a:spLocks noChangeArrowheads="1"/>
          </p:cNvSpPr>
          <p:nvPr/>
        </p:nvSpPr>
        <p:spPr bwMode="auto">
          <a:xfrm>
            <a:off x="56388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2" name="Oval 48"/>
          <p:cNvSpPr>
            <a:spLocks noChangeArrowheads="1"/>
          </p:cNvSpPr>
          <p:nvPr/>
        </p:nvSpPr>
        <p:spPr bwMode="auto">
          <a:xfrm>
            <a:off x="67818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3" name="Oval 49"/>
          <p:cNvSpPr>
            <a:spLocks noChangeArrowheads="1"/>
          </p:cNvSpPr>
          <p:nvPr/>
        </p:nvSpPr>
        <p:spPr bwMode="auto">
          <a:xfrm>
            <a:off x="7315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4" name="Oval 50"/>
          <p:cNvSpPr>
            <a:spLocks noChangeArrowheads="1"/>
          </p:cNvSpPr>
          <p:nvPr/>
        </p:nvSpPr>
        <p:spPr bwMode="auto">
          <a:xfrm>
            <a:off x="80010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6" name="Oval 52"/>
          <p:cNvSpPr>
            <a:spLocks noChangeArrowheads="1"/>
          </p:cNvSpPr>
          <p:nvPr/>
        </p:nvSpPr>
        <p:spPr bwMode="auto">
          <a:xfrm>
            <a:off x="1981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7" name="Line 53"/>
          <p:cNvSpPr>
            <a:spLocks noChangeShapeType="1"/>
          </p:cNvSpPr>
          <p:nvPr/>
        </p:nvSpPr>
        <p:spPr bwMode="auto">
          <a:xfrm flipH="1">
            <a:off x="609600" y="4038600"/>
            <a:ext cx="3048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8" name="Line 54"/>
          <p:cNvSpPr>
            <a:spLocks noChangeShapeType="1"/>
          </p:cNvSpPr>
          <p:nvPr/>
        </p:nvSpPr>
        <p:spPr bwMode="auto">
          <a:xfrm flipH="1">
            <a:off x="16764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9" name="Line 55"/>
          <p:cNvSpPr>
            <a:spLocks noChangeShapeType="1"/>
          </p:cNvSpPr>
          <p:nvPr/>
        </p:nvSpPr>
        <p:spPr bwMode="auto">
          <a:xfrm flipH="1">
            <a:off x="26670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0" name="Line 56"/>
          <p:cNvSpPr>
            <a:spLocks noChangeShapeType="1"/>
          </p:cNvSpPr>
          <p:nvPr/>
        </p:nvSpPr>
        <p:spPr bwMode="auto">
          <a:xfrm flipH="1">
            <a:off x="35814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1" name="Line 57"/>
          <p:cNvSpPr>
            <a:spLocks noChangeShapeType="1"/>
          </p:cNvSpPr>
          <p:nvPr/>
        </p:nvSpPr>
        <p:spPr bwMode="auto">
          <a:xfrm flipH="1">
            <a:off x="48006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2" name="Line 58"/>
          <p:cNvSpPr>
            <a:spLocks noChangeShapeType="1"/>
          </p:cNvSpPr>
          <p:nvPr/>
        </p:nvSpPr>
        <p:spPr bwMode="auto">
          <a:xfrm flipH="1">
            <a:off x="57912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3" name="Line 59"/>
          <p:cNvSpPr>
            <a:spLocks noChangeShapeType="1"/>
          </p:cNvSpPr>
          <p:nvPr/>
        </p:nvSpPr>
        <p:spPr bwMode="auto">
          <a:xfrm flipH="1">
            <a:off x="69342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4" name="Line 60"/>
          <p:cNvSpPr>
            <a:spLocks noChangeShapeType="1"/>
          </p:cNvSpPr>
          <p:nvPr/>
        </p:nvSpPr>
        <p:spPr bwMode="auto">
          <a:xfrm flipH="1">
            <a:off x="80772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5" name="Line 61"/>
          <p:cNvSpPr>
            <a:spLocks noChangeShapeType="1"/>
          </p:cNvSpPr>
          <p:nvPr/>
        </p:nvSpPr>
        <p:spPr bwMode="auto">
          <a:xfrm>
            <a:off x="990600" y="4038600"/>
            <a:ext cx="762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6" name="Line 62"/>
          <p:cNvSpPr>
            <a:spLocks noChangeShapeType="1"/>
          </p:cNvSpPr>
          <p:nvPr/>
        </p:nvSpPr>
        <p:spPr bwMode="auto">
          <a:xfrm>
            <a:off x="19812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7" name="Line 63"/>
          <p:cNvSpPr>
            <a:spLocks noChangeShapeType="1"/>
          </p:cNvSpPr>
          <p:nvPr/>
        </p:nvSpPr>
        <p:spPr bwMode="auto">
          <a:xfrm>
            <a:off x="28956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8" name="Line 64"/>
          <p:cNvSpPr>
            <a:spLocks noChangeShapeType="1"/>
          </p:cNvSpPr>
          <p:nvPr/>
        </p:nvSpPr>
        <p:spPr bwMode="auto">
          <a:xfrm>
            <a:off x="38100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9" name="Line 65"/>
          <p:cNvSpPr>
            <a:spLocks noChangeShapeType="1"/>
          </p:cNvSpPr>
          <p:nvPr/>
        </p:nvSpPr>
        <p:spPr bwMode="auto">
          <a:xfrm>
            <a:off x="51054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0" name="Line 66"/>
          <p:cNvSpPr>
            <a:spLocks noChangeShapeType="1"/>
          </p:cNvSpPr>
          <p:nvPr/>
        </p:nvSpPr>
        <p:spPr bwMode="auto">
          <a:xfrm>
            <a:off x="60960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1" name="Line 67"/>
          <p:cNvSpPr>
            <a:spLocks noChangeShapeType="1"/>
          </p:cNvSpPr>
          <p:nvPr/>
        </p:nvSpPr>
        <p:spPr bwMode="auto">
          <a:xfrm>
            <a:off x="72390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2" name="Line 68"/>
          <p:cNvSpPr>
            <a:spLocks noChangeShapeType="1"/>
          </p:cNvSpPr>
          <p:nvPr/>
        </p:nvSpPr>
        <p:spPr bwMode="auto">
          <a:xfrm>
            <a:off x="8305800" y="4038600"/>
            <a:ext cx="3048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3" name="Oval 69"/>
          <p:cNvSpPr>
            <a:spLocks noChangeArrowheads="1"/>
          </p:cNvSpPr>
          <p:nvPr/>
        </p:nvSpPr>
        <p:spPr bwMode="auto">
          <a:xfrm>
            <a:off x="609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4" name="Oval 70"/>
          <p:cNvSpPr>
            <a:spLocks noChangeArrowheads="1"/>
          </p:cNvSpPr>
          <p:nvPr/>
        </p:nvSpPr>
        <p:spPr bwMode="auto">
          <a:xfrm>
            <a:off x="8382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5" name="Oval 71"/>
          <p:cNvSpPr>
            <a:spLocks noChangeArrowheads="1"/>
          </p:cNvSpPr>
          <p:nvPr/>
        </p:nvSpPr>
        <p:spPr bwMode="auto">
          <a:xfrm>
            <a:off x="11430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6" name="Oval 72"/>
          <p:cNvSpPr>
            <a:spLocks noChangeArrowheads="1"/>
          </p:cNvSpPr>
          <p:nvPr/>
        </p:nvSpPr>
        <p:spPr bwMode="auto">
          <a:xfrm>
            <a:off x="1371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7" name="Oval 73"/>
          <p:cNvSpPr>
            <a:spLocks noChangeArrowheads="1"/>
          </p:cNvSpPr>
          <p:nvPr/>
        </p:nvSpPr>
        <p:spPr bwMode="auto">
          <a:xfrm>
            <a:off x="16002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8" name="Oval 74"/>
          <p:cNvSpPr>
            <a:spLocks noChangeArrowheads="1"/>
          </p:cNvSpPr>
          <p:nvPr/>
        </p:nvSpPr>
        <p:spPr bwMode="auto">
          <a:xfrm>
            <a:off x="1905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9" name="Oval 75"/>
          <p:cNvSpPr>
            <a:spLocks noChangeArrowheads="1"/>
          </p:cNvSpPr>
          <p:nvPr/>
        </p:nvSpPr>
        <p:spPr bwMode="auto">
          <a:xfrm>
            <a:off x="2133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0" name="Oval 76"/>
          <p:cNvSpPr>
            <a:spLocks noChangeArrowheads="1"/>
          </p:cNvSpPr>
          <p:nvPr/>
        </p:nvSpPr>
        <p:spPr bwMode="auto">
          <a:xfrm>
            <a:off x="24384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1" name="Oval 77"/>
          <p:cNvSpPr>
            <a:spLocks noChangeArrowheads="1"/>
          </p:cNvSpPr>
          <p:nvPr/>
        </p:nvSpPr>
        <p:spPr bwMode="auto">
          <a:xfrm>
            <a:off x="2667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2" name="Oval 78"/>
          <p:cNvSpPr>
            <a:spLocks noChangeArrowheads="1"/>
          </p:cNvSpPr>
          <p:nvPr/>
        </p:nvSpPr>
        <p:spPr bwMode="auto">
          <a:xfrm>
            <a:off x="28956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3" name="Oval 79"/>
          <p:cNvSpPr>
            <a:spLocks noChangeArrowheads="1"/>
          </p:cNvSpPr>
          <p:nvPr/>
        </p:nvSpPr>
        <p:spPr bwMode="auto">
          <a:xfrm>
            <a:off x="31242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4" name="Oval 80"/>
          <p:cNvSpPr>
            <a:spLocks noChangeArrowheads="1"/>
          </p:cNvSpPr>
          <p:nvPr/>
        </p:nvSpPr>
        <p:spPr bwMode="auto">
          <a:xfrm>
            <a:off x="33528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5" name="Oval 81"/>
          <p:cNvSpPr>
            <a:spLocks noChangeArrowheads="1"/>
          </p:cNvSpPr>
          <p:nvPr/>
        </p:nvSpPr>
        <p:spPr bwMode="auto">
          <a:xfrm>
            <a:off x="35814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6" name="Oval 82"/>
          <p:cNvSpPr>
            <a:spLocks noChangeArrowheads="1"/>
          </p:cNvSpPr>
          <p:nvPr/>
        </p:nvSpPr>
        <p:spPr bwMode="auto">
          <a:xfrm>
            <a:off x="38100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7" name="Oval 83"/>
          <p:cNvSpPr>
            <a:spLocks noChangeArrowheads="1"/>
          </p:cNvSpPr>
          <p:nvPr/>
        </p:nvSpPr>
        <p:spPr bwMode="auto">
          <a:xfrm>
            <a:off x="41148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8" name="Oval 84"/>
          <p:cNvSpPr>
            <a:spLocks noChangeArrowheads="1"/>
          </p:cNvSpPr>
          <p:nvPr/>
        </p:nvSpPr>
        <p:spPr bwMode="auto">
          <a:xfrm>
            <a:off x="4572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9" name="Oval 85"/>
          <p:cNvSpPr>
            <a:spLocks noChangeArrowheads="1"/>
          </p:cNvSpPr>
          <p:nvPr/>
        </p:nvSpPr>
        <p:spPr bwMode="auto">
          <a:xfrm>
            <a:off x="3048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50" name="Line 86"/>
          <p:cNvSpPr>
            <a:spLocks noChangeShapeType="1"/>
          </p:cNvSpPr>
          <p:nvPr/>
        </p:nvSpPr>
        <p:spPr bwMode="auto">
          <a:xfrm flipH="1">
            <a:off x="3810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1" name="Line 87"/>
          <p:cNvSpPr>
            <a:spLocks noChangeShapeType="1"/>
          </p:cNvSpPr>
          <p:nvPr/>
        </p:nvSpPr>
        <p:spPr bwMode="auto">
          <a:xfrm flipH="1">
            <a:off x="9144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2" name="Line 88"/>
          <p:cNvSpPr>
            <a:spLocks noChangeShapeType="1"/>
          </p:cNvSpPr>
          <p:nvPr/>
        </p:nvSpPr>
        <p:spPr bwMode="auto">
          <a:xfrm flipH="1">
            <a:off x="14478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3" name="Line 89"/>
          <p:cNvSpPr>
            <a:spLocks noChangeShapeType="1"/>
          </p:cNvSpPr>
          <p:nvPr/>
        </p:nvSpPr>
        <p:spPr bwMode="auto">
          <a:xfrm flipH="1">
            <a:off x="1981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4" name="Line 90"/>
          <p:cNvSpPr>
            <a:spLocks noChangeShapeType="1"/>
          </p:cNvSpPr>
          <p:nvPr/>
        </p:nvSpPr>
        <p:spPr bwMode="auto">
          <a:xfrm>
            <a:off x="609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5" name="Line 91"/>
          <p:cNvSpPr>
            <a:spLocks noChangeShapeType="1"/>
          </p:cNvSpPr>
          <p:nvPr/>
        </p:nvSpPr>
        <p:spPr bwMode="auto">
          <a:xfrm>
            <a:off x="11430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6" name="Line 92"/>
          <p:cNvSpPr>
            <a:spLocks noChangeShapeType="1"/>
          </p:cNvSpPr>
          <p:nvPr/>
        </p:nvSpPr>
        <p:spPr bwMode="auto">
          <a:xfrm>
            <a:off x="1600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7" name="Line 93"/>
          <p:cNvSpPr>
            <a:spLocks noChangeShapeType="1"/>
          </p:cNvSpPr>
          <p:nvPr/>
        </p:nvSpPr>
        <p:spPr bwMode="auto">
          <a:xfrm>
            <a:off x="2133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8" name="Line 94"/>
          <p:cNvSpPr>
            <a:spLocks noChangeShapeType="1"/>
          </p:cNvSpPr>
          <p:nvPr/>
        </p:nvSpPr>
        <p:spPr bwMode="auto">
          <a:xfrm flipH="1">
            <a:off x="2514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9" name="Line 95"/>
          <p:cNvSpPr>
            <a:spLocks noChangeShapeType="1"/>
          </p:cNvSpPr>
          <p:nvPr/>
        </p:nvSpPr>
        <p:spPr bwMode="auto">
          <a:xfrm flipH="1">
            <a:off x="29718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0" name="Line 96"/>
          <p:cNvSpPr>
            <a:spLocks noChangeShapeType="1"/>
          </p:cNvSpPr>
          <p:nvPr/>
        </p:nvSpPr>
        <p:spPr bwMode="auto">
          <a:xfrm flipH="1">
            <a:off x="34290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1" name="Line 97"/>
          <p:cNvSpPr>
            <a:spLocks noChangeShapeType="1"/>
          </p:cNvSpPr>
          <p:nvPr/>
        </p:nvSpPr>
        <p:spPr bwMode="auto">
          <a:xfrm flipH="1">
            <a:off x="3886200" y="4953000"/>
            <a:ext cx="1524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2" name="Line 98"/>
          <p:cNvSpPr>
            <a:spLocks noChangeShapeType="1"/>
          </p:cNvSpPr>
          <p:nvPr/>
        </p:nvSpPr>
        <p:spPr bwMode="auto">
          <a:xfrm>
            <a:off x="26670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3" name="Line 99"/>
          <p:cNvSpPr>
            <a:spLocks noChangeShapeType="1"/>
          </p:cNvSpPr>
          <p:nvPr/>
        </p:nvSpPr>
        <p:spPr bwMode="auto">
          <a:xfrm>
            <a:off x="3124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4" name="Line 100"/>
          <p:cNvSpPr>
            <a:spLocks noChangeShapeType="1"/>
          </p:cNvSpPr>
          <p:nvPr/>
        </p:nvSpPr>
        <p:spPr bwMode="auto">
          <a:xfrm>
            <a:off x="35814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5" name="Line 101"/>
          <p:cNvSpPr>
            <a:spLocks noChangeShapeType="1"/>
          </p:cNvSpPr>
          <p:nvPr/>
        </p:nvSpPr>
        <p:spPr bwMode="auto">
          <a:xfrm>
            <a:off x="41148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6" name="Oval 102"/>
          <p:cNvSpPr>
            <a:spLocks noChangeArrowheads="1"/>
          </p:cNvSpPr>
          <p:nvPr/>
        </p:nvSpPr>
        <p:spPr bwMode="auto">
          <a:xfrm>
            <a:off x="4800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67" name="Oval 103"/>
          <p:cNvSpPr>
            <a:spLocks noChangeArrowheads="1"/>
          </p:cNvSpPr>
          <p:nvPr/>
        </p:nvSpPr>
        <p:spPr bwMode="auto">
          <a:xfrm>
            <a:off x="50292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68" name="Oval 104"/>
          <p:cNvSpPr>
            <a:spLocks noChangeArrowheads="1"/>
          </p:cNvSpPr>
          <p:nvPr/>
        </p:nvSpPr>
        <p:spPr bwMode="auto">
          <a:xfrm>
            <a:off x="52578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69" name="Oval 105"/>
          <p:cNvSpPr>
            <a:spLocks noChangeArrowheads="1"/>
          </p:cNvSpPr>
          <p:nvPr/>
        </p:nvSpPr>
        <p:spPr bwMode="auto">
          <a:xfrm>
            <a:off x="54864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0" name="Oval 106"/>
          <p:cNvSpPr>
            <a:spLocks noChangeArrowheads="1"/>
          </p:cNvSpPr>
          <p:nvPr/>
        </p:nvSpPr>
        <p:spPr bwMode="auto">
          <a:xfrm>
            <a:off x="6096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1" name="Oval 107"/>
          <p:cNvSpPr>
            <a:spLocks noChangeArrowheads="1"/>
          </p:cNvSpPr>
          <p:nvPr/>
        </p:nvSpPr>
        <p:spPr bwMode="auto">
          <a:xfrm>
            <a:off x="6324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2" name="Oval 108"/>
          <p:cNvSpPr>
            <a:spLocks noChangeArrowheads="1"/>
          </p:cNvSpPr>
          <p:nvPr/>
        </p:nvSpPr>
        <p:spPr bwMode="auto">
          <a:xfrm>
            <a:off x="66294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3" name="Oval 109"/>
          <p:cNvSpPr>
            <a:spLocks noChangeArrowheads="1"/>
          </p:cNvSpPr>
          <p:nvPr/>
        </p:nvSpPr>
        <p:spPr bwMode="auto">
          <a:xfrm>
            <a:off x="70104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4" name="Oval 110"/>
          <p:cNvSpPr>
            <a:spLocks noChangeArrowheads="1"/>
          </p:cNvSpPr>
          <p:nvPr/>
        </p:nvSpPr>
        <p:spPr bwMode="auto">
          <a:xfrm>
            <a:off x="72390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5" name="Oval 111"/>
          <p:cNvSpPr>
            <a:spLocks noChangeArrowheads="1"/>
          </p:cNvSpPr>
          <p:nvPr/>
        </p:nvSpPr>
        <p:spPr bwMode="auto">
          <a:xfrm>
            <a:off x="75438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6" name="Oval 112"/>
          <p:cNvSpPr>
            <a:spLocks noChangeArrowheads="1"/>
          </p:cNvSpPr>
          <p:nvPr/>
        </p:nvSpPr>
        <p:spPr bwMode="auto">
          <a:xfrm>
            <a:off x="7848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7" name="Oval 113"/>
          <p:cNvSpPr>
            <a:spLocks noChangeArrowheads="1"/>
          </p:cNvSpPr>
          <p:nvPr/>
        </p:nvSpPr>
        <p:spPr bwMode="auto">
          <a:xfrm>
            <a:off x="83058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8" name="Oval 114"/>
          <p:cNvSpPr>
            <a:spLocks noChangeArrowheads="1"/>
          </p:cNvSpPr>
          <p:nvPr/>
        </p:nvSpPr>
        <p:spPr bwMode="auto">
          <a:xfrm>
            <a:off x="85344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9" name="Oval 115"/>
          <p:cNvSpPr>
            <a:spLocks noChangeArrowheads="1"/>
          </p:cNvSpPr>
          <p:nvPr/>
        </p:nvSpPr>
        <p:spPr bwMode="auto">
          <a:xfrm>
            <a:off x="8763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80" name="Line 116"/>
          <p:cNvSpPr>
            <a:spLocks noChangeShapeType="1"/>
          </p:cNvSpPr>
          <p:nvPr/>
        </p:nvSpPr>
        <p:spPr bwMode="auto">
          <a:xfrm flipH="1">
            <a:off x="4648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1" name="Line 117"/>
          <p:cNvSpPr>
            <a:spLocks noChangeShapeType="1"/>
          </p:cNvSpPr>
          <p:nvPr/>
        </p:nvSpPr>
        <p:spPr bwMode="auto">
          <a:xfrm flipH="1">
            <a:off x="51054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2" name="Line 118"/>
          <p:cNvSpPr>
            <a:spLocks noChangeShapeType="1"/>
          </p:cNvSpPr>
          <p:nvPr/>
        </p:nvSpPr>
        <p:spPr bwMode="auto">
          <a:xfrm flipH="1">
            <a:off x="55626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3" name="Line 119"/>
          <p:cNvSpPr>
            <a:spLocks noChangeShapeType="1"/>
          </p:cNvSpPr>
          <p:nvPr/>
        </p:nvSpPr>
        <p:spPr bwMode="auto">
          <a:xfrm flipH="1">
            <a:off x="6172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4" name="Line 120"/>
          <p:cNvSpPr>
            <a:spLocks noChangeShapeType="1"/>
          </p:cNvSpPr>
          <p:nvPr/>
        </p:nvSpPr>
        <p:spPr bwMode="auto">
          <a:xfrm flipH="1">
            <a:off x="67056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5" name="Line 121"/>
          <p:cNvSpPr>
            <a:spLocks noChangeShapeType="1"/>
          </p:cNvSpPr>
          <p:nvPr/>
        </p:nvSpPr>
        <p:spPr bwMode="auto">
          <a:xfrm flipH="1">
            <a:off x="7315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6" name="Line 122"/>
          <p:cNvSpPr>
            <a:spLocks noChangeShapeType="1"/>
          </p:cNvSpPr>
          <p:nvPr/>
        </p:nvSpPr>
        <p:spPr bwMode="auto">
          <a:xfrm flipH="1">
            <a:off x="79248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7" name="Line 123"/>
          <p:cNvSpPr>
            <a:spLocks noChangeShapeType="1"/>
          </p:cNvSpPr>
          <p:nvPr/>
        </p:nvSpPr>
        <p:spPr bwMode="auto">
          <a:xfrm flipH="1">
            <a:off x="8610600" y="49530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8" name="Line 124"/>
          <p:cNvSpPr>
            <a:spLocks noChangeShapeType="1"/>
          </p:cNvSpPr>
          <p:nvPr/>
        </p:nvSpPr>
        <p:spPr bwMode="auto">
          <a:xfrm>
            <a:off x="4800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9" name="Line 125"/>
          <p:cNvSpPr>
            <a:spLocks noChangeShapeType="1"/>
          </p:cNvSpPr>
          <p:nvPr/>
        </p:nvSpPr>
        <p:spPr bwMode="auto">
          <a:xfrm>
            <a:off x="52578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0" name="Line 126"/>
          <p:cNvSpPr>
            <a:spLocks noChangeShapeType="1"/>
          </p:cNvSpPr>
          <p:nvPr/>
        </p:nvSpPr>
        <p:spPr bwMode="auto">
          <a:xfrm>
            <a:off x="5791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1" name="Line 127"/>
          <p:cNvSpPr>
            <a:spLocks noChangeShapeType="1"/>
          </p:cNvSpPr>
          <p:nvPr/>
        </p:nvSpPr>
        <p:spPr bwMode="auto">
          <a:xfrm>
            <a:off x="6324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2" name="Line 128"/>
          <p:cNvSpPr>
            <a:spLocks noChangeShapeType="1"/>
          </p:cNvSpPr>
          <p:nvPr/>
        </p:nvSpPr>
        <p:spPr bwMode="auto">
          <a:xfrm>
            <a:off x="69342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3" name="Line 129"/>
          <p:cNvSpPr>
            <a:spLocks noChangeShapeType="1"/>
          </p:cNvSpPr>
          <p:nvPr/>
        </p:nvSpPr>
        <p:spPr bwMode="auto">
          <a:xfrm>
            <a:off x="74676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4" name="Line 130"/>
          <p:cNvSpPr>
            <a:spLocks noChangeShapeType="1"/>
          </p:cNvSpPr>
          <p:nvPr/>
        </p:nvSpPr>
        <p:spPr bwMode="auto">
          <a:xfrm>
            <a:off x="8153400" y="4953000"/>
            <a:ext cx="228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5" name="Line 131"/>
          <p:cNvSpPr>
            <a:spLocks noChangeShapeType="1"/>
          </p:cNvSpPr>
          <p:nvPr/>
        </p:nvSpPr>
        <p:spPr bwMode="auto">
          <a:xfrm>
            <a:off x="86868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6" name="Oval 132"/>
          <p:cNvSpPr>
            <a:spLocks noChangeArrowheads="1"/>
          </p:cNvSpPr>
          <p:nvPr/>
        </p:nvSpPr>
        <p:spPr bwMode="auto">
          <a:xfrm>
            <a:off x="3886200" y="6172200"/>
            <a:ext cx="252413" cy="2698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98" name="Rectangle 134"/>
          <p:cNvSpPr>
            <a:spLocks noChangeArrowheads="1"/>
          </p:cNvSpPr>
          <p:nvPr/>
        </p:nvSpPr>
        <p:spPr bwMode="auto">
          <a:xfrm>
            <a:off x="3810000" y="6096000"/>
            <a:ext cx="457200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99" name="Oval 135"/>
          <p:cNvSpPr>
            <a:spLocks noChangeArrowheads="1"/>
          </p:cNvSpPr>
          <p:nvPr/>
        </p:nvSpPr>
        <p:spPr bwMode="auto">
          <a:xfrm>
            <a:off x="57912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8" name="Rectangle 144"/>
          <p:cNvSpPr>
            <a:spLocks noChangeArrowheads="1"/>
          </p:cNvSpPr>
          <p:nvPr/>
        </p:nvSpPr>
        <p:spPr bwMode="auto">
          <a:xfrm>
            <a:off x="1752600" y="3657600"/>
            <a:ext cx="439738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9" name="Oval 145"/>
          <p:cNvSpPr>
            <a:spLocks noChangeArrowheads="1"/>
          </p:cNvSpPr>
          <p:nvPr/>
        </p:nvSpPr>
        <p:spPr bwMode="auto">
          <a:xfrm>
            <a:off x="1597818" y="5425917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10" name="Oval 146"/>
          <p:cNvSpPr>
            <a:spLocks noChangeArrowheads="1"/>
          </p:cNvSpPr>
          <p:nvPr/>
        </p:nvSpPr>
        <p:spPr bwMode="auto">
          <a:xfrm>
            <a:off x="838845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12" name="Text Box 148"/>
          <p:cNvSpPr txBox="1">
            <a:spLocks noChangeArrowheads="1"/>
          </p:cNvSpPr>
          <p:nvPr/>
        </p:nvSpPr>
        <p:spPr bwMode="auto">
          <a:xfrm>
            <a:off x="4457700" y="6060757"/>
            <a:ext cx="27051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600" dirty="0" smtClean="0">
                <a:latin typeface="+mn-lt"/>
              </a:rPr>
              <a:t>Key for Subset</a:t>
            </a:r>
            <a:endParaRPr lang="en-US" altLang="en-US" sz="2600" dirty="0">
              <a:latin typeface="+mn-lt"/>
            </a:endParaRPr>
          </a:p>
        </p:txBody>
      </p:sp>
      <p:sp>
        <p:nvSpPr>
          <p:cNvPr id="150" name="Oval 146"/>
          <p:cNvSpPr>
            <a:spLocks noChangeArrowheads="1"/>
          </p:cNvSpPr>
          <p:nvPr/>
        </p:nvSpPr>
        <p:spPr bwMode="auto">
          <a:xfrm>
            <a:off x="1143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Oval 146"/>
          <p:cNvSpPr>
            <a:spLocks noChangeArrowheads="1"/>
          </p:cNvSpPr>
          <p:nvPr/>
        </p:nvSpPr>
        <p:spPr bwMode="auto">
          <a:xfrm>
            <a:off x="2895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Oval 146"/>
          <p:cNvSpPr>
            <a:spLocks noChangeArrowheads="1"/>
          </p:cNvSpPr>
          <p:nvPr/>
        </p:nvSpPr>
        <p:spPr bwMode="auto">
          <a:xfrm>
            <a:off x="31242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Oval 146"/>
          <p:cNvSpPr>
            <a:spLocks noChangeArrowheads="1"/>
          </p:cNvSpPr>
          <p:nvPr/>
        </p:nvSpPr>
        <p:spPr bwMode="auto">
          <a:xfrm>
            <a:off x="33528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146"/>
          <p:cNvSpPr>
            <a:spLocks noChangeArrowheads="1"/>
          </p:cNvSpPr>
          <p:nvPr/>
        </p:nvSpPr>
        <p:spPr bwMode="auto">
          <a:xfrm>
            <a:off x="35814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Oval 146"/>
          <p:cNvSpPr>
            <a:spLocks noChangeArrowheads="1"/>
          </p:cNvSpPr>
          <p:nvPr/>
        </p:nvSpPr>
        <p:spPr bwMode="auto">
          <a:xfrm>
            <a:off x="3810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21"/>
          <p:cNvSpPr>
            <a:spLocks noChangeArrowheads="1"/>
          </p:cNvSpPr>
          <p:nvPr/>
        </p:nvSpPr>
        <p:spPr bwMode="auto">
          <a:xfrm>
            <a:off x="49530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Oval 50"/>
          <p:cNvSpPr>
            <a:spLocks noChangeArrowheads="1"/>
          </p:cNvSpPr>
          <p:nvPr/>
        </p:nvSpPr>
        <p:spPr bwMode="auto">
          <a:xfrm>
            <a:off x="85344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Oval 50"/>
          <p:cNvSpPr>
            <a:spLocks noChangeArrowheads="1"/>
          </p:cNvSpPr>
          <p:nvPr/>
        </p:nvSpPr>
        <p:spPr bwMode="auto">
          <a:xfrm>
            <a:off x="6172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Oval 38"/>
          <p:cNvSpPr>
            <a:spLocks noChangeArrowheads="1"/>
          </p:cNvSpPr>
          <p:nvPr/>
        </p:nvSpPr>
        <p:spPr bwMode="auto">
          <a:xfrm>
            <a:off x="457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104"/>
          <p:cNvSpPr>
            <a:spLocks noChangeArrowheads="1"/>
          </p:cNvSpPr>
          <p:nvPr/>
        </p:nvSpPr>
        <p:spPr bwMode="auto">
          <a:xfrm>
            <a:off x="54864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Oval 104"/>
          <p:cNvSpPr>
            <a:spLocks noChangeArrowheads="1"/>
          </p:cNvSpPr>
          <p:nvPr/>
        </p:nvSpPr>
        <p:spPr bwMode="auto">
          <a:xfrm>
            <a:off x="7239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Oval 104"/>
          <p:cNvSpPr>
            <a:spLocks noChangeArrowheads="1"/>
          </p:cNvSpPr>
          <p:nvPr/>
        </p:nvSpPr>
        <p:spPr bwMode="auto">
          <a:xfrm>
            <a:off x="75438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Oval 104"/>
          <p:cNvSpPr>
            <a:spLocks noChangeArrowheads="1"/>
          </p:cNvSpPr>
          <p:nvPr/>
        </p:nvSpPr>
        <p:spPr bwMode="auto">
          <a:xfrm>
            <a:off x="83058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04"/>
          <p:cNvSpPr>
            <a:spLocks noChangeArrowheads="1"/>
          </p:cNvSpPr>
          <p:nvPr/>
        </p:nvSpPr>
        <p:spPr bwMode="auto">
          <a:xfrm>
            <a:off x="70104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394494" y="2133600"/>
            <a:ext cx="838200" cy="838200"/>
          </a:xfrm>
          <a:prstGeom prst="wedgeRoundRectCallout">
            <a:avLst>
              <a:gd name="adj1" fmla="val 106839"/>
              <a:gd name="adj2" fmla="val 140422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SK</a:t>
            </a:r>
            <a:r>
              <a:rPr lang="en-US" baseline="-25000" dirty="0" smtClean="0">
                <a:latin typeface="Comic Sans MS" panose="030F0702030302020204" pitchFamily="66" charset="0"/>
              </a:rPr>
              <a:t>J</a:t>
            </a:r>
            <a:endParaRPr lang="en-US" baseline="-25000" dirty="0">
              <a:latin typeface="Comic Sans MS" panose="030F0702030302020204" pitchFamily="66" charset="0"/>
            </a:endParaRPr>
          </a:p>
        </p:txBody>
      </p:sp>
      <p:sp>
        <p:nvSpPr>
          <p:cNvPr id="166" name="Rounded Rectangular Callout 165"/>
          <p:cNvSpPr/>
          <p:nvPr/>
        </p:nvSpPr>
        <p:spPr bwMode="auto">
          <a:xfrm>
            <a:off x="1594757" y="5826125"/>
            <a:ext cx="838200" cy="838200"/>
          </a:xfrm>
          <a:prstGeom prst="wedgeRoundRectCallout">
            <a:avLst>
              <a:gd name="adj1" fmla="val -38673"/>
              <a:gd name="adj2" fmla="val -77988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omic Sans MS" panose="030F0702030302020204" pitchFamily="66" charset="0"/>
              </a:rPr>
              <a:t>SK</a:t>
            </a:r>
            <a:r>
              <a:rPr lang="en-US" baseline="-25000">
                <a:latin typeface="Comic Sans MS" panose="030F0702030302020204" pitchFamily="66" charset="0"/>
              </a:rPr>
              <a:t>I</a:t>
            </a:r>
            <a:endParaRPr lang="en-US" baseline="-25000" dirty="0">
              <a:latin typeface="Comic Sans MS" panose="030F0702030302020204" pitchFamily="66" charset="0"/>
            </a:endParaRPr>
          </a:p>
        </p:txBody>
      </p:sp>
      <p:sp>
        <p:nvSpPr>
          <p:cNvPr id="167" name="Oval 41"/>
          <p:cNvSpPr>
            <a:spLocks noChangeArrowheads="1"/>
          </p:cNvSpPr>
          <p:nvPr/>
        </p:nvSpPr>
        <p:spPr bwMode="auto">
          <a:xfrm>
            <a:off x="25146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Identity Based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/>
          <a:lstStyle/>
          <a:p>
            <a:r>
              <a:rPr lang="en-US" dirty="0" smtClean="0"/>
              <a:t>IDs </a:t>
            </a:r>
            <a:r>
              <a:rPr lang="en-US" sz="2600" dirty="0"/>
              <a:t>are represented as </a:t>
            </a:r>
            <a:r>
              <a:rPr lang="en-US" sz="2600" dirty="0" smtClean="0"/>
              <a:t>tuples with up to </a:t>
            </a:r>
            <a:r>
              <a:rPr lang="en-US" sz="2600" dirty="0" smtClean="0">
                <a:latin typeface="Comic Sans MS" panose="030F0702030302020204" pitchFamily="66" charset="0"/>
              </a:rPr>
              <a:t>n</a:t>
            </a:r>
            <a:r>
              <a:rPr lang="en-US" sz="2600" dirty="0" smtClean="0"/>
              <a:t> coordinates </a:t>
            </a:r>
            <a:r>
              <a:rPr lang="en-US" sz="2600" dirty="0">
                <a:latin typeface="Comic Sans MS" panose="030F0702030302020204" pitchFamily="66" charset="0"/>
              </a:rPr>
              <a:t>(I</a:t>
            </a:r>
            <a:r>
              <a:rPr lang="en-US" sz="2600" baseline="-25000" dirty="0">
                <a:latin typeface="Comic Sans MS" panose="030F0702030302020204" pitchFamily="66" charset="0"/>
              </a:rPr>
              <a:t>1</a:t>
            </a:r>
            <a:r>
              <a:rPr lang="en-US" sz="2600" dirty="0">
                <a:latin typeface="Comic Sans MS" panose="030F0702030302020204" pitchFamily="66" charset="0"/>
              </a:rPr>
              <a:t>,…, </a:t>
            </a:r>
            <a:r>
              <a:rPr lang="en-US" sz="2600" dirty="0" smtClean="0">
                <a:latin typeface="Comic Sans MS" panose="030F0702030302020204" pitchFamily="66" charset="0"/>
              </a:rPr>
              <a:t>I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n</a:t>
            </a:r>
            <a:r>
              <a:rPr lang="en-US" sz="26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b="1" dirty="0" smtClean="0"/>
              <a:t>Setup</a:t>
            </a:r>
            <a:r>
              <a:rPr lang="en-US" dirty="0" smtClean="0"/>
              <a:t>: </a:t>
            </a:r>
            <a:r>
              <a:rPr lang="en-US" sz="2600" dirty="0" smtClean="0"/>
              <a:t>generate master keys </a:t>
            </a:r>
            <a:r>
              <a:rPr lang="en-US" sz="2400" dirty="0" smtClean="0">
                <a:latin typeface="Comic Sans MS" panose="030F0702030302020204" pitchFamily="66" charset="0"/>
              </a:rPr>
              <a:t>MK</a:t>
            </a:r>
            <a:r>
              <a:rPr lang="en-US" sz="2400" baseline="-25000" dirty="0" smtClean="0">
                <a:latin typeface="Comic Sans MS" panose="030F0702030302020204" pitchFamily="66" charset="0"/>
              </a:rPr>
              <a:t>P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400" dirty="0" smtClean="0">
                <a:latin typeface="Comic Sans MS" panose="030F0702030302020204" pitchFamily="66" charset="0"/>
              </a:rPr>
              <a:t>MK</a:t>
            </a:r>
            <a:r>
              <a:rPr lang="en-US" sz="2400" baseline="-25000" dirty="0" smtClean="0">
                <a:latin typeface="Comic Sans MS" panose="030F0702030302020204" pitchFamily="66" charset="0"/>
              </a:rPr>
              <a:t>s</a:t>
            </a:r>
            <a:r>
              <a:rPr lang="en-US" sz="2600" dirty="0" smtClean="0"/>
              <a:t>.</a:t>
            </a:r>
          </a:p>
          <a:p>
            <a:r>
              <a:rPr lang="en-US" sz="2600" b="1" dirty="0" err="1" smtClean="0"/>
              <a:t>MKeyGen</a:t>
            </a:r>
            <a:r>
              <a:rPr lang="en-US" sz="2600" dirty="0" smtClean="0"/>
              <a:t>: </a:t>
            </a:r>
            <a:r>
              <a:rPr lang="en-US" sz="2600" dirty="0"/>
              <a:t>gets </a:t>
            </a:r>
            <a:r>
              <a:rPr lang="en-US" sz="2800" dirty="0" smtClean="0">
                <a:latin typeface="Comic Sans MS" panose="030F0702030302020204" pitchFamily="66" charset="0"/>
              </a:rPr>
              <a:t>MK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s</a:t>
            </a:r>
            <a:r>
              <a:rPr lang="en-US" sz="2600" dirty="0" smtClean="0"/>
              <a:t> </a:t>
            </a:r>
            <a:r>
              <a:rPr lang="en-US" sz="2600" dirty="0"/>
              <a:t>and ID </a:t>
            </a:r>
            <a:r>
              <a:rPr lang="en-US" sz="2600" dirty="0" smtClean="0">
                <a:latin typeface="Comic Sans MS" panose="030F0702030302020204" pitchFamily="66" charset="0"/>
              </a:rPr>
              <a:t>J</a:t>
            </a:r>
            <a:r>
              <a:rPr lang="en-US" sz="2600" dirty="0" smtClean="0"/>
              <a:t> </a:t>
            </a:r>
            <a:r>
              <a:rPr lang="en-US" sz="2600" dirty="0"/>
              <a:t>and outputs the secret key </a:t>
            </a:r>
            <a:r>
              <a:rPr lang="en-US" sz="2600" dirty="0" smtClean="0">
                <a:latin typeface="Comic Sans MS" panose="030F0702030302020204" pitchFamily="66" charset="0"/>
              </a:rPr>
              <a:t>SK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J</a:t>
            </a:r>
            <a:endParaRPr lang="en-US" sz="2600" baseline="-25000" dirty="0">
              <a:latin typeface="Comic Sans MS" panose="030F0702030302020204" pitchFamily="66" charset="0"/>
            </a:endParaRPr>
          </a:p>
          <a:p>
            <a:r>
              <a:rPr lang="en-US" sz="2600" b="1" dirty="0" err="1" smtClean="0"/>
              <a:t>KeyGen</a:t>
            </a:r>
            <a:r>
              <a:rPr lang="en-US" sz="2600" dirty="0" smtClean="0"/>
              <a:t>: gets </a:t>
            </a:r>
            <a:r>
              <a:rPr lang="en-US" sz="2600" dirty="0" smtClean="0">
                <a:latin typeface="Comic Sans MS" panose="030F0702030302020204" pitchFamily="66" charset="0"/>
              </a:rPr>
              <a:t>SK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J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and </a:t>
            </a:r>
            <a:r>
              <a:rPr lang="en-US" sz="2600" dirty="0" smtClean="0">
                <a:latin typeface="Comic Sans MS" panose="030F0702030302020204" pitchFamily="66" charset="0"/>
              </a:rPr>
              <a:t>I</a:t>
            </a:r>
            <a:r>
              <a:rPr lang="en-US" sz="2600" dirty="0" smtClean="0"/>
              <a:t> a descendant of </a:t>
            </a:r>
            <a:r>
              <a:rPr lang="en-US" sz="2600" dirty="0" smtClean="0">
                <a:latin typeface="Comic Sans MS" panose="030F0702030302020204" pitchFamily="66" charset="0"/>
              </a:rPr>
              <a:t>J</a:t>
            </a:r>
            <a:r>
              <a:rPr lang="en-US" sz="2600" dirty="0" smtClean="0"/>
              <a:t> and generates </a:t>
            </a:r>
            <a:r>
              <a:rPr lang="en-US" sz="2600" dirty="0" smtClean="0">
                <a:latin typeface="Comic Sans MS" panose="030F0702030302020204" pitchFamily="66" charset="0"/>
              </a:rPr>
              <a:t>SK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I</a:t>
            </a:r>
            <a:endParaRPr lang="en-US" sz="2600" baseline="-25000" dirty="0">
              <a:latin typeface="Comic Sans MS" panose="030F0702030302020204" pitchFamily="66" charset="0"/>
            </a:endParaRPr>
          </a:p>
          <a:p>
            <a:r>
              <a:rPr lang="en-US" sz="2600" b="1" dirty="0" smtClean="0"/>
              <a:t>Encrypt</a:t>
            </a:r>
            <a:r>
              <a:rPr lang="en-US" sz="2600" dirty="0" smtClean="0"/>
              <a:t>: using </a:t>
            </a:r>
            <a:r>
              <a:rPr lang="en-US" sz="2800" dirty="0">
                <a:latin typeface="Comic Sans MS" panose="030F0702030302020204" pitchFamily="66" charset="0"/>
              </a:rPr>
              <a:t>MK</a:t>
            </a:r>
            <a:r>
              <a:rPr lang="en-US" sz="2800" baseline="-25000" dirty="0">
                <a:latin typeface="Comic Sans MS" panose="030F0702030302020204" pitchFamily="66" charset="0"/>
              </a:rPr>
              <a:t>P</a:t>
            </a:r>
            <a:r>
              <a:rPr lang="en-US" sz="2600" dirty="0" smtClean="0"/>
              <a:t>, encrypts message </a:t>
            </a:r>
            <a:r>
              <a:rPr lang="en-US" sz="2600" dirty="0" smtClean="0">
                <a:latin typeface="Comic Sans MS" panose="030F0702030302020204" pitchFamily="66" charset="0"/>
              </a:rPr>
              <a:t>m</a:t>
            </a:r>
            <a:r>
              <a:rPr lang="en-US" sz="2600" dirty="0" smtClean="0"/>
              <a:t> under identity </a:t>
            </a:r>
            <a:r>
              <a:rPr lang="en-US" sz="2600" dirty="0">
                <a:latin typeface="Comic Sans MS" panose="030F0702030302020204" pitchFamily="66" charset="0"/>
              </a:rPr>
              <a:t>I</a:t>
            </a:r>
          </a:p>
          <a:p>
            <a:r>
              <a:rPr lang="en-US" sz="2600" b="1" dirty="0" smtClean="0"/>
              <a:t>Decrypt</a:t>
            </a:r>
            <a:r>
              <a:rPr lang="en-US" sz="2600" dirty="0" smtClean="0"/>
              <a:t>: using the </a:t>
            </a:r>
            <a:r>
              <a:rPr lang="en-US" sz="2600" dirty="0"/>
              <a:t>key</a:t>
            </a:r>
            <a:r>
              <a:rPr lang="en-US" sz="2600" dirty="0" smtClean="0"/>
              <a:t> </a:t>
            </a:r>
            <a:r>
              <a:rPr lang="en-US" sz="2600" dirty="0">
                <a:latin typeface="Comic Sans MS" panose="030F0702030302020204" pitchFamily="66" charset="0"/>
              </a:rPr>
              <a:t>SK</a:t>
            </a:r>
            <a:r>
              <a:rPr lang="en-US" sz="2600" baseline="-25000" dirty="0">
                <a:latin typeface="Comic Sans MS" panose="030F0702030302020204" pitchFamily="66" charset="0"/>
              </a:rPr>
              <a:t>I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smtClean="0"/>
              <a:t>decrypts </a:t>
            </a:r>
            <a:r>
              <a:rPr lang="en-US" sz="2600" dirty="0" err="1" smtClean="0"/>
              <a:t>ciphertexts</a:t>
            </a:r>
            <a:r>
              <a:rPr lang="en-US" sz="2600" dirty="0" smtClean="0"/>
              <a:t> intended to </a:t>
            </a:r>
            <a:r>
              <a:rPr lang="en-US" sz="2600" dirty="0">
                <a:latin typeface="Comic Sans MS" panose="030F0702030302020204" pitchFamily="66" charset="0"/>
              </a:rPr>
              <a:t>I</a:t>
            </a:r>
          </a:p>
          <a:p>
            <a:pPr marL="0" indent="0" algn="ctr">
              <a:buNone/>
            </a:pPr>
            <a:r>
              <a:rPr lang="en-US" sz="2600" b="1" dirty="0" smtClean="0"/>
              <a:t>Security -IND-</a:t>
            </a:r>
            <a:r>
              <a:rPr lang="en-US" sz="2600" b="1" dirty="0" err="1" smtClean="0"/>
              <a:t>sID</a:t>
            </a:r>
            <a:r>
              <a:rPr lang="en-US" sz="2600" b="1" dirty="0" smtClean="0"/>
              <a:t>-CPA </a:t>
            </a:r>
          </a:p>
          <a:p>
            <a:r>
              <a:rPr lang="en-US" sz="2600" dirty="0" smtClean="0"/>
              <a:t>Choose a target identity </a:t>
            </a:r>
            <a:r>
              <a:rPr lang="en-US" sz="2600" dirty="0">
                <a:latin typeface="Comic Sans MS" panose="030F0702030302020204" pitchFamily="66" charset="0"/>
              </a:rPr>
              <a:t>I</a:t>
            </a:r>
            <a:r>
              <a:rPr lang="en-US" sz="2600" dirty="0" smtClean="0"/>
              <a:t> and messages </a:t>
            </a:r>
            <a:r>
              <a:rPr lang="en-US" sz="2600" dirty="0" smtClean="0">
                <a:latin typeface="Comic Sans MS" panose="030F0702030302020204" pitchFamily="66" charset="0"/>
              </a:rPr>
              <a:t>m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0</a:t>
            </a:r>
            <a:r>
              <a:rPr lang="en-US" sz="2600" dirty="0">
                <a:latin typeface="Comic Sans MS" panose="030F0702030302020204" pitchFamily="66" charset="0"/>
              </a:rPr>
              <a:t>, </a:t>
            </a:r>
            <a:r>
              <a:rPr lang="en-US" sz="2600" dirty="0" smtClean="0">
                <a:latin typeface="Comic Sans MS" panose="030F0702030302020204" pitchFamily="66" charset="0"/>
              </a:rPr>
              <a:t>m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600" dirty="0" smtClean="0">
                <a:latin typeface="Comic Sans MS" panose="030F0702030302020204" pitchFamily="66" charset="0"/>
              </a:rPr>
              <a:t>, </a:t>
            </a:r>
            <a:r>
              <a:rPr lang="en-US" sz="2600" dirty="0" smtClean="0"/>
              <a:t>then </a:t>
            </a:r>
            <a:r>
              <a:rPr lang="en-US" sz="2600" dirty="0"/>
              <a:t>get </a:t>
            </a:r>
            <a:r>
              <a:rPr lang="en-US" sz="2800" dirty="0">
                <a:latin typeface="Comic Sans MS" panose="030F0702030302020204" pitchFamily="66" charset="0"/>
              </a:rPr>
              <a:t>MK</a:t>
            </a:r>
            <a:r>
              <a:rPr lang="en-US" sz="2800" baseline="-25000" dirty="0">
                <a:latin typeface="Comic Sans MS" panose="030F0702030302020204" pitchFamily="66" charset="0"/>
              </a:rPr>
              <a:t>P </a:t>
            </a:r>
            <a:endParaRPr lang="en-US" sz="2800" baseline="-25000" dirty="0" smtClean="0">
              <a:latin typeface="Comic Sans MS" panose="030F0702030302020204" pitchFamily="66" charset="0"/>
            </a:endParaRPr>
          </a:p>
          <a:p>
            <a:r>
              <a:rPr lang="en-US" sz="2600" dirty="0" smtClean="0"/>
              <a:t>Issue </a:t>
            </a:r>
            <a:r>
              <a:rPr lang="en-US" sz="2600" dirty="0"/>
              <a:t>key </a:t>
            </a:r>
            <a:r>
              <a:rPr lang="en-US" sz="2600" dirty="0" smtClean="0"/>
              <a:t>queries for identities which are not prefixes/ancestors of </a:t>
            </a:r>
            <a:r>
              <a:rPr lang="en-US" sz="2600" dirty="0" smtClean="0">
                <a:latin typeface="Comic Sans MS" panose="030F0702030302020204" pitchFamily="66" charset="0"/>
              </a:rPr>
              <a:t>I</a:t>
            </a:r>
          </a:p>
          <a:p>
            <a:r>
              <a:rPr lang="en-US" sz="2600" dirty="0" smtClean="0"/>
              <a:t>Get </a:t>
            </a:r>
            <a:r>
              <a:rPr lang="en-US" sz="2600" dirty="0" smtClean="0">
                <a:latin typeface="Comic Sans MS" panose="030F0702030302020204" pitchFamily="66" charset="0"/>
              </a:rPr>
              <a:t>CT</a:t>
            </a:r>
            <a:r>
              <a:rPr lang="en-US" sz="2600" dirty="0" smtClean="0"/>
              <a:t>=</a:t>
            </a:r>
            <a:r>
              <a:rPr lang="en-US" sz="2600" dirty="0" smtClean="0">
                <a:latin typeface="Comic Sans MS" panose="030F0702030302020204" pitchFamily="66" charset="0"/>
              </a:rPr>
              <a:t>Encrypt</a:t>
            </a:r>
            <a:r>
              <a:rPr lang="en-US" sz="2600" dirty="0" smtClean="0"/>
              <a:t>(</a:t>
            </a:r>
            <a:r>
              <a:rPr lang="en-US" sz="2800" dirty="0" err="1" smtClean="0">
                <a:latin typeface="Comic Sans MS" panose="030F0702030302020204" pitchFamily="66" charset="0"/>
              </a:rPr>
              <a:t>MK</a:t>
            </a:r>
            <a:r>
              <a:rPr lang="en-US" sz="2800" baseline="-25000" dirty="0" err="1" smtClean="0">
                <a:latin typeface="Comic Sans MS" panose="030F0702030302020204" pitchFamily="66" charset="0"/>
              </a:rPr>
              <a:t>P</a:t>
            </a:r>
            <a:r>
              <a:rPr lang="en-US" sz="2600" dirty="0" err="1" smtClean="0">
                <a:latin typeface="Comic Sans MS" panose="030F0702030302020204" pitchFamily="66" charset="0"/>
              </a:rPr>
              <a:t>,I,m</a:t>
            </a:r>
            <a:r>
              <a:rPr lang="en-US" sz="2600" baseline="-25000" dirty="0" err="1" smtClean="0">
                <a:latin typeface="Comic Sans MS" panose="030F0702030302020204" pitchFamily="66" charset="0"/>
              </a:rPr>
              <a:t>b</a:t>
            </a:r>
            <a:r>
              <a:rPr lang="en-US" sz="2600" dirty="0" smtClean="0"/>
              <a:t>) for uniformly at random chosen </a:t>
            </a:r>
            <a:r>
              <a:rPr lang="en-US" sz="2600" dirty="0">
                <a:latin typeface="Comic Sans MS" panose="030F0702030302020204" pitchFamily="66" charset="0"/>
              </a:rPr>
              <a:t>b</a:t>
            </a:r>
            <a:r>
              <a:rPr lang="en-US" sz="2600" dirty="0" smtClean="0"/>
              <a:t> and try to guess </a:t>
            </a:r>
            <a:r>
              <a:rPr lang="en-US" sz="2600" dirty="0" smtClean="0">
                <a:latin typeface="Comic Sans MS" panose="030F0702030302020204" pitchFamily="66" charset="0"/>
              </a:rPr>
              <a:t>b</a:t>
            </a: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6172200"/>
            <a:ext cx="60960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Need only selective id and chosen plaintext security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4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NSEC Works (Roughly)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primary</a:t>
            </a:r>
            <a:r>
              <a:rPr lang="en-US" dirty="0" smtClean="0"/>
              <a:t> signs all existing records </a:t>
            </a:r>
          </a:p>
          <a:p>
            <a:pPr lvl="1"/>
            <a:r>
              <a:rPr lang="en-US" dirty="0" smtClean="0"/>
              <a:t>plus link to the next record in sorted order</a:t>
            </a:r>
          </a:p>
          <a:p>
            <a:pPr lvl="1"/>
            <a:r>
              <a:rPr lang="en-US" dirty="0" smtClean="0"/>
              <a:t>Gives all signatures to </a:t>
            </a:r>
            <a:r>
              <a:rPr lang="en-US" altLang="he-IL" dirty="0">
                <a:solidFill>
                  <a:srgbClr val="C00000"/>
                </a:solidFill>
              </a:rPr>
              <a:t>secondary</a:t>
            </a:r>
            <a:r>
              <a:rPr lang="en-US" altLang="he-IL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Public key: signing key</a:t>
            </a:r>
          </a:p>
          <a:p>
            <a:r>
              <a:rPr lang="en-US" dirty="0" smtClean="0"/>
              <a:t>Given query </a:t>
            </a:r>
            <a:r>
              <a:rPr lang="en-US" altLang="he-IL" dirty="0">
                <a:solidFill>
                  <a:srgbClr val="0033CC"/>
                </a:solidFill>
                <a:latin typeface="Comic Sans MS" pitchFamily="66" charset="0"/>
              </a:rPr>
              <a:t>x</a:t>
            </a:r>
            <a:endParaRPr lang="en-US" altLang="he-IL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 altLang="he-IL" dirty="0"/>
              <a:t>If </a:t>
            </a:r>
            <a:r>
              <a:rPr lang="en-US" altLang="he-IL" dirty="0" err="1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olidFill>
                  <a:srgbClr val="9966FF"/>
                </a:solidFill>
              </a:rPr>
              <a:t> </a:t>
            </a:r>
            <a:r>
              <a:rPr lang="en-US" altLang="he-IL" dirty="0" smtClean="0"/>
              <a:t>then </a:t>
            </a:r>
            <a:r>
              <a:rPr lang="en-US" altLang="he-IL" dirty="0" smtClean="0">
                <a:solidFill>
                  <a:srgbClr val="C00000"/>
                </a:solidFill>
              </a:rPr>
              <a:t>secondary</a:t>
            </a:r>
            <a:r>
              <a:rPr lang="en-US" altLang="he-IL" dirty="0" smtClean="0"/>
              <a:t> gives signature on record</a:t>
            </a:r>
          </a:p>
          <a:p>
            <a:pPr lvl="1"/>
            <a:r>
              <a:rPr lang="en-US" altLang="he-IL" dirty="0"/>
              <a:t>If </a:t>
            </a:r>
            <a:r>
              <a:rPr lang="en-US" altLang="he-IL" dirty="0" err="1" smtClean="0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b="1" dirty="0" err="1">
                <a:latin typeface="Comic Sans MS" pitchFamily="66" charset="0"/>
                <a:sym typeface="Symbol" pitchFamily="18" charset="2"/>
              </a:rPr>
              <a:t></a:t>
            </a:r>
            <a:r>
              <a:rPr lang="en-US" altLang="he-IL" dirty="0" err="1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solidFill>
                  <a:srgbClr val="9966FF"/>
                </a:solidFill>
              </a:rPr>
              <a:t> </a:t>
            </a:r>
            <a:r>
              <a:rPr lang="en-US" altLang="he-IL" dirty="0"/>
              <a:t>then </a:t>
            </a:r>
            <a:r>
              <a:rPr lang="en-US" altLang="he-IL" b="1" dirty="0" smtClean="0"/>
              <a:t>proof of non existence </a:t>
            </a:r>
            <a:r>
              <a:rPr lang="en-US" altLang="he-IL" dirty="0" smtClean="0"/>
              <a:t>is:</a:t>
            </a:r>
          </a:p>
          <a:p>
            <a:pPr marL="457200" lvl="1" indent="0">
              <a:buNone/>
            </a:pPr>
            <a:r>
              <a:rPr lang="en-US" altLang="he-IL" dirty="0" smtClean="0"/>
              <a:t> </a:t>
            </a:r>
            <a:r>
              <a:rPr lang="en-US" altLang="he-IL" b="1" dirty="0" smtClean="0">
                <a:solidFill>
                  <a:srgbClr val="00B050"/>
                </a:solidFill>
              </a:rPr>
              <a:t>signed</a:t>
            </a:r>
            <a:r>
              <a:rPr lang="en-US" altLang="he-IL" dirty="0" smtClean="0"/>
              <a:t> pair </a:t>
            </a:r>
            <a:r>
              <a:rPr lang="en-US" altLang="he-IL" dirty="0">
                <a:solidFill>
                  <a:srgbClr val="0033CC"/>
                </a:solidFill>
                <a:latin typeface="Comic Sans MS" pitchFamily="66" charset="0"/>
              </a:rPr>
              <a:t>(</a:t>
            </a:r>
            <a:r>
              <a:rPr lang="en-US" altLang="he-IL" dirty="0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1</a:t>
            </a:r>
            <a:r>
              <a:rPr lang="en-US" altLang="he-IL" dirty="0">
                <a:solidFill>
                  <a:srgbClr val="0033CC"/>
                </a:solidFill>
                <a:latin typeface="Comic Sans MS" pitchFamily="66" charset="0"/>
              </a:rPr>
              <a:t>, </a:t>
            </a:r>
            <a:r>
              <a:rPr lang="en-US" altLang="he-IL" dirty="0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2</a:t>
            </a:r>
            <a:r>
              <a:rPr lang="en-US" altLang="he-IL" dirty="0" smtClean="0">
                <a:solidFill>
                  <a:srgbClr val="0033CC"/>
                </a:solidFill>
                <a:latin typeface="Comic Sans MS" pitchFamily="66" charset="0"/>
              </a:rPr>
              <a:t>)</a:t>
            </a:r>
            <a:r>
              <a:rPr lang="en-US" altLang="he-IL" dirty="0" smtClean="0"/>
              <a:t> such that </a:t>
            </a:r>
            <a:r>
              <a:rPr lang="en-US" altLang="he-IL" dirty="0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1 </a:t>
            </a:r>
            <a:r>
              <a:rPr lang="en-US" altLang="he-IL" dirty="0" smtClean="0">
                <a:solidFill>
                  <a:srgbClr val="0033CC"/>
                </a:solidFill>
                <a:latin typeface="Comic Sans MS" pitchFamily="66" charset="0"/>
              </a:rPr>
              <a:t>&lt; x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altLang="he-IL" dirty="0" smtClean="0">
                <a:solidFill>
                  <a:srgbClr val="0033CC"/>
                </a:solidFill>
                <a:latin typeface="Comic Sans MS" pitchFamily="66" charset="0"/>
              </a:rPr>
              <a:t> &lt; x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D82DC20-F760-44F3-8A67-917BD08548E0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195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Trusted,</a:t>
            </a:r>
          </a:p>
          <a:p>
            <a:r>
              <a:rPr lang="en-US" sz="2400" b="1" dirty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ffline</a:t>
            </a:r>
            <a:endParaRPr lang="en-US" sz="2400" b="1" dirty="0"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225178" y="5867400"/>
            <a:ext cx="1051422" cy="152400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Curved Down Arrow 6"/>
          <p:cNvSpPr/>
          <p:nvPr/>
        </p:nvSpPr>
        <p:spPr bwMode="auto">
          <a:xfrm>
            <a:off x="2103189" y="5257800"/>
            <a:ext cx="5059611" cy="533400"/>
          </a:xfrm>
          <a:prstGeom prst="curved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5257800" y="5791200"/>
            <a:ext cx="1066800" cy="228600"/>
          </a:xfrm>
          <a:prstGeom prst="left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8411" y="6019800"/>
            <a:ext cx="195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Not trusted,</a:t>
            </a:r>
          </a:p>
          <a:p>
            <a:r>
              <a:rPr lang="en-US" sz="2400" b="1" dirty="0" smtClean="0">
                <a:latin typeface="+mn-lt"/>
              </a:rPr>
              <a:t>Online</a:t>
            </a:r>
            <a:endParaRPr lang="en-US" sz="24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603775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Has </a:t>
            </a:r>
            <a:r>
              <a:rPr lang="en-US" altLang="he-IL" sz="2400" dirty="0" err="1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sz="2400" dirty="0" err="1" smtClean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sz="2400" dirty="0" err="1" smtClean="0">
                <a:solidFill>
                  <a:srgbClr val="9966FF"/>
                </a:solidFill>
              </a:rPr>
              <a:t>U</a:t>
            </a:r>
            <a:endParaRPr lang="en-US" altLang="he-IL" sz="2400" dirty="0" smtClean="0">
              <a:solidFill>
                <a:srgbClr val="9966FF"/>
              </a:solidFill>
            </a:endParaRPr>
          </a:p>
          <a:p>
            <a:pPr algn="l"/>
            <a:r>
              <a:rPr lang="en-US" sz="2400" dirty="0" smtClean="0">
                <a:latin typeface="+mn-lt"/>
              </a:rPr>
              <a:t>knows primary’s public key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56237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Primary</a:t>
            </a:r>
            <a:r>
              <a:rPr lang="en-US" b="1" dirty="0" smtClean="0">
                <a:latin typeface="+mn-lt"/>
              </a:rPr>
              <a:t>                 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Secondary </a:t>
            </a:r>
            <a:r>
              <a:rPr lang="en-US" b="1" dirty="0" smtClean="0">
                <a:latin typeface="+mn-lt"/>
              </a:rPr>
              <a:t>                   Resolver</a:t>
            </a:r>
            <a:endParaRPr lang="en-US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743200"/>
            <a:ext cx="4038600" cy="8925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+mn-lt"/>
              </a:rPr>
              <a:t>After a while: learn all of</a:t>
            </a:r>
            <a:r>
              <a:rPr lang="en-US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b="1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Even with </a:t>
            </a:r>
            <a:r>
              <a:rPr lang="en-US" sz="2400" dirty="0" smtClean="0">
                <a:latin typeface="+mn-lt"/>
              </a:rPr>
              <a:t>random queries</a:t>
            </a:r>
            <a:endParaRPr lang="en-US" sz="2400" dirty="0">
              <a:latin typeface="+mn-lt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760265" y="4125888"/>
            <a:ext cx="2362200" cy="820250"/>
          </a:xfrm>
          <a:prstGeom prst="wedgeRoundRectCallout">
            <a:avLst>
              <a:gd name="adj1" fmla="val -82881"/>
              <a:gd name="adj2" fmla="val 292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Unsuccessful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Binary search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9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HIBE based PSR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Translate universe to binary:</a:t>
            </a:r>
            <a:r>
              <a:rPr lang="en-US" dirty="0" smtClean="0"/>
              <a:t> </a:t>
            </a:r>
            <a:r>
              <a:rPr lang="en-US" sz="2800" dirty="0">
                <a:solidFill>
                  <a:srgbClr val="9966FF"/>
                </a:solidFill>
                <a:latin typeface="Comic Sans MS" panose="030F0702030302020204" pitchFamily="66" charset="0"/>
              </a:rPr>
              <a:t>U</a:t>
            </a:r>
            <a:r>
              <a:rPr lang="en-US" sz="2600" dirty="0" smtClean="0">
                <a:latin typeface="Comic Sans MS" panose="030F0702030302020204" pitchFamily="66" charset="0"/>
              </a:rPr>
              <a:t>={</a:t>
            </a:r>
            <a:r>
              <a:rPr lang="en-US" sz="2600" dirty="0">
                <a:latin typeface="Comic Sans MS" panose="030F0702030302020204" pitchFamily="66" charset="0"/>
              </a:rPr>
              <a:t>0,1}</a:t>
            </a:r>
            <a:r>
              <a:rPr lang="en-US" sz="2600" baseline="50000" dirty="0">
                <a:latin typeface="Comic Sans MS" panose="030F0702030302020204" pitchFamily="66" charset="0"/>
              </a:rPr>
              <a:t>n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E4A8"/>
                </a:solidFill>
              </a:rPr>
              <a:t>Primary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Run </a:t>
            </a:r>
            <a:r>
              <a:rPr lang="en-US" sz="2800" b="1" dirty="0"/>
              <a:t>setup</a:t>
            </a:r>
            <a:r>
              <a:rPr lang="en-US" sz="2800" dirty="0"/>
              <a:t> for HIBE of depth </a:t>
            </a:r>
            <a:r>
              <a:rPr lang="en-US" sz="2600" dirty="0">
                <a:latin typeface="Comic Sans MS" panose="030F0702030302020204" pitchFamily="66" charset="0"/>
              </a:rPr>
              <a:t>n</a:t>
            </a:r>
            <a:r>
              <a:rPr lang="en-US" dirty="0" smtClean="0"/>
              <a:t> </a:t>
            </a:r>
            <a:r>
              <a:rPr lang="en-US" sz="2800" dirty="0"/>
              <a:t>with binary </a:t>
            </a:r>
            <a:r>
              <a:rPr lang="en-US" sz="2800" dirty="0" smtClean="0"/>
              <a:t>identities </a:t>
            </a:r>
          </a:p>
          <a:p>
            <a:r>
              <a:rPr lang="en-US" sz="2800" dirty="0" smtClean="0"/>
              <a:t>Start </a:t>
            </a:r>
            <a:r>
              <a:rPr lang="en-US" sz="2800" dirty="0"/>
              <a:t>with </a:t>
            </a:r>
            <a:r>
              <a:rPr lang="en-US" sz="2800" dirty="0" smtClean="0"/>
              <a:t>all the nodes in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 </a:t>
            </a:r>
            <a:r>
              <a:rPr lang="en-US" sz="2800" dirty="0" smtClean="0"/>
              <a:t>a binary tree of depth </a:t>
            </a:r>
            <a:r>
              <a:rPr lang="en-US" sz="2800" dirty="0">
                <a:latin typeface="Comic Sans MS" panose="030F0702030302020204" pitchFamily="66" charset="0"/>
              </a:rPr>
              <a:t>n</a:t>
            </a:r>
          </a:p>
          <a:p>
            <a:r>
              <a:rPr lang="en-US" sz="2800" dirty="0"/>
              <a:t>For every </a:t>
            </a:r>
            <a:r>
              <a:rPr lang="en-US" sz="26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=(b</a:t>
            </a:r>
            <a:r>
              <a:rPr lang="en-US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,...,b</a:t>
            </a:r>
            <a:r>
              <a:rPr lang="en-US" sz="2600" baseline="-25000" dirty="0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R:</a:t>
            </a:r>
            <a:r>
              <a:rPr lang="en-US" altLang="he-IL" dirty="0" smtClean="0">
                <a:sym typeface="Symbol" pitchFamily="18" charset="2"/>
              </a:rPr>
              <a:t> </a:t>
            </a:r>
          </a:p>
          <a:p>
            <a:pPr marL="400050" lvl="1" indent="0">
              <a:buNone/>
            </a:pPr>
            <a:r>
              <a:rPr lang="en-US" altLang="he-IL" b="1" dirty="0">
                <a:sym typeface="Symbol" pitchFamily="18" charset="2"/>
              </a:rPr>
              <a:t>R</a:t>
            </a:r>
            <a:r>
              <a:rPr lang="en-US" altLang="he-IL" b="1" dirty="0" smtClean="0">
                <a:sym typeface="Symbol" pitchFamily="18" charset="2"/>
              </a:rPr>
              <a:t>emove all ancestors </a:t>
            </a:r>
            <a:r>
              <a:rPr lang="en-US" altLang="he-IL" dirty="0" smtClean="0">
                <a:latin typeface="Comic Sans MS" panose="030F0702030302020204" pitchFamily="66" charset="0"/>
                <a:sym typeface="Symbol" pitchFamily="18" charset="2"/>
              </a:rPr>
              <a:t>x’</a:t>
            </a:r>
            <a:r>
              <a:rPr lang="en-US" dirty="0" smtClean="0">
                <a:latin typeface="Comic Sans MS" panose="030F0702030302020204" pitchFamily="66" charset="0"/>
                <a:sym typeface="Symbol" pitchFamily="18" charset="2"/>
              </a:rPr>
              <a:t>=(b</a:t>
            </a:r>
            <a:r>
              <a:rPr lang="en-US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dirty="0" smtClean="0">
                <a:latin typeface="Comic Sans MS" panose="030F0702030302020204" pitchFamily="66" charset="0"/>
                <a:sym typeface="Symbol" pitchFamily="18" charset="2"/>
              </a:rPr>
              <a:t>,…,</a:t>
            </a:r>
            <a:r>
              <a:rPr lang="en-US" dirty="0" err="1" smtClean="0">
                <a:latin typeface="Comic Sans MS" panose="030F0702030302020204" pitchFamily="66" charset="0"/>
                <a:sym typeface="Symbol" pitchFamily="18" charset="2"/>
              </a:rPr>
              <a:t>b</a:t>
            </a:r>
            <a:r>
              <a:rPr lang="en-US" baseline="-25000" dirty="0" err="1" smtClean="0">
                <a:latin typeface="Comic Sans MS" panose="030F0702030302020204" pitchFamily="66" charset="0"/>
                <a:sym typeface="Symbol" pitchFamily="18" charset="2"/>
              </a:rPr>
              <a:t>m</a:t>
            </a:r>
            <a:r>
              <a:rPr lang="en-US" dirty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dirty="0" smtClean="0">
                <a:sym typeface="Symbol" pitchFamily="18" charset="2"/>
              </a:rPr>
              <a:t> from</a:t>
            </a:r>
            <a:r>
              <a:rPr lang="en-US" altLang="he-IL" sz="3200" dirty="0" smtClean="0">
                <a:sym typeface="Symbol" pitchFamily="18" charset="2"/>
              </a:rPr>
              <a:t> </a:t>
            </a:r>
            <a:r>
              <a:rPr lang="en-US" altLang="he-IL" sz="24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itchFamily="18" charset="2"/>
              </a:rPr>
              <a:t>T</a:t>
            </a:r>
            <a:endParaRPr lang="en-US" dirty="0">
              <a:sym typeface="Symbol" pitchFamily="18" charset="2"/>
            </a:endParaRPr>
          </a:p>
          <a:p>
            <a:r>
              <a:rPr lang="en-US" sz="2800" dirty="0" smtClean="0">
                <a:sym typeface="Symbol" pitchFamily="18" charset="2"/>
              </a:rPr>
              <a:t>For every surviving (top) full binary </a:t>
            </a:r>
            <a:r>
              <a:rPr lang="en-US" sz="2800" dirty="0" err="1" smtClean="0">
                <a:sym typeface="Symbol" pitchFamily="18" charset="2"/>
              </a:rPr>
              <a:t>subtree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  <a:sym typeface="Symbol" pitchFamily="18" charset="2"/>
              </a:rPr>
              <a:t>J=(</a:t>
            </a:r>
            <a:r>
              <a:rPr lang="en-US" sz="2800" dirty="0">
                <a:latin typeface="Comic Sans MS" panose="030F0702030302020204" pitchFamily="66" charset="0"/>
                <a:sym typeface="Symbol" pitchFamily="18" charset="2"/>
              </a:rPr>
              <a:t>b</a:t>
            </a:r>
            <a:r>
              <a:rPr lang="en-US" sz="2800" baseline="-25000" dirty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sz="2800" dirty="0">
                <a:latin typeface="Comic Sans MS" panose="030F0702030302020204" pitchFamily="66" charset="0"/>
                <a:sym typeface="Symbol" pitchFamily="18" charset="2"/>
              </a:rPr>
              <a:t>,…,</a:t>
            </a:r>
            <a:r>
              <a:rPr lang="en-US" sz="2800" dirty="0" err="1" smtClean="0">
                <a:latin typeface="Comic Sans MS" panose="030F0702030302020204" pitchFamily="66" charset="0"/>
                <a:sym typeface="Symbol" pitchFamily="18" charset="2"/>
              </a:rPr>
              <a:t>b</a:t>
            </a:r>
            <a:r>
              <a:rPr lang="en-US" sz="2800" baseline="-25000" dirty="0" err="1" smtClean="0">
                <a:latin typeface="Comic Sans MS" panose="030F0702030302020204" pitchFamily="66" charset="0"/>
                <a:sym typeface="Symbol" pitchFamily="18" charset="2"/>
              </a:rPr>
              <a:t>m</a:t>
            </a:r>
            <a:r>
              <a:rPr lang="en-US" sz="2800" dirty="0" smtClean="0">
                <a:sym typeface="Symbol" pitchFamily="18" charset="2"/>
              </a:rPr>
              <a:t>): generate key </a:t>
            </a:r>
            <a:r>
              <a:rPr lang="en-US" sz="2800" dirty="0" smtClean="0">
                <a:latin typeface="Comic Sans MS" panose="030F0702030302020204" pitchFamily="66" charset="0"/>
              </a:rPr>
              <a:t>SK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J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and give to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Secondary</a:t>
            </a:r>
          </a:p>
          <a:p>
            <a:r>
              <a:rPr lang="en-US" sz="2800" dirty="0" smtClean="0">
                <a:sym typeface="Symbol" pitchFamily="18" charset="2"/>
              </a:rPr>
              <a:t>Number of keys: at most</a:t>
            </a:r>
            <a:r>
              <a:rPr lang="en-US" sz="2800" dirty="0" smtClean="0">
                <a:latin typeface="Comic Sans MS" panose="030F0702030302020204" pitchFamily="66" charset="0"/>
                <a:sym typeface="Symbol" pitchFamily="18" charset="2"/>
              </a:rPr>
              <a:t> r log (|U|/r)</a:t>
            </a:r>
          </a:p>
          <a:p>
            <a:endParaRPr lang="en-US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7EEF-D99A-45AC-9A07-CE73053810B3}" type="slidenum">
              <a:rPr lang="he-IL" altLang="en-US"/>
              <a:pPr/>
              <a:t>41</a:t>
            </a:fld>
            <a:endParaRPr lang="en-US" altLang="en-US"/>
          </a:p>
        </p:txBody>
      </p:sp>
      <p:sp>
        <p:nvSpPr>
          <p:cNvPr id="318466" name="Oval 2"/>
          <p:cNvSpPr>
            <a:spLocks noChangeArrowheads="1"/>
          </p:cNvSpPr>
          <p:nvPr/>
        </p:nvSpPr>
        <p:spPr bwMode="auto">
          <a:xfrm>
            <a:off x="7924800" y="5486400"/>
            <a:ext cx="228600" cy="2524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67" name="Oval 3"/>
          <p:cNvSpPr>
            <a:spLocks noChangeArrowheads="1"/>
          </p:cNvSpPr>
          <p:nvPr/>
        </p:nvSpPr>
        <p:spPr bwMode="auto">
          <a:xfrm>
            <a:off x="6705600" y="5486400"/>
            <a:ext cx="228600" cy="2524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68" name="Oval 4"/>
          <p:cNvSpPr>
            <a:spLocks noChangeArrowheads="1"/>
          </p:cNvSpPr>
          <p:nvPr/>
        </p:nvSpPr>
        <p:spPr bwMode="auto">
          <a:xfrm>
            <a:off x="5791200" y="5410200"/>
            <a:ext cx="233363" cy="2873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69" name="Oval 5"/>
          <p:cNvSpPr>
            <a:spLocks noChangeArrowheads="1"/>
          </p:cNvSpPr>
          <p:nvPr/>
        </p:nvSpPr>
        <p:spPr bwMode="auto">
          <a:xfrm>
            <a:off x="4191000" y="5486400"/>
            <a:ext cx="228600" cy="2524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l"/>
            <a:r>
              <a:rPr lang="en-US" altLang="en-US" dirty="0"/>
              <a:t>Subset Cover of non elements</a:t>
            </a:r>
          </a:p>
        </p:txBody>
      </p:sp>
      <p:sp>
        <p:nvSpPr>
          <p:cNvPr id="318471" name="Line 7"/>
          <p:cNvSpPr>
            <a:spLocks noChangeShapeType="1"/>
          </p:cNvSpPr>
          <p:nvPr/>
        </p:nvSpPr>
        <p:spPr bwMode="auto">
          <a:xfrm>
            <a:off x="457200" y="1371600"/>
            <a:ext cx="830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2" name="Oval 8"/>
          <p:cNvSpPr>
            <a:spLocks noChangeArrowheads="1"/>
          </p:cNvSpPr>
          <p:nvPr/>
        </p:nvSpPr>
        <p:spPr bwMode="auto">
          <a:xfrm>
            <a:off x="4114800" y="1524000"/>
            <a:ext cx="4572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3" name="Oval 9"/>
          <p:cNvSpPr>
            <a:spLocks noChangeArrowheads="1"/>
          </p:cNvSpPr>
          <p:nvPr/>
        </p:nvSpPr>
        <p:spPr bwMode="auto">
          <a:xfrm>
            <a:off x="2209800" y="2209800"/>
            <a:ext cx="3048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4" name="Oval 10"/>
          <p:cNvSpPr>
            <a:spLocks noChangeArrowheads="1"/>
          </p:cNvSpPr>
          <p:nvPr/>
        </p:nvSpPr>
        <p:spPr bwMode="auto">
          <a:xfrm>
            <a:off x="6553200" y="2209800"/>
            <a:ext cx="3048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5" name="Line 11"/>
          <p:cNvSpPr>
            <a:spLocks noChangeShapeType="1"/>
          </p:cNvSpPr>
          <p:nvPr/>
        </p:nvSpPr>
        <p:spPr bwMode="auto">
          <a:xfrm flipH="1">
            <a:off x="2514600" y="1752600"/>
            <a:ext cx="1600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6" name="Line 12"/>
          <p:cNvSpPr>
            <a:spLocks noChangeShapeType="1"/>
          </p:cNvSpPr>
          <p:nvPr/>
        </p:nvSpPr>
        <p:spPr bwMode="auto">
          <a:xfrm>
            <a:off x="4572000" y="1752600"/>
            <a:ext cx="1981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7" name="Oval 13"/>
          <p:cNvSpPr>
            <a:spLocks noChangeArrowheads="1"/>
          </p:cNvSpPr>
          <p:nvPr/>
        </p:nvSpPr>
        <p:spPr bwMode="auto">
          <a:xfrm>
            <a:off x="3124200" y="2971800"/>
            <a:ext cx="3810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8" name="Oval 14"/>
          <p:cNvSpPr>
            <a:spLocks noChangeArrowheads="1"/>
          </p:cNvSpPr>
          <p:nvPr/>
        </p:nvSpPr>
        <p:spPr bwMode="auto">
          <a:xfrm>
            <a:off x="5410200" y="2971800"/>
            <a:ext cx="3810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9" name="Oval 15"/>
          <p:cNvSpPr>
            <a:spLocks noChangeArrowheads="1"/>
          </p:cNvSpPr>
          <p:nvPr/>
        </p:nvSpPr>
        <p:spPr bwMode="auto">
          <a:xfrm>
            <a:off x="1295400" y="2971800"/>
            <a:ext cx="3810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0" name="Oval 16"/>
          <p:cNvSpPr>
            <a:spLocks noChangeArrowheads="1"/>
          </p:cNvSpPr>
          <p:nvPr/>
        </p:nvSpPr>
        <p:spPr bwMode="auto">
          <a:xfrm>
            <a:off x="7543800" y="2971800"/>
            <a:ext cx="381000" cy="228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1" name="Line 17"/>
          <p:cNvSpPr>
            <a:spLocks noChangeShapeType="1"/>
          </p:cNvSpPr>
          <p:nvPr/>
        </p:nvSpPr>
        <p:spPr bwMode="auto">
          <a:xfrm flipH="1">
            <a:off x="1524000" y="2514600"/>
            <a:ext cx="685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2" name="Line 18"/>
          <p:cNvSpPr>
            <a:spLocks noChangeShapeType="1"/>
          </p:cNvSpPr>
          <p:nvPr/>
        </p:nvSpPr>
        <p:spPr bwMode="auto">
          <a:xfrm>
            <a:off x="2438400" y="2514600"/>
            <a:ext cx="7620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3" name="Line 19"/>
          <p:cNvSpPr>
            <a:spLocks noChangeShapeType="1"/>
          </p:cNvSpPr>
          <p:nvPr/>
        </p:nvSpPr>
        <p:spPr bwMode="auto">
          <a:xfrm flipH="1">
            <a:off x="5638800" y="2514600"/>
            <a:ext cx="914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4" name="Line 20"/>
          <p:cNvSpPr>
            <a:spLocks noChangeShapeType="1"/>
          </p:cNvSpPr>
          <p:nvPr/>
        </p:nvSpPr>
        <p:spPr bwMode="auto">
          <a:xfrm>
            <a:off x="6858000" y="2514600"/>
            <a:ext cx="838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5" name="Oval 21"/>
          <p:cNvSpPr>
            <a:spLocks noChangeArrowheads="1"/>
          </p:cNvSpPr>
          <p:nvPr/>
        </p:nvSpPr>
        <p:spPr bwMode="auto">
          <a:xfrm>
            <a:off x="36576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6" name="Oval 22"/>
          <p:cNvSpPr>
            <a:spLocks noChangeArrowheads="1"/>
          </p:cNvSpPr>
          <p:nvPr/>
        </p:nvSpPr>
        <p:spPr bwMode="auto">
          <a:xfrm>
            <a:off x="27432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7" name="Oval 23"/>
          <p:cNvSpPr>
            <a:spLocks noChangeArrowheads="1"/>
          </p:cNvSpPr>
          <p:nvPr/>
        </p:nvSpPr>
        <p:spPr bwMode="auto">
          <a:xfrm>
            <a:off x="1828800" y="3733800"/>
            <a:ext cx="228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8" name="Oval 24"/>
          <p:cNvSpPr>
            <a:spLocks noChangeArrowheads="1"/>
          </p:cNvSpPr>
          <p:nvPr/>
        </p:nvSpPr>
        <p:spPr bwMode="auto">
          <a:xfrm>
            <a:off x="8382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9" name="Oval 25"/>
          <p:cNvSpPr>
            <a:spLocks noChangeArrowheads="1"/>
          </p:cNvSpPr>
          <p:nvPr/>
        </p:nvSpPr>
        <p:spPr bwMode="auto">
          <a:xfrm>
            <a:off x="4953000" y="3733800"/>
            <a:ext cx="228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0" name="Oval 26"/>
          <p:cNvSpPr>
            <a:spLocks noChangeArrowheads="1"/>
          </p:cNvSpPr>
          <p:nvPr/>
        </p:nvSpPr>
        <p:spPr bwMode="auto">
          <a:xfrm>
            <a:off x="81534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1" name="Oval 27"/>
          <p:cNvSpPr>
            <a:spLocks noChangeArrowheads="1"/>
          </p:cNvSpPr>
          <p:nvPr/>
        </p:nvSpPr>
        <p:spPr bwMode="auto">
          <a:xfrm>
            <a:off x="70866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2" name="Oval 28"/>
          <p:cNvSpPr>
            <a:spLocks noChangeArrowheads="1"/>
          </p:cNvSpPr>
          <p:nvPr/>
        </p:nvSpPr>
        <p:spPr bwMode="auto">
          <a:xfrm>
            <a:off x="5943600" y="37338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3" name="Line 29"/>
          <p:cNvSpPr>
            <a:spLocks noChangeShapeType="1"/>
          </p:cNvSpPr>
          <p:nvPr/>
        </p:nvSpPr>
        <p:spPr bwMode="auto">
          <a:xfrm flipH="1">
            <a:off x="990600" y="3200400"/>
            <a:ext cx="3810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4" name="Line 30"/>
          <p:cNvSpPr>
            <a:spLocks noChangeShapeType="1"/>
          </p:cNvSpPr>
          <p:nvPr/>
        </p:nvSpPr>
        <p:spPr bwMode="auto">
          <a:xfrm>
            <a:off x="16002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5" name="Line 31"/>
          <p:cNvSpPr>
            <a:spLocks noChangeShapeType="1"/>
          </p:cNvSpPr>
          <p:nvPr/>
        </p:nvSpPr>
        <p:spPr bwMode="auto">
          <a:xfrm flipH="1">
            <a:off x="28956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6" name="Line 32"/>
          <p:cNvSpPr>
            <a:spLocks noChangeShapeType="1"/>
          </p:cNvSpPr>
          <p:nvPr/>
        </p:nvSpPr>
        <p:spPr bwMode="auto">
          <a:xfrm>
            <a:off x="34290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7" name="Line 33"/>
          <p:cNvSpPr>
            <a:spLocks noChangeShapeType="1"/>
          </p:cNvSpPr>
          <p:nvPr/>
        </p:nvSpPr>
        <p:spPr bwMode="auto">
          <a:xfrm flipH="1">
            <a:off x="5105400" y="3200400"/>
            <a:ext cx="3810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8" name="Line 34"/>
          <p:cNvSpPr>
            <a:spLocks noChangeShapeType="1"/>
          </p:cNvSpPr>
          <p:nvPr/>
        </p:nvSpPr>
        <p:spPr bwMode="auto">
          <a:xfrm>
            <a:off x="57150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9" name="Line 35"/>
          <p:cNvSpPr>
            <a:spLocks noChangeShapeType="1"/>
          </p:cNvSpPr>
          <p:nvPr/>
        </p:nvSpPr>
        <p:spPr bwMode="auto">
          <a:xfrm flipH="1">
            <a:off x="72390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0" name="Line 36"/>
          <p:cNvSpPr>
            <a:spLocks noChangeShapeType="1"/>
          </p:cNvSpPr>
          <p:nvPr/>
        </p:nvSpPr>
        <p:spPr bwMode="auto">
          <a:xfrm>
            <a:off x="7924800" y="32004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1" name="Oval 37"/>
          <p:cNvSpPr>
            <a:spLocks noChangeArrowheads="1"/>
          </p:cNvSpPr>
          <p:nvPr/>
        </p:nvSpPr>
        <p:spPr bwMode="auto">
          <a:xfrm>
            <a:off x="457200" y="4648200"/>
            <a:ext cx="228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2" name="Oval 38"/>
          <p:cNvSpPr>
            <a:spLocks noChangeArrowheads="1"/>
          </p:cNvSpPr>
          <p:nvPr/>
        </p:nvSpPr>
        <p:spPr bwMode="auto">
          <a:xfrm>
            <a:off x="9906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3" name="Oval 39"/>
          <p:cNvSpPr>
            <a:spLocks noChangeArrowheads="1"/>
          </p:cNvSpPr>
          <p:nvPr/>
        </p:nvSpPr>
        <p:spPr bwMode="auto">
          <a:xfrm>
            <a:off x="14478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4" name="Oval 40"/>
          <p:cNvSpPr>
            <a:spLocks noChangeArrowheads="1"/>
          </p:cNvSpPr>
          <p:nvPr/>
        </p:nvSpPr>
        <p:spPr bwMode="auto">
          <a:xfrm>
            <a:off x="2514600" y="4648200"/>
            <a:ext cx="228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5" name="Oval 41"/>
          <p:cNvSpPr>
            <a:spLocks noChangeArrowheads="1"/>
          </p:cNvSpPr>
          <p:nvPr/>
        </p:nvSpPr>
        <p:spPr bwMode="auto">
          <a:xfrm>
            <a:off x="29718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6" name="Oval 42"/>
          <p:cNvSpPr>
            <a:spLocks noChangeArrowheads="1"/>
          </p:cNvSpPr>
          <p:nvPr/>
        </p:nvSpPr>
        <p:spPr bwMode="auto">
          <a:xfrm>
            <a:off x="3505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7" name="Oval 43"/>
          <p:cNvSpPr>
            <a:spLocks noChangeArrowheads="1"/>
          </p:cNvSpPr>
          <p:nvPr/>
        </p:nvSpPr>
        <p:spPr bwMode="auto">
          <a:xfrm>
            <a:off x="39624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8" name="Oval 44"/>
          <p:cNvSpPr>
            <a:spLocks noChangeArrowheads="1"/>
          </p:cNvSpPr>
          <p:nvPr/>
        </p:nvSpPr>
        <p:spPr bwMode="auto">
          <a:xfrm>
            <a:off x="4648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9" name="Oval 45"/>
          <p:cNvSpPr>
            <a:spLocks noChangeArrowheads="1"/>
          </p:cNvSpPr>
          <p:nvPr/>
        </p:nvSpPr>
        <p:spPr bwMode="auto">
          <a:xfrm>
            <a:off x="51054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0" name="Oval 46"/>
          <p:cNvSpPr>
            <a:spLocks noChangeArrowheads="1"/>
          </p:cNvSpPr>
          <p:nvPr/>
        </p:nvSpPr>
        <p:spPr bwMode="auto">
          <a:xfrm>
            <a:off x="56388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1" name="Oval 47"/>
          <p:cNvSpPr>
            <a:spLocks noChangeArrowheads="1"/>
          </p:cNvSpPr>
          <p:nvPr/>
        </p:nvSpPr>
        <p:spPr bwMode="auto">
          <a:xfrm>
            <a:off x="6172200" y="4648200"/>
            <a:ext cx="228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2" name="Oval 48"/>
          <p:cNvSpPr>
            <a:spLocks noChangeArrowheads="1"/>
          </p:cNvSpPr>
          <p:nvPr/>
        </p:nvSpPr>
        <p:spPr bwMode="auto">
          <a:xfrm>
            <a:off x="67818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3" name="Oval 49"/>
          <p:cNvSpPr>
            <a:spLocks noChangeArrowheads="1"/>
          </p:cNvSpPr>
          <p:nvPr/>
        </p:nvSpPr>
        <p:spPr bwMode="auto">
          <a:xfrm>
            <a:off x="7315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4" name="Oval 50"/>
          <p:cNvSpPr>
            <a:spLocks noChangeArrowheads="1"/>
          </p:cNvSpPr>
          <p:nvPr/>
        </p:nvSpPr>
        <p:spPr bwMode="auto">
          <a:xfrm>
            <a:off x="80010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5" name="Oval 51"/>
          <p:cNvSpPr>
            <a:spLocks noChangeArrowheads="1"/>
          </p:cNvSpPr>
          <p:nvPr/>
        </p:nvSpPr>
        <p:spPr bwMode="auto">
          <a:xfrm>
            <a:off x="8534400" y="4648200"/>
            <a:ext cx="228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6" name="Oval 52"/>
          <p:cNvSpPr>
            <a:spLocks noChangeArrowheads="1"/>
          </p:cNvSpPr>
          <p:nvPr/>
        </p:nvSpPr>
        <p:spPr bwMode="auto">
          <a:xfrm>
            <a:off x="1981200" y="4648200"/>
            <a:ext cx="228600" cy="304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7" name="Line 53"/>
          <p:cNvSpPr>
            <a:spLocks noChangeShapeType="1"/>
          </p:cNvSpPr>
          <p:nvPr/>
        </p:nvSpPr>
        <p:spPr bwMode="auto">
          <a:xfrm flipH="1">
            <a:off x="609600" y="4038600"/>
            <a:ext cx="3048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8" name="Line 54"/>
          <p:cNvSpPr>
            <a:spLocks noChangeShapeType="1"/>
          </p:cNvSpPr>
          <p:nvPr/>
        </p:nvSpPr>
        <p:spPr bwMode="auto">
          <a:xfrm flipH="1">
            <a:off x="16764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9" name="Line 55"/>
          <p:cNvSpPr>
            <a:spLocks noChangeShapeType="1"/>
          </p:cNvSpPr>
          <p:nvPr/>
        </p:nvSpPr>
        <p:spPr bwMode="auto">
          <a:xfrm flipH="1">
            <a:off x="26670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0" name="Line 56"/>
          <p:cNvSpPr>
            <a:spLocks noChangeShapeType="1"/>
          </p:cNvSpPr>
          <p:nvPr/>
        </p:nvSpPr>
        <p:spPr bwMode="auto">
          <a:xfrm flipH="1">
            <a:off x="35814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1" name="Line 57"/>
          <p:cNvSpPr>
            <a:spLocks noChangeShapeType="1"/>
          </p:cNvSpPr>
          <p:nvPr/>
        </p:nvSpPr>
        <p:spPr bwMode="auto">
          <a:xfrm flipH="1">
            <a:off x="48006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2" name="Line 58"/>
          <p:cNvSpPr>
            <a:spLocks noChangeShapeType="1"/>
          </p:cNvSpPr>
          <p:nvPr/>
        </p:nvSpPr>
        <p:spPr bwMode="auto">
          <a:xfrm flipH="1">
            <a:off x="57912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3" name="Line 59"/>
          <p:cNvSpPr>
            <a:spLocks noChangeShapeType="1"/>
          </p:cNvSpPr>
          <p:nvPr/>
        </p:nvSpPr>
        <p:spPr bwMode="auto">
          <a:xfrm flipH="1">
            <a:off x="69342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4" name="Line 60"/>
          <p:cNvSpPr>
            <a:spLocks noChangeShapeType="1"/>
          </p:cNvSpPr>
          <p:nvPr/>
        </p:nvSpPr>
        <p:spPr bwMode="auto">
          <a:xfrm flipH="1">
            <a:off x="80772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5" name="Line 61"/>
          <p:cNvSpPr>
            <a:spLocks noChangeShapeType="1"/>
          </p:cNvSpPr>
          <p:nvPr/>
        </p:nvSpPr>
        <p:spPr bwMode="auto">
          <a:xfrm>
            <a:off x="990600" y="4038600"/>
            <a:ext cx="762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6" name="Line 62"/>
          <p:cNvSpPr>
            <a:spLocks noChangeShapeType="1"/>
          </p:cNvSpPr>
          <p:nvPr/>
        </p:nvSpPr>
        <p:spPr bwMode="auto">
          <a:xfrm>
            <a:off x="19812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7" name="Line 63"/>
          <p:cNvSpPr>
            <a:spLocks noChangeShapeType="1"/>
          </p:cNvSpPr>
          <p:nvPr/>
        </p:nvSpPr>
        <p:spPr bwMode="auto">
          <a:xfrm>
            <a:off x="28956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8" name="Line 64"/>
          <p:cNvSpPr>
            <a:spLocks noChangeShapeType="1"/>
          </p:cNvSpPr>
          <p:nvPr/>
        </p:nvSpPr>
        <p:spPr bwMode="auto">
          <a:xfrm>
            <a:off x="3810000" y="40386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9" name="Line 65"/>
          <p:cNvSpPr>
            <a:spLocks noChangeShapeType="1"/>
          </p:cNvSpPr>
          <p:nvPr/>
        </p:nvSpPr>
        <p:spPr bwMode="auto">
          <a:xfrm>
            <a:off x="51054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0" name="Line 66"/>
          <p:cNvSpPr>
            <a:spLocks noChangeShapeType="1"/>
          </p:cNvSpPr>
          <p:nvPr/>
        </p:nvSpPr>
        <p:spPr bwMode="auto">
          <a:xfrm>
            <a:off x="60960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1" name="Line 67"/>
          <p:cNvSpPr>
            <a:spLocks noChangeShapeType="1"/>
          </p:cNvSpPr>
          <p:nvPr/>
        </p:nvSpPr>
        <p:spPr bwMode="auto">
          <a:xfrm>
            <a:off x="7239000" y="4038600"/>
            <a:ext cx="152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2" name="Line 68"/>
          <p:cNvSpPr>
            <a:spLocks noChangeShapeType="1"/>
          </p:cNvSpPr>
          <p:nvPr/>
        </p:nvSpPr>
        <p:spPr bwMode="auto">
          <a:xfrm>
            <a:off x="8305800" y="4038600"/>
            <a:ext cx="3048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3" name="Oval 69"/>
          <p:cNvSpPr>
            <a:spLocks noChangeArrowheads="1"/>
          </p:cNvSpPr>
          <p:nvPr/>
        </p:nvSpPr>
        <p:spPr bwMode="auto">
          <a:xfrm>
            <a:off x="609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4" name="Oval 70"/>
          <p:cNvSpPr>
            <a:spLocks noChangeArrowheads="1"/>
          </p:cNvSpPr>
          <p:nvPr/>
        </p:nvSpPr>
        <p:spPr bwMode="auto">
          <a:xfrm>
            <a:off x="8382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5" name="Oval 71"/>
          <p:cNvSpPr>
            <a:spLocks noChangeArrowheads="1"/>
          </p:cNvSpPr>
          <p:nvPr/>
        </p:nvSpPr>
        <p:spPr bwMode="auto">
          <a:xfrm>
            <a:off x="11430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6" name="Oval 72"/>
          <p:cNvSpPr>
            <a:spLocks noChangeArrowheads="1"/>
          </p:cNvSpPr>
          <p:nvPr/>
        </p:nvSpPr>
        <p:spPr bwMode="auto">
          <a:xfrm>
            <a:off x="1371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7" name="Oval 73"/>
          <p:cNvSpPr>
            <a:spLocks noChangeArrowheads="1"/>
          </p:cNvSpPr>
          <p:nvPr/>
        </p:nvSpPr>
        <p:spPr bwMode="auto">
          <a:xfrm>
            <a:off x="16002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8" name="Oval 74"/>
          <p:cNvSpPr>
            <a:spLocks noChangeArrowheads="1"/>
          </p:cNvSpPr>
          <p:nvPr/>
        </p:nvSpPr>
        <p:spPr bwMode="auto">
          <a:xfrm>
            <a:off x="1905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9" name="Oval 75"/>
          <p:cNvSpPr>
            <a:spLocks noChangeArrowheads="1"/>
          </p:cNvSpPr>
          <p:nvPr/>
        </p:nvSpPr>
        <p:spPr bwMode="auto">
          <a:xfrm>
            <a:off x="2133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0" name="Oval 76"/>
          <p:cNvSpPr>
            <a:spLocks noChangeArrowheads="1"/>
          </p:cNvSpPr>
          <p:nvPr/>
        </p:nvSpPr>
        <p:spPr bwMode="auto">
          <a:xfrm>
            <a:off x="24384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1" name="Oval 77"/>
          <p:cNvSpPr>
            <a:spLocks noChangeArrowheads="1"/>
          </p:cNvSpPr>
          <p:nvPr/>
        </p:nvSpPr>
        <p:spPr bwMode="auto">
          <a:xfrm>
            <a:off x="2667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2" name="Oval 78"/>
          <p:cNvSpPr>
            <a:spLocks noChangeArrowheads="1"/>
          </p:cNvSpPr>
          <p:nvPr/>
        </p:nvSpPr>
        <p:spPr bwMode="auto">
          <a:xfrm>
            <a:off x="28956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3" name="Oval 79"/>
          <p:cNvSpPr>
            <a:spLocks noChangeArrowheads="1"/>
          </p:cNvSpPr>
          <p:nvPr/>
        </p:nvSpPr>
        <p:spPr bwMode="auto">
          <a:xfrm>
            <a:off x="31242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4" name="Oval 80"/>
          <p:cNvSpPr>
            <a:spLocks noChangeArrowheads="1"/>
          </p:cNvSpPr>
          <p:nvPr/>
        </p:nvSpPr>
        <p:spPr bwMode="auto">
          <a:xfrm>
            <a:off x="33528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5" name="Oval 81"/>
          <p:cNvSpPr>
            <a:spLocks noChangeArrowheads="1"/>
          </p:cNvSpPr>
          <p:nvPr/>
        </p:nvSpPr>
        <p:spPr bwMode="auto">
          <a:xfrm>
            <a:off x="35814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6" name="Oval 82"/>
          <p:cNvSpPr>
            <a:spLocks noChangeArrowheads="1"/>
          </p:cNvSpPr>
          <p:nvPr/>
        </p:nvSpPr>
        <p:spPr bwMode="auto">
          <a:xfrm>
            <a:off x="38100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7" name="Oval 83"/>
          <p:cNvSpPr>
            <a:spLocks noChangeArrowheads="1"/>
          </p:cNvSpPr>
          <p:nvPr/>
        </p:nvSpPr>
        <p:spPr bwMode="auto">
          <a:xfrm>
            <a:off x="41148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8" name="Oval 84"/>
          <p:cNvSpPr>
            <a:spLocks noChangeArrowheads="1"/>
          </p:cNvSpPr>
          <p:nvPr/>
        </p:nvSpPr>
        <p:spPr bwMode="auto">
          <a:xfrm>
            <a:off x="4572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9" name="Oval 85"/>
          <p:cNvSpPr>
            <a:spLocks noChangeArrowheads="1"/>
          </p:cNvSpPr>
          <p:nvPr/>
        </p:nvSpPr>
        <p:spPr bwMode="auto">
          <a:xfrm>
            <a:off x="3048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50" name="Line 86"/>
          <p:cNvSpPr>
            <a:spLocks noChangeShapeType="1"/>
          </p:cNvSpPr>
          <p:nvPr/>
        </p:nvSpPr>
        <p:spPr bwMode="auto">
          <a:xfrm flipH="1">
            <a:off x="3810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1" name="Line 87"/>
          <p:cNvSpPr>
            <a:spLocks noChangeShapeType="1"/>
          </p:cNvSpPr>
          <p:nvPr/>
        </p:nvSpPr>
        <p:spPr bwMode="auto">
          <a:xfrm flipH="1">
            <a:off x="9144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2" name="Line 88"/>
          <p:cNvSpPr>
            <a:spLocks noChangeShapeType="1"/>
          </p:cNvSpPr>
          <p:nvPr/>
        </p:nvSpPr>
        <p:spPr bwMode="auto">
          <a:xfrm flipH="1">
            <a:off x="14478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3" name="Line 89"/>
          <p:cNvSpPr>
            <a:spLocks noChangeShapeType="1"/>
          </p:cNvSpPr>
          <p:nvPr/>
        </p:nvSpPr>
        <p:spPr bwMode="auto">
          <a:xfrm flipH="1">
            <a:off x="1981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4" name="Line 90"/>
          <p:cNvSpPr>
            <a:spLocks noChangeShapeType="1"/>
          </p:cNvSpPr>
          <p:nvPr/>
        </p:nvSpPr>
        <p:spPr bwMode="auto">
          <a:xfrm>
            <a:off x="609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5" name="Line 91"/>
          <p:cNvSpPr>
            <a:spLocks noChangeShapeType="1"/>
          </p:cNvSpPr>
          <p:nvPr/>
        </p:nvSpPr>
        <p:spPr bwMode="auto">
          <a:xfrm>
            <a:off x="11430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6" name="Line 92"/>
          <p:cNvSpPr>
            <a:spLocks noChangeShapeType="1"/>
          </p:cNvSpPr>
          <p:nvPr/>
        </p:nvSpPr>
        <p:spPr bwMode="auto">
          <a:xfrm>
            <a:off x="1600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7" name="Line 93"/>
          <p:cNvSpPr>
            <a:spLocks noChangeShapeType="1"/>
          </p:cNvSpPr>
          <p:nvPr/>
        </p:nvSpPr>
        <p:spPr bwMode="auto">
          <a:xfrm>
            <a:off x="2133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8" name="Line 94"/>
          <p:cNvSpPr>
            <a:spLocks noChangeShapeType="1"/>
          </p:cNvSpPr>
          <p:nvPr/>
        </p:nvSpPr>
        <p:spPr bwMode="auto">
          <a:xfrm flipH="1">
            <a:off x="2514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9" name="Line 95"/>
          <p:cNvSpPr>
            <a:spLocks noChangeShapeType="1"/>
          </p:cNvSpPr>
          <p:nvPr/>
        </p:nvSpPr>
        <p:spPr bwMode="auto">
          <a:xfrm flipH="1">
            <a:off x="29718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0" name="Line 96"/>
          <p:cNvSpPr>
            <a:spLocks noChangeShapeType="1"/>
          </p:cNvSpPr>
          <p:nvPr/>
        </p:nvSpPr>
        <p:spPr bwMode="auto">
          <a:xfrm flipH="1">
            <a:off x="34290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1" name="Line 97"/>
          <p:cNvSpPr>
            <a:spLocks noChangeShapeType="1"/>
          </p:cNvSpPr>
          <p:nvPr/>
        </p:nvSpPr>
        <p:spPr bwMode="auto">
          <a:xfrm flipH="1">
            <a:off x="3886200" y="4953000"/>
            <a:ext cx="1524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2" name="Line 98"/>
          <p:cNvSpPr>
            <a:spLocks noChangeShapeType="1"/>
          </p:cNvSpPr>
          <p:nvPr/>
        </p:nvSpPr>
        <p:spPr bwMode="auto">
          <a:xfrm>
            <a:off x="26670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3" name="Line 99"/>
          <p:cNvSpPr>
            <a:spLocks noChangeShapeType="1"/>
          </p:cNvSpPr>
          <p:nvPr/>
        </p:nvSpPr>
        <p:spPr bwMode="auto">
          <a:xfrm>
            <a:off x="3124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4" name="Line 100"/>
          <p:cNvSpPr>
            <a:spLocks noChangeShapeType="1"/>
          </p:cNvSpPr>
          <p:nvPr/>
        </p:nvSpPr>
        <p:spPr bwMode="auto">
          <a:xfrm>
            <a:off x="35814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5" name="Line 101"/>
          <p:cNvSpPr>
            <a:spLocks noChangeShapeType="1"/>
          </p:cNvSpPr>
          <p:nvPr/>
        </p:nvSpPr>
        <p:spPr bwMode="auto">
          <a:xfrm>
            <a:off x="41148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6" name="Oval 102"/>
          <p:cNvSpPr>
            <a:spLocks noChangeArrowheads="1"/>
          </p:cNvSpPr>
          <p:nvPr/>
        </p:nvSpPr>
        <p:spPr bwMode="auto">
          <a:xfrm>
            <a:off x="4800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67" name="Oval 103"/>
          <p:cNvSpPr>
            <a:spLocks noChangeArrowheads="1"/>
          </p:cNvSpPr>
          <p:nvPr/>
        </p:nvSpPr>
        <p:spPr bwMode="auto">
          <a:xfrm>
            <a:off x="50292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68" name="Oval 104"/>
          <p:cNvSpPr>
            <a:spLocks noChangeArrowheads="1"/>
          </p:cNvSpPr>
          <p:nvPr/>
        </p:nvSpPr>
        <p:spPr bwMode="auto">
          <a:xfrm>
            <a:off x="52578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69" name="Oval 105"/>
          <p:cNvSpPr>
            <a:spLocks noChangeArrowheads="1"/>
          </p:cNvSpPr>
          <p:nvPr/>
        </p:nvSpPr>
        <p:spPr bwMode="auto">
          <a:xfrm>
            <a:off x="54864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0" name="Oval 106"/>
          <p:cNvSpPr>
            <a:spLocks noChangeArrowheads="1"/>
          </p:cNvSpPr>
          <p:nvPr/>
        </p:nvSpPr>
        <p:spPr bwMode="auto">
          <a:xfrm>
            <a:off x="6096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1" name="Oval 107"/>
          <p:cNvSpPr>
            <a:spLocks noChangeArrowheads="1"/>
          </p:cNvSpPr>
          <p:nvPr/>
        </p:nvSpPr>
        <p:spPr bwMode="auto">
          <a:xfrm>
            <a:off x="6324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2" name="Oval 108"/>
          <p:cNvSpPr>
            <a:spLocks noChangeArrowheads="1"/>
          </p:cNvSpPr>
          <p:nvPr/>
        </p:nvSpPr>
        <p:spPr bwMode="auto">
          <a:xfrm>
            <a:off x="66294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3" name="Oval 109"/>
          <p:cNvSpPr>
            <a:spLocks noChangeArrowheads="1"/>
          </p:cNvSpPr>
          <p:nvPr/>
        </p:nvSpPr>
        <p:spPr bwMode="auto">
          <a:xfrm>
            <a:off x="70104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4" name="Oval 110"/>
          <p:cNvSpPr>
            <a:spLocks noChangeArrowheads="1"/>
          </p:cNvSpPr>
          <p:nvPr/>
        </p:nvSpPr>
        <p:spPr bwMode="auto">
          <a:xfrm>
            <a:off x="72390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5" name="Oval 111"/>
          <p:cNvSpPr>
            <a:spLocks noChangeArrowheads="1"/>
          </p:cNvSpPr>
          <p:nvPr/>
        </p:nvSpPr>
        <p:spPr bwMode="auto">
          <a:xfrm>
            <a:off x="75438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6" name="Oval 112"/>
          <p:cNvSpPr>
            <a:spLocks noChangeArrowheads="1"/>
          </p:cNvSpPr>
          <p:nvPr/>
        </p:nvSpPr>
        <p:spPr bwMode="auto">
          <a:xfrm>
            <a:off x="78486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7" name="Oval 113"/>
          <p:cNvSpPr>
            <a:spLocks noChangeArrowheads="1"/>
          </p:cNvSpPr>
          <p:nvPr/>
        </p:nvSpPr>
        <p:spPr bwMode="auto">
          <a:xfrm>
            <a:off x="8305800" y="54102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8" name="Oval 114"/>
          <p:cNvSpPr>
            <a:spLocks noChangeArrowheads="1"/>
          </p:cNvSpPr>
          <p:nvPr/>
        </p:nvSpPr>
        <p:spPr bwMode="auto">
          <a:xfrm>
            <a:off x="85344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9" name="Oval 115"/>
          <p:cNvSpPr>
            <a:spLocks noChangeArrowheads="1"/>
          </p:cNvSpPr>
          <p:nvPr/>
        </p:nvSpPr>
        <p:spPr bwMode="auto">
          <a:xfrm>
            <a:off x="87630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80" name="Line 116"/>
          <p:cNvSpPr>
            <a:spLocks noChangeShapeType="1"/>
          </p:cNvSpPr>
          <p:nvPr/>
        </p:nvSpPr>
        <p:spPr bwMode="auto">
          <a:xfrm flipH="1">
            <a:off x="4648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1" name="Line 117"/>
          <p:cNvSpPr>
            <a:spLocks noChangeShapeType="1"/>
          </p:cNvSpPr>
          <p:nvPr/>
        </p:nvSpPr>
        <p:spPr bwMode="auto">
          <a:xfrm flipH="1">
            <a:off x="51054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2" name="Line 118"/>
          <p:cNvSpPr>
            <a:spLocks noChangeShapeType="1"/>
          </p:cNvSpPr>
          <p:nvPr/>
        </p:nvSpPr>
        <p:spPr bwMode="auto">
          <a:xfrm flipH="1">
            <a:off x="55626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3" name="Line 119"/>
          <p:cNvSpPr>
            <a:spLocks noChangeShapeType="1"/>
          </p:cNvSpPr>
          <p:nvPr/>
        </p:nvSpPr>
        <p:spPr bwMode="auto">
          <a:xfrm flipH="1">
            <a:off x="6172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4" name="Line 120"/>
          <p:cNvSpPr>
            <a:spLocks noChangeShapeType="1"/>
          </p:cNvSpPr>
          <p:nvPr/>
        </p:nvSpPr>
        <p:spPr bwMode="auto">
          <a:xfrm flipH="1">
            <a:off x="67056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5" name="Line 121"/>
          <p:cNvSpPr>
            <a:spLocks noChangeShapeType="1"/>
          </p:cNvSpPr>
          <p:nvPr/>
        </p:nvSpPr>
        <p:spPr bwMode="auto">
          <a:xfrm flipH="1">
            <a:off x="7315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6" name="Line 122"/>
          <p:cNvSpPr>
            <a:spLocks noChangeShapeType="1"/>
          </p:cNvSpPr>
          <p:nvPr/>
        </p:nvSpPr>
        <p:spPr bwMode="auto">
          <a:xfrm flipH="1">
            <a:off x="79248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7" name="Line 123"/>
          <p:cNvSpPr>
            <a:spLocks noChangeShapeType="1"/>
          </p:cNvSpPr>
          <p:nvPr/>
        </p:nvSpPr>
        <p:spPr bwMode="auto">
          <a:xfrm flipH="1">
            <a:off x="8610600" y="49530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8" name="Line 124"/>
          <p:cNvSpPr>
            <a:spLocks noChangeShapeType="1"/>
          </p:cNvSpPr>
          <p:nvPr/>
        </p:nvSpPr>
        <p:spPr bwMode="auto">
          <a:xfrm>
            <a:off x="4800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9" name="Line 125"/>
          <p:cNvSpPr>
            <a:spLocks noChangeShapeType="1"/>
          </p:cNvSpPr>
          <p:nvPr/>
        </p:nvSpPr>
        <p:spPr bwMode="auto">
          <a:xfrm>
            <a:off x="52578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0" name="Line 126"/>
          <p:cNvSpPr>
            <a:spLocks noChangeShapeType="1"/>
          </p:cNvSpPr>
          <p:nvPr/>
        </p:nvSpPr>
        <p:spPr bwMode="auto">
          <a:xfrm>
            <a:off x="57912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1" name="Line 127"/>
          <p:cNvSpPr>
            <a:spLocks noChangeShapeType="1"/>
          </p:cNvSpPr>
          <p:nvPr/>
        </p:nvSpPr>
        <p:spPr bwMode="auto">
          <a:xfrm>
            <a:off x="6324600" y="49530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2" name="Line 128"/>
          <p:cNvSpPr>
            <a:spLocks noChangeShapeType="1"/>
          </p:cNvSpPr>
          <p:nvPr/>
        </p:nvSpPr>
        <p:spPr bwMode="auto">
          <a:xfrm>
            <a:off x="69342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3" name="Line 129"/>
          <p:cNvSpPr>
            <a:spLocks noChangeShapeType="1"/>
          </p:cNvSpPr>
          <p:nvPr/>
        </p:nvSpPr>
        <p:spPr bwMode="auto">
          <a:xfrm>
            <a:off x="74676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4" name="Line 130"/>
          <p:cNvSpPr>
            <a:spLocks noChangeShapeType="1"/>
          </p:cNvSpPr>
          <p:nvPr/>
        </p:nvSpPr>
        <p:spPr bwMode="auto">
          <a:xfrm>
            <a:off x="8153400" y="4953000"/>
            <a:ext cx="228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5" name="Line 131"/>
          <p:cNvSpPr>
            <a:spLocks noChangeShapeType="1"/>
          </p:cNvSpPr>
          <p:nvPr/>
        </p:nvSpPr>
        <p:spPr bwMode="auto">
          <a:xfrm>
            <a:off x="8686800" y="4953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6" name="Oval 132"/>
          <p:cNvSpPr>
            <a:spLocks noChangeArrowheads="1"/>
          </p:cNvSpPr>
          <p:nvPr/>
        </p:nvSpPr>
        <p:spPr bwMode="auto">
          <a:xfrm>
            <a:off x="3886200" y="6172200"/>
            <a:ext cx="252413" cy="2698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97" name="Rectangle 133"/>
          <p:cNvSpPr>
            <a:spLocks noChangeArrowheads="1"/>
          </p:cNvSpPr>
          <p:nvPr/>
        </p:nvSpPr>
        <p:spPr bwMode="auto">
          <a:xfrm>
            <a:off x="4038600" y="5334000"/>
            <a:ext cx="454025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98" name="Rectangle 134"/>
          <p:cNvSpPr>
            <a:spLocks noChangeArrowheads="1"/>
          </p:cNvSpPr>
          <p:nvPr/>
        </p:nvSpPr>
        <p:spPr bwMode="auto">
          <a:xfrm>
            <a:off x="3810000" y="6096000"/>
            <a:ext cx="457200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99" name="Oval 135"/>
          <p:cNvSpPr>
            <a:spLocks noChangeArrowheads="1"/>
          </p:cNvSpPr>
          <p:nvPr/>
        </p:nvSpPr>
        <p:spPr bwMode="auto">
          <a:xfrm>
            <a:off x="5791200" y="54102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0" name="Rectangle 136"/>
          <p:cNvSpPr>
            <a:spLocks noChangeArrowheads="1"/>
          </p:cNvSpPr>
          <p:nvPr/>
        </p:nvSpPr>
        <p:spPr bwMode="auto">
          <a:xfrm>
            <a:off x="6553200" y="5334000"/>
            <a:ext cx="454025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1" name="Rectangle 137"/>
          <p:cNvSpPr>
            <a:spLocks noChangeArrowheads="1"/>
          </p:cNvSpPr>
          <p:nvPr/>
        </p:nvSpPr>
        <p:spPr bwMode="auto">
          <a:xfrm>
            <a:off x="7772400" y="5334000"/>
            <a:ext cx="454025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2" name="Rectangle 138"/>
          <p:cNvSpPr>
            <a:spLocks noChangeArrowheads="1"/>
          </p:cNvSpPr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3" name="Rectangle 139"/>
          <p:cNvSpPr>
            <a:spLocks noChangeArrowheads="1"/>
          </p:cNvSpPr>
          <p:nvPr/>
        </p:nvSpPr>
        <p:spPr bwMode="auto">
          <a:xfrm>
            <a:off x="4876800" y="3657600"/>
            <a:ext cx="439738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4" name="Rectangle 140"/>
          <p:cNvSpPr>
            <a:spLocks noChangeArrowheads="1"/>
          </p:cNvSpPr>
          <p:nvPr/>
        </p:nvSpPr>
        <p:spPr bwMode="auto">
          <a:xfrm>
            <a:off x="6096000" y="4572000"/>
            <a:ext cx="439738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5" name="Rectangle 141"/>
          <p:cNvSpPr>
            <a:spLocks noChangeArrowheads="1"/>
          </p:cNvSpPr>
          <p:nvPr/>
        </p:nvSpPr>
        <p:spPr bwMode="auto">
          <a:xfrm>
            <a:off x="8458200" y="4572000"/>
            <a:ext cx="439738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6" name="Rectangle 142"/>
          <p:cNvSpPr>
            <a:spLocks noChangeArrowheads="1"/>
          </p:cNvSpPr>
          <p:nvPr/>
        </p:nvSpPr>
        <p:spPr bwMode="auto">
          <a:xfrm>
            <a:off x="2438400" y="4572000"/>
            <a:ext cx="439738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7" name="Rectangle 143"/>
          <p:cNvSpPr>
            <a:spLocks noChangeArrowheads="1"/>
          </p:cNvSpPr>
          <p:nvPr/>
        </p:nvSpPr>
        <p:spPr bwMode="auto">
          <a:xfrm>
            <a:off x="381000" y="4572000"/>
            <a:ext cx="439738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8" name="Rectangle 144"/>
          <p:cNvSpPr>
            <a:spLocks noChangeArrowheads="1"/>
          </p:cNvSpPr>
          <p:nvPr/>
        </p:nvSpPr>
        <p:spPr bwMode="auto">
          <a:xfrm>
            <a:off x="1752600" y="3657600"/>
            <a:ext cx="439738" cy="4540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9" name="Oval 145"/>
          <p:cNvSpPr>
            <a:spLocks noChangeArrowheads="1"/>
          </p:cNvSpPr>
          <p:nvPr/>
        </p:nvSpPr>
        <p:spPr bwMode="auto">
          <a:xfrm>
            <a:off x="533400" y="6019800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10" name="Oval 146"/>
          <p:cNvSpPr>
            <a:spLocks noChangeArrowheads="1"/>
          </p:cNvSpPr>
          <p:nvPr/>
        </p:nvSpPr>
        <p:spPr bwMode="auto">
          <a:xfrm>
            <a:off x="533400" y="6400800"/>
            <a:ext cx="179388" cy="1793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11" name="Text Box 147"/>
          <p:cNvSpPr txBox="1">
            <a:spLocks noChangeArrowheads="1"/>
          </p:cNvSpPr>
          <p:nvPr/>
        </p:nvSpPr>
        <p:spPr bwMode="auto">
          <a:xfrm>
            <a:off x="838200" y="5943600"/>
            <a:ext cx="2057400" cy="75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en-US" altLang="en-US" sz="2600" dirty="0" smtClean="0">
                <a:latin typeface="+mn-lt"/>
              </a:rPr>
              <a:t>Elements in </a:t>
            </a:r>
            <a:r>
              <a:rPr lang="en-US" altLang="en-US" sz="2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</a:t>
            </a:r>
            <a:endParaRPr lang="en-US" altLang="en-US" sz="2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en-US" altLang="en-US" sz="2600" dirty="0" smtClean="0">
                <a:latin typeface="+mn-lt"/>
              </a:rPr>
              <a:t>non-elements</a:t>
            </a:r>
            <a:endParaRPr lang="en-US" altLang="en-US" sz="2600" dirty="0">
              <a:latin typeface="+mn-lt"/>
            </a:endParaRPr>
          </a:p>
        </p:txBody>
      </p:sp>
      <p:sp>
        <p:nvSpPr>
          <p:cNvPr id="318612" name="Text Box 148"/>
          <p:cNvSpPr txBox="1">
            <a:spLocks noChangeArrowheads="1"/>
          </p:cNvSpPr>
          <p:nvPr/>
        </p:nvSpPr>
        <p:spPr bwMode="auto">
          <a:xfrm>
            <a:off x="4457700" y="6060757"/>
            <a:ext cx="27051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600" dirty="0" smtClean="0">
                <a:latin typeface="+mn-lt"/>
              </a:rPr>
              <a:t>Key for Subset</a:t>
            </a:r>
            <a:endParaRPr lang="en-US" alt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43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HIBE based PSR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Translate universe to binary:</a:t>
            </a:r>
            <a:r>
              <a:rPr lang="en-US" dirty="0" smtClean="0"/>
              <a:t> </a:t>
            </a:r>
            <a:r>
              <a:rPr lang="en-US" sz="2800" dirty="0">
                <a:solidFill>
                  <a:srgbClr val="9966FF"/>
                </a:solidFill>
                <a:latin typeface="Comic Sans MS" panose="030F0702030302020204" pitchFamily="66" charset="0"/>
              </a:rPr>
              <a:t>U</a:t>
            </a:r>
            <a:r>
              <a:rPr lang="en-US" sz="2600" dirty="0" smtClean="0">
                <a:latin typeface="Comic Sans MS" panose="030F0702030302020204" pitchFamily="66" charset="0"/>
              </a:rPr>
              <a:t>={</a:t>
            </a:r>
            <a:r>
              <a:rPr lang="en-US" sz="2600" dirty="0">
                <a:latin typeface="Comic Sans MS" panose="030F0702030302020204" pitchFamily="66" charset="0"/>
              </a:rPr>
              <a:t>0,1}</a:t>
            </a:r>
            <a:r>
              <a:rPr lang="en-US" sz="2600" baseline="50000" dirty="0">
                <a:latin typeface="Comic Sans MS" panose="030F0702030302020204" pitchFamily="66" charset="0"/>
              </a:rPr>
              <a:t>n</a:t>
            </a:r>
          </a:p>
          <a:p>
            <a:r>
              <a:rPr lang="en-US" sz="2800" b="1" dirty="0" smtClean="0">
                <a:sym typeface="Symbol" pitchFamily="18" charset="2"/>
              </a:rPr>
              <a:t>Resolver</a:t>
            </a:r>
            <a:r>
              <a:rPr lang="en-US" sz="2800" dirty="0" smtClean="0">
                <a:sym typeface="Symbol" pitchFamily="18" charset="2"/>
              </a:rPr>
              <a:t> query for </a:t>
            </a:r>
            <a:r>
              <a:rPr lang="en-US" sz="26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800" dirty="0" err="1" smtClean="0">
                <a:solidFill>
                  <a:srgbClr val="9966FF"/>
                </a:solidFill>
                <a:latin typeface="Comic Sans MS" panose="030F0702030302020204" pitchFamily="66" charset="0"/>
                <a:sym typeface="Symbol" pitchFamily="18" charset="2"/>
              </a:rPr>
              <a:t>U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  <a:sym typeface="Symbol" pitchFamily="18" charset="2"/>
              </a:rPr>
              <a:t>: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800" dirty="0" smtClean="0">
                <a:sym typeface="Symbol" pitchFamily="18" charset="2"/>
              </a:rPr>
              <a:t> </a:t>
            </a:r>
          </a:p>
          <a:p>
            <a:pPr marL="457200" lvl="1" indent="0">
              <a:buNone/>
            </a:pPr>
            <a:r>
              <a:rPr lang="en-US" altLang="he-IL" dirty="0" smtClean="0">
                <a:sym typeface="Symbol" pitchFamily="18" charset="2"/>
              </a:rPr>
              <a:t>Encrypt a </a:t>
            </a:r>
            <a:r>
              <a:rPr lang="en-US" altLang="he-IL" b="1" dirty="0" smtClean="0">
                <a:sym typeface="Symbol" pitchFamily="18" charset="2"/>
              </a:rPr>
              <a:t>random</a:t>
            </a:r>
            <a:r>
              <a:rPr lang="en-US" altLang="he-IL" dirty="0" smtClean="0">
                <a:sym typeface="Symbol" pitchFamily="18" charset="2"/>
              </a:rPr>
              <a:t> challenge </a:t>
            </a:r>
            <a:r>
              <a:rPr lang="en-US" altLang="he-IL" sz="2400" dirty="0" smtClean="0">
                <a:solidFill>
                  <a:srgbClr val="D113B6"/>
                </a:solidFill>
                <a:latin typeface="Comic Sans MS" panose="030F0702030302020204" pitchFamily="66" charset="0"/>
                <a:sym typeface="Symbol" pitchFamily="18" charset="2"/>
              </a:rPr>
              <a:t>w</a:t>
            </a:r>
            <a:r>
              <a:rPr lang="en-US" altLang="he-IL" dirty="0" smtClean="0">
                <a:sym typeface="Symbol" pitchFamily="18" charset="2"/>
              </a:rPr>
              <a:t> under identity 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400" dirty="0">
                <a:sym typeface="Symbol" pitchFamily="18" charset="2"/>
              </a:rPr>
              <a:t>:</a:t>
            </a:r>
            <a:r>
              <a:rPr lang="en-US" altLang="he-IL" sz="2400" dirty="0" smtClean="0">
                <a:sym typeface="Symbol" pitchFamily="18" charset="2"/>
              </a:rPr>
              <a:t> </a:t>
            </a:r>
          </a:p>
          <a:p>
            <a:pPr marL="457200" lvl="1" indent="0" algn="ctr">
              <a:buNone/>
            </a:pPr>
            <a:r>
              <a:rPr lang="en-US" altLang="he-IL" sz="2400" dirty="0" smtClean="0">
                <a:latin typeface="Comic Sans MS" panose="030F0702030302020204" pitchFamily="66" charset="0"/>
                <a:sym typeface="Symbol" pitchFamily="18" charset="2"/>
              </a:rPr>
              <a:t>Encrypt(</a:t>
            </a:r>
            <a:r>
              <a:rPr lang="en-US" sz="2400" dirty="0" smtClean="0">
                <a:latin typeface="Comic Sans MS" panose="030F0702030302020204" pitchFamily="66" charset="0"/>
              </a:rPr>
              <a:t>MK</a:t>
            </a:r>
            <a:r>
              <a:rPr lang="en-US" sz="2400" baseline="-25000" dirty="0" smtClean="0">
                <a:latin typeface="Comic Sans MS" panose="030F0702030302020204" pitchFamily="66" charset="0"/>
              </a:rPr>
              <a:t>P</a:t>
            </a:r>
            <a:r>
              <a:rPr lang="en-US" altLang="he-IL" sz="2400" dirty="0" smtClean="0">
                <a:latin typeface="Comic Sans MS" panose="030F0702030302020204" pitchFamily="66" charset="0"/>
                <a:sym typeface="Symbol" pitchFamily="18" charset="2"/>
              </a:rPr>
              <a:t>, x,</a:t>
            </a:r>
            <a:r>
              <a:rPr lang="en-US" altLang="he-IL" sz="2400" dirty="0">
                <a:solidFill>
                  <a:srgbClr val="7030A0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400" dirty="0" smtClean="0">
                <a:solidFill>
                  <a:srgbClr val="D113B6"/>
                </a:solidFill>
                <a:latin typeface="Comic Sans MS" panose="030F0702030302020204" pitchFamily="66" charset="0"/>
                <a:sym typeface="Symbol" pitchFamily="18" charset="2"/>
              </a:rPr>
              <a:t>w</a:t>
            </a:r>
            <a:r>
              <a:rPr lang="en-US" altLang="he-IL" sz="2400" dirty="0" smtClean="0">
                <a:latin typeface="Comic Sans MS" panose="030F0702030302020204" pitchFamily="66" charset="0"/>
                <a:sym typeface="Symbol" pitchFamily="18" charset="2"/>
              </a:rPr>
              <a:t>) = CT</a:t>
            </a:r>
            <a:endParaRPr lang="en-US" altLang="he-IL" sz="2400" dirty="0">
              <a:latin typeface="Comic Sans MS" panose="030F0702030302020204" pitchFamily="66" charset="0"/>
              <a:sym typeface="Symbol" pitchFamily="18" charset="2"/>
            </a:endParaRPr>
          </a:p>
          <a:p>
            <a:pPr marL="342900" lvl="1" indent="-342900">
              <a:buFontTx/>
              <a:buChar char="•"/>
            </a:pP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Secondary</a:t>
            </a:r>
            <a:r>
              <a:rPr lang="en-US" sz="2800" dirty="0" smtClean="0">
                <a:sym typeface="Symbol" pitchFamily="18" charset="2"/>
              </a:rPr>
              <a:t> (receiving 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dirty="0" smtClean="0">
                <a:sym typeface="Symbol" pitchFamily="18" charset="2"/>
              </a:rPr>
              <a:t> and </a:t>
            </a:r>
            <a:r>
              <a:rPr lang="en-US" altLang="he-IL" sz="2400" dirty="0" smtClean="0">
                <a:latin typeface="Comic Sans MS" panose="030F0702030302020204" pitchFamily="66" charset="0"/>
                <a:sym typeface="Symbol" pitchFamily="18" charset="2"/>
              </a:rPr>
              <a:t>CT</a:t>
            </a:r>
            <a:r>
              <a:rPr lang="en-US" sz="2800" dirty="0" smtClean="0">
                <a:sym typeface="Symbol" pitchFamily="18" charset="2"/>
              </a:rPr>
              <a:t>):</a:t>
            </a:r>
          </a:p>
          <a:p>
            <a:pPr lvl="1"/>
            <a:r>
              <a:rPr lang="en-US" dirty="0" smtClean="0">
                <a:sym typeface="Symbol" pitchFamily="18" charset="2"/>
              </a:rPr>
              <a:t>If</a:t>
            </a:r>
            <a:r>
              <a:rPr lang="en-US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ym typeface="Symbol" pitchFamily="18" charset="2"/>
              </a:rPr>
              <a:t> return the signature </a:t>
            </a:r>
            <a:r>
              <a:rPr lang="en-US" altLang="he-IL" dirty="0">
                <a:solidFill>
                  <a:srgbClr val="00B050"/>
                </a:solidFill>
                <a:latin typeface="Comic Sans MS" panose="030F0702030302020204" pitchFamily="66" charset="0"/>
                <a:sym typeface="Symbol" pitchFamily="18" charset="2"/>
              </a:rPr>
              <a:t>Sign(</a:t>
            </a:r>
            <a:r>
              <a:rPr lang="en-US" altLang="he-IL" dirty="0" err="1">
                <a:solidFill>
                  <a:srgbClr val="00B050"/>
                </a:solidFill>
                <a:latin typeface="Comic Sans MS" panose="030F0702030302020204" pitchFamily="66" charset="0"/>
                <a:sym typeface="Symbol" pitchFamily="18" charset="2"/>
              </a:rPr>
              <a:t>x,v</a:t>
            </a:r>
            <a:r>
              <a:rPr lang="en-US" altLang="he-IL" dirty="0">
                <a:solidFill>
                  <a:srgbClr val="00B050"/>
                </a:solidFill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dirty="0" smtClean="0">
                <a:sym typeface="Symbol" pitchFamily="18" charset="2"/>
              </a:rPr>
              <a:t>, </a:t>
            </a:r>
          </a:p>
          <a:p>
            <a:pPr lvl="1"/>
            <a:r>
              <a:rPr lang="en-US" altLang="he-IL" dirty="0" smtClean="0">
                <a:sym typeface="Symbol" pitchFamily="18" charset="2"/>
              </a:rPr>
              <a:t>Else (</a:t>
            </a:r>
            <a:r>
              <a:rPr 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b="1" dirty="0" err="1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dirty="0" err="1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ym typeface="Symbol" pitchFamily="18" charset="2"/>
              </a:rPr>
              <a:t>): </a:t>
            </a:r>
            <a:r>
              <a:rPr lang="en-US" altLang="he-IL" dirty="0">
                <a:sym typeface="Symbol" pitchFamily="18" charset="2"/>
              </a:rPr>
              <a:t>F</a:t>
            </a:r>
            <a:r>
              <a:rPr lang="en-US" altLang="he-IL" dirty="0" smtClean="0">
                <a:sym typeface="Symbol" pitchFamily="18" charset="2"/>
              </a:rPr>
              <a:t>ind a key in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 pitchFamily="18" charset="2"/>
              </a:rPr>
              <a:t>T</a:t>
            </a:r>
            <a:r>
              <a:rPr lang="en-US" altLang="he-IL" dirty="0" smtClean="0">
                <a:sym typeface="Symbol" pitchFamily="18" charset="2"/>
              </a:rPr>
              <a:t> for a </a:t>
            </a:r>
            <a:r>
              <a:rPr lang="en-US" altLang="he-IL" b="1" dirty="0" smtClean="0">
                <a:sym typeface="Symbol" pitchFamily="18" charset="2"/>
              </a:rPr>
              <a:t>prefix</a:t>
            </a:r>
            <a:r>
              <a:rPr lang="en-US" altLang="he-IL" dirty="0" smtClean="0">
                <a:sym typeface="Symbol" pitchFamily="18" charset="2"/>
              </a:rPr>
              <a:t> of 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dirty="0" smtClean="0">
                <a:sym typeface="Symbol" pitchFamily="18" charset="2"/>
              </a:rPr>
              <a:t>, </a:t>
            </a:r>
          </a:p>
          <a:p>
            <a:pPr marL="457200" lvl="1" indent="0">
              <a:buNone/>
            </a:pPr>
            <a:r>
              <a:rPr lang="en-US" altLang="he-IL" dirty="0">
                <a:sym typeface="Symbol" pitchFamily="18" charset="2"/>
              </a:rPr>
              <a:t> </a:t>
            </a:r>
            <a:r>
              <a:rPr lang="en-US" altLang="he-IL" dirty="0" smtClean="0">
                <a:sym typeface="Symbol" pitchFamily="18" charset="2"/>
              </a:rPr>
              <a:t>                       Generate </a:t>
            </a:r>
            <a:r>
              <a:rPr lang="en-US" dirty="0" err="1" smtClean="0">
                <a:latin typeface="Comic Sans MS" panose="030F0702030302020204" pitchFamily="66" charset="0"/>
              </a:rPr>
              <a:t>SK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x</a:t>
            </a:r>
            <a:r>
              <a:rPr lang="en-US" baseline="-25000" dirty="0" smtClean="0">
                <a:latin typeface="Comic Sans MS" panose="030F0702030302020204" pitchFamily="66" charset="0"/>
              </a:rPr>
              <a:t> </a:t>
            </a:r>
          </a:p>
          <a:p>
            <a:pPr marL="457200" lvl="1" indent="0">
              <a:buNone/>
            </a:pPr>
            <a:r>
              <a:rPr lang="en-US" altLang="he-IL" baseline="-250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baseline="-25000" dirty="0" smtClean="0">
                <a:latin typeface="Comic Sans MS" panose="030F0702030302020204" pitchFamily="66" charset="0"/>
                <a:sym typeface="Symbol" pitchFamily="18" charset="2"/>
              </a:rPr>
              <a:t>                          </a:t>
            </a:r>
            <a:r>
              <a:rPr lang="en-US" altLang="he-IL" dirty="0" smtClean="0">
                <a:sym typeface="Symbol" pitchFamily="18" charset="2"/>
              </a:rPr>
              <a:t>Decrypt </a:t>
            </a:r>
            <a:r>
              <a:rPr lang="en-US" altLang="he-IL" dirty="0">
                <a:latin typeface="Comic Sans MS" panose="030F0702030302020204" pitchFamily="66" charset="0"/>
                <a:sym typeface="Symbol" pitchFamily="18" charset="2"/>
              </a:rPr>
              <a:t>CT</a:t>
            </a:r>
            <a:r>
              <a:rPr lang="en-US" altLang="he-IL" dirty="0" smtClean="0">
                <a:sym typeface="Symbol" pitchFamily="18" charset="2"/>
              </a:rPr>
              <a:t> and return </a:t>
            </a:r>
            <a:r>
              <a:rPr lang="en-US" altLang="he-IL" dirty="0">
                <a:solidFill>
                  <a:srgbClr val="D113B6"/>
                </a:solidFill>
                <a:latin typeface="Comic Sans MS" panose="030F0702030302020204" pitchFamily="66" charset="0"/>
                <a:sym typeface="Symbol" pitchFamily="18" charset="2"/>
              </a:rPr>
              <a:t>w</a:t>
            </a:r>
            <a:r>
              <a:rPr lang="en-US" altLang="he-IL" dirty="0" smtClean="0">
                <a:sym typeface="Symbol" pitchFamily="18" charset="2"/>
              </a:rPr>
              <a:t> to the resolver</a:t>
            </a:r>
            <a:endParaRPr lang="en-US" sz="2400" baseline="-25000" dirty="0" smtClean="0">
              <a:latin typeface="Comic Sans MS" panose="030F0702030302020204" pitchFamily="66" charset="0"/>
              <a:sym typeface="Symbol" pitchFamily="18" charset="2"/>
            </a:endParaRPr>
          </a:p>
          <a:p>
            <a:endParaRPr lang="en-US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0834"/>
            <a:ext cx="8229600" cy="1143000"/>
          </a:xfrm>
        </p:spPr>
        <p:txBody>
          <a:bodyPr/>
          <a:lstStyle/>
          <a:p>
            <a:r>
              <a:rPr lang="en-US" dirty="0" smtClean="0"/>
              <a:t>The HIBE Construction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Perfect Completeness: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For </a:t>
            </a:r>
            <a:r>
              <a:rPr lang="en-US" sz="2800" b="1" dirty="0" smtClean="0"/>
              <a:t>every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sz="2800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800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 smtClean="0"/>
              <a:t>  return </a:t>
            </a:r>
            <a:r>
              <a:rPr lang="en-US" sz="2800" dirty="0" err="1" smtClean="0"/>
              <a:t>precomputed</a:t>
            </a:r>
            <a:r>
              <a:rPr lang="en-US" sz="2800" dirty="0" smtClean="0"/>
              <a:t> signature: </a:t>
            </a:r>
            <a:r>
              <a:rPr lang="en-US" altLang="he-IL" sz="2800" dirty="0" smtClean="0">
                <a:solidFill>
                  <a:srgbClr val="00B050"/>
                </a:solidFill>
                <a:latin typeface="Comic Sans MS" panose="030F0702030302020204" pitchFamily="66" charset="0"/>
                <a:sym typeface="Symbol" pitchFamily="18" charset="2"/>
              </a:rPr>
              <a:t>sign(</a:t>
            </a:r>
            <a:r>
              <a:rPr lang="en-US" altLang="he-IL" sz="2800" dirty="0" err="1" smtClean="0">
                <a:solidFill>
                  <a:srgbClr val="00B050"/>
                </a:solidFill>
                <a:latin typeface="Comic Sans MS" panose="030F0702030302020204" pitchFamily="66" charset="0"/>
                <a:sym typeface="Symbol" pitchFamily="18" charset="2"/>
              </a:rPr>
              <a:t>x,v</a:t>
            </a:r>
            <a:r>
              <a:rPr lang="en-US" altLang="he-IL" sz="2800" dirty="0" smtClean="0">
                <a:solidFill>
                  <a:srgbClr val="00B050"/>
                </a:solidFill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b="1" dirty="0"/>
              <a:t>every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sz="2800" b="1" dirty="0" err="1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sz="2800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/>
              <a:t>the secondary can decrypt any message intended for 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 </a:t>
            </a:r>
            <a:r>
              <a:rPr lang="en-US" sz="2800" dirty="0"/>
              <a:t>and prove </a:t>
            </a:r>
            <a:r>
              <a:rPr lang="en-US" sz="2800" dirty="0" smtClean="0"/>
              <a:t>non-membership</a:t>
            </a:r>
            <a:endParaRPr lang="en-US" altLang="he-IL" sz="2800" dirty="0" smtClean="0">
              <a:solidFill>
                <a:srgbClr val="00B05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2800" b="1" dirty="0" smtClean="0"/>
              <a:t>Soundness</a:t>
            </a:r>
            <a:r>
              <a:rPr lang="en-US" sz="2800" dirty="0" smtClean="0"/>
              <a:t>: a secondary causes a </a:t>
            </a:r>
            <a:r>
              <a:rPr lang="en-US" sz="2800" b="1" dirty="0" smtClean="0"/>
              <a:t>wrong conclusion </a:t>
            </a:r>
            <a:r>
              <a:rPr lang="en-US" sz="2800" dirty="0" smtClean="0"/>
              <a:t>only if:</a:t>
            </a:r>
          </a:p>
          <a:p>
            <a:r>
              <a:rPr lang="en-US" sz="2800" dirty="0" smtClean="0"/>
              <a:t>For </a:t>
            </a:r>
            <a:r>
              <a:rPr 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sz="2800" b="1" dirty="0" err="1" smtClean="0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sz="2800" dirty="0" err="1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sz="2800" dirty="0"/>
              <a:t> </a:t>
            </a:r>
            <a:r>
              <a:rPr lang="en-US" sz="2800" dirty="0" smtClean="0"/>
              <a:t>to be accepted as in 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sz="2800" dirty="0" smtClean="0"/>
              <a:t>: </a:t>
            </a:r>
            <a:r>
              <a:rPr lang="en-US" sz="2800" b="1" dirty="0" smtClean="0"/>
              <a:t>forge</a:t>
            </a:r>
            <a:r>
              <a:rPr lang="en-US" sz="2800" dirty="0" smtClean="0"/>
              <a:t> a signature </a:t>
            </a:r>
            <a:r>
              <a:rPr lang="en-US" altLang="he-IL" sz="2800" dirty="0">
                <a:solidFill>
                  <a:srgbClr val="00B050"/>
                </a:solidFill>
                <a:latin typeface="Comic Sans MS" panose="030F0702030302020204" pitchFamily="66" charset="0"/>
                <a:sym typeface="Symbol" pitchFamily="18" charset="2"/>
              </a:rPr>
              <a:t>Sign(</a:t>
            </a:r>
            <a:r>
              <a:rPr lang="en-US" altLang="he-IL" sz="2800" dirty="0" err="1">
                <a:solidFill>
                  <a:srgbClr val="00B050"/>
                </a:solidFill>
                <a:latin typeface="Comic Sans MS" panose="030F0702030302020204" pitchFamily="66" charset="0"/>
                <a:sym typeface="Symbol" pitchFamily="18" charset="2"/>
              </a:rPr>
              <a:t>x,v</a:t>
            </a:r>
            <a:r>
              <a:rPr lang="en-US" altLang="he-IL" sz="2800" dirty="0">
                <a:solidFill>
                  <a:srgbClr val="00B050"/>
                </a:solidFill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sz="2800" dirty="0">
                <a:sym typeface="Symbol" pitchFamily="18" charset="2"/>
              </a:rPr>
              <a:t> </a:t>
            </a:r>
            <a:r>
              <a:rPr lang="en-US" altLang="he-IL" sz="2800" dirty="0" smtClean="0">
                <a:sym typeface="Symbol" pitchFamily="18" charset="2"/>
              </a:rPr>
              <a:t>for some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v, </a:t>
            </a:r>
            <a:r>
              <a:rPr lang="en-US" altLang="he-IL" sz="2800" dirty="0" smtClean="0">
                <a:sym typeface="Symbol" pitchFamily="18" charset="2"/>
              </a:rPr>
              <a:t>contradicting </a:t>
            </a:r>
            <a:r>
              <a:rPr lang="en-US" altLang="he-IL" sz="2800" dirty="0" err="1" smtClean="0">
                <a:sym typeface="Symbol" pitchFamily="18" charset="2"/>
              </a:rPr>
              <a:t>unforgeability</a:t>
            </a:r>
            <a:r>
              <a:rPr lang="en-US" altLang="he-IL" sz="2800" dirty="0" smtClean="0">
                <a:sym typeface="Symbol" pitchFamily="18" charset="2"/>
              </a:rPr>
              <a:t>.</a:t>
            </a:r>
            <a:endParaRPr lang="en-US" altLang="he-IL" sz="2800" dirty="0"/>
          </a:p>
          <a:p>
            <a:r>
              <a:rPr lang="en-US" sz="2800" dirty="0" smtClean="0"/>
              <a:t>For </a:t>
            </a:r>
            <a:r>
              <a:rPr 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sz="2800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800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sz="2800" dirty="0" smtClean="0"/>
              <a:t> </a:t>
            </a:r>
            <a:r>
              <a:rPr lang="en-US" sz="2800" dirty="0"/>
              <a:t>to be accepted as </a:t>
            </a:r>
            <a:r>
              <a:rPr lang="en-US" sz="2800" dirty="0" smtClean="0"/>
              <a:t>not in 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R: </a:t>
            </a:r>
            <a:r>
              <a:rPr lang="en-US" altLang="he-IL" sz="2800" b="1" dirty="0" smtClean="0"/>
              <a:t>decrypt successfully a random challenge </a:t>
            </a:r>
          </a:p>
          <a:p>
            <a:pPr lvl="1"/>
            <a:r>
              <a:rPr lang="en-US" altLang="he-IL" sz="2400" b="1" dirty="0" smtClean="0"/>
              <a:t>without</a:t>
            </a:r>
            <a:r>
              <a:rPr lang="en-US" altLang="he-IL" sz="2400" dirty="0" smtClean="0"/>
              <a:t> the key </a:t>
            </a:r>
            <a:r>
              <a:rPr lang="en-US" sz="2400" dirty="0" err="1">
                <a:latin typeface="Comic Sans MS" panose="030F0702030302020204" pitchFamily="66" charset="0"/>
              </a:rPr>
              <a:t>SK</a:t>
            </a:r>
            <a:r>
              <a:rPr lang="en-US" sz="2400" baseline="-25000" dirty="0" err="1">
                <a:latin typeface="Comic Sans MS" panose="030F0702030302020204" pitchFamily="66" charset="0"/>
              </a:rPr>
              <a:t>x</a:t>
            </a:r>
            <a:r>
              <a:rPr lang="en-US" altLang="he-IL" sz="2400" dirty="0" smtClean="0"/>
              <a:t> and </a:t>
            </a:r>
            <a:r>
              <a:rPr lang="en-US" altLang="he-IL" sz="2400" b="1" dirty="0" smtClean="0"/>
              <a:t>without</a:t>
            </a:r>
            <a:r>
              <a:rPr lang="en-US" altLang="he-IL" sz="2400" dirty="0" smtClean="0"/>
              <a:t> any key for an ancestor of </a:t>
            </a:r>
            <a:r>
              <a:rPr 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sz="2400" dirty="0" smtClean="0"/>
              <a:t>, </a:t>
            </a:r>
          </a:p>
          <a:p>
            <a:pPr lvl="1"/>
            <a:r>
              <a:rPr lang="en-US" altLang="he-IL" sz="2400" dirty="0" smtClean="0"/>
              <a:t>contradicting HIBE </a:t>
            </a:r>
            <a:r>
              <a:rPr lang="en-US" altLang="he-IL" sz="2400" b="1" dirty="0" smtClean="0"/>
              <a:t>selective</a:t>
            </a:r>
            <a:r>
              <a:rPr lang="en-US" altLang="he-IL" sz="2400" dirty="0" smtClean="0"/>
              <a:t> security </a:t>
            </a:r>
          </a:p>
          <a:p>
            <a:pPr lvl="2"/>
            <a:r>
              <a:rPr lang="en-US" altLang="he-IL" dirty="0" smtClean="0"/>
              <a:t>because </a:t>
            </a:r>
            <a:r>
              <a:rPr lang="en-US" altLang="he-IL" dirty="0">
                <a:solidFill>
                  <a:srgbClr val="9966FF"/>
                </a:solidFill>
                <a:latin typeface="Comic Sans MS" panose="030F0702030302020204" pitchFamily="66" charset="0"/>
              </a:rPr>
              <a:t>R </a:t>
            </a:r>
            <a:r>
              <a:rPr lang="en-US" altLang="he-IL" dirty="0" smtClean="0"/>
              <a:t>is chosen in </a:t>
            </a:r>
            <a:r>
              <a:rPr lang="en-US" altLang="he-IL" b="1" dirty="0" smtClean="0"/>
              <a:t>advance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f-Zero-knowledge for </a:t>
            </a:r>
            <a:r>
              <a:rPr lang="en-US" b="1" i="1" dirty="0" smtClean="0"/>
              <a:t>any</a:t>
            </a:r>
            <a:r>
              <a:rPr lang="en-US" b="1" dirty="0" smtClean="0"/>
              <a:t> </a:t>
            </a:r>
            <a:r>
              <a:rPr lang="en-US" b="1" dirty="0"/>
              <a:t>f(R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 smtClean="0"/>
              <a:t>Simulator</a:t>
            </a:r>
            <a:endParaRPr lang="he-IL" sz="3200" dirty="0" smtClean="0"/>
          </a:p>
          <a:p>
            <a:pPr marL="457200" lvl="1" indent="-457200"/>
            <a:r>
              <a:rPr lang="en-US" dirty="0" smtClean="0"/>
              <a:t>Runs the setup algorithm for the PSR and replaces the set of secret HIBE keys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,</a:t>
            </a:r>
            <a:r>
              <a:rPr lang="en-US" dirty="0" smtClean="0"/>
              <a:t> with the secret master key </a:t>
            </a:r>
            <a:r>
              <a:rPr lang="en-US" dirty="0">
                <a:latin typeface="Comic Sans MS" panose="030F0702030302020204" pitchFamily="66" charset="0"/>
              </a:rPr>
              <a:t>MK</a:t>
            </a:r>
            <a:r>
              <a:rPr lang="en-US" baseline="-25000" dirty="0">
                <a:latin typeface="Comic Sans MS" panose="030F0702030302020204" pitchFamily="66" charset="0"/>
              </a:rPr>
              <a:t>s</a:t>
            </a:r>
            <a:r>
              <a:rPr lang="en-US" b="1" dirty="0"/>
              <a:t>.</a:t>
            </a:r>
            <a:endParaRPr lang="en-US" b="1" dirty="0" smtClean="0"/>
          </a:p>
          <a:p>
            <a:pPr marL="457200" lvl="1" indent="-457200"/>
            <a:r>
              <a:rPr lang="en-US" dirty="0" smtClean="0"/>
              <a:t>Given a query 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/>
              <a:t>: forward it to 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R-</a:t>
            </a:r>
            <a:r>
              <a:rPr lang="en-US" dirty="0" smtClean="0"/>
              <a:t>oracle</a:t>
            </a:r>
          </a:p>
          <a:p>
            <a:pPr marL="857250" lvl="2" indent="-457200"/>
            <a:r>
              <a:rPr lang="en-US" sz="2800" dirty="0" smtClean="0"/>
              <a:t>If </a:t>
            </a:r>
            <a:r>
              <a:rPr lang="en-US" sz="2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 </a:t>
            </a:r>
            <a:r>
              <a:rPr lang="en-US" altLang="he-IL" sz="2800" b="1" dirty="0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sz="28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R: </a:t>
            </a:r>
            <a:r>
              <a:rPr lang="en-US" sz="2800" dirty="0" smtClean="0"/>
              <a:t>generate the private key for </a:t>
            </a:r>
            <a:r>
              <a:rPr lang="en-US" sz="2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/>
              <a:t>, </a:t>
            </a:r>
            <a:r>
              <a:rPr lang="en-US" sz="2800" dirty="0" err="1" smtClean="0">
                <a:latin typeface="Comic Sans MS" panose="030F0702030302020204" pitchFamily="66" charset="0"/>
              </a:rPr>
              <a:t>SK</a:t>
            </a:r>
            <a:r>
              <a:rPr lang="en-US" sz="2800" baseline="-25000" dirty="0" err="1" smtClean="0">
                <a:latin typeface="Comic Sans MS" panose="030F0702030302020204" pitchFamily="66" charset="0"/>
              </a:rPr>
              <a:t>x</a:t>
            </a:r>
            <a:r>
              <a:rPr lang="en-US" sz="2800" baseline="-45000" dirty="0" err="1" smtClean="0">
                <a:latin typeface="Comic Sans MS" panose="030F0702030302020204" pitchFamily="66" charset="0"/>
              </a:rPr>
              <a:t>i</a:t>
            </a:r>
            <a:r>
              <a:rPr lang="en-US" sz="2800" dirty="0" smtClean="0"/>
              <a:t>, decrypt the random challenge from the resolver and send it back to him. </a:t>
            </a:r>
          </a:p>
          <a:p>
            <a:pPr marL="857250" lvl="2" indent="-457200"/>
            <a:r>
              <a:rPr lang="en-US" sz="2800" dirty="0" smtClean="0"/>
              <a:t>if </a:t>
            </a:r>
            <a:r>
              <a:rPr 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sz="2800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800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 smtClean="0"/>
              <a:t> generate 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Sign</a:t>
            </a:r>
            <a:r>
              <a:rPr lang="en-US" sz="2800" dirty="0">
                <a:solidFill>
                  <a:srgbClr val="00B050"/>
                </a:solidFill>
              </a:rPr>
              <a:t>(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</a:t>
            </a:r>
            <a:r>
              <a:rPr lang="en-US" sz="2800" baseline="-2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and return it </a:t>
            </a:r>
          </a:p>
          <a:p>
            <a:pPr marL="400050" lvl="2" indent="0">
              <a:buNone/>
            </a:pPr>
            <a:r>
              <a:rPr lang="en-US" sz="2800" dirty="0" smtClean="0"/>
              <a:t>Distributions are </a:t>
            </a:r>
            <a:r>
              <a:rPr lang="en-US" sz="2800" b="1" dirty="0" smtClean="0"/>
              <a:t>identical</a:t>
            </a:r>
            <a:endParaRPr lang="en-US" sz="2800" b="1" dirty="0"/>
          </a:p>
          <a:p>
            <a:pPr marL="857250" lvl="3" indent="0">
              <a:buNone/>
            </a:pPr>
            <a:r>
              <a:rPr lang="en-US" sz="2400" b="1" dirty="0" smtClean="0"/>
              <a:t>Perfect Zero-Knowledge!</a:t>
            </a:r>
          </a:p>
        </p:txBody>
      </p:sp>
      <p:sp>
        <p:nvSpPr>
          <p:cNvPr id="4" name="Vertical Scroll 3"/>
          <p:cNvSpPr/>
          <p:nvPr/>
        </p:nvSpPr>
        <p:spPr bwMode="auto">
          <a:xfrm>
            <a:off x="8153400" y="2971800"/>
            <a:ext cx="762000" cy="762000"/>
          </a:xfrm>
          <a:prstGeom prst="verticalScroll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3101182"/>
            <a:ext cx="609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dirty="0" smtClean="0"/>
              <a:t>Using the HIBE by </a:t>
            </a:r>
            <a:r>
              <a:rPr lang="en-US" dirty="0" err="1" smtClean="0"/>
              <a:t>Boneh</a:t>
            </a:r>
            <a:r>
              <a:rPr lang="en-US" dirty="0"/>
              <a:t>, </a:t>
            </a:r>
            <a:r>
              <a:rPr lang="en-US" dirty="0" err="1"/>
              <a:t>Boyen</a:t>
            </a:r>
            <a:r>
              <a:rPr lang="en-US" dirty="0"/>
              <a:t> &amp; </a:t>
            </a:r>
            <a:r>
              <a:rPr lang="en-US" dirty="0" smtClean="0"/>
              <a:t>Goh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ym typeface="Symbol" pitchFamily="18" charset="2"/>
              </a:rPr>
              <a:t>Pick a bilinear </a:t>
            </a:r>
            <a:r>
              <a:rPr lang="en-US" sz="2600" dirty="0">
                <a:sym typeface="Symbol" pitchFamily="18" charset="2"/>
              </a:rPr>
              <a:t>map </a:t>
            </a:r>
            <a:r>
              <a:rPr lang="en-US" sz="2600" dirty="0">
                <a:latin typeface="Comic Sans MS" panose="030F0702030302020204" pitchFamily="66" charset="0"/>
              </a:rPr>
              <a:t>e: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600" dirty="0" err="1">
                <a:latin typeface="Comic Sans MS" panose="030F0702030302020204" pitchFamily="66" charset="0"/>
                <a:sym typeface="Symbol" pitchFamily="18" charset="2"/>
              </a:rPr>
              <a:t>GxG</a:t>
            </a:r>
            <a:r>
              <a:rPr lang="en-US" altLang="he-IL" sz="2600" dirty="0">
                <a:latin typeface="Arial Narrow" panose="020B0606020202030204" pitchFamily="34" charset="0"/>
                <a:sym typeface="Symbol" pitchFamily="18" charset="2"/>
              </a:rPr>
              <a:t>→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 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1  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(e(g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baseline="30000" dirty="0">
                <a:latin typeface="Comic Sans MS" panose="030F0702030302020204" pitchFamily="66" charset="0"/>
                <a:sym typeface="Symbol" pitchFamily="18" charset="2"/>
              </a:rPr>
              <a:t>x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baseline="30000" dirty="0">
                <a:latin typeface="Comic Sans MS" panose="030F0702030302020204" pitchFamily="66" charset="0"/>
                <a:sym typeface="Symbol" pitchFamily="18" charset="2"/>
              </a:rPr>
              <a:t>y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)=e(g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sz="2600" baseline="30000" dirty="0" err="1">
                <a:latin typeface="Comic Sans MS" panose="030F0702030302020204" pitchFamily="66" charset="0"/>
                <a:sym typeface="Symbol" pitchFamily="18" charset="2"/>
              </a:rPr>
              <a:t>xy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E4A8"/>
                </a:solidFill>
              </a:rPr>
              <a:t>Primary</a:t>
            </a:r>
          </a:p>
          <a:p>
            <a:r>
              <a:rPr lang="en-US" sz="2600" b="1" dirty="0" smtClean="0"/>
              <a:t>Setup: </a:t>
            </a:r>
            <a:r>
              <a:rPr lang="en-US" sz="2600" dirty="0"/>
              <a:t>select randomly </a:t>
            </a:r>
            <a:r>
              <a:rPr lang="en-US" altLang="he-IL" sz="2600" dirty="0" err="1">
                <a:latin typeface="Comic Sans MS" panose="030F0702030302020204" pitchFamily="66" charset="0"/>
                <a:sym typeface="Symbol" pitchFamily="18" charset="2"/>
              </a:rPr>
              <a:t>gG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 </a:t>
            </a:r>
            <a:r>
              <a:rPr lang="en-US" altLang="he-IL" sz="2600" dirty="0" err="1">
                <a:latin typeface="Comic Sans MS" panose="030F0702030302020204" pitchFamily="66" charset="0"/>
                <a:sym typeface="Symbol" pitchFamily="18" charset="2"/>
              </a:rPr>
              <a:t>a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Z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*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</a:t>
            </a:r>
            <a:r>
              <a:rPr lang="en-US" altLang="he-IL" sz="2600" dirty="0" smtClean="0">
                <a:sym typeface="Symbol" pitchFamily="18" charset="2"/>
              </a:rPr>
              <a:t>set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=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g</a:t>
            </a:r>
            <a:r>
              <a:rPr lang="en-US" altLang="he-IL" sz="2600" baseline="30000" dirty="0" err="1" smtClean="0">
                <a:latin typeface="Comic Sans MS" panose="030F0702030302020204" pitchFamily="66" charset="0"/>
                <a:sym typeface="Symbol" pitchFamily="18" charset="2"/>
              </a:rPr>
              <a:t>a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600" dirty="0" smtClean="0"/>
              <a:t>and select more random elements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3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,…,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G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. </a:t>
            </a:r>
          </a:p>
          <a:p>
            <a:r>
              <a:rPr lang="en-US" sz="2600" dirty="0" smtClean="0"/>
              <a:t>Choose randomly  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0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J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Z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* </a:t>
            </a:r>
            <a:r>
              <a:rPr lang="en-US" sz="2600" dirty="0" smtClean="0"/>
              <a:t>and  compute </a:t>
            </a:r>
          </a:p>
          <a:p>
            <a:pPr marL="400050" lvl="1" indent="0">
              <a:buNone/>
            </a:pPr>
            <a:r>
              <a:rPr lang="en-US" sz="2200" dirty="0" smtClean="0">
                <a:latin typeface="Comic Sans MS" panose="030F0702030302020204" pitchFamily="66" charset="0"/>
                <a:sym typeface="Symbol" pitchFamily="18" charset="2"/>
              </a:rPr>
              <a:t>AUX=(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2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200" baseline="500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200" baseline="30000" dirty="0" smtClean="0">
                <a:latin typeface="Comic Sans MS" panose="030F0702030302020204" pitchFamily="66" charset="0"/>
                <a:sym typeface="Symbol" pitchFamily="18" charset="2"/>
              </a:rPr>
              <a:t>0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,</a:t>
            </a:r>
            <a:r>
              <a:rPr lang="en-US" altLang="he-IL" sz="22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2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200" baseline="500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200" baseline="30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, …, h</a:t>
            </a:r>
            <a:r>
              <a:rPr lang="en-US" altLang="he-IL" sz="2200" baseline="-25000" dirty="0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200" baseline="500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200" baseline="30000" dirty="0" smtClean="0">
                <a:latin typeface="Comic Sans MS" panose="030F0702030302020204" pitchFamily="66" charset="0"/>
                <a:sym typeface="Symbol" pitchFamily="18" charset="2"/>
              </a:rPr>
              <a:t>0</a:t>
            </a:r>
            <a:r>
              <a:rPr lang="en-US" altLang="he-IL" sz="2200" dirty="0">
                <a:latin typeface="Comic Sans MS" panose="030F0702030302020204" pitchFamily="66" charset="0"/>
                <a:sym typeface="Symbol" pitchFamily="18" charset="2"/>
              </a:rPr>
              <a:t>, 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200" baseline="-25000" dirty="0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200" baseline="500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200" baseline="30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).</a:t>
            </a:r>
          </a:p>
          <a:p>
            <a:pPr marL="0" indent="0">
              <a:buNone/>
            </a:pPr>
            <a:r>
              <a:rPr lang="en-US" altLang="he-IL" sz="2400" dirty="0" smtClean="0">
                <a:sym typeface="Symbol" pitchFamily="18" charset="2"/>
              </a:rPr>
              <a:t>Set </a:t>
            </a:r>
            <a:r>
              <a:rPr lang="en-US" sz="2400" dirty="0" smtClean="0">
                <a:latin typeface="Comic Sans MS" panose="030F0702030302020204" pitchFamily="66" charset="0"/>
              </a:rPr>
              <a:t>MK</a:t>
            </a:r>
            <a:r>
              <a:rPr lang="en-US" sz="2400" baseline="-25000" dirty="0" smtClean="0">
                <a:latin typeface="Comic Sans MS" panose="030F0702030302020204" pitchFamily="66" charset="0"/>
              </a:rPr>
              <a:t>s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=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a </a:t>
            </a:r>
            <a:r>
              <a:rPr lang="en-US" sz="2600" dirty="0" smtClean="0"/>
              <a:t>and </a:t>
            </a:r>
            <a:r>
              <a:rPr lang="en-US" sz="2400" dirty="0" smtClean="0">
                <a:latin typeface="Comic Sans MS" panose="030F0702030302020204" pitchFamily="66" charset="0"/>
              </a:rPr>
              <a:t>MK</a:t>
            </a:r>
            <a:r>
              <a:rPr lang="en-US" sz="2400" baseline="-25000" dirty="0" smtClean="0">
                <a:latin typeface="Comic Sans MS" panose="030F0702030302020204" pitchFamily="66" charset="0"/>
              </a:rPr>
              <a:t>P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=(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g, 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3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…, 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  <a:sym typeface="Symbol" pitchFamily="18" charset="2"/>
              </a:rPr>
              <a:t>AUX,e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Performance</a:t>
            </a:r>
            <a:r>
              <a:rPr lang="en-US" sz="2600" dirty="0" smtClean="0"/>
              <a:t>: </a:t>
            </a:r>
            <a:r>
              <a:rPr lang="en-US" sz="2600" dirty="0">
                <a:latin typeface="Comic Sans MS" panose="030F0702030302020204" pitchFamily="66" charset="0"/>
              </a:rPr>
              <a:t>2n</a:t>
            </a:r>
            <a:r>
              <a:rPr lang="en-US" sz="2600" dirty="0" smtClean="0"/>
              <a:t> exponentiations</a:t>
            </a:r>
          </a:p>
          <a:p>
            <a:r>
              <a:rPr lang="en-US" sz="2600" b="1" dirty="0" err="1" smtClean="0"/>
              <a:t>MKeyGen</a:t>
            </a:r>
            <a:r>
              <a:rPr lang="en-US" sz="2600" b="1" dirty="0"/>
              <a:t>:</a:t>
            </a:r>
            <a:r>
              <a:rPr lang="en-US" sz="2600" dirty="0" smtClean="0"/>
              <a:t> for </a:t>
            </a:r>
            <a:r>
              <a:rPr lang="en-US" sz="2600" dirty="0">
                <a:latin typeface="Comic Sans MS" panose="030F0702030302020204" pitchFamily="66" charset="0"/>
              </a:rPr>
              <a:t>ID=(I</a:t>
            </a:r>
            <a:r>
              <a:rPr lang="en-US" sz="2600" baseline="-25000" dirty="0">
                <a:latin typeface="Comic Sans MS" panose="030F0702030302020204" pitchFamily="66" charset="0"/>
              </a:rPr>
              <a:t>1</a:t>
            </a:r>
            <a:r>
              <a:rPr lang="en-US" sz="2600" dirty="0" smtClean="0">
                <a:latin typeface="Comic Sans MS" panose="030F0702030302020204" pitchFamily="66" charset="0"/>
              </a:rPr>
              <a:t>,…, </a:t>
            </a:r>
            <a:r>
              <a:rPr lang="en-US" sz="2600" dirty="0" err="1" smtClean="0">
                <a:latin typeface="Comic Sans MS" panose="030F0702030302020204" pitchFamily="66" charset="0"/>
              </a:rPr>
              <a:t>I</a:t>
            </a:r>
            <a:r>
              <a:rPr lang="en-US" sz="2600" baseline="-25000" dirty="0" err="1" smtClean="0">
                <a:latin typeface="Comic Sans MS" panose="030F0702030302020204" pitchFamily="66" charset="0"/>
              </a:rPr>
              <a:t>k</a:t>
            </a:r>
            <a:r>
              <a:rPr lang="en-US" sz="2600" dirty="0" smtClean="0">
                <a:latin typeface="Comic Sans MS" panose="030F0702030302020204" pitchFamily="66" charset="0"/>
              </a:rPr>
              <a:t>) (I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i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{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0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 J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}</a:t>
            </a:r>
            <a:r>
              <a:rPr lang="en-US" sz="2600" dirty="0" smtClean="0">
                <a:latin typeface="Comic Sans MS" panose="030F0702030302020204" pitchFamily="66" charset="0"/>
              </a:rPr>
              <a:t>) </a:t>
            </a:r>
            <a:r>
              <a:rPr lang="en-US" sz="2600" dirty="0" smtClean="0"/>
              <a:t>draw randomly 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rZ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*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600" dirty="0" smtClean="0">
                <a:sym typeface="Symbol" pitchFamily="18" charset="2"/>
              </a:rPr>
              <a:t>output </a:t>
            </a:r>
            <a:r>
              <a:rPr lang="en-US" sz="2600" dirty="0" smtClean="0">
                <a:latin typeface="Comic Sans MS" panose="030F0702030302020204" pitchFamily="66" charset="0"/>
              </a:rPr>
              <a:t>SK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ID</a:t>
            </a:r>
            <a:r>
              <a:rPr lang="en-US" sz="2600" dirty="0" smtClean="0">
                <a:latin typeface="Comic Sans MS" panose="030F0702030302020204" pitchFamily="66" charset="0"/>
              </a:rPr>
              <a:t>=(</a:t>
            </a:r>
            <a:r>
              <a:rPr lang="en-US" sz="2800" dirty="0" smtClean="0">
                <a:latin typeface="Comic Sans MS" panose="030F0702030302020204" pitchFamily="66" charset="0"/>
              </a:rPr>
              <a:t>MK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s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(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</a:t>
            </a:r>
            <a:r>
              <a:rPr lang="en-US" altLang="he-IL" sz="2600" dirty="0">
                <a:latin typeface="Comic Sans MS" panose="030F0702030302020204" pitchFamily="66" charset="0"/>
                <a:sym typeface="Mathematica3Mono" panose="00000400000000000000" pitchFamily="2" charset="2"/>
              </a:rPr>
              <a:t>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k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k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3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r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,g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r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k+1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r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,…,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baseline="50000" dirty="0" err="1" smtClean="0">
                <a:latin typeface="Comic Sans MS" panose="030F0702030302020204" pitchFamily="66" charset="0"/>
                <a:sym typeface="Symbol" pitchFamily="18" charset="2"/>
              </a:rPr>
              <a:t>r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</a:rPr>
              <a:t>Performance</a:t>
            </a:r>
            <a:r>
              <a:rPr lang="en-US" sz="2600" dirty="0"/>
              <a:t>: </a:t>
            </a:r>
            <a:r>
              <a:rPr lang="en-US" sz="2600" dirty="0" smtClean="0">
                <a:latin typeface="Comic Sans MS" panose="030F0702030302020204" pitchFamily="66" charset="0"/>
              </a:rPr>
              <a:t>n-k+1</a:t>
            </a:r>
            <a:r>
              <a:rPr lang="en-US" sz="2600" dirty="0" smtClean="0"/>
              <a:t> exponentiations (using 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AUX</a:t>
            </a:r>
            <a:r>
              <a:rPr lang="en-US" sz="2600" dirty="0" smtClean="0"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2600" dirty="0" smtClean="0">
                <a:sym typeface="Symbol" pitchFamily="18" charset="2"/>
              </a:rPr>
              <a:t>Need to do for every root of a full binary tree (at most </a:t>
            </a:r>
            <a:r>
              <a:rPr lang="en-US" sz="24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400" dirty="0">
                <a:latin typeface="Comic Sans MS" panose="030F0702030302020204" pitchFamily="66" charset="0"/>
                <a:sym typeface="Symbol" pitchFamily="18" charset="2"/>
              </a:rPr>
              <a:t>r log |U</a:t>
            </a:r>
            <a:r>
              <a:rPr lang="en-US" sz="2400" dirty="0" smtClean="0">
                <a:latin typeface="Comic Sans MS" panose="030F0702030302020204" pitchFamily="66" charset="0"/>
                <a:sym typeface="Symbol" pitchFamily="18" charset="2"/>
              </a:rPr>
              <a:t>|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600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G </a:t>
            </a:r>
            <a:r>
              <a:rPr lang="en-US" sz="2400" dirty="0" smtClean="0">
                <a:latin typeface="+mn-lt"/>
              </a:rPr>
              <a:t>of prime order </a:t>
            </a:r>
            <a:r>
              <a:rPr lang="en-US" sz="2400" dirty="0" smtClean="0">
                <a:latin typeface="Comic Sans MS" panose="030F0702030302020204" pitchFamily="66" charset="0"/>
              </a:rPr>
              <a:t>p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29718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 = log |U|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Boneh</a:t>
            </a:r>
            <a:r>
              <a:rPr lang="en-US" dirty="0"/>
              <a:t>, </a:t>
            </a:r>
            <a:r>
              <a:rPr lang="en-US" dirty="0" err="1"/>
              <a:t>Boyen</a:t>
            </a:r>
            <a:r>
              <a:rPr lang="en-US" dirty="0"/>
              <a:t> &amp; </a:t>
            </a:r>
            <a:r>
              <a:rPr lang="en-US" dirty="0" smtClean="0"/>
              <a:t>Goh HIBE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0E4A8"/>
                </a:solidFill>
              </a:rPr>
              <a:t>Primary</a:t>
            </a:r>
            <a:endParaRPr lang="en-US" sz="2600" dirty="0" smtClean="0"/>
          </a:p>
          <a:p>
            <a:r>
              <a:rPr lang="en-US" sz="2600" dirty="0" smtClean="0"/>
              <a:t>Choose randomly  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0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J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Z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* </a:t>
            </a:r>
            <a:r>
              <a:rPr lang="en-US" sz="2600" dirty="0" smtClean="0"/>
              <a:t>and  compute </a:t>
            </a:r>
          </a:p>
          <a:p>
            <a:pPr marL="400050" lvl="1" indent="0">
              <a:buNone/>
            </a:pPr>
            <a:r>
              <a:rPr lang="en-US" sz="2200" dirty="0" smtClean="0">
                <a:latin typeface="Comic Sans MS" panose="030F0702030302020204" pitchFamily="66" charset="0"/>
                <a:sym typeface="Symbol" pitchFamily="18" charset="2"/>
              </a:rPr>
              <a:t>AUX=(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2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200" baseline="500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200" baseline="30000" dirty="0" smtClean="0">
                <a:latin typeface="Comic Sans MS" panose="030F0702030302020204" pitchFamily="66" charset="0"/>
                <a:sym typeface="Symbol" pitchFamily="18" charset="2"/>
              </a:rPr>
              <a:t>0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,</a:t>
            </a:r>
            <a:r>
              <a:rPr lang="en-US" altLang="he-IL" sz="22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2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200" baseline="500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200" baseline="30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,…, h</a:t>
            </a:r>
            <a:r>
              <a:rPr lang="en-US" altLang="he-IL" sz="2200" baseline="-25000" dirty="0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200" baseline="500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200" baseline="30000" dirty="0" smtClean="0">
                <a:latin typeface="Comic Sans MS" panose="030F0702030302020204" pitchFamily="66" charset="0"/>
                <a:sym typeface="Symbol" pitchFamily="18" charset="2"/>
              </a:rPr>
              <a:t>0</a:t>
            </a:r>
            <a:r>
              <a:rPr lang="en-US" altLang="he-IL" sz="2200" dirty="0">
                <a:latin typeface="Comic Sans MS" panose="030F0702030302020204" pitchFamily="66" charset="0"/>
                <a:sym typeface="Symbol" pitchFamily="18" charset="2"/>
              </a:rPr>
              <a:t>, 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200" baseline="-25000" dirty="0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200" baseline="500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200" baseline="30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200" dirty="0" smtClean="0">
                <a:latin typeface="Comic Sans MS" panose="030F0702030302020204" pitchFamily="66" charset="0"/>
                <a:sym typeface="Symbol" pitchFamily="18" charset="2"/>
              </a:rPr>
              <a:t>).</a:t>
            </a:r>
          </a:p>
          <a:p>
            <a:pPr marL="0" indent="0">
              <a:buNone/>
            </a:pPr>
            <a:r>
              <a:rPr lang="en-US" altLang="he-IL" sz="2400" dirty="0" smtClean="0">
                <a:sym typeface="Symbol" pitchFamily="18" charset="2"/>
              </a:rPr>
              <a:t>Set </a:t>
            </a:r>
            <a:r>
              <a:rPr lang="en-US" sz="2400" dirty="0" smtClean="0">
                <a:latin typeface="Comic Sans MS" panose="030F0702030302020204" pitchFamily="66" charset="0"/>
              </a:rPr>
              <a:t>MK</a:t>
            </a:r>
            <a:r>
              <a:rPr lang="en-US" sz="2400" baseline="-25000" dirty="0" smtClean="0">
                <a:latin typeface="Comic Sans MS" panose="030F0702030302020204" pitchFamily="66" charset="0"/>
              </a:rPr>
              <a:t>s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=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a </a:t>
            </a:r>
            <a:r>
              <a:rPr lang="en-US" sz="2600" dirty="0" smtClean="0"/>
              <a:t>and </a:t>
            </a:r>
            <a:r>
              <a:rPr lang="en-US" sz="2400" dirty="0" smtClean="0">
                <a:latin typeface="Comic Sans MS" panose="030F0702030302020204" pitchFamily="66" charset="0"/>
              </a:rPr>
              <a:t>MK</a:t>
            </a:r>
            <a:r>
              <a:rPr lang="en-US" sz="2400" baseline="-25000" dirty="0" smtClean="0">
                <a:latin typeface="Comic Sans MS" panose="030F0702030302020204" pitchFamily="66" charset="0"/>
              </a:rPr>
              <a:t>P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=(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g, 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3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 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,…, 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  <a:sym typeface="Symbol" pitchFamily="18" charset="2"/>
              </a:rPr>
              <a:t>AUX,e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Performance</a:t>
            </a:r>
            <a:r>
              <a:rPr lang="en-US" sz="2600" dirty="0" smtClean="0"/>
              <a:t>: </a:t>
            </a:r>
            <a:r>
              <a:rPr lang="en-US" sz="2600" dirty="0">
                <a:latin typeface="Comic Sans MS" panose="030F0702030302020204" pitchFamily="66" charset="0"/>
              </a:rPr>
              <a:t>2n</a:t>
            </a:r>
            <a:r>
              <a:rPr lang="en-US" sz="2600" dirty="0" smtClean="0"/>
              <a:t> exponentiations</a:t>
            </a:r>
          </a:p>
          <a:p>
            <a:r>
              <a:rPr lang="en-US" sz="2600" b="1" dirty="0" err="1" smtClean="0"/>
              <a:t>MKeyGen</a:t>
            </a:r>
            <a:r>
              <a:rPr lang="en-US" sz="2600" b="1" dirty="0"/>
              <a:t>:</a:t>
            </a:r>
            <a:r>
              <a:rPr lang="en-US" sz="2600" dirty="0" smtClean="0"/>
              <a:t> for </a:t>
            </a:r>
            <a:r>
              <a:rPr lang="en-US" sz="2600" dirty="0">
                <a:latin typeface="Comic Sans MS" panose="030F0702030302020204" pitchFamily="66" charset="0"/>
              </a:rPr>
              <a:t>ID=(I</a:t>
            </a:r>
            <a:r>
              <a:rPr lang="en-US" sz="2600" baseline="-25000" dirty="0">
                <a:latin typeface="Comic Sans MS" panose="030F0702030302020204" pitchFamily="66" charset="0"/>
              </a:rPr>
              <a:t>1</a:t>
            </a:r>
            <a:r>
              <a:rPr lang="en-US" sz="2600" dirty="0" smtClean="0">
                <a:latin typeface="Comic Sans MS" panose="030F0702030302020204" pitchFamily="66" charset="0"/>
              </a:rPr>
              <a:t>,…, </a:t>
            </a:r>
            <a:r>
              <a:rPr lang="en-US" sz="2600" dirty="0" err="1" smtClean="0">
                <a:latin typeface="Comic Sans MS" panose="030F0702030302020204" pitchFamily="66" charset="0"/>
              </a:rPr>
              <a:t>I</a:t>
            </a:r>
            <a:r>
              <a:rPr lang="en-US" sz="2600" baseline="-25000" dirty="0" err="1" smtClean="0">
                <a:latin typeface="Comic Sans MS" panose="030F0702030302020204" pitchFamily="66" charset="0"/>
              </a:rPr>
              <a:t>k</a:t>
            </a:r>
            <a:r>
              <a:rPr lang="en-US" sz="2600" dirty="0" smtClean="0">
                <a:latin typeface="Comic Sans MS" panose="030F0702030302020204" pitchFamily="66" charset="0"/>
              </a:rPr>
              <a:t>) (I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i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{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0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 J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}</a:t>
            </a:r>
            <a:r>
              <a:rPr lang="en-US" sz="2600" dirty="0" smtClean="0">
                <a:latin typeface="Comic Sans MS" panose="030F0702030302020204" pitchFamily="66" charset="0"/>
              </a:rPr>
              <a:t>) </a:t>
            </a:r>
            <a:r>
              <a:rPr lang="en-US" sz="2600" dirty="0" smtClean="0"/>
              <a:t>draw randomly 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rZ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*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600" dirty="0" smtClean="0">
                <a:sym typeface="Symbol" pitchFamily="18" charset="2"/>
              </a:rPr>
              <a:t>output </a:t>
            </a:r>
            <a:r>
              <a:rPr lang="en-US" sz="2600" dirty="0" smtClean="0">
                <a:latin typeface="Comic Sans MS" panose="030F0702030302020204" pitchFamily="66" charset="0"/>
              </a:rPr>
              <a:t>SK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ID</a:t>
            </a:r>
            <a:r>
              <a:rPr lang="en-US" sz="2600" dirty="0" smtClean="0">
                <a:latin typeface="Comic Sans MS" panose="030F0702030302020204" pitchFamily="66" charset="0"/>
              </a:rPr>
              <a:t>=(</a:t>
            </a:r>
            <a:r>
              <a:rPr lang="en-US" sz="2800" dirty="0" smtClean="0">
                <a:latin typeface="Comic Sans MS" panose="030F0702030302020204" pitchFamily="66" charset="0"/>
              </a:rPr>
              <a:t>MK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s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(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</a:t>
            </a:r>
            <a:r>
              <a:rPr lang="en-US" altLang="he-IL" sz="2600" dirty="0">
                <a:latin typeface="Comic Sans MS" panose="030F0702030302020204" pitchFamily="66" charset="0"/>
                <a:sym typeface="Mathematica3Mono" panose="00000400000000000000" pitchFamily="2" charset="2"/>
              </a:rPr>
              <a:t>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k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k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3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r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,g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r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k+1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r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,…,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baseline="50000" dirty="0" err="1" smtClean="0">
                <a:latin typeface="Comic Sans MS" panose="030F0702030302020204" pitchFamily="66" charset="0"/>
                <a:sym typeface="Symbol" pitchFamily="18" charset="2"/>
              </a:rPr>
              <a:t>r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</a:rPr>
              <a:t>Performance</a:t>
            </a:r>
            <a:r>
              <a:rPr lang="en-US" sz="2600" dirty="0"/>
              <a:t>: </a:t>
            </a:r>
            <a:r>
              <a:rPr lang="en-US" sz="2600" dirty="0" smtClean="0">
                <a:latin typeface="Comic Sans MS" panose="030F0702030302020204" pitchFamily="66" charset="0"/>
              </a:rPr>
              <a:t>n-k+1</a:t>
            </a:r>
            <a:r>
              <a:rPr lang="en-US" sz="2600" dirty="0" smtClean="0"/>
              <a:t> exponentiations (using 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AUX</a:t>
            </a:r>
            <a:r>
              <a:rPr lang="en-US" sz="2600" dirty="0" smtClean="0"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Secondary</a:t>
            </a: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b="1" dirty="0" err="1"/>
              <a:t>KeyGen</a:t>
            </a:r>
            <a:r>
              <a:rPr lang="en-US" sz="2600" dirty="0" smtClean="0"/>
              <a:t>: </a:t>
            </a:r>
            <a:r>
              <a:rPr lang="en-US" sz="2600" dirty="0"/>
              <a:t>gets </a:t>
            </a:r>
            <a:r>
              <a:rPr lang="en-US" sz="2600" dirty="0" smtClean="0">
                <a:latin typeface="Comic Sans MS" panose="030F0702030302020204" pitchFamily="66" charset="0"/>
              </a:rPr>
              <a:t>SK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J</a:t>
            </a:r>
            <a:r>
              <a:rPr lang="en-US" sz="2600" dirty="0" smtClean="0">
                <a:latin typeface="Comic Sans MS" panose="030F0702030302020204" pitchFamily="66" charset="0"/>
              </a:rPr>
              <a:t>=(a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0</a:t>
            </a:r>
            <a:r>
              <a:rPr lang="en-US" sz="2600" dirty="0" smtClean="0">
                <a:latin typeface="Comic Sans MS" panose="030F0702030302020204" pitchFamily="66" charset="0"/>
              </a:rPr>
              <a:t>,a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600" dirty="0" smtClean="0">
                <a:latin typeface="Comic Sans MS" panose="030F0702030302020204" pitchFamily="66" charset="0"/>
              </a:rPr>
              <a:t>,b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k+1</a:t>
            </a:r>
            <a:r>
              <a:rPr lang="en-US" sz="2600" dirty="0" smtClean="0">
                <a:latin typeface="Comic Sans MS" panose="030F0702030302020204" pitchFamily="66" charset="0"/>
              </a:rPr>
              <a:t>,…,</a:t>
            </a:r>
            <a:r>
              <a:rPr lang="en-US" sz="2600" dirty="0" err="1" smtClean="0">
                <a:latin typeface="Comic Sans MS" panose="030F0702030302020204" pitchFamily="66" charset="0"/>
              </a:rPr>
              <a:t>b</a:t>
            </a:r>
            <a:r>
              <a:rPr lang="en-US" sz="2600" baseline="-25000" dirty="0" err="1" smtClean="0">
                <a:latin typeface="Comic Sans MS" panose="030F0702030302020204" pitchFamily="66" charset="0"/>
              </a:rPr>
              <a:t>n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 </a:t>
            </a:r>
            <a:r>
              <a:rPr lang="en-US" sz="2600" dirty="0"/>
              <a:t>and </a:t>
            </a:r>
            <a:r>
              <a:rPr lang="en-US" sz="2600" dirty="0">
                <a:latin typeface="Comic Sans MS" panose="030F0702030302020204" pitchFamily="66" charset="0"/>
              </a:rPr>
              <a:t>I</a:t>
            </a:r>
            <a:r>
              <a:rPr lang="en-US" sz="2600" dirty="0"/>
              <a:t> a descendant of </a:t>
            </a:r>
            <a:r>
              <a:rPr lang="en-US" sz="2600" dirty="0" smtClean="0">
                <a:latin typeface="Comic Sans MS" panose="030F0702030302020204" pitchFamily="66" charset="0"/>
              </a:rPr>
              <a:t>J</a:t>
            </a:r>
            <a:r>
              <a:rPr lang="en-US" sz="2600" dirty="0" smtClean="0"/>
              <a:t>  of depth </a:t>
            </a:r>
            <a:r>
              <a:rPr lang="en-US" sz="2600" dirty="0">
                <a:latin typeface="Comic Sans MS" panose="030F0702030302020204" pitchFamily="66" charset="0"/>
              </a:rPr>
              <a:t>n</a:t>
            </a:r>
            <a:r>
              <a:rPr lang="en-US" sz="2600" dirty="0" smtClean="0"/>
              <a:t>. Select </a:t>
            </a:r>
            <a:r>
              <a:rPr lang="en-US" sz="2600" dirty="0"/>
              <a:t>randomly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t </a:t>
            </a:r>
            <a:r>
              <a:rPr lang="en-US" altLang="he-IL" sz="2600" dirty="0" err="1">
                <a:latin typeface="Comic Sans MS" panose="030F0702030302020204" pitchFamily="66" charset="0"/>
                <a:sym typeface="Symbol" pitchFamily="18" charset="2"/>
              </a:rPr>
              <a:t>Z</a:t>
            </a:r>
            <a:r>
              <a:rPr lang="en-US" altLang="he-IL" sz="2600" baseline="-25000" dirty="0" err="1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600" baseline="30000" dirty="0">
                <a:latin typeface="Comic Sans MS" panose="030F0702030302020204" pitchFamily="66" charset="0"/>
                <a:sym typeface="Symbol" pitchFamily="18" charset="2"/>
              </a:rPr>
              <a:t>*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600" dirty="0">
                <a:sym typeface="Symbol" pitchFamily="18" charset="2"/>
              </a:rPr>
              <a:t>and </a:t>
            </a:r>
            <a:r>
              <a:rPr lang="en-US" altLang="he-IL" sz="2600" dirty="0" smtClean="0">
                <a:sym typeface="Symbol" pitchFamily="18" charset="2"/>
              </a:rPr>
              <a:t>compute</a:t>
            </a:r>
            <a:r>
              <a:rPr lang="he-IL" altLang="he-IL" sz="2600" dirty="0" smtClean="0">
                <a:sym typeface="Symbol" pitchFamily="18" charset="2"/>
              </a:rPr>
              <a:t>:</a:t>
            </a:r>
            <a:endParaRPr lang="en-US" altLang="he-IL" sz="26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SK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I</a:t>
            </a:r>
            <a:r>
              <a:rPr lang="en-US" sz="2600" dirty="0" smtClean="0">
                <a:latin typeface="Comic Sans MS" panose="030F0702030302020204" pitchFamily="66" charset="0"/>
              </a:rPr>
              <a:t>=(a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0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b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k+1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k+1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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b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baseline="50000" dirty="0" err="1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 err="1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(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(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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3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sz="2600" baseline="30000" dirty="0">
                <a:latin typeface="Comic Sans MS" panose="030F0702030302020204" pitchFamily="66" charset="0"/>
                <a:sym typeface="Symbol" pitchFamily="18" charset="2"/>
              </a:rPr>
              <a:t>t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sz="2600" dirty="0" smtClean="0">
                <a:latin typeface="Comic Sans MS" panose="030F0702030302020204" pitchFamily="66" charset="0"/>
              </a:rPr>
              <a:t>, a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1</a:t>
            </a:r>
            <a:r>
              <a:rPr lang="en-US" altLang="he-IL" sz="2600" dirty="0">
                <a:latin typeface="Comic Sans MS" panose="030F0702030302020204" pitchFamily="66" charset="0"/>
                <a:sym typeface="Mathematica3Mono" panose="00000400000000000000" pitchFamily="2" charset="2"/>
              </a:rPr>
              <a:t></a:t>
            </a:r>
            <a:r>
              <a:rPr lang="en-US" sz="2600" dirty="0" smtClean="0">
                <a:latin typeface="Comic Sans MS" panose="030F0702030302020204" pitchFamily="66" charset="0"/>
              </a:rPr>
              <a:t>g</a:t>
            </a:r>
            <a:r>
              <a:rPr lang="en-US" sz="2600" baseline="30000" dirty="0" smtClean="0">
                <a:latin typeface="Comic Sans MS" panose="030F0702030302020204" pitchFamily="66" charset="0"/>
              </a:rPr>
              <a:t>t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Performance</a:t>
            </a:r>
            <a:r>
              <a:rPr lang="en-US" sz="2600" dirty="0"/>
              <a:t>: </a:t>
            </a:r>
            <a:r>
              <a:rPr lang="en-US" sz="2600" dirty="0" smtClean="0">
                <a:latin typeface="Comic Sans MS" panose="030F0702030302020204" pitchFamily="66" charset="0"/>
              </a:rPr>
              <a:t>4</a:t>
            </a:r>
            <a:r>
              <a:rPr lang="en-US" sz="2600" dirty="0" smtClean="0"/>
              <a:t> exponentiations + </a:t>
            </a:r>
            <a:r>
              <a:rPr lang="en-US" sz="2600" dirty="0" smtClean="0">
                <a:latin typeface="Comic Sans MS" panose="030F0702030302020204" pitchFamily="66" charset="0"/>
              </a:rPr>
              <a:t>O(n)</a:t>
            </a:r>
            <a:r>
              <a:rPr lang="en-US" sz="2600" dirty="0" smtClean="0"/>
              <a:t> multiplications</a:t>
            </a:r>
            <a:endParaRPr lang="en-US" sz="2600" dirty="0"/>
          </a:p>
          <a:p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AutoShape 90"/>
          <p:cNvSpPr>
            <a:spLocks noChangeArrowheads="1"/>
          </p:cNvSpPr>
          <p:nvPr/>
        </p:nvSpPr>
        <p:spPr bwMode="auto">
          <a:xfrm>
            <a:off x="1752600" y="914400"/>
            <a:ext cx="6400800" cy="1679552"/>
          </a:xfrm>
          <a:prstGeom prst="wedgeRoundRectCallout">
            <a:avLst>
              <a:gd name="adj1" fmla="val -33010"/>
              <a:gd name="adj2" fmla="val 228283"/>
              <a:gd name="adj3" fmla="val 16667"/>
            </a:avLst>
          </a:prstGeom>
          <a:solidFill>
            <a:srgbClr val="FFCC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en-US" sz="2400" dirty="0" smtClean="0">
                <a:latin typeface="Arial Narrow" panose="020B0606020202030204" pitchFamily="34" charset="0"/>
              </a:rPr>
              <a:t>When computing keys for the leaves (depth </a:t>
            </a:r>
            <a:r>
              <a:rPr lang="en-US" altLang="en-US" sz="2400" dirty="0">
                <a:latin typeface="Comic Sans MS" panose="030F0702030302020204" pitchFamily="66" charset="0"/>
                <a:cs typeface="+mn-cs"/>
              </a:rPr>
              <a:t>n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) only </a:t>
            </a:r>
            <a:r>
              <a:rPr lang="en-US" altLang="en-US" b="1" dirty="0" smtClean="0">
                <a:latin typeface="Arial Narrow" panose="020B0606020202030204" pitchFamily="34" charset="0"/>
              </a:rPr>
              <a:t>4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exponentiations are needed. Can compute </a:t>
            </a:r>
            <a:r>
              <a:rPr lang="en-US" altLang="he-IL" dirty="0" smtClean="0">
                <a:latin typeface="Comic Sans MS" panose="030F0702030302020204" pitchFamily="66" charset="0"/>
                <a:sym typeface="Symbol" pitchFamily="18" charset="2"/>
              </a:rPr>
              <a:t>b</a:t>
            </a:r>
            <a:r>
              <a:rPr lang="en-US" altLang="he-IL" baseline="-25000" dirty="0" smtClean="0">
                <a:latin typeface="Comic Sans MS" panose="030F0702030302020204" pitchFamily="66" charset="0"/>
                <a:sym typeface="Symbol" pitchFamily="18" charset="2"/>
              </a:rPr>
              <a:t>k+1</a:t>
            </a:r>
            <a:r>
              <a:rPr lang="en-US" altLang="he-IL" baseline="50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baseline="30000" dirty="0" smtClean="0">
                <a:latin typeface="Comic Sans MS" panose="030F0702030302020204" pitchFamily="66" charset="0"/>
                <a:sym typeface="Symbol" pitchFamily="18" charset="2"/>
              </a:rPr>
              <a:t>k+1</a:t>
            </a:r>
            <a:r>
              <a:rPr lang="en-US" altLang="he-IL" dirty="0">
                <a:latin typeface="Comic Sans MS" panose="030F0702030302020204" pitchFamily="66" charset="0"/>
                <a:sym typeface="Mathematica3Mono" panose="00000400000000000000" pitchFamily="2" charset="2"/>
              </a:rPr>
              <a:t></a:t>
            </a:r>
            <a:r>
              <a:rPr lang="en-US" altLang="he-IL" dirty="0" err="1" smtClean="0">
                <a:latin typeface="Comic Sans MS" panose="030F0702030302020204" pitchFamily="66" charset="0"/>
                <a:sym typeface="Symbol" pitchFamily="18" charset="2"/>
              </a:rPr>
              <a:t>b</a:t>
            </a:r>
            <a:r>
              <a:rPr lang="en-US" altLang="he-IL" baseline="-25000" dirty="0" err="1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baseline="50000" dirty="0" err="1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baseline="30000" dirty="0" err="1" smtClean="0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by first multiplying </a:t>
            </a:r>
            <a:r>
              <a:rPr lang="en-US" altLang="he-IL" dirty="0" smtClean="0">
                <a:latin typeface="Comic Sans MS" panose="030F0702030302020204" pitchFamily="66" charset="0"/>
                <a:sym typeface="Symbol" pitchFamily="18" charset="2"/>
              </a:rPr>
              <a:t>b</a:t>
            </a:r>
            <a:r>
              <a:rPr lang="en-US" altLang="he-IL" baseline="-25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with the same exponent.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HIBE by </a:t>
            </a:r>
            <a:r>
              <a:rPr lang="en-US" dirty="0" err="1"/>
              <a:t>Boneh</a:t>
            </a:r>
            <a:r>
              <a:rPr lang="en-US" dirty="0"/>
              <a:t>, </a:t>
            </a:r>
            <a:r>
              <a:rPr lang="en-US" dirty="0" err="1"/>
              <a:t>Boyen</a:t>
            </a:r>
            <a:r>
              <a:rPr lang="en-US" dirty="0"/>
              <a:t> &amp; Goh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/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MK</a:t>
            </a:r>
            <a:r>
              <a:rPr lang="en-US" sz="2400" baseline="-25000" dirty="0">
                <a:latin typeface="Comic Sans MS" panose="030F0702030302020204" pitchFamily="66" charset="0"/>
              </a:rPr>
              <a:t>s</a:t>
            </a:r>
            <a:r>
              <a:rPr lang="en-US" sz="2600" dirty="0">
                <a:latin typeface="Comic Sans MS" panose="030F0702030302020204" pitchFamily="66" charset="0"/>
                <a:sym typeface="Symbol" pitchFamily="18" charset="2"/>
              </a:rPr>
              <a:t>=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baseline="30000" dirty="0">
                <a:latin typeface="Comic Sans MS" panose="030F0702030302020204" pitchFamily="66" charset="0"/>
                <a:sym typeface="Symbol" pitchFamily="18" charset="2"/>
              </a:rPr>
              <a:t>a </a:t>
            </a:r>
            <a:r>
              <a:rPr lang="en-US" sz="2600" dirty="0"/>
              <a:t>                </a:t>
            </a:r>
            <a:r>
              <a:rPr lang="en-US" sz="2400" dirty="0">
                <a:latin typeface="Comic Sans MS" panose="030F0702030302020204" pitchFamily="66" charset="0"/>
              </a:rPr>
              <a:t>MK</a:t>
            </a:r>
            <a:r>
              <a:rPr lang="en-US" sz="2400" baseline="-25000" dirty="0">
                <a:latin typeface="Comic Sans MS" panose="030F0702030302020204" pitchFamily="66" charset="0"/>
              </a:rPr>
              <a:t>P</a:t>
            </a:r>
            <a:r>
              <a:rPr lang="en-US" sz="2600" dirty="0">
                <a:latin typeface="Comic Sans MS" panose="030F0702030302020204" pitchFamily="66" charset="0"/>
                <a:sym typeface="Symbol" pitchFamily="18" charset="2"/>
              </a:rPr>
              <a:t>=(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g, 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 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 g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3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 h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,…, </a:t>
            </a:r>
            <a:r>
              <a:rPr lang="en-US" altLang="he-IL" sz="2600" dirty="0" err="1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err="1">
                <a:latin typeface="Comic Sans MS" panose="030F0702030302020204" pitchFamily="66" charset="0"/>
                <a:sym typeface="Symbol" pitchFamily="18" charset="2"/>
              </a:rPr>
              <a:t>n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,</a:t>
            </a:r>
            <a:r>
              <a:rPr lang="en-US" sz="2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  <a:sym typeface="Symbol" pitchFamily="18" charset="2"/>
              </a:rPr>
              <a:t>AUX,e</a:t>
            </a:r>
            <a:r>
              <a:rPr lang="en-US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  <a:endParaRPr lang="en-US" sz="2600" dirty="0"/>
          </a:p>
          <a:p>
            <a:r>
              <a:rPr lang="en-US" altLang="he-IL" sz="2600" dirty="0" err="1" smtClean="0">
                <a:sym typeface="Symbol" pitchFamily="18" charset="2"/>
              </a:rPr>
              <a:t>Bilinearity</a:t>
            </a:r>
            <a:r>
              <a:rPr lang="en-US" altLang="he-IL" sz="2600" dirty="0" smtClean="0">
                <a:sym typeface="Symbol" pitchFamily="18" charset="2"/>
              </a:rPr>
              <a:t> of </a:t>
            </a:r>
            <a:r>
              <a:rPr lang="en-US" sz="2600" dirty="0" smtClean="0">
                <a:latin typeface="Comic Sans MS" panose="030F0702030302020204" pitchFamily="66" charset="0"/>
              </a:rPr>
              <a:t>e: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e(g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x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y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)=e(g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2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sz="2600" baseline="30000" dirty="0" err="1" smtClean="0">
                <a:latin typeface="Comic Sans MS" panose="030F0702030302020204" pitchFamily="66" charset="0"/>
                <a:sym typeface="Symbol" pitchFamily="18" charset="2"/>
              </a:rPr>
              <a:t>xy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endParaRPr lang="en-US" sz="2600" dirty="0" smtClean="0">
              <a:latin typeface="Comic Sans MS" panose="030F0702030302020204" pitchFamily="66" charset="0"/>
            </a:endParaRPr>
          </a:p>
          <a:p>
            <a:r>
              <a:rPr lang="en-US" sz="2600" b="1" dirty="0" smtClean="0"/>
              <a:t>Encrypt</a:t>
            </a:r>
            <a:r>
              <a:rPr lang="en-US" sz="2600" dirty="0" smtClean="0"/>
              <a:t>:  to encrypt </a:t>
            </a:r>
            <a:r>
              <a:rPr lang="en-US" sz="2600" dirty="0" smtClean="0">
                <a:latin typeface="Comic Sans MS" panose="030F0702030302020204" pitchFamily="66" charset="0"/>
              </a:rPr>
              <a:t>M </a:t>
            </a:r>
            <a:r>
              <a:rPr lang="en-US" sz="2600" dirty="0" smtClean="0"/>
              <a:t>under identity </a:t>
            </a:r>
            <a:r>
              <a:rPr lang="en-US" sz="2600" dirty="0" smtClean="0">
                <a:latin typeface="Comic Sans MS" panose="030F0702030302020204" pitchFamily="66" charset="0"/>
              </a:rPr>
              <a:t>I =(I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600" dirty="0" smtClean="0">
                <a:latin typeface="Comic Sans MS" panose="030F0702030302020204" pitchFamily="66" charset="0"/>
              </a:rPr>
              <a:t>,…, </a:t>
            </a:r>
            <a:r>
              <a:rPr lang="en-US" sz="2600" dirty="0" err="1" smtClean="0">
                <a:latin typeface="Comic Sans MS" panose="030F0702030302020204" pitchFamily="66" charset="0"/>
              </a:rPr>
              <a:t>I</a:t>
            </a:r>
            <a:r>
              <a:rPr lang="en-US" sz="2600" baseline="-25000" dirty="0" err="1" smtClean="0">
                <a:latin typeface="Comic Sans MS" panose="030F0702030302020204" pitchFamily="66" charset="0"/>
              </a:rPr>
              <a:t>k</a:t>
            </a:r>
            <a:r>
              <a:rPr lang="en-US" sz="2600" dirty="0" smtClean="0">
                <a:latin typeface="Comic Sans MS" panose="030F0702030302020204" pitchFamily="66" charset="0"/>
              </a:rPr>
              <a:t>) </a:t>
            </a:r>
            <a:r>
              <a:rPr lang="en-US" sz="2600" dirty="0" smtClean="0"/>
              <a:t>draw at random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s 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Z</a:t>
            </a:r>
            <a:r>
              <a:rPr lang="en-US" altLang="he-IL" sz="2600" baseline="-25000" dirty="0" err="1" smtClean="0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600" dirty="0" smtClean="0"/>
              <a:t>and compute</a:t>
            </a:r>
          </a:p>
          <a:p>
            <a:pPr marL="0" indent="0" algn="ctr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CT=(e(g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600" dirty="0" smtClean="0">
                <a:latin typeface="Comic Sans MS" panose="030F0702030302020204" pitchFamily="66" charset="0"/>
              </a:rPr>
              <a:t>,g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600" dirty="0" smtClean="0">
                <a:latin typeface="Comic Sans MS" panose="030F0702030302020204" pitchFamily="66" charset="0"/>
              </a:rPr>
              <a:t>)</a:t>
            </a:r>
            <a:r>
              <a:rPr lang="en-US" sz="2600" baseline="30000" dirty="0" err="1" smtClean="0">
                <a:latin typeface="Comic Sans MS" panose="030F0702030302020204" pitchFamily="66" charset="0"/>
              </a:rPr>
              <a:t>s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M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, 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g</a:t>
            </a:r>
            <a:r>
              <a:rPr lang="en-US" altLang="he-IL" sz="2600" baseline="30000" dirty="0" err="1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s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,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(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baseline="50000" dirty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>
                <a:latin typeface="Comic Sans MS" panose="030F0702030302020204" pitchFamily="66" charset="0"/>
                <a:sym typeface="Symbol" pitchFamily="18" charset="2"/>
              </a:rPr>
              <a:t>1</a:t>
            </a:r>
            <a:r>
              <a:rPr lang="en-US" altLang="he-IL" sz="2600" dirty="0">
                <a:latin typeface="Comic Sans MS" panose="030F0702030302020204" pitchFamily="66" charset="0"/>
                <a:sym typeface="Mathematica3Mono" panose="00000400000000000000" pitchFamily="2" charset="2"/>
              </a:rPr>
              <a:t>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h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k</a:t>
            </a:r>
            <a:r>
              <a:rPr lang="en-US" altLang="he-IL" sz="2600" baseline="50000" dirty="0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k</a:t>
            </a:r>
            <a:r>
              <a:rPr lang="en-US" altLang="he-IL" sz="2600" dirty="0">
                <a:latin typeface="Comic Sans MS" panose="030F0702030302020204" pitchFamily="66" charset="0"/>
                <a:sym typeface="Mathematica3Mono" panose="00000400000000000000" pitchFamily="2" charset="2"/>
              </a:rPr>
              <a:t></a:t>
            </a:r>
            <a:r>
              <a:rPr lang="en-US" altLang="he-IL" sz="2600" dirty="0" smtClean="0">
                <a:latin typeface="Comic Sans MS" panose="030F0702030302020204" pitchFamily="66" charset="0"/>
                <a:sym typeface="Mathematica3Mono" panose="00000400000000000000" pitchFamily="2" charset="2"/>
              </a:rPr>
              <a:t>g</a:t>
            </a:r>
            <a:r>
              <a:rPr lang="en-US" altLang="he-IL" sz="2600" baseline="-25000" dirty="0" smtClean="0">
                <a:latin typeface="Comic Sans MS" panose="030F0702030302020204" pitchFamily="66" charset="0"/>
                <a:sym typeface="Symbol" pitchFamily="18" charset="2"/>
              </a:rPr>
              <a:t>3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altLang="he-IL" sz="2600" baseline="30000" dirty="0" smtClean="0">
                <a:latin typeface="Comic Sans MS" panose="030F0702030302020204" pitchFamily="66" charset="0"/>
                <a:sym typeface="Symbol" pitchFamily="18" charset="2"/>
              </a:rPr>
              <a:t>s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</a:rPr>
              <a:t>Performance</a:t>
            </a:r>
            <a:r>
              <a:rPr lang="en-US" sz="2600" dirty="0"/>
              <a:t>: </a:t>
            </a:r>
            <a:r>
              <a:rPr lang="en-US" sz="2600" dirty="0" smtClean="0"/>
              <a:t>1 pairing (can be avoided by adding </a:t>
            </a:r>
            <a:r>
              <a:rPr lang="en-US" sz="2600" dirty="0">
                <a:latin typeface="Comic Sans MS" panose="030F0702030302020204" pitchFamily="66" charset="0"/>
              </a:rPr>
              <a:t>e(g</a:t>
            </a:r>
            <a:r>
              <a:rPr lang="en-US" sz="2600" baseline="-25000" dirty="0">
                <a:latin typeface="Comic Sans MS" panose="030F0702030302020204" pitchFamily="66" charset="0"/>
              </a:rPr>
              <a:t>1</a:t>
            </a:r>
            <a:r>
              <a:rPr lang="en-US" sz="2600" dirty="0">
                <a:latin typeface="Comic Sans MS" panose="030F0702030302020204" pitchFamily="66" charset="0"/>
              </a:rPr>
              <a:t>,g</a:t>
            </a:r>
            <a:r>
              <a:rPr lang="en-US" sz="2600" baseline="-25000" dirty="0">
                <a:latin typeface="Comic Sans MS" panose="030F0702030302020204" pitchFamily="66" charset="0"/>
              </a:rPr>
              <a:t>2</a:t>
            </a:r>
            <a:r>
              <a:rPr lang="en-US" sz="2600" dirty="0" smtClean="0">
                <a:latin typeface="Comic Sans MS" panose="030F0702030302020204" pitchFamily="66" charset="0"/>
              </a:rPr>
              <a:t>) </a:t>
            </a:r>
            <a:r>
              <a:rPr lang="en-US" sz="2600" dirty="0"/>
              <a:t>to</a:t>
            </a:r>
            <a:r>
              <a:rPr lang="en-US" sz="2600" dirty="0" smtClean="0">
                <a:latin typeface="Comic Sans MS" panose="030F0702030302020204" pitchFamily="66" charset="0"/>
              </a:rPr>
              <a:t> AUX</a:t>
            </a:r>
            <a:r>
              <a:rPr lang="en-US" sz="2600" dirty="0" smtClean="0"/>
              <a:t>) +3 exponentiations </a:t>
            </a:r>
            <a:r>
              <a:rPr lang="en-US" sz="2600" dirty="0"/>
              <a:t>+ </a:t>
            </a:r>
            <a:r>
              <a:rPr lang="en-US" sz="2600" dirty="0">
                <a:latin typeface="Comic Sans MS" panose="030F0702030302020204" pitchFamily="66" charset="0"/>
              </a:rPr>
              <a:t>O(n)</a:t>
            </a:r>
            <a:r>
              <a:rPr lang="en-US" sz="2600" dirty="0"/>
              <a:t> </a:t>
            </a:r>
            <a:r>
              <a:rPr lang="en-US" sz="2600" dirty="0" smtClean="0"/>
              <a:t>multiplications</a:t>
            </a:r>
            <a:endParaRPr lang="en-US" sz="2600" dirty="0">
              <a:latin typeface="Comic Sans MS" panose="030F0702030302020204" pitchFamily="66" charset="0"/>
            </a:endParaRPr>
          </a:p>
          <a:p>
            <a:r>
              <a:rPr lang="en-US" sz="2600" b="1" dirty="0" smtClean="0"/>
              <a:t>Decrypt</a:t>
            </a:r>
            <a:r>
              <a:rPr lang="en-US" sz="2600" dirty="0" smtClean="0"/>
              <a:t>: decryption of </a:t>
            </a:r>
            <a:r>
              <a:rPr lang="en-US" sz="2600" dirty="0" err="1" smtClean="0"/>
              <a:t>ciphertext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mic Sans MS" panose="030F0702030302020204" pitchFamily="66" charset="0"/>
              </a:rPr>
              <a:t>CT=(A,B,C) </a:t>
            </a:r>
            <a:r>
              <a:rPr lang="en-US" sz="2600" dirty="0" smtClean="0"/>
              <a:t>intended for </a:t>
            </a:r>
            <a:r>
              <a:rPr lang="en-US" sz="2600" dirty="0">
                <a:latin typeface="Comic Sans MS" panose="030F0702030302020204" pitchFamily="66" charset="0"/>
              </a:rPr>
              <a:t>I </a:t>
            </a:r>
            <a:r>
              <a:rPr lang="en-US" sz="2600" dirty="0" smtClean="0"/>
              <a:t>using the </a:t>
            </a:r>
            <a:r>
              <a:rPr lang="en-US" sz="2600" dirty="0"/>
              <a:t>key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mic Sans MS" panose="030F0702030302020204" pitchFamily="66" charset="0"/>
              </a:rPr>
              <a:t>SK</a:t>
            </a:r>
            <a:r>
              <a:rPr lang="en-US" sz="2600" baseline="-25000" dirty="0" smtClean="0">
                <a:latin typeface="Comic Sans MS" panose="030F0702030302020204" pitchFamily="66" charset="0"/>
              </a:rPr>
              <a:t>I</a:t>
            </a:r>
            <a:r>
              <a:rPr lang="en-US" sz="2600" dirty="0" smtClean="0">
                <a:latin typeface="Comic Sans MS" panose="030F0702030302020204" pitchFamily="66" charset="0"/>
              </a:rPr>
              <a:t>=(</a:t>
            </a:r>
            <a:r>
              <a:rPr lang="en-US" sz="2600" dirty="0">
                <a:latin typeface="Comic Sans MS" panose="030F0702030302020204" pitchFamily="66" charset="0"/>
              </a:rPr>
              <a:t>a</a:t>
            </a:r>
            <a:r>
              <a:rPr lang="en-US" sz="2600" baseline="-25000" dirty="0">
                <a:latin typeface="Comic Sans MS" panose="030F0702030302020204" pitchFamily="66" charset="0"/>
              </a:rPr>
              <a:t>0</a:t>
            </a:r>
            <a:r>
              <a:rPr lang="en-US" sz="2600" dirty="0">
                <a:latin typeface="Comic Sans MS" panose="030F0702030302020204" pitchFamily="66" charset="0"/>
              </a:rPr>
              <a:t>,a</a:t>
            </a:r>
            <a:r>
              <a:rPr lang="en-US" sz="2600" baseline="-25000" dirty="0">
                <a:latin typeface="Comic Sans MS" panose="030F0702030302020204" pitchFamily="66" charset="0"/>
              </a:rPr>
              <a:t>1</a:t>
            </a:r>
            <a:r>
              <a:rPr lang="en-US" sz="2600" dirty="0">
                <a:latin typeface="Comic Sans MS" panose="030F0702030302020204" pitchFamily="66" charset="0"/>
              </a:rPr>
              <a:t>,b</a:t>
            </a:r>
            <a:r>
              <a:rPr lang="en-US" sz="2600" baseline="-25000" dirty="0">
                <a:latin typeface="Comic Sans MS" panose="030F0702030302020204" pitchFamily="66" charset="0"/>
              </a:rPr>
              <a:t>k+1</a:t>
            </a:r>
            <a:r>
              <a:rPr lang="en-US" sz="2600" dirty="0">
                <a:latin typeface="Comic Sans MS" panose="030F0702030302020204" pitchFamily="66" charset="0"/>
              </a:rPr>
              <a:t>,…,</a:t>
            </a:r>
            <a:r>
              <a:rPr lang="en-US" sz="2600" dirty="0" err="1">
                <a:latin typeface="Comic Sans MS" panose="030F0702030302020204" pitchFamily="66" charset="0"/>
              </a:rPr>
              <a:t>b</a:t>
            </a:r>
            <a:r>
              <a:rPr lang="en-US" sz="2600" baseline="-25000" dirty="0" err="1">
                <a:latin typeface="Comic Sans MS" panose="030F0702030302020204" pitchFamily="66" charset="0"/>
              </a:rPr>
              <a:t>n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)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smtClean="0"/>
              <a:t> is as follows:</a:t>
            </a:r>
          </a:p>
          <a:p>
            <a:pPr marL="0" indent="0"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Performance</a:t>
            </a:r>
            <a:r>
              <a:rPr lang="en-US" sz="2600" dirty="0"/>
              <a:t>: </a:t>
            </a:r>
            <a:r>
              <a:rPr lang="en-US" sz="2600" dirty="0" smtClean="0"/>
              <a:t>2 </a:t>
            </a:r>
            <a:r>
              <a:rPr lang="en-US" sz="2600" dirty="0"/>
              <a:t>pairing </a:t>
            </a:r>
            <a:r>
              <a:rPr lang="en-US" sz="2600" dirty="0" smtClean="0"/>
              <a:t>computations and 1 multiplication</a:t>
            </a:r>
            <a:endParaRPr lang="en-US" sz="2600" dirty="0">
              <a:latin typeface="Comic Sans MS" panose="030F0702030302020204" pitchFamily="66" charset="0"/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191125"/>
            <a:ext cx="90201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Denial of </a:t>
            </a:r>
            <a:r>
              <a:rPr lang="en-US" dirty="0" smtClean="0"/>
              <a:t>existence requires signatures*</a:t>
            </a:r>
            <a:endParaRPr lang="en-US" dirty="0" smtClean="0"/>
          </a:p>
          <a:p>
            <a:r>
              <a:rPr lang="en-US" dirty="0" smtClean="0"/>
              <a:t>Denial </a:t>
            </a:r>
            <a:r>
              <a:rPr lang="en-US" dirty="0" smtClean="0"/>
              <a:t>of existence can be done</a:t>
            </a:r>
          </a:p>
          <a:p>
            <a:pPr lvl="1"/>
            <a:r>
              <a:rPr lang="en-US" b="1" dirty="0" smtClean="0"/>
              <a:t>As efficiently as one can expect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Assuming random oracle</a:t>
            </a:r>
          </a:p>
          <a:p>
            <a:pPr marL="914400" lvl="2" indent="0">
              <a:buNone/>
            </a:pPr>
            <a:r>
              <a:rPr lang="en-US" dirty="0" smtClean="0"/>
              <a:t>A variety of methods (VRF/VUF, HIBE, Cuckoo Hashing)</a:t>
            </a:r>
          </a:p>
          <a:p>
            <a:pPr marL="914400" lvl="2" indent="0">
              <a:buNone/>
            </a:pPr>
            <a:r>
              <a:rPr lang="en-US" dirty="0" smtClean="0"/>
              <a:t>Requiring “constant number of exponentiations”</a:t>
            </a:r>
          </a:p>
          <a:p>
            <a:pPr marL="571500" indent="-457200"/>
            <a:r>
              <a:rPr lang="en-US" dirty="0" smtClean="0"/>
              <a:t>Many </a:t>
            </a:r>
            <a:r>
              <a:rPr lang="en-US" dirty="0" smtClean="0"/>
              <a:t>cryptographic primitives can be </a:t>
            </a:r>
            <a:r>
              <a:rPr lang="en-US" dirty="0" smtClean="0"/>
              <a:t>utilized</a:t>
            </a:r>
          </a:p>
          <a:p>
            <a:pPr marL="571500" indent="-457200"/>
            <a:r>
              <a:rPr lang="en-US" dirty="0"/>
              <a:t>Dynamic Case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b="1" dirty="0">
                <a:solidFill>
                  <a:srgbClr val="FF3300"/>
                </a:solidFill>
              </a:rPr>
              <a:t>Based </a:t>
            </a:r>
            <a:r>
              <a:rPr lang="en-US" altLang="he-IL" b="1" dirty="0" smtClean="0">
                <a:solidFill>
                  <a:srgbClr val="FF3300"/>
                </a:solidFill>
              </a:rPr>
              <a:t>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he-IL" b="1" dirty="0" smtClean="0">
                <a:solidFill>
                  <a:srgbClr val="002060"/>
                </a:solidFill>
              </a:rPr>
              <a:t>NSEC5</a:t>
            </a:r>
            <a:r>
              <a:rPr lang="en-US" altLang="he-IL" b="1" dirty="0">
                <a:solidFill>
                  <a:srgbClr val="002060"/>
                </a:solidFill>
              </a:rPr>
              <a:t>:  Provably Preventing DNSSEC Zone Enumeration </a:t>
            </a:r>
            <a:r>
              <a:rPr lang="en-US" altLang="he-IL" b="1" dirty="0">
                <a:solidFill>
                  <a:srgbClr val="993300"/>
                </a:solidFill>
              </a:rPr>
              <a:t>Sharon Goldberg, Moni Naor, Dimitris Papadopoulos, Leonid </a:t>
            </a:r>
            <a:r>
              <a:rPr lang="en-US" altLang="he-IL" b="1" dirty="0" err="1">
                <a:solidFill>
                  <a:srgbClr val="993300"/>
                </a:solidFill>
              </a:rPr>
              <a:t>Reyzin</a:t>
            </a:r>
            <a:r>
              <a:rPr lang="en-US" altLang="he-IL" b="1" dirty="0">
                <a:solidFill>
                  <a:srgbClr val="993300"/>
                </a:solidFill>
              </a:rPr>
              <a:t>,  </a:t>
            </a:r>
            <a:r>
              <a:rPr lang="en-US" altLang="he-IL" b="1" dirty="0" err="1">
                <a:solidFill>
                  <a:srgbClr val="993300"/>
                </a:solidFill>
              </a:rPr>
              <a:t>Sachin</a:t>
            </a:r>
            <a:r>
              <a:rPr lang="en-US" altLang="he-IL" b="1" dirty="0">
                <a:solidFill>
                  <a:srgbClr val="993300"/>
                </a:solidFill>
              </a:rPr>
              <a:t> </a:t>
            </a:r>
            <a:r>
              <a:rPr lang="en-US" altLang="he-IL" b="1" dirty="0" err="1" smtClean="0">
                <a:solidFill>
                  <a:srgbClr val="993300"/>
                </a:solidFill>
              </a:rPr>
              <a:t>Vasant</a:t>
            </a:r>
            <a:r>
              <a:rPr lang="en-US" altLang="he-IL" b="1" dirty="0">
                <a:solidFill>
                  <a:srgbClr val="993300"/>
                </a:solidFill>
              </a:rPr>
              <a:t> </a:t>
            </a:r>
            <a:r>
              <a:rPr lang="en-US" altLang="he-IL" b="1" dirty="0" smtClean="0">
                <a:solidFill>
                  <a:srgbClr val="993300"/>
                </a:solidFill>
              </a:rPr>
              <a:t>and </a:t>
            </a:r>
            <a:r>
              <a:rPr lang="en-US" altLang="he-IL" b="1" dirty="0" err="1">
                <a:solidFill>
                  <a:srgbClr val="993300"/>
                </a:solidFill>
              </a:rPr>
              <a:t>Asaf</a:t>
            </a:r>
            <a:r>
              <a:rPr lang="en-US" altLang="he-IL" b="1" dirty="0">
                <a:solidFill>
                  <a:srgbClr val="993300"/>
                </a:solidFill>
              </a:rPr>
              <a:t> </a:t>
            </a:r>
            <a:r>
              <a:rPr lang="en-US" altLang="he-IL" b="1" dirty="0" err="1" smtClean="0">
                <a:solidFill>
                  <a:srgbClr val="993300"/>
                </a:solidFill>
              </a:rPr>
              <a:t>Ziv</a:t>
            </a:r>
            <a:endParaRPr lang="en-US" altLang="he-IL" b="1" dirty="0" smtClean="0">
              <a:solidFill>
                <a:srgbClr val="993300"/>
              </a:solidFill>
            </a:endParaRPr>
          </a:p>
          <a:p>
            <a:pPr marL="800100" lvl="2" indent="0" eaLnBrk="1" hangingPunct="1">
              <a:buNone/>
            </a:pPr>
            <a:r>
              <a:rPr lang="en-US" b="1" dirty="0"/>
              <a:t>Cryptology </a:t>
            </a:r>
            <a:r>
              <a:rPr lang="en-US" b="1" dirty="0" err="1"/>
              <a:t>ePrint</a:t>
            </a:r>
            <a:r>
              <a:rPr lang="en-US" b="1" dirty="0"/>
              <a:t> Archive: Report </a:t>
            </a:r>
            <a:r>
              <a:rPr lang="en-US" b="1" dirty="0" smtClean="0"/>
              <a:t>2014/582, to appear NDSS 2015</a:t>
            </a:r>
            <a:endParaRPr lang="en-US" altLang="he-IL" b="1" dirty="0">
              <a:solidFill>
                <a:srgbClr val="99330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he-IL" b="1" dirty="0">
                <a:solidFill>
                  <a:srgbClr val="002060"/>
                </a:solidFill>
              </a:rPr>
              <a:t>PSR Membership Proof Systems, </a:t>
            </a:r>
            <a:r>
              <a:rPr lang="en-US" altLang="he-IL" b="1" dirty="0">
                <a:solidFill>
                  <a:srgbClr val="993300"/>
                </a:solidFill>
              </a:rPr>
              <a:t>Moni Naor and </a:t>
            </a:r>
            <a:r>
              <a:rPr lang="en-US" altLang="he-IL" b="1" dirty="0" err="1">
                <a:solidFill>
                  <a:srgbClr val="993300"/>
                </a:solidFill>
              </a:rPr>
              <a:t>Asaf</a:t>
            </a:r>
            <a:r>
              <a:rPr lang="en-US" altLang="he-IL" b="1" dirty="0">
                <a:solidFill>
                  <a:srgbClr val="993300"/>
                </a:solidFill>
              </a:rPr>
              <a:t> </a:t>
            </a:r>
            <a:r>
              <a:rPr lang="en-US" altLang="he-IL" b="1" dirty="0" err="1">
                <a:solidFill>
                  <a:srgbClr val="993300"/>
                </a:solidFill>
              </a:rPr>
              <a:t>Ziv</a:t>
            </a:r>
            <a:endParaRPr lang="en-US" altLang="he-IL" b="1" dirty="0">
              <a:solidFill>
                <a:srgbClr val="993300"/>
              </a:solidFill>
            </a:endParaRPr>
          </a:p>
          <a:p>
            <a:pPr eaLnBrk="1" hangingPunct="1"/>
            <a:endParaRPr lang="en-US" altLang="he-IL" b="1" dirty="0" smtClean="0">
              <a:solidFill>
                <a:srgbClr val="993300"/>
              </a:solidFill>
            </a:endParaRPr>
          </a:p>
          <a:p>
            <a:pPr marL="0" indent="0" eaLnBrk="1" hangingPunct="1">
              <a:buNone/>
            </a:pPr>
            <a:r>
              <a:rPr lang="en-US" altLang="he-IL" sz="2800" b="1" dirty="0">
                <a:solidFill>
                  <a:srgbClr val="993300"/>
                </a:solidFill>
              </a:rPr>
              <a:t>Project page: </a:t>
            </a:r>
            <a:r>
              <a:rPr lang="en-US" altLang="he-IL" sz="2400" b="1" dirty="0"/>
              <a:t>http://www.cs.bu.edu/~goldbe/papers/nsec5.html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Zone Enumeration a Real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Much debate in the networking </a:t>
            </a:r>
            <a:r>
              <a:rPr lang="en-US" dirty="0" smtClean="0"/>
              <a:t>world: </a:t>
            </a:r>
            <a:r>
              <a:rPr lang="en-US" b="1" dirty="0" smtClean="0">
                <a:solidFill>
                  <a:srgbClr val="C00000"/>
                </a:solidFill>
              </a:rPr>
              <a:t>After all this is public information?</a:t>
            </a:r>
          </a:p>
          <a:p>
            <a:r>
              <a:rPr lang="en-US" dirty="0" smtClean="0"/>
              <a:t>There is a difference between </a:t>
            </a:r>
            <a:r>
              <a:rPr lang="en-US" b="1" dirty="0" smtClean="0"/>
              <a:t>willing to answer questions</a:t>
            </a:r>
            <a:r>
              <a:rPr lang="en-US" dirty="0" smtClean="0"/>
              <a:t> and </a:t>
            </a:r>
            <a:r>
              <a:rPr lang="en-US" b="1" dirty="0" smtClean="0"/>
              <a:t>revealing everything you know</a:t>
            </a:r>
          </a:p>
          <a:p>
            <a:r>
              <a:rPr lang="en-US" dirty="0" smtClean="0"/>
              <a:t>Enumerating </a:t>
            </a:r>
            <a:r>
              <a:rPr lang="en-US" dirty="0"/>
              <a:t>hostnames creates a </a:t>
            </a:r>
            <a:r>
              <a:rPr lang="en-US" b="1" dirty="0"/>
              <a:t>toehold for more complex </a:t>
            </a:r>
            <a:r>
              <a:rPr lang="en-US" b="1" dirty="0" smtClean="0"/>
              <a:t>attacks</a:t>
            </a:r>
            <a:endParaRPr lang="he-IL" b="1" dirty="0" smtClean="0"/>
          </a:p>
          <a:p>
            <a:r>
              <a:rPr lang="en-US" dirty="0" smtClean="0"/>
              <a:t>Legal </a:t>
            </a:r>
            <a:r>
              <a:rPr lang="en-US" dirty="0"/>
              <a:t>reasons to protect host names </a:t>
            </a:r>
            <a:endParaRPr lang="en-US" dirty="0" smtClean="0"/>
          </a:p>
          <a:p>
            <a:pPr lvl="1"/>
            <a:r>
              <a:rPr lang="en-US" dirty="0" smtClean="0"/>
              <a:t>e.g. </a:t>
            </a:r>
            <a:r>
              <a:rPr lang="en-US" dirty="0"/>
              <a:t>EU Data Protection </a:t>
            </a:r>
            <a:r>
              <a:rPr lang="en-US" dirty="0" smtClean="0"/>
              <a:t>laws</a:t>
            </a:r>
            <a:endParaRPr lang="he-IL" dirty="0"/>
          </a:p>
          <a:p>
            <a:r>
              <a:rPr lang="en-US" dirty="0" smtClean="0"/>
              <a:t>IETF </a:t>
            </a:r>
            <a:r>
              <a:rPr lang="en-US" dirty="0"/>
              <a:t>rewrote the DNSSEC standard to `deal' with this issue in 2008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 bwMode="auto">
          <a:xfrm>
            <a:off x="4038600" y="3352800"/>
            <a:ext cx="3657600" cy="381000"/>
          </a:xfrm>
          <a:prstGeom prst="wedgeRoundRectCallout">
            <a:avLst>
              <a:gd name="adj1" fmla="val -93498"/>
              <a:gd name="adj2" fmla="val 2655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Creator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commited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to values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Verifiable Random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839200" cy="5287962"/>
          </a:xfrm>
        </p:spPr>
        <p:txBody>
          <a:bodyPr/>
          <a:lstStyle/>
          <a:p>
            <a:r>
              <a:rPr lang="en-US" b="1" dirty="0" smtClean="0"/>
              <a:t>Setup</a:t>
            </a:r>
            <a:r>
              <a:rPr lang="en-US" dirty="0" smtClean="0"/>
              <a:t>: </a:t>
            </a:r>
            <a:r>
              <a:rPr lang="en-US" sz="2600" dirty="0"/>
              <a:t>generates two keys </a:t>
            </a:r>
            <a:r>
              <a:rPr lang="en-US" sz="2600" dirty="0">
                <a:latin typeface="Comic Sans MS" panose="030F0702030302020204" pitchFamily="66" charset="0"/>
              </a:rPr>
              <a:t>(PK,SK) </a:t>
            </a:r>
            <a:r>
              <a:rPr lang="en-US" sz="2600" dirty="0"/>
              <a:t>for a function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</a:p>
          <a:p>
            <a:r>
              <a:rPr lang="en-US" b="1" dirty="0" smtClean="0"/>
              <a:t>Prove</a:t>
            </a:r>
            <a:r>
              <a:rPr lang="en-US" dirty="0" smtClean="0"/>
              <a:t>: </a:t>
            </a:r>
            <a:r>
              <a:rPr lang="en-US" sz="2600" dirty="0"/>
              <a:t>gets </a:t>
            </a:r>
            <a:r>
              <a:rPr lang="en-US" sz="2600" dirty="0">
                <a:latin typeface="Comic Sans MS" panose="030F0702030302020204" pitchFamily="66" charset="0"/>
              </a:rPr>
              <a:t>SK</a:t>
            </a:r>
            <a:r>
              <a:rPr lang="en-US" sz="2600" dirty="0"/>
              <a:t> and outputs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F(x) </a:t>
            </a:r>
            <a:r>
              <a:rPr lang="en-US" sz="2600" dirty="0"/>
              <a:t>with its proof </a:t>
            </a:r>
            <a:r>
              <a:rPr lang="en-US" sz="2800" dirty="0">
                <a:latin typeface="Symbol" panose="05050102010706020507" pitchFamily="18" charset="2"/>
              </a:rPr>
              <a:t>p</a:t>
            </a:r>
            <a:endParaRPr lang="en-US" sz="2600" dirty="0"/>
          </a:p>
          <a:p>
            <a:r>
              <a:rPr lang="en-US" b="1" dirty="0" smtClean="0"/>
              <a:t>Verify</a:t>
            </a:r>
            <a:r>
              <a:rPr lang="en-US" dirty="0" smtClean="0"/>
              <a:t>: </a:t>
            </a:r>
            <a:r>
              <a:rPr lang="en-US" sz="2600" dirty="0"/>
              <a:t>gets </a:t>
            </a:r>
            <a:r>
              <a:rPr lang="en-US" sz="2600" dirty="0">
                <a:latin typeface="Comic Sans MS" panose="030F0702030302020204" pitchFamily="66" charset="0"/>
              </a:rPr>
              <a:t>PK, x, y, </a:t>
            </a:r>
            <a:r>
              <a:rPr lang="en-US" sz="2600" dirty="0">
                <a:latin typeface="Symbol" panose="05050102010706020507" pitchFamily="18" charset="2"/>
              </a:rPr>
              <a:t>p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/>
              <a:t>and verifies that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F(x)</a:t>
            </a:r>
            <a:r>
              <a:rPr lang="en-US" sz="2600" dirty="0">
                <a:latin typeface="Comic Sans MS" panose="030F0702030302020204" pitchFamily="66" charset="0"/>
              </a:rPr>
              <a:t>=</a:t>
            </a:r>
            <a:r>
              <a:rPr lang="en-US" sz="2600" dirty="0" smtClean="0">
                <a:latin typeface="Comic Sans MS" panose="030F0702030302020204" pitchFamily="66" charset="0"/>
              </a:rPr>
              <a:t>y </a:t>
            </a:r>
            <a:r>
              <a:rPr lang="en-US" sz="2600" dirty="0"/>
              <a:t>using </a:t>
            </a:r>
            <a:r>
              <a:rPr lang="en-US" sz="2600" dirty="0">
                <a:latin typeface="Symbol" panose="05050102010706020507" pitchFamily="18" charset="2"/>
              </a:rPr>
              <a:t>p</a:t>
            </a: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/>
              <a:t>properties: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Provability</a:t>
            </a:r>
            <a:r>
              <a:rPr lang="en-US" dirty="0" smtClean="0"/>
              <a:t>:</a:t>
            </a:r>
            <a:r>
              <a:rPr lang="en-US" sz="2600" dirty="0" smtClean="0">
                <a:latin typeface="Comic Sans MS" panose="030F0702030302020204" pitchFamily="66" charset="0"/>
              </a:rPr>
              <a:t>(</a:t>
            </a:r>
            <a:r>
              <a:rPr lang="en-US" sz="2600" dirty="0">
                <a:latin typeface="Comic Sans MS" panose="030F0702030302020204" pitchFamily="66" charset="0"/>
              </a:rPr>
              <a:t>PK,SK</a:t>
            </a:r>
            <a:r>
              <a:rPr lang="en-US" sz="2600" dirty="0" smtClean="0">
                <a:latin typeface="Comic Sans MS" panose="030F0702030302020204" pitchFamily="66" charset="0"/>
              </a:rPr>
              <a:t>)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600" dirty="0" smtClean="0">
                <a:sym typeface="Symbol" pitchFamily="18" charset="2"/>
              </a:rPr>
              <a:t>Setup 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→</a:t>
            </a:r>
            <a:r>
              <a:rPr lang="en-US" altLang="he-IL" sz="2600" dirty="0" smtClean="0">
                <a:sym typeface="Symbol" pitchFamily="18" charset="2"/>
              </a:rPr>
              <a:t> </a:t>
            </a:r>
            <a:r>
              <a:rPr lang="en-US" sz="2600" dirty="0" smtClean="0"/>
              <a:t>Verify</a:t>
            </a:r>
            <a:r>
              <a:rPr lang="en-US" sz="2600" dirty="0">
                <a:latin typeface="Comic Sans MS" panose="030F0702030302020204" pitchFamily="66" charset="0"/>
              </a:rPr>
              <a:t>(</a:t>
            </a:r>
            <a:r>
              <a:rPr lang="en-US" sz="2600" dirty="0" err="1">
                <a:latin typeface="Comic Sans MS" panose="030F0702030302020204" pitchFamily="66" charset="0"/>
              </a:rPr>
              <a:t>PK,x,</a:t>
            </a:r>
            <a:r>
              <a:rPr lang="en-US" sz="2600" dirty="0" err="1" smtClean="0"/>
              <a:t>Prove</a:t>
            </a:r>
            <a:r>
              <a:rPr lang="en-US" sz="2600" dirty="0" smtClean="0"/>
              <a:t>(</a:t>
            </a:r>
            <a:r>
              <a:rPr lang="en-US" sz="2600" dirty="0" err="1">
                <a:latin typeface="Comic Sans MS" panose="030F0702030302020204" pitchFamily="66" charset="0"/>
              </a:rPr>
              <a:t>SK,x</a:t>
            </a:r>
            <a:r>
              <a:rPr lang="en-US" sz="2600" dirty="0" smtClean="0">
                <a:latin typeface="Comic Sans MS" panose="030F0702030302020204" pitchFamily="66" charset="0"/>
              </a:rPr>
              <a:t>))=1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Uniqueness</a:t>
            </a:r>
            <a:r>
              <a:rPr lang="en-US" dirty="0" smtClean="0"/>
              <a:t>: </a:t>
            </a:r>
            <a:r>
              <a:rPr lang="en-US" sz="2600" dirty="0"/>
              <a:t>(PK,SK</a:t>
            </a:r>
            <a:r>
              <a:rPr lang="en-US" sz="2600" dirty="0" smtClean="0"/>
              <a:t>)</a:t>
            </a:r>
            <a:r>
              <a:rPr lang="en-US" altLang="he-IL" sz="2600" dirty="0" smtClean="0">
                <a:sym typeface="Symbol" pitchFamily="18" charset="2"/>
              </a:rPr>
              <a:t>Setup and </a:t>
            </a:r>
            <a:r>
              <a:rPr lang="en-US" sz="2600" dirty="0" smtClean="0"/>
              <a:t>Verify</a:t>
            </a:r>
            <a:r>
              <a:rPr lang="en-US" sz="2600" dirty="0" smtClean="0">
                <a:latin typeface="Comic Sans MS" panose="030F0702030302020204" pitchFamily="66" charset="0"/>
              </a:rPr>
              <a:t>(</a:t>
            </a:r>
            <a:r>
              <a:rPr lang="en-US" sz="2600" dirty="0" err="1" smtClean="0">
                <a:latin typeface="Comic Sans MS" panose="030F0702030302020204" pitchFamily="66" charset="0"/>
              </a:rPr>
              <a:t>PK,x,y,</a:t>
            </a:r>
            <a:r>
              <a:rPr lang="en-US" sz="2800" dirty="0" err="1" smtClean="0">
                <a:latin typeface="Symbol" panose="05050102010706020507" pitchFamily="18" charset="2"/>
              </a:rPr>
              <a:t>p</a:t>
            </a:r>
            <a:r>
              <a:rPr lang="en-US" sz="2600" dirty="0">
                <a:latin typeface="Comic Sans MS" panose="030F0702030302020204" pitchFamily="66" charset="0"/>
              </a:rPr>
              <a:t>)=1</a:t>
            </a:r>
            <a:r>
              <a:rPr lang="en-US" sz="2600" dirty="0" smtClean="0"/>
              <a:t> then </a:t>
            </a:r>
            <a:r>
              <a:rPr lang="en-US" sz="2600" dirty="0">
                <a:latin typeface="Comic Sans MS" panose="030F0702030302020204" pitchFamily="66" charset="0"/>
              </a:rPr>
              <a:t>∀</a:t>
            </a:r>
            <a:r>
              <a:rPr lang="en-US" sz="2600" dirty="0" err="1">
                <a:latin typeface="Comic Sans MS" panose="030F0702030302020204" pitchFamily="66" charset="0"/>
              </a:rPr>
              <a:t>z≠y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800" dirty="0" smtClean="0"/>
              <a:t>and </a:t>
            </a:r>
            <a:r>
              <a:rPr lang="en-US" sz="2800" dirty="0">
                <a:latin typeface="Comic Sans MS" panose="030F0702030302020204" pitchFamily="66" charset="0"/>
              </a:rPr>
              <a:t>∀</a:t>
            </a:r>
            <a:r>
              <a:rPr lang="en-US" sz="2800" dirty="0" smtClean="0">
                <a:latin typeface="Symbol" panose="05050102010706020507" pitchFamily="18" charset="2"/>
              </a:rPr>
              <a:t>p</a:t>
            </a:r>
            <a:r>
              <a:rPr lang="en-US" sz="2800" dirty="0" smtClean="0"/>
              <a:t>’</a:t>
            </a:r>
            <a:r>
              <a:rPr lang="en-US" altLang="he-IL" sz="2800" dirty="0" smtClean="0">
                <a:sym typeface="Symbol" pitchFamily="18" charset="2"/>
              </a:rPr>
              <a:t> </a:t>
            </a:r>
            <a:r>
              <a:rPr lang="en-US" sz="2600" dirty="0" smtClean="0"/>
              <a:t>Verify(</a:t>
            </a:r>
            <a:r>
              <a:rPr lang="en-US" sz="2600" dirty="0" err="1">
                <a:latin typeface="Comic Sans MS" panose="030F0702030302020204" pitchFamily="66" charset="0"/>
              </a:rPr>
              <a:t>PK,x,z</a:t>
            </a:r>
            <a:r>
              <a:rPr lang="en-US" sz="2600" dirty="0" smtClean="0">
                <a:latin typeface="Comic Sans MS" panose="030F0702030302020204" pitchFamily="66" charset="0"/>
              </a:rPr>
              <a:t>,</a:t>
            </a:r>
            <a:r>
              <a:rPr lang="en-US" sz="2800" dirty="0">
                <a:latin typeface="Symbol" panose="05050102010706020507" pitchFamily="18" charset="2"/>
              </a:rPr>
              <a:t> p</a:t>
            </a:r>
            <a:r>
              <a:rPr lang="en-US" sz="2600" dirty="0" smtClean="0">
                <a:latin typeface="Comic Sans MS" panose="030F0702030302020204" pitchFamily="66" charset="0"/>
              </a:rPr>
              <a:t>’</a:t>
            </a:r>
            <a:r>
              <a:rPr lang="en-US" sz="2600" dirty="0" smtClean="0"/>
              <a:t>)=0</a:t>
            </a:r>
            <a:endParaRPr lang="en-US" altLang="he-IL" sz="2600" dirty="0" smtClean="0">
              <a:sym typeface="Symbol" pitchFamily="18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Pseudorandomness</a:t>
            </a:r>
            <a:r>
              <a:rPr lang="en-US" dirty="0" smtClean="0"/>
              <a:t>: </a:t>
            </a:r>
            <a:r>
              <a:rPr lang="en-US" sz="2600" dirty="0"/>
              <a:t>cannot </a:t>
            </a:r>
            <a:r>
              <a:rPr lang="en-US" sz="2800" b="1" dirty="0" smtClean="0"/>
              <a:t>distinguish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F(x)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800" dirty="0"/>
              <a:t>from a random value for a</a:t>
            </a:r>
            <a:r>
              <a:rPr lang="en-US" sz="2600" dirty="0"/>
              <a:t> chosen </a:t>
            </a:r>
            <a:r>
              <a:rPr lang="en-US" sz="2600" dirty="0">
                <a:latin typeface="Comic Sans MS" panose="030F0702030302020204" pitchFamily="66" charset="0"/>
              </a:rPr>
              <a:t>x</a:t>
            </a:r>
            <a:r>
              <a:rPr lang="en-US" sz="2600" dirty="0"/>
              <a:t> even after querying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F(x</a:t>
            </a:r>
            <a:r>
              <a:rPr lang="en-U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),...,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F(</a:t>
            </a:r>
            <a:r>
              <a:rPr lang="en-U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n-US" sz="26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6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VRF based PSR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74" y="838200"/>
            <a:ext cx="88392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Very similar to NSEC5: </a:t>
            </a:r>
            <a:r>
              <a:rPr lang="en-US" sz="2800" b="1" dirty="0" smtClean="0"/>
              <a:t>VRF </a:t>
            </a:r>
            <a:r>
              <a:rPr lang="en-US" sz="2800" dirty="0" smtClean="0"/>
              <a:t>replaces </a:t>
            </a:r>
            <a:r>
              <a:rPr lang="en-US" sz="2800" dirty="0">
                <a:solidFill>
                  <a:srgbClr val="00E4A8"/>
                </a:solidFill>
                <a:latin typeface="Comic Sans MS" panose="030F0702030302020204" pitchFamily="66" charset="0"/>
              </a:rPr>
              <a:t>h</a:t>
            </a:r>
            <a:r>
              <a:rPr lang="en-US" sz="2800" baseline="-25000" dirty="0">
                <a:solidFill>
                  <a:srgbClr val="00E4A8"/>
                </a:solidFill>
                <a:latin typeface="Comic Sans MS" panose="030F0702030302020204" pitchFamily="66" charset="0"/>
              </a:rPr>
              <a:t>2</a:t>
            </a:r>
            <a:r>
              <a:rPr lang="en-US" sz="2800" dirty="0">
                <a:latin typeface="Comic Sans MS" panose="030F0702030302020204" pitchFamily="66" charset="0"/>
              </a:rPr>
              <a:t>(S(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dirty="0">
                <a:latin typeface="Comic Sans MS" panose="030F0702030302020204" pitchFamily="66" charset="0"/>
              </a:rPr>
              <a:t>))</a:t>
            </a:r>
            <a:r>
              <a:rPr lang="en-US" altLang="he-IL" sz="2800" dirty="0">
                <a:latin typeface="Comic Sans MS" panose="030F0702030302020204" pitchFamily="66" charset="0"/>
              </a:rPr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E4A8"/>
                </a:solidFill>
              </a:rPr>
              <a:t>Primary</a:t>
            </a:r>
            <a:r>
              <a:rPr lang="en-US" sz="2800" dirty="0" smtClean="0"/>
              <a:t>: </a:t>
            </a:r>
            <a:r>
              <a:rPr lang="en-US" altLang="he-IL" sz="2800" dirty="0" smtClean="0">
                <a:sym typeface="Symbol" pitchFamily="18" charset="2"/>
              </a:rPr>
              <a:t>Run </a:t>
            </a:r>
            <a:r>
              <a:rPr lang="en-US" altLang="he-IL" sz="2800" b="1" dirty="0" smtClean="0">
                <a:sym typeface="Symbol" pitchFamily="18" charset="2"/>
              </a:rPr>
              <a:t>setup</a:t>
            </a:r>
            <a:r>
              <a:rPr lang="en-US" altLang="he-IL" sz="2800" dirty="0" smtClean="0">
                <a:sym typeface="Symbol" pitchFamily="18" charset="2"/>
              </a:rPr>
              <a:t> for VRF and get </a:t>
            </a:r>
            <a:r>
              <a:rPr lang="en-US" sz="2800" dirty="0" smtClean="0">
                <a:latin typeface="Comic Sans MS" panose="030F0702030302020204" pitchFamily="66" charset="0"/>
              </a:rPr>
              <a:t>F</a:t>
            </a:r>
            <a:r>
              <a:rPr lang="en-US" altLang="he-IL" sz="2800" dirty="0" smtClean="0">
                <a:sym typeface="Symbol" pitchFamily="18" charset="2"/>
              </a:rPr>
              <a:t> and </a:t>
            </a:r>
            <a:r>
              <a:rPr lang="en-US" altLang="he-IL" sz="2800" dirty="0">
                <a:latin typeface="Comic Sans MS" panose="030F0702030302020204" pitchFamily="66" charset="0"/>
                <a:sym typeface="Symbol" pitchFamily="18" charset="2"/>
              </a:rPr>
              <a:t>(PK,SK)</a:t>
            </a:r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sz="2800" dirty="0" smtClean="0"/>
              <a:t>For </a:t>
            </a:r>
            <a:r>
              <a:rPr lang="en-US" sz="2800" dirty="0"/>
              <a:t>every 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sz="2800" dirty="0">
                <a:latin typeface="Comic Sans MS" panose="030F0702030302020204" pitchFamily="66" charset="0"/>
                <a:sym typeface="Symbol" pitchFamily="18" charset="2"/>
              </a:rPr>
              <a:t>  </a:t>
            </a:r>
            <a:r>
              <a:rPr lang="en-US" altLang="he-IL" sz="2800" dirty="0">
                <a:solidFill>
                  <a:srgbClr val="9966FF"/>
                </a:solidFill>
                <a:latin typeface="Comic Sans MS" panose="030F0702030302020204" pitchFamily="66" charset="0"/>
              </a:rPr>
              <a:t>R </a:t>
            </a:r>
            <a:r>
              <a:rPr lang="en-US" altLang="he-IL" sz="2800" dirty="0">
                <a:sym typeface="Symbol" pitchFamily="18" charset="2"/>
              </a:rPr>
              <a:t>compute</a:t>
            </a:r>
            <a:r>
              <a:rPr lang="en-US" altLang="he-IL" sz="28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</a:t>
            </a:r>
            <a:r>
              <a:rPr lang="en-US" sz="2800" baseline="-25000" dirty="0" err="1"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=F(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)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Signature </a:t>
            </a:r>
            <a:r>
              <a:rPr lang="en-US" dirty="0"/>
              <a:t>on </a:t>
            </a:r>
            <a:r>
              <a:rPr lang="en-US" b="1" dirty="0"/>
              <a:t>pairs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altLang="he-IL" dirty="0">
                <a:sym typeface="Symbol" pitchFamily="18" charset="2"/>
              </a:rPr>
              <a:t>              </a:t>
            </a:r>
            <a:r>
              <a:rPr lang="en-US" altLang="he-IL" dirty="0" smtClean="0">
                <a:sym typeface="Symbol" pitchFamily="18" charset="2"/>
              </a:rPr>
              <a:t>Signature </a:t>
            </a:r>
            <a:r>
              <a:rPr lang="en-US" altLang="he-IL" dirty="0">
                <a:sym typeface="Symbol" pitchFamily="18" charset="2"/>
              </a:rPr>
              <a:t>on values: 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Sign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,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v</a:t>
            </a:r>
            <a:r>
              <a:rPr lang="en-US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Secondary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For </a:t>
            </a:r>
            <a:r>
              <a:rPr lang="en-US" sz="2800" dirty="0" smtClean="0"/>
              <a:t>query </a:t>
            </a:r>
            <a:r>
              <a:rPr lang="en-US" altLang="he-IL" dirty="0" err="1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:</a:t>
            </a:r>
            <a:r>
              <a:rPr lang="en-US" altLang="he-IL" sz="2800" dirty="0" smtClean="0"/>
              <a:t> </a:t>
            </a:r>
            <a:r>
              <a:rPr lang="en-US" altLang="he-IL" sz="2800" dirty="0">
                <a:solidFill>
                  <a:srgbClr val="C00000"/>
                </a:solidFill>
              </a:rPr>
              <a:t>secondary</a:t>
            </a:r>
            <a:r>
              <a:rPr lang="en-US" altLang="he-IL" sz="2800" dirty="0"/>
              <a:t> </a:t>
            </a:r>
            <a:r>
              <a:rPr lang="en-US" altLang="he-IL" sz="2800" b="1" dirty="0" smtClean="0">
                <a:solidFill>
                  <a:srgbClr val="002060"/>
                </a:solidFill>
              </a:rPr>
              <a:t>computes</a:t>
            </a:r>
            <a:r>
              <a:rPr lang="en-US" altLang="he-IL" sz="2800" dirty="0" smtClean="0"/>
              <a:t> </a:t>
            </a:r>
            <a:r>
              <a:rPr lang="en-US" dirty="0" smtClean="0">
                <a:latin typeface="Comic Sans MS" panose="030F0702030302020204" pitchFamily="66" charset="0"/>
              </a:rPr>
              <a:t>y=F(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r>
              <a:rPr lang="en-US" altLang="he-IL" sz="2800" dirty="0" smtClean="0"/>
              <a:t> and </a:t>
            </a:r>
            <a:r>
              <a:rPr lang="en-US" b="1" dirty="0">
                <a:latin typeface="Symbol" panose="05050102010706020507" pitchFamily="18" charset="2"/>
              </a:rPr>
              <a:t>p </a:t>
            </a:r>
            <a:r>
              <a:rPr lang="en-US" altLang="he-IL" dirty="0"/>
              <a:t>and returns</a:t>
            </a:r>
            <a:r>
              <a:rPr lang="en-US" altLang="he-IL" sz="2800" dirty="0" smtClean="0"/>
              <a:t>: </a:t>
            </a:r>
            <a:r>
              <a:rPr lang="en-US" altLang="he-IL" sz="2400" dirty="0" smtClean="0"/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/>
              <a:t>and </a:t>
            </a:r>
            <a:r>
              <a:rPr lang="en-US" sz="2400" b="1" dirty="0" smtClean="0">
                <a:latin typeface="Comic Sans MS" panose="030F0702030302020204" pitchFamily="66" charset="0"/>
              </a:rPr>
              <a:t>y </a:t>
            </a:r>
            <a:r>
              <a:rPr lang="en-US" dirty="0"/>
              <a:t>and the proof </a:t>
            </a:r>
            <a:r>
              <a:rPr lang="en-US" b="1" dirty="0">
                <a:latin typeface="Symbol" panose="05050102010706020507" pitchFamily="18" charset="2"/>
              </a:rPr>
              <a:t>p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b="1" dirty="0"/>
              <a:t>R</a:t>
            </a:r>
            <a:r>
              <a:rPr lang="en-US" sz="2800" b="1" dirty="0" smtClean="0"/>
              <a:t>esolver</a:t>
            </a:r>
            <a:r>
              <a:rPr lang="en-US" sz="2800" dirty="0" smtClean="0">
                <a:ea typeface="+mn-ea"/>
              </a:rPr>
              <a:t> verifies </a:t>
            </a:r>
            <a:r>
              <a:rPr lang="en-US" sz="2800" dirty="0"/>
              <a:t>query </a:t>
            </a:r>
            <a:r>
              <a:rPr lang="en-US" altLang="he-IL" sz="2800" dirty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>
                <a:ea typeface="+mn-ea"/>
              </a:rPr>
              <a:t>by </a:t>
            </a:r>
            <a:r>
              <a:rPr lang="en-US" sz="2800" dirty="0" smtClean="0">
                <a:ea typeface="+mn-ea"/>
              </a:rPr>
              <a:t>checking that: 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i</a:t>
            </a:r>
            <a:r>
              <a:rPr lang="en-US" baseline="-25000" dirty="0">
                <a:latin typeface="Comic Sans MS" panose="030F0702030302020204" pitchFamily="66" charset="0"/>
              </a:rPr>
              <a:t> </a:t>
            </a:r>
            <a:r>
              <a:rPr lang="en-US" altLang="he-IL" dirty="0">
                <a:latin typeface="Comic Sans MS" panose="030F0702030302020204" pitchFamily="66" charset="0"/>
              </a:rPr>
              <a:t>&lt; </a:t>
            </a:r>
            <a:r>
              <a:rPr lang="en-US" b="1" dirty="0" smtClean="0">
                <a:latin typeface="Comic Sans MS" panose="030F0702030302020204" pitchFamily="66" charset="0"/>
              </a:rPr>
              <a:t>y&lt;</a:t>
            </a:r>
            <a:r>
              <a:rPr lang="en-US" altLang="he-IL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y</a:t>
            </a:r>
            <a:r>
              <a:rPr lang="en-US" baseline="-25000" dirty="0">
                <a:latin typeface="Comic Sans MS" panose="030F0702030302020204" pitchFamily="66" charset="0"/>
              </a:rPr>
              <a:t>i+1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Verify(</a:t>
            </a:r>
            <a:r>
              <a:rPr lang="en-US" dirty="0" err="1" smtClean="0">
                <a:latin typeface="Comic Sans MS" panose="030F0702030302020204" pitchFamily="66" charset="0"/>
              </a:rPr>
              <a:t>PK,x,y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r>
              <a:rPr lang="en-US" b="1" dirty="0">
                <a:latin typeface="Symbol" panose="05050102010706020507" pitchFamily="18" charset="2"/>
              </a:rPr>
              <a:t> </a:t>
            </a:r>
            <a:r>
              <a:rPr lang="en-US" b="1" dirty="0" smtClean="0">
                <a:latin typeface="Symbol" panose="05050102010706020507" pitchFamily="18" charset="2"/>
              </a:rPr>
              <a:t>p</a:t>
            </a:r>
            <a:r>
              <a:rPr lang="en-US" dirty="0">
                <a:latin typeface="Comic Sans MS" panose="030F0702030302020204" pitchFamily="66" charset="0"/>
              </a:rPr>
              <a:t>)=1</a:t>
            </a:r>
          </a:p>
          <a:p>
            <a:pPr lvl="1"/>
            <a:endParaRPr lang="en-US" altLang="he-IL" dirty="0"/>
          </a:p>
          <a:p>
            <a:pPr lvl="1"/>
            <a:endParaRPr lang="en-US" dirty="0" smtClean="0">
              <a:ea typeface="+mn-ea"/>
            </a:endParaRPr>
          </a:p>
          <a:p>
            <a:pPr marL="0" indent="0">
              <a:buNone/>
            </a:pPr>
            <a:endParaRPr lang="en-US" altLang="he-IL" sz="2800" dirty="0"/>
          </a:p>
        </p:txBody>
      </p:sp>
    </p:spTree>
    <p:extLst>
      <p:ext uri="{BB962C8B-B14F-4D97-AF65-F5344CB8AC3E}">
        <p14:creationId xmlns:p14="http://schemas.microsoft.com/office/powerpoint/2010/main" val="16021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VRF based PSR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For every </a:t>
            </a:r>
            <a:r>
              <a:rPr lang="en-US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sym typeface="Symbol" pitchFamily="18" charset="2"/>
              </a:rPr>
              <a:t>compute</a:t>
            </a:r>
            <a:r>
              <a:rPr lang="en-US" altLang="he-IL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y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</a:rPr>
              <a:t>=F(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</a:rPr>
              <a:t>) </a:t>
            </a:r>
          </a:p>
          <a:p>
            <a:r>
              <a:rPr lang="en-US" dirty="0"/>
              <a:t>Sign </a:t>
            </a:r>
            <a:r>
              <a:rPr lang="en-US" dirty="0" smtClean="0"/>
              <a:t>in </a:t>
            </a:r>
            <a:r>
              <a:rPr lang="en-US" dirty="0"/>
              <a:t>pairs by </a:t>
            </a:r>
            <a:r>
              <a:rPr lang="en-US" dirty="0" smtClean="0"/>
              <a:t> </a:t>
            </a:r>
            <a:r>
              <a:rPr lang="en-US" dirty="0"/>
              <a:t>lexicographical </a:t>
            </a:r>
            <a:r>
              <a:rPr lang="en-US" dirty="0" smtClean="0"/>
              <a:t>order: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US" dirty="0"/>
              <a:t>For every </a:t>
            </a:r>
            <a:r>
              <a:rPr lang="en-US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dirty="0">
                <a:sym typeface="Symbol" pitchFamily="18" charset="2"/>
              </a:rPr>
              <a:t>also sign their values: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Sign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v</a:t>
            </a:r>
            <a:r>
              <a:rPr lang="en-US" baseline="-2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US" dirty="0"/>
              <a:t>Given query </a:t>
            </a:r>
            <a:r>
              <a:rPr lang="en-US" altLang="he-IL" dirty="0">
                <a:solidFill>
                  <a:srgbClr val="0033CC"/>
                </a:solidFill>
                <a:latin typeface="Comic Sans MS" pitchFamily="66" charset="0"/>
              </a:rPr>
              <a:t>x</a:t>
            </a:r>
            <a:endParaRPr lang="en-US" altLang="he-IL" dirty="0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 altLang="he-IL" dirty="0"/>
              <a:t>If </a:t>
            </a:r>
            <a:r>
              <a:rPr lang="en-US" altLang="he-IL" dirty="0" err="1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/>
              <a:t>, then the secondary returns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Sign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,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v</a:t>
            </a:r>
            <a:r>
              <a:rPr lang="en-US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endParaRPr lang="en-US" altLang="he-IL" dirty="0">
              <a:solidFill>
                <a:srgbClr val="00B050"/>
              </a:solidFill>
            </a:endParaRPr>
          </a:p>
          <a:p>
            <a:pPr lvl="1"/>
            <a:r>
              <a:rPr lang="en-US" altLang="he-IL" dirty="0"/>
              <a:t>If </a:t>
            </a:r>
            <a:r>
              <a:rPr lang="en-US" altLang="he-IL" dirty="0" err="1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/>
              <a:t>, then a proof </a:t>
            </a:r>
            <a:r>
              <a:rPr lang="en-US" altLang="he-IL" dirty="0"/>
              <a:t>of non existence is:</a:t>
            </a:r>
          </a:p>
          <a:p>
            <a:pPr marL="457200" lvl="1" indent="0">
              <a:buNone/>
            </a:pPr>
            <a:r>
              <a:rPr lang="en-US" altLang="he-IL" dirty="0" smtClean="0"/>
              <a:t> the signed pair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i+1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smtClean="0"/>
              <a:t>combined with a proof for </a:t>
            </a:r>
            <a:r>
              <a:rPr lang="en-US" dirty="0" smtClean="0">
                <a:latin typeface="Comic Sans MS" panose="030F0702030302020204" pitchFamily="66" charset="0"/>
              </a:rPr>
              <a:t>F(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 smtClean="0">
                <a:latin typeface="Comic Sans MS" panose="030F0702030302020204" pitchFamily="66" charset="0"/>
              </a:rPr>
              <a:t>)  </a:t>
            </a:r>
            <a:r>
              <a:rPr lang="en-US" altLang="he-IL" dirty="0" smtClean="0"/>
              <a:t>such that  </a:t>
            </a:r>
            <a:r>
              <a:rPr lang="en-US" dirty="0" err="1" smtClean="0">
                <a:latin typeface="Comic Sans MS" panose="030F0702030302020204" pitchFamily="66" charset="0"/>
              </a:rPr>
              <a:t>y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i</a:t>
            </a:r>
            <a:r>
              <a:rPr lang="en-US" baseline="-25000" dirty="0" smtClean="0"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latin typeface="Comic Sans MS" panose="030F0702030302020204" pitchFamily="66" charset="0"/>
              </a:rPr>
              <a:t>&lt; F(</a:t>
            </a:r>
            <a:r>
              <a:rPr lang="en-US" altLang="he-IL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dirty="0" smtClean="0">
                <a:latin typeface="Comic Sans MS" panose="030F0702030302020204" pitchFamily="66" charset="0"/>
              </a:rPr>
              <a:t>) &lt; </a:t>
            </a:r>
            <a:r>
              <a:rPr lang="en-US" dirty="0" smtClean="0">
                <a:latin typeface="Comic Sans MS" panose="030F0702030302020204" pitchFamily="66" charset="0"/>
              </a:rPr>
              <a:t>y</a:t>
            </a:r>
            <a:r>
              <a:rPr lang="en-US" baseline="-25000" dirty="0" smtClean="0">
                <a:latin typeface="Comic Sans MS" panose="030F0702030302020204" pitchFamily="66" charset="0"/>
              </a:rPr>
              <a:t>i+1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286000"/>
            <a:ext cx="26670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Similar to </a:t>
            </a:r>
            <a:r>
              <a:rPr lang="en-US" b="1" dirty="0" smtClean="0">
                <a:latin typeface="+mn-lt"/>
              </a:rPr>
              <a:t>NSEC5</a:t>
            </a:r>
            <a:r>
              <a:rPr lang="en-US" dirty="0" smtClean="0">
                <a:latin typeface="+mn-lt"/>
              </a:rPr>
              <a:t> but The </a:t>
            </a:r>
            <a:r>
              <a:rPr lang="en-US" b="1" dirty="0" smtClean="0">
                <a:latin typeface="+mn-lt"/>
              </a:rPr>
              <a:t>VRF</a:t>
            </a:r>
            <a:r>
              <a:rPr lang="en-US" dirty="0" smtClean="0">
                <a:latin typeface="+mn-lt"/>
              </a:rPr>
              <a:t> replaces </a:t>
            </a:r>
            <a:r>
              <a:rPr lang="en-US" b="1" dirty="0">
                <a:latin typeface="Comic Sans MS" panose="030F0702030302020204" pitchFamily="66" charset="0"/>
              </a:rPr>
              <a:t>h</a:t>
            </a:r>
            <a:r>
              <a:rPr lang="en-US" b="1" baseline="-25000" dirty="0">
                <a:latin typeface="Comic Sans MS" panose="030F0702030302020204" pitchFamily="66" charset="0"/>
              </a:rPr>
              <a:t>2</a:t>
            </a:r>
            <a:r>
              <a:rPr lang="en-US" b="1" dirty="0">
                <a:latin typeface="Comic Sans MS" panose="030F0702030302020204" pitchFamily="66" charset="0"/>
              </a:rPr>
              <a:t>(S(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b="1" dirty="0" smtClean="0">
                <a:latin typeface="Comic Sans MS" panose="030F0702030302020204" pitchFamily="66" charset="0"/>
              </a:rPr>
              <a:t>))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1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Verifiable Unpredictable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486400"/>
          </a:xfrm>
        </p:spPr>
        <p:txBody>
          <a:bodyPr/>
          <a:lstStyle/>
          <a:p>
            <a:r>
              <a:rPr lang="en-US" b="1" dirty="0" smtClean="0"/>
              <a:t>Setup</a:t>
            </a:r>
            <a:r>
              <a:rPr lang="en-US" dirty="0" smtClean="0"/>
              <a:t>: </a:t>
            </a:r>
            <a:r>
              <a:rPr lang="en-US" sz="2600" dirty="0"/>
              <a:t>generates </a:t>
            </a:r>
            <a:r>
              <a:rPr lang="en-US" sz="2600" dirty="0" smtClean="0"/>
              <a:t>Public-Secret </a:t>
            </a:r>
            <a:r>
              <a:rPr lang="en-US" sz="2600" dirty="0"/>
              <a:t>keys </a:t>
            </a:r>
            <a:r>
              <a:rPr lang="en-US" sz="2600" dirty="0">
                <a:latin typeface="Comic Sans MS" panose="030F0702030302020204" pitchFamily="66" charset="0"/>
              </a:rPr>
              <a:t>(PK,SK) </a:t>
            </a:r>
            <a:r>
              <a:rPr lang="en-US" sz="2600" dirty="0"/>
              <a:t>for a function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</a:p>
          <a:p>
            <a:r>
              <a:rPr lang="en-US" b="1" dirty="0" smtClean="0"/>
              <a:t>Prove</a:t>
            </a:r>
            <a:r>
              <a:rPr lang="en-US" dirty="0" smtClean="0"/>
              <a:t>: </a:t>
            </a:r>
            <a:r>
              <a:rPr lang="en-US" sz="2600" dirty="0"/>
              <a:t>gets </a:t>
            </a:r>
            <a:r>
              <a:rPr lang="en-US" sz="2600" dirty="0">
                <a:latin typeface="Comic Sans MS" panose="030F0702030302020204" pitchFamily="66" charset="0"/>
              </a:rPr>
              <a:t>SK</a:t>
            </a:r>
            <a:r>
              <a:rPr lang="en-US" sz="2600" dirty="0"/>
              <a:t> and outputs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F(x) </a:t>
            </a:r>
            <a:r>
              <a:rPr lang="en-US" sz="2600" dirty="0"/>
              <a:t>with its proof </a:t>
            </a:r>
            <a:r>
              <a:rPr lang="en-US" sz="2800" dirty="0">
                <a:latin typeface="Symbol" panose="05050102010706020507" pitchFamily="18" charset="2"/>
              </a:rPr>
              <a:t>p</a:t>
            </a:r>
            <a:endParaRPr lang="en-US" sz="2600" dirty="0"/>
          </a:p>
          <a:p>
            <a:r>
              <a:rPr lang="en-US" b="1" dirty="0" smtClean="0"/>
              <a:t>Verify</a:t>
            </a:r>
            <a:r>
              <a:rPr lang="en-US" dirty="0" smtClean="0"/>
              <a:t>: </a:t>
            </a:r>
            <a:r>
              <a:rPr lang="en-US" sz="2600" dirty="0"/>
              <a:t>gets </a:t>
            </a:r>
            <a:r>
              <a:rPr lang="en-US" sz="2600" dirty="0">
                <a:latin typeface="Comic Sans MS" panose="030F0702030302020204" pitchFamily="66" charset="0"/>
              </a:rPr>
              <a:t>PK, x, y, 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/>
              <a:t>and verifies that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F(x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n-US" sz="2600" dirty="0" smtClean="0">
                <a:latin typeface="Comic Sans MS" panose="030F0702030302020204" pitchFamily="66" charset="0"/>
              </a:rPr>
              <a:t>=</a:t>
            </a:r>
            <a:r>
              <a:rPr lang="en-US" sz="2600" dirty="0">
                <a:latin typeface="Comic Sans MS" panose="030F0702030302020204" pitchFamily="66" charset="0"/>
              </a:rPr>
              <a:t>y </a:t>
            </a:r>
            <a:r>
              <a:rPr lang="en-US" sz="2600" dirty="0"/>
              <a:t>using </a:t>
            </a:r>
            <a:r>
              <a:rPr lang="en-US" sz="2600" dirty="0" smtClean="0">
                <a:latin typeface="Symbol" panose="05050102010706020507" pitchFamily="18" charset="2"/>
              </a:rPr>
              <a:t>p</a:t>
            </a: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/>
              <a:t>properties: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Provability</a:t>
            </a:r>
            <a:r>
              <a:rPr lang="en-US" dirty="0" smtClean="0"/>
              <a:t>: </a:t>
            </a:r>
            <a:r>
              <a:rPr lang="en-US" sz="2600" dirty="0">
                <a:latin typeface="Comic Sans MS" panose="030F0702030302020204" pitchFamily="66" charset="0"/>
              </a:rPr>
              <a:t>(PK,SK</a:t>
            </a:r>
            <a:r>
              <a:rPr lang="en-US" sz="2600" dirty="0" smtClean="0">
                <a:latin typeface="Comic Sans MS" panose="030F0702030302020204" pitchFamily="66" charset="0"/>
              </a:rPr>
              <a:t>)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600" dirty="0" smtClean="0">
                <a:sym typeface="Symbol" pitchFamily="18" charset="2"/>
              </a:rPr>
              <a:t>Setup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→</a:t>
            </a:r>
            <a:r>
              <a:rPr lang="en-US" altLang="he-IL" sz="2600" dirty="0" smtClean="0">
                <a:sym typeface="Symbol" pitchFamily="18" charset="2"/>
              </a:rPr>
              <a:t> </a:t>
            </a:r>
            <a:r>
              <a:rPr lang="en-US" sz="2600" dirty="0" smtClean="0"/>
              <a:t>Verify(</a:t>
            </a:r>
            <a:r>
              <a:rPr lang="en-US" sz="2600" dirty="0" err="1">
                <a:latin typeface="Comic Sans MS" panose="030F0702030302020204" pitchFamily="66" charset="0"/>
              </a:rPr>
              <a:t>PK,x,</a:t>
            </a:r>
            <a:r>
              <a:rPr lang="en-US" sz="2600" dirty="0" err="1" smtClean="0"/>
              <a:t>Prove</a:t>
            </a:r>
            <a:r>
              <a:rPr lang="en-US" sz="2600" dirty="0" smtClean="0"/>
              <a:t>(</a:t>
            </a:r>
            <a:r>
              <a:rPr lang="en-US" sz="2600" dirty="0" err="1">
                <a:latin typeface="Comic Sans MS" panose="030F0702030302020204" pitchFamily="66" charset="0"/>
              </a:rPr>
              <a:t>SK,x</a:t>
            </a:r>
            <a:r>
              <a:rPr lang="en-US" sz="2600" dirty="0" smtClean="0"/>
              <a:t>))=1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Uniqueness</a:t>
            </a:r>
            <a:r>
              <a:rPr lang="en-US" dirty="0" smtClean="0"/>
              <a:t>: </a:t>
            </a:r>
            <a:r>
              <a:rPr lang="en-US" sz="2600" dirty="0"/>
              <a:t>(PK,SK</a:t>
            </a:r>
            <a:r>
              <a:rPr lang="en-US" sz="2600" dirty="0" smtClean="0"/>
              <a:t>)</a:t>
            </a:r>
            <a:r>
              <a:rPr lang="en-US" altLang="he-IL" sz="2600" dirty="0" smtClean="0">
                <a:sym typeface="Symbol" pitchFamily="18" charset="2"/>
              </a:rPr>
              <a:t>Setup and </a:t>
            </a:r>
            <a:r>
              <a:rPr lang="en-US" sz="2600" dirty="0" smtClean="0"/>
              <a:t>Verify(</a:t>
            </a:r>
            <a:r>
              <a:rPr lang="en-US" sz="2600" dirty="0" err="1">
                <a:latin typeface="Comic Sans MS" panose="030F0702030302020204" pitchFamily="66" charset="0"/>
              </a:rPr>
              <a:t>PK,x,y</a:t>
            </a:r>
            <a:r>
              <a:rPr lang="en-US" sz="2600" dirty="0" smtClean="0">
                <a:latin typeface="Comic Sans MS" panose="030F0702030302020204" pitchFamily="66" charset="0"/>
              </a:rPr>
              <a:t>,</a:t>
            </a:r>
            <a:r>
              <a:rPr lang="en-US" sz="2800" dirty="0">
                <a:latin typeface="Symbol" panose="05050102010706020507" pitchFamily="18" charset="2"/>
              </a:rPr>
              <a:t> p</a:t>
            </a:r>
            <a:r>
              <a:rPr lang="en-US" sz="2600" dirty="0" smtClean="0"/>
              <a:t>)=1 then </a:t>
            </a:r>
            <a:r>
              <a:rPr lang="en-US" sz="2600" dirty="0">
                <a:latin typeface="Comic Sans MS" panose="030F0702030302020204" pitchFamily="66" charset="0"/>
              </a:rPr>
              <a:t>∀</a:t>
            </a:r>
            <a:r>
              <a:rPr lang="en-US" sz="2600" dirty="0" err="1">
                <a:latin typeface="Comic Sans MS" panose="030F0702030302020204" pitchFamily="66" charset="0"/>
              </a:rPr>
              <a:t>z≠y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800" dirty="0" smtClean="0"/>
              <a:t>and </a:t>
            </a:r>
            <a:r>
              <a:rPr lang="en-US" sz="2600" dirty="0">
                <a:latin typeface="Comic Sans MS" panose="030F0702030302020204" pitchFamily="66" charset="0"/>
              </a:rPr>
              <a:t>∀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/>
              <a:t>’</a:t>
            </a:r>
            <a:r>
              <a:rPr lang="en-US" altLang="he-IL" sz="2600" dirty="0" smtClean="0">
                <a:sym typeface="Symbol" pitchFamily="18" charset="2"/>
              </a:rPr>
              <a:t> </a:t>
            </a:r>
            <a:r>
              <a:rPr lang="en-US" sz="2600" dirty="0" smtClean="0"/>
              <a:t>Verify(</a:t>
            </a:r>
            <a:r>
              <a:rPr lang="en-US" sz="2600" dirty="0" err="1">
                <a:latin typeface="Comic Sans MS" panose="030F0702030302020204" pitchFamily="66" charset="0"/>
              </a:rPr>
              <a:t>PK,x,z</a:t>
            </a:r>
            <a:r>
              <a:rPr lang="en-US" sz="2600" dirty="0" smtClean="0">
                <a:latin typeface="Comic Sans MS" panose="030F0702030302020204" pitchFamily="66" charset="0"/>
              </a:rPr>
              <a:t>,</a:t>
            </a:r>
            <a:r>
              <a:rPr lang="en-US" sz="2800" dirty="0">
                <a:latin typeface="Symbol" panose="05050102010706020507" pitchFamily="18" charset="2"/>
              </a:rPr>
              <a:t> p</a:t>
            </a:r>
            <a:r>
              <a:rPr lang="en-US" sz="2600" dirty="0" smtClean="0">
                <a:latin typeface="Comic Sans MS" panose="030F0702030302020204" pitchFamily="66" charset="0"/>
              </a:rPr>
              <a:t>’</a:t>
            </a:r>
            <a:r>
              <a:rPr lang="en-US" sz="2600" dirty="0" smtClean="0"/>
              <a:t>)=0</a:t>
            </a:r>
            <a:endParaRPr lang="en-US" altLang="he-IL" sz="2600" dirty="0" smtClean="0">
              <a:sym typeface="Symbol" pitchFamily="18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Unpredictability</a:t>
            </a:r>
            <a:r>
              <a:rPr lang="en-US" dirty="0" smtClean="0"/>
              <a:t>: </a:t>
            </a:r>
            <a:r>
              <a:rPr lang="en-US" sz="2600" dirty="0"/>
              <a:t>cannot </a:t>
            </a:r>
            <a:r>
              <a:rPr lang="en-US" sz="2600" b="1" dirty="0"/>
              <a:t>predict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F(x)</a:t>
            </a:r>
            <a:r>
              <a:rPr lang="en-US" sz="2600" dirty="0"/>
              <a:t> for a chosen x even after querying 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F(x</a:t>
            </a:r>
            <a:r>
              <a:rPr lang="en-US" sz="26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),..,F(</a:t>
            </a:r>
            <a:r>
              <a:rPr lang="en-US" sz="2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n-US" sz="2600" baseline="-25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smtClean="0"/>
              <a:t>with more than a negligible probability.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7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VUF based PSR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248400"/>
          </a:xfrm>
        </p:spPr>
        <p:txBody>
          <a:bodyPr/>
          <a:lstStyle/>
          <a:p>
            <a:r>
              <a:rPr lang="en-US" sz="2600" dirty="0" smtClean="0"/>
              <a:t>Construct </a:t>
            </a:r>
            <a:r>
              <a:rPr lang="en-US" sz="2600" dirty="0"/>
              <a:t>a selective VRF </a:t>
            </a:r>
            <a:r>
              <a:rPr lang="en-US" sz="2600" b="1" dirty="0">
                <a:latin typeface="Comic Sans MS" pitchFamily="66" charset="0"/>
              </a:rPr>
              <a:t>F</a:t>
            </a:r>
            <a:r>
              <a:rPr lang="en-US" sz="2600" dirty="0"/>
              <a:t> </a:t>
            </a:r>
            <a:r>
              <a:rPr lang="en-US" sz="2600" dirty="0" smtClean="0"/>
              <a:t> from VUF </a:t>
            </a:r>
            <a:r>
              <a:rPr lang="en-US" sz="2600" b="1" dirty="0">
                <a:latin typeface="Comic Sans MS" pitchFamily="66" charset="0"/>
              </a:rPr>
              <a:t>f</a:t>
            </a:r>
            <a:r>
              <a:rPr lang="en-US" sz="2600" dirty="0"/>
              <a:t> </a:t>
            </a:r>
            <a:r>
              <a:rPr lang="en-US" sz="2600" dirty="0" smtClean="0"/>
              <a:t>using </a:t>
            </a:r>
            <a:r>
              <a:rPr lang="en-US" sz="2600" b="1" dirty="0" smtClean="0"/>
              <a:t>GL</a:t>
            </a:r>
            <a:r>
              <a:rPr lang="en-US" sz="2600" dirty="0" smtClean="0"/>
              <a:t> </a:t>
            </a:r>
            <a:r>
              <a:rPr lang="en-US" sz="2600" dirty="0"/>
              <a:t>hardcore </a:t>
            </a:r>
            <a:r>
              <a:rPr lang="en-US" sz="2600" dirty="0" smtClean="0"/>
              <a:t>bits and random strings </a:t>
            </a:r>
            <a:r>
              <a:rPr lang="en-US" sz="2600" b="1" dirty="0" smtClean="0">
                <a:latin typeface="Comic Sans MS" pitchFamily="66" charset="0"/>
              </a:rPr>
              <a:t>r,r</a:t>
            </a:r>
            <a:r>
              <a:rPr lang="en-US" sz="2600" b="1" baseline="-25000" dirty="0" smtClean="0">
                <a:latin typeface="Comic Sans MS" pitchFamily="66" charset="0"/>
              </a:rPr>
              <a:t>1</a:t>
            </a:r>
            <a:r>
              <a:rPr lang="en-US" sz="2600" b="1" baseline="-25000" dirty="0">
                <a:latin typeface="Comic Sans MS" pitchFamily="66" charset="0"/>
              </a:rPr>
              <a:t>,…,</a:t>
            </a:r>
            <a:r>
              <a:rPr lang="en-US" sz="2600" b="1" dirty="0">
                <a:latin typeface="Comic Sans MS" pitchFamily="66" charset="0"/>
              </a:rPr>
              <a:t> </a:t>
            </a:r>
            <a:r>
              <a:rPr lang="en-US" sz="2600" b="1" dirty="0" err="1">
                <a:latin typeface="Comic Sans MS" pitchFamily="66" charset="0"/>
              </a:rPr>
              <a:t>r</a:t>
            </a:r>
            <a:r>
              <a:rPr lang="en-US" sz="2600" b="1" baseline="-25000" dirty="0" err="1">
                <a:latin typeface="Comic Sans MS" pitchFamily="66" charset="0"/>
              </a:rPr>
              <a:t>m</a:t>
            </a:r>
            <a:r>
              <a:rPr lang="en-US" sz="2600" b="1" dirty="0" smtClean="0">
                <a:latin typeface="Comic Sans MS" pitchFamily="66" charset="0"/>
              </a:rPr>
              <a:t> </a:t>
            </a:r>
            <a:r>
              <a:rPr lang="en-US" sz="2600" dirty="0" err="1"/>
              <a:t>s.t.</a:t>
            </a:r>
            <a:r>
              <a:rPr lang="en-US" sz="2600" b="1" dirty="0" smtClean="0">
                <a:latin typeface="Comic Sans MS" pitchFamily="66" charset="0"/>
              </a:rPr>
              <a:t> |r|=|x| </a:t>
            </a:r>
            <a:r>
              <a:rPr lang="en-US" sz="2600" dirty="0"/>
              <a:t>and</a:t>
            </a:r>
            <a:r>
              <a:rPr lang="en-US" sz="2600" b="1" dirty="0" smtClean="0">
                <a:latin typeface="Comic Sans MS" pitchFamily="66" charset="0"/>
              </a:rPr>
              <a:t> |</a:t>
            </a:r>
            <a:r>
              <a:rPr lang="en-US" sz="2600" b="1" dirty="0" err="1" smtClean="0">
                <a:latin typeface="Comic Sans MS" pitchFamily="66" charset="0"/>
              </a:rPr>
              <a:t>r</a:t>
            </a:r>
            <a:r>
              <a:rPr lang="en-US" sz="2600" b="1" baseline="-25000" dirty="0" err="1" smtClean="0">
                <a:latin typeface="Comic Sans MS" pitchFamily="66" charset="0"/>
              </a:rPr>
              <a:t>i</a:t>
            </a:r>
            <a:r>
              <a:rPr lang="en-US" sz="2600" b="1" dirty="0" smtClean="0">
                <a:latin typeface="Comic Sans MS" pitchFamily="66" charset="0"/>
              </a:rPr>
              <a:t>|=|f(x)|: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b="1" dirty="0" err="1" smtClean="0">
                <a:latin typeface="Comic Sans MS" pitchFamily="66" charset="0"/>
              </a:rPr>
              <a:t>i</a:t>
            </a:r>
            <a:r>
              <a:rPr lang="en-US" sz="2600" b="1" baseline="30000" dirty="0" err="1" smtClean="0">
                <a:latin typeface="Comic Sans MS" pitchFamily="66" charset="0"/>
              </a:rPr>
              <a:t>th</a:t>
            </a:r>
            <a:r>
              <a:rPr lang="en-US" sz="2600" b="1" dirty="0" smtClean="0">
                <a:latin typeface="Comic Sans MS" pitchFamily="66" charset="0"/>
              </a:rPr>
              <a:t> </a:t>
            </a:r>
            <a:r>
              <a:rPr lang="en-US" sz="2600" dirty="0"/>
              <a:t>bit </a:t>
            </a:r>
            <a:r>
              <a:rPr lang="en-US" sz="2600" dirty="0" smtClean="0"/>
              <a:t>of 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n-US" sz="2600" b="1" dirty="0" smtClean="0">
                <a:latin typeface="Comic Sans MS" pitchFamily="66" charset="0"/>
              </a:rPr>
              <a:t>(x) </a:t>
            </a:r>
            <a:r>
              <a:rPr lang="en-US" sz="2600" dirty="0" smtClean="0"/>
              <a:t>is: 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n-US" sz="2600" b="1" baseline="30000" dirty="0" smtClean="0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en-US" sz="2600" b="1" dirty="0" smtClean="0">
                <a:latin typeface="Comic Sans MS" pitchFamily="66" charset="0"/>
              </a:rPr>
              <a:t>(x)=&lt;f(</a:t>
            </a:r>
            <a:r>
              <a:rPr lang="en-US" sz="2600" b="1" dirty="0" err="1" smtClean="0">
                <a:latin typeface="Comic Sans MS" pitchFamily="66" charset="0"/>
              </a:rPr>
              <a:t>x</a:t>
            </a:r>
            <a:r>
              <a:rPr lang="en-US" sz="2600" b="1" dirty="0" err="1">
                <a:latin typeface="Comic Sans MS" pitchFamily="66" charset="0"/>
                <a:sym typeface="Symbol" panose="05050102010706020507" pitchFamily="18" charset="2"/>
              </a:rPr>
              <a:t></a:t>
            </a:r>
            <a:r>
              <a:rPr lang="en-US" sz="2600" b="1" dirty="0" err="1">
                <a:latin typeface="Comic Sans MS" pitchFamily="66" charset="0"/>
              </a:rPr>
              <a:t>r</a:t>
            </a:r>
            <a:r>
              <a:rPr lang="en-US" sz="2600" b="1" dirty="0" smtClean="0">
                <a:latin typeface="Comic Sans MS" pitchFamily="66" charset="0"/>
              </a:rPr>
              <a:t>),</a:t>
            </a:r>
            <a:r>
              <a:rPr lang="en-US" sz="2600" b="1" dirty="0" err="1" smtClean="0">
                <a:latin typeface="Comic Sans MS" pitchFamily="66" charset="0"/>
              </a:rPr>
              <a:t>r</a:t>
            </a:r>
            <a:r>
              <a:rPr lang="en-US" sz="2600" b="1" baseline="-25000" dirty="0" err="1" smtClean="0">
                <a:latin typeface="Comic Sans MS" pitchFamily="66" charset="0"/>
              </a:rPr>
              <a:t>i</a:t>
            </a:r>
            <a:r>
              <a:rPr lang="en-US" sz="2600" b="1" dirty="0" smtClean="0">
                <a:latin typeface="Comic Sans MS" pitchFamily="66" charset="0"/>
              </a:rPr>
              <a:t>&gt; mod 2</a:t>
            </a:r>
          </a:p>
          <a:p>
            <a:pPr marL="0" indent="0">
              <a:buNone/>
            </a:pPr>
            <a:r>
              <a:rPr lang="en-US" sz="2600" dirty="0" smtClean="0"/>
              <a:t>	Proof</a:t>
            </a:r>
            <a:r>
              <a:rPr lang="en-US" sz="26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600" dirty="0" smtClean="0"/>
              <a:t>is the proof for the VUF on </a:t>
            </a:r>
            <a:r>
              <a:rPr lang="en-US" sz="2600" b="1" dirty="0">
                <a:latin typeface="Comic Sans MS" pitchFamily="66" charset="0"/>
              </a:rPr>
              <a:t>(</a:t>
            </a:r>
            <a:r>
              <a:rPr lang="en-US" sz="2600" b="1" dirty="0" err="1">
                <a:latin typeface="Comic Sans MS" pitchFamily="66" charset="0"/>
              </a:rPr>
              <a:t>x</a:t>
            </a:r>
            <a:r>
              <a:rPr lang="en-US" sz="2600" b="1" dirty="0" err="1">
                <a:latin typeface="Comic Sans MS" pitchFamily="66" charset="0"/>
                <a:sym typeface="Symbol" panose="05050102010706020507" pitchFamily="18" charset="2"/>
              </a:rPr>
              <a:t></a:t>
            </a:r>
            <a:r>
              <a:rPr lang="en-US" sz="2600" b="1" dirty="0" err="1">
                <a:latin typeface="Comic Sans MS" pitchFamily="66" charset="0"/>
              </a:rPr>
              <a:t>r</a:t>
            </a:r>
            <a:r>
              <a:rPr lang="en-US" sz="2600" b="1" dirty="0">
                <a:latin typeface="Comic Sans MS" pitchFamily="66" charset="0"/>
              </a:rPr>
              <a:t>)</a:t>
            </a:r>
            <a:r>
              <a:rPr lang="en-US" sz="2600" dirty="0" smtClean="0"/>
              <a:t>. </a:t>
            </a:r>
          </a:p>
          <a:p>
            <a:pPr marL="0" indent="0">
              <a:buNone/>
            </a:pPr>
            <a:r>
              <a:rPr lang="en-US" sz="2600" dirty="0" smtClean="0"/>
              <a:t>The value of </a:t>
            </a:r>
            <a:r>
              <a:rPr lang="en-US" sz="2600" b="1" dirty="0">
                <a:latin typeface="Comic Sans MS" pitchFamily="66" charset="0"/>
              </a:rPr>
              <a:t>F</a:t>
            </a:r>
            <a:r>
              <a:rPr lang="en-US" sz="2600" dirty="0" smtClean="0"/>
              <a:t> can be verified using  the public strings </a:t>
            </a:r>
            <a:r>
              <a:rPr lang="en-US" sz="2600" b="1" dirty="0">
                <a:latin typeface="Comic Sans MS" pitchFamily="66" charset="0"/>
              </a:rPr>
              <a:t>r,r</a:t>
            </a:r>
            <a:r>
              <a:rPr lang="en-US" sz="2600" b="1" baseline="-25000" dirty="0">
                <a:latin typeface="Comic Sans MS" pitchFamily="66" charset="0"/>
              </a:rPr>
              <a:t>1,…,</a:t>
            </a:r>
            <a:r>
              <a:rPr lang="en-US" sz="2600" b="1" dirty="0">
                <a:latin typeface="Comic Sans MS" pitchFamily="66" charset="0"/>
              </a:rPr>
              <a:t> </a:t>
            </a:r>
            <a:r>
              <a:rPr lang="en-US" sz="2600" b="1" dirty="0" err="1" smtClean="0">
                <a:latin typeface="Comic Sans MS" pitchFamily="66" charset="0"/>
              </a:rPr>
              <a:t>r</a:t>
            </a:r>
            <a:r>
              <a:rPr lang="en-US" sz="2600" b="1" baseline="-25000" dirty="0" err="1" smtClean="0">
                <a:latin typeface="Comic Sans MS" pitchFamily="66" charset="0"/>
              </a:rPr>
              <a:t>m</a:t>
            </a:r>
            <a:endParaRPr lang="en-US" sz="2600" b="1" dirty="0" smtClean="0">
              <a:latin typeface="Comic Sans MS" pitchFamily="66" charset="0"/>
            </a:endParaRPr>
          </a:p>
          <a:p>
            <a:r>
              <a:rPr lang="en-US" sz="2600" b="1" dirty="0" smtClean="0">
                <a:latin typeface="Comic Sans MS" pitchFamily="66" charset="0"/>
              </a:rPr>
              <a:t>F</a:t>
            </a:r>
            <a:r>
              <a:rPr lang="en-US" sz="2600" dirty="0" smtClean="0"/>
              <a:t> is pseudorandom against a challenge chosen in </a:t>
            </a:r>
            <a:r>
              <a:rPr lang="en-US" sz="2600" b="1" dirty="0" smtClean="0"/>
              <a:t>advance </a:t>
            </a:r>
            <a:r>
              <a:rPr lang="en-US" sz="2600" dirty="0" smtClean="0"/>
              <a:t>(before </a:t>
            </a:r>
            <a:r>
              <a:rPr lang="en-US" sz="2600" b="1" dirty="0" smtClean="0">
                <a:latin typeface="Comic Sans MS" pitchFamily="66" charset="0"/>
              </a:rPr>
              <a:t>r,r</a:t>
            </a:r>
            <a:r>
              <a:rPr lang="en-US" sz="2600" b="1" baseline="-25000" dirty="0" smtClean="0">
                <a:latin typeface="Comic Sans MS" pitchFamily="66" charset="0"/>
              </a:rPr>
              <a:t>1,…,</a:t>
            </a:r>
            <a:r>
              <a:rPr lang="en-US" sz="2600" b="1" dirty="0" smtClean="0">
                <a:latin typeface="Comic Sans MS" pitchFamily="66" charset="0"/>
              </a:rPr>
              <a:t> </a:t>
            </a:r>
            <a:r>
              <a:rPr lang="en-US" sz="2600" b="1" dirty="0" err="1">
                <a:latin typeface="Comic Sans MS" pitchFamily="66" charset="0"/>
              </a:rPr>
              <a:t>r</a:t>
            </a:r>
            <a:r>
              <a:rPr lang="en-US" sz="2600" b="1" baseline="-25000" dirty="0" err="1">
                <a:latin typeface="Comic Sans MS" pitchFamily="66" charset="0"/>
              </a:rPr>
              <a:t>m</a:t>
            </a:r>
            <a:r>
              <a:rPr lang="en-US" sz="2600" b="1" baseline="-25000" dirty="0">
                <a:latin typeface="Comic Sans MS" pitchFamily="66" charset="0"/>
              </a:rPr>
              <a:t> </a:t>
            </a:r>
            <a:r>
              <a:rPr lang="en-US" sz="2600" dirty="0" smtClean="0"/>
              <a:t>are chosen)</a:t>
            </a:r>
            <a:r>
              <a:rPr lang="en-US" sz="2600" b="1" dirty="0" smtClean="0">
                <a:latin typeface="Comic Sans MS" pitchFamily="66" charset="0"/>
              </a:rPr>
              <a:t>. </a:t>
            </a:r>
            <a:r>
              <a:rPr lang="en-US" sz="2600" dirty="0" smtClean="0"/>
              <a:t>I.e. </a:t>
            </a:r>
            <a:r>
              <a:rPr lang="en-US" sz="2600" dirty="0" err="1" smtClean="0"/>
              <a:t>sVRF</a:t>
            </a:r>
            <a:r>
              <a:rPr lang="en-US" sz="2600" dirty="0" smtClean="0"/>
              <a:t> which suffices for PSR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Problem</a:t>
            </a:r>
            <a:r>
              <a:rPr lang="en-US" sz="2600" dirty="0" smtClean="0"/>
              <a:t> with the range of </a:t>
            </a:r>
            <a:r>
              <a:rPr lang="en-US" sz="2600" b="1" dirty="0" smtClean="0">
                <a:latin typeface="Comic Sans MS" pitchFamily="66" charset="0"/>
              </a:rPr>
              <a:t>F</a:t>
            </a:r>
            <a:r>
              <a:rPr lang="en-US" sz="2600" dirty="0"/>
              <a:t>: </a:t>
            </a:r>
            <a:r>
              <a:rPr lang="en-US" sz="2600" dirty="0" smtClean="0"/>
              <a:t>need </a:t>
            </a:r>
            <a:r>
              <a:rPr lang="en-US" sz="2600" b="1" dirty="0">
                <a:solidFill>
                  <a:srgbClr val="C00000"/>
                </a:solidFill>
                <a:latin typeface="Comic Sans MS" pitchFamily="66" charset="0"/>
              </a:rPr>
              <a:t>m</a:t>
            </a:r>
            <a:r>
              <a:rPr lang="en-US" sz="2600" dirty="0" smtClean="0"/>
              <a:t> </a:t>
            </a:r>
            <a:r>
              <a:rPr lang="en-US" sz="2600" dirty="0"/>
              <a:t>to be large to avoid collisions!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Solution</a:t>
            </a:r>
            <a:r>
              <a:rPr lang="en-US" sz="2600" dirty="0"/>
              <a:t>: </a:t>
            </a:r>
            <a:r>
              <a:rPr lang="en-US" sz="2600" dirty="0" smtClean="0"/>
              <a:t>instead of a large </a:t>
            </a:r>
            <a:r>
              <a:rPr lang="en-US" sz="2600" b="1" dirty="0" smtClean="0">
                <a:solidFill>
                  <a:srgbClr val="C00000"/>
                </a:solidFill>
                <a:latin typeface="Comic Sans MS" pitchFamily="66" charset="0"/>
              </a:rPr>
              <a:t>m</a:t>
            </a:r>
            <a:r>
              <a:rPr lang="en-US" sz="2600" dirty="0" smtClean="0"/>
              <a:t>, use </a:t>
            </a:r>
            <a:r>
              <a:rPr lang="en-US" sz="2600" b="1" dirty="0" smtClean="0">
                <a:latin typeface="Comic Sans MS" pitchFamily="66" charset="0"/>
              </a:rPr>
              <a:t>k </a:t>
            </a:r>
            <a:r>
              <a:rPr lang="en-US" sz="2600" dirty="0" smtClean="0"/>
              <a:t>such </a:t>
            </a:r>
            <a:r>
              <a:rPr lang="en-US" sz="2600" dirty="0"/>
              <a:t>functions </a:t>
            </a:r>
            <a:r>
              <a:rPr lang="en-US" sz="2600" b="1" dirty="0" smtClean="0">
                <a:solidFill>
                  <a:srgbClr val="0070C0"/>
                </a:solidFill>
                <a:latin typeface="Comic Sans MS" pitchFamily="66" charset="0"/>
              </a:rPr>
              <a:t>F</a:t>
            </a:r>
            <a:r>
              <a:rPr lang="en-US" sz="2600" b="1" baseline="-25000" dirty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600" b="1" dirty="0" smtClean="0">
                <a:solidFill>
                  <a:srgbClr val="0070C0"/>
                </a:solidFill>
                <a:latin typeface="Comic Sans MS" pitchFamily="66" charset="0"/>
              </a:rPr>
              <a:t>,…, </a:t>
            </a:r>
            <a:r>
              <a:rPr lang="en-US" sz="2600" b="1" dirty="0" err="1" smtClean="0">
                <a:solidFill>
                  <a:srgbClr val="0070C0"/>
                </a:solidFill>
                <a:latin typeface="Comic Sans MS" pitchFamily="66" charset="0"/>
              </a:rPr>
              <a:t>F</a:t>
            </a:r>
            <a:r>
              <a:rPr lang="en-US" sz="2600" b="1" baseline="-25000" dirty="0" err="1" smtClean="0">
                <a:solidFill>
                  <a:srgbClr val="0070C0"/>
                </a:solidFill>
                <a:latin typeface="Comic Sans MS" pitchFamily="66" charset="0"/>
              </a:rPr>
              <a:t>k</a:t>
            </a:r>
            <a:endParaRPr lang="en-US" sz="2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600" dirty="0"/>
              <a:t>Choose </a:t>
            </a:r>
            <a:r>
              <a:rPr lang="en-US" sz="2600" b="1" dirty="0" smtClean="0">
                <a:solidFill>
                  <a:srgbClr val="C00000"/>
                </a:solidFill>
                <a:latin typeface="Comic Sans MS" pitchFamily="66" charset="0"/>
              </a:rPr>
              <a:t>m</a:t>
            </a:r>
            <a:r>
              <a:rPr lang="en-US" sz="2600" b="1" dirty="0" smtClean="0">
                <a:latin typeface="Comic Sans MS" pitchFamily="66" charset="0"/>
              </a:rPr>
              <a:t>=2log|R| </a:t>
            </a:r>
            <a:r>
              <a:rPr lang="en-US" sz="2600" dirty="0"/>
              <a:t>and</a:t>
            </a:r>
            <a:r>
              <a:rPr lang="en-US" sz="2600" b="1" dirty="0" smtClean="0">
                <a:latin typeface="Comic Sans MS" pitchFamily="66" charset="0"/>
              </a:rPr>
              <a:t> k=log</a:t>
            </a:r>
            <a:r>
              <a:rPr lang="en-US" sz="2600" b="1" baseline="-25000" dirty="0" smtClean="0">
                <a:latin typeface="Comic Sans MS" pitchFamily="66" charset="0"/>
              </a:rPr>
              <a:t>|R|</a:t>
            </a:r>
            <a:r>
              <a:rPr lang="en-US" sz="2600" b="1" dirty="0" smtClean="0">
                <a:latin typeface="Comic Sans MS" pitchFamily="66" charset="0"/>
              </a:rPr>
              <a:t>2</a:t>
            </a:r>
            <a:r>
              <a:rPr lang="en-US" sz="2600" b="1" baseline="30000" dirty="0" smtClean="0">
                <a:latin typeface="Comic Sans MS" pitchFamily="66" charset="0"/>
              </a:rPr>
              <a:t>2n </a:t>
            </a:r>
            <a:r>
              <a:rPr lang="en-US" sz="2600" dirty="0" smtClean="0"/>
              <a:t>to get probability of collision  </a:t>
            </a:r>
            <a:r>
              <a:rPr lang="en-US" sz="2600" b="1" dirty="0" smtClean="0">
                <a:latin typeface="Comic Sans MS" pitchFamily="66" charset="0"/>
              </a:rPr>
              <a:t>1/2</a:t>
            </a:r>
            <a:r>
              <a:rPr lang="en-US" sz="2600" b="1" baseline="30000" dirty="0" smtClean="0">
                <a:latin typeface="Comic Sans MS" pitchFamily="66" charset="0"/>
              </a:rPr>
              <a:t>n </a:t>
            </a:r>
            <a:r>
              <a:rPr lang="en-US" sz="2600" b="1" dirty="0" smtClean="0">
                <a:latin typeface="Comic Sans MS" pitchFamily="66" charset="0"/>
              </a:rPr>
              <a:t>: </a:t>
            </a:r>
            <a:r>
              <a:rPr lang="en-US" sz="2600" b="1" dirty="0" err="1" smtClean="0">
                <a:latin typeface="Comic Sans MS" pitchFamily="66" charset="0"/>
              </a:rPr>
              <a:t>Pr</a:t>
            </a:r>
            <a:r>
              <a:rPr lang="en-US" sz="2600" b="1" dirty="0" smtClean="0">
                <a:latin typeface="Comic Sans MS" pitchFamily="66" charset="0"/>
              </a:rPr>
              <a:t>(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n-US" sz="2600" b="1" dirty="0" smtClean="0">
                <a:latin typeface="Comic Sans MS" pitchFamily="66" charset="0"/>
              </a:rPr>
              <a:t>(x)</a:t>
            </a:r>
            <a:r>
              <a:rPr lang="en-US" altLang="he-IL" sz="2600" dirty="0">
                <a:sym typeface="Symbol" pitchFamily="18" charset="2"/>
              </a:rPr>
              <a:t> </a:t>
            </a:r>
            <a:r>
              <a:rPr lang="en-US" altLang="he-IL" sz="2600" dirty="0" smtClean="0">
                <a:sym typeface="Symbol" pitchFamily="18" charset="2"/>
              </a:rPr>
              <a:t></a:t>
            </a:r>
            <a:r>
              <a:rPr lang="en-US" altLang="he-IL" sz="2600" b="1" dirty="0" smtClean="0">
                <a:latin typeface="Comic Sans MS" panose="030F0702030302020204" pitchFamily="66" charset="0"/>
                <a:sym typeface="Symbol" pitchFamily="18" charset="2"/>
              </a:rPr>
              <a:t>{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n-US" altLang="he-IL" sz="2600" b="1" dirty="0" smtClean="0">
                <a:latin typeface="Comic Sans MS" pitchFamily="66" charset="0"/>
                <a:sym typeface="Symbol" pitchFamily="18" charset="2"/>
              </a:rPr>
              <a:t>(R)})=1/|R|</a:t>
            </a:r>
            <a:endParaRPr lang="en-US" sz="2600" b="1" dirty="0">
              <a:latin typeface="Comic Sans MS" pitchFamily="66" charset="0"/>
            </a:endParaRPr>
          </a:p>
          <a:p>
            <a:pPr marL="0" lvl="1" indent="0">
              <a:buNone/>
            </a:pPr>
            <a:r>
              <a:rPr lang="en-US" sz="2600" dirty="0" smtClean="0"/>
              <a:t>for </a:t>
            </a:r>
            <a:r>
              <a:rPr lang="en-US" sz="2600" b="1" dirty="0" smtClean="0">
                <a:latin typeface="Comic Sans MS" pitchFamily="66" charset="0"/>
              </a:rPr>
              <a:t>x</a:t>
            </a:r>
            <a:r>
              <a:rPr lang="en-US" altLang="he-IL" sz="2600" dirty="0" smtClean="0">
                <a:sym typeface="Symbol" pitchFamily="18" charset="2"/>
              </a:rPr>
              <a:t> </a:t>
            </a:r>
            <a:r>
              <a:rPr lang="en-US" altLang="he-IL" sz="2600" dirty="0">
                <a:sym typeface="Symbol" pitchFamily="18" charset="2"/>
              </a:rPr>
              <a:t></a:t>
            </a:r>
            <a:r>
              <a:rPr lang="en-US" sz="2600" dirty="0" smtClean="0"/>
              <a:t> </a:t>
            </a:r>
            <a:r>
              <a:rPr lang="en-US" altLang="he-IL" sz="2800" b="1" dirty="0" smtClean="0">
                <a:latin typeface="Comic Sans MS" panose="030F0702030302020204" pitchFamily="66" charset="0"/>
              </a:rPr>
              <a:t>U</a:t>
            </a:r>
            <a:r>
              <a:rPr lang="en-US" altLang="he-IL" b="1" dirty="0">
                <a:latin typeface="Comic Sans MS" panose="030F0702030302020204" pitchFamily="66" charset="0"/>
              </a:rPr>
              <a:t>={</a:t>
            </a:r>
            <a:r>
              <a:rPr lang="en-US" altLang="he-IL" b="1" dirty="0" smtClean="0">
                <a:latin typeface="Comic Sans MS" panose="030F0702030302020204" pitchFamily="66" charset="0"/>
              </a:rPr>
              <a:t>0,1}</a:t>
            </a:r>
            <a:r>
              <a:rPr lang="en-US" altLang="he-IL" b="1" baseline="30000" dirty="0" smtClean="0">
                <a:latin typeface="Comic Sans MS" panose="030F0702030302020204" pitchFamily="66" charset="0"/>
              </a:rPr>
              <a:t>n</a:t>
            </a:r>
            <a:r>
              <a:rPr lang="en-US" sz="2600" dirty="0" smtClean="0"/>
              <a:t>        </a:t>
            </a:r>
            <a:r>
              <a:rPr lang="en-US" sz="2600" b="1" dirty="0" err="1" smtClean="0">
                <a:latin typeface="Comic Sans MS" pitchFamily="66" charset="0"/>
              </a:rPr>
              <a:t>Pr</a:t>
            </a:r>
            <a:r>
              <a:rPr lang="en-US" sz="2600" b="1" dirty="0" smtClean="0">
                <a:latin typeface="Comic Sans MS" pitchFamily="66" charset="0"/>
              </a:rPr>
              <a:t>(</a:t>
            </a:r>
            <a:r>
              <a:rPr lang="en-US" sz="2600" b="1" dirty="0" smtClean="0">
                <a:latin typeface="Comic Sans MS" pitchFamily="66" charset="0"/>
                <a:sym typeface="Mathematica1Mono" panose="05060400030100000101" pitchFamily="18" charset="2"/>
              </a:rPr>
              <a:t></a:t>
            </a:r>
            <a:r>
              <a:rPr lang="en-US" sz="2600" b="1" dirty="0">
                <a:latin typeface="Comic Sans MS" pitchFamily="66" charset="0"/>
                <a:sym typeface="Mathematica1Mono" panose="05060400030100000101" pitchFamily="18" charset="2"/>
              </a:rPr>
              <a:t>j</a:t>
            </a:r>
            <a:r>
              <a:rPr lang="en-US" sz="2600" b="1" dirty="0" smtClean="0">
                <a:latin typeface="Comic Sans MS" pitchFamily="66" charset="0"/>
              </a:rPr>
              <a:t>: </a:t>
            </a:r>
            <a:r>
              <a:rPr lang="en-U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n-US" sz="2600" b="1" baseline="-25000" dirty="0" err="1" smtClean="0">
                <a:solidFill>
                  <a:srgbClr val="0070C0"/>
                </a:solidFill>
                <a:latin typeface="Comic Sans MS" pitchFamily="66" charset="0"/>
              </a:rPr>
              <a:t>j</a:t>
            </a:r>
            <a:r>
              <a:rPr lang="en-US" sz="2600" b="1" dirty="0" smtClean="0">
                <a:latin typeface="Comic Sans MS" pitchFamily="66" charset="0"/>
              </a:rPr>
              <a:t>(x</a:t>
            </a:r>
            <a:r>
              <a:rPr lang="en-US" sz="2600" b="1" dirty="0">
                <a:latin typeface="Comic Sans MS" pitchFamily="66" charset="0"/>
              </a:rPr>
              <a:t>)</a:t>
            </a:r>
            <a:r>
              <a:rPr lang="en-US" altLang="he-IL" sz="2600" dirty="0">
                <a:sym typeface="Symbol" pitchFamily="18" charset="2"/>
              </a:rPr>
              <a:t> </a:t>
            </a:r>
            <a:r>
              <a:rPr lang="en-US" altLang="he-IL" sz="2600" b="1" dirty="0" err="1" smtClean="0">
                <a:solidFill>
                  <a:srgbClr val="0070C0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en-US" altLang="he-IL" sz="2600" b="1" baseline="-25000" dirty="0" err="1">
                <a:solidFill>
                  <a:srgbClr val="0070C0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altLang="he-IL" sz="2600" b="1" dirty="0" smtClean="0">
                <a:latin typeface="Comic Sans MS" pitchFamily="66" charset="0"/>
                <a:sym typeface="Symbol" pitchFamily="18" charset="2"/>
              </a:rPr>
              <a:t>(R</a:t>
            </a:r>
            <a:r>
              <a:rPr lang="en-US" altLang="he-IL" sz="2600" b="1" dirty="0">
                <a:latin typeface="Comic Sans MS" pitchFamily="66" charset="0"/>
                <a:sym typeface="Symbol" pitchFamily="18" charset="2"/>
              </a:rPr>
              <a:t>))=1/|</a:t>
            </a:r>
            <a:r>
              <a:rPr lang="en-US" altLang="he-IL" sz="2600" b="1" dirty="0" err="1" smtClean="0">
                <a:latin typeface="Comic Sans MS" pitchFamily="66" charset="0"/>
                <a:sym typeface="Symbol" pitchFamily="18" charset="2"/>
              </a:rPr>
              <a:t>R|</a:t>
            </a:r>
            <a:r>
              <a:rPr lang="en-US" altLang="he-IL" sz="2600" b="1" baseline="30000" dirty="0" err="1" smtClean="0">
                <a:latin typeface="Comic Sans MS" pitchFamily="66" charset="0"/>
                <a:sym typeface="Symbol" pitchFamily="18" charset="2"/>
              </a:rPr>
              <a:t>k</a:t>
            </a:r>
            <a:r>
              <a:rPr lang="en-US" altLang="he-IL" sz="2600" b="1" dirty="0" smtClean="0">
                <a:latin typeface="Comic Sans MS" pitchFamily="66" charset="0"/>
                <a:sym typeface="Symbol" pitchFamily="18" charset="2"/>
              </a:rPr>
              <a:t>=1/2</a:t>
            </a:r>
            <a:r>
              <a:rPr lang="en-US" altLang="he-IL" sz="2600" b="1" baseline="30000" dirty="0" smtClean="0">
                <a:latin typeface="Comic Sans MS" pitchFamily="66" charset="0"/>
                <a:sym typeface="Symbol" pitchFamily="18" charset="2"/>
              </a:rPr>
              <a:t>2n</a:t>
            </a:r>
            <a:endParaRPr lang="en-US" sz="2600" b="1" baseline="30000" dirty="0">
              <a:latin typeface="Comic Sans MS" pitchFamily="66" charset="0"/>
            </a:endParaRPr>
          </a:p>
          <a:p>
            <a:r>
              <a:rPr lang="en-US" sz="2600" dirty="0" smtClean="0"/>
              <a:t>So probability some </a:t>
            </a:r>
            <a:r>
              <a:rPr lang="en-US" sz="2600" b="1" dirty="0">
                <a:latin typeface="Comic Sans MS" pitchFamily="66" charset="0"/>
              </a:rPr>
              <a:t>x</a:t>
            </a:r>
            <a:r>
              <a:rPr lang="en-US" altLang="he-IL" sz="2600" dirty="0">
                <a:sym typeface="Symbol" pitchFamily="18" charset="2"/>
              </a:rPr>
              <a:t> </a:t>
            </a:r>
            <a:r>
              <a:rPr lang="en-US" sz="2600" dirty="0"/>
              <a:t> </a:t>
            </a:r>
            <a:r>
              <a:rPr lang="en-US" altLang="he-IL" sz="2800" b="1" dirty="0" smtClean="0">
                <a:latin typeface="Comic Sans MS" panose="030F0702030302020204" pitchFamily="66" charset="0"/>
              </a:rPr>
              <a:t>U </a:t>
            </a:r>
            <a:r>
              <a:rPr lang="en-US" altLang="he-IL" sz="2600" dirty="0"/>
              <a:t>collides with all functions </a:t>
            </a:r>
            <a:r>
              <a:rPr lang="en-US" altLang="he-IL" sz="2600" dirty="0" smtClean="0"/>
              <a:t>is </a:t>
            </a:r>
            <a:r>
              <a:rPr lang="en-US" altLang="he-IL" sz="2600" b="1" dirty="0" smtClean="0">
                <a:latin typeface="Comic Sans MS" pitchFamily="66" charset="0"/>
                <a:sym typeface="Symbol" pitchFamily="18" charset="2"/>
              </a:rPr>
              <a:t>1/2</a:t>
            </a:r>
            <a:r>
              <a:rPr lang="en-US" altLang="he-IL" sz="2600" b="1" baseline="30000" dirty="0" smtClean="0">
                <a:latin typeface="Comic Sans MS" pitchFamily="66" charset="0"/>
                <a:sym typeface="Symbol" pitchFamily="18" charset="2"/>
              </a:rPr>
              <a:t>n</a:t>
            </a:r>
            <a:endParaRPr lang="en-US" sz="2600" b="1" baseline="30000" dirty="0">
              <a:latin typeface="Comic Sans MS" pitchFamily="66" charset="0"/>
            </a:endParaRP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1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8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VUF </a:t>
            </a:r>
            <a:r>
              <a:rPr lang="en-US" dirty="0"/>
              <a:t>based PSR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74" y="609600"/>
            <a:ext cx="88392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E4A8"/>
                </a:solidFill>
              </a:rPr>
              <a:t>Primary</a:t>
            </a:r>
            <a:r>
              <a:rPr lang="en-US" sz="2800" dirty="0" smtClean="0"/>
              <a:t>: </a:t>
            </a:r>
            <a:r>
              <a:rPr lang="en-US" altLang="he-IL" sz="2800" dirty="0" smtClean="0">
                <a:sym typeface="Symbol" pitchFamily="18" charset="2"/>
              </a:rPr>
              <a:t>Signature on </a:t>
            </a:r>
            <a:r>
              <a:rPr lang="en-US" altLang="he-IL" sz="2800" dirty="0">
                <a:sym typeface="Symbol" pitchFamily="18" charset="2"/>
              </a:rPr>
              <a:t>values: 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Sign</a:t>
            </a:r>
            <a:r>
              <a:rPr lang="en-US" sz="2800" dirty="0">
                <a:solidFill>
                  <a:srgbClr val="00B050"/>
                </a:solidFill>
              </a:rPr>
              <a:t>(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v</a:t>
            </a:r>
            <a:r>
              <a:rPr lang="en-US" sz="28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	   </a:t>
            </a:r>
            <a:r>
              <a:rPr lang="en-US" altLang="he-IL" sz="2800" dirty="0" smtClean="0">
                <a:sym typeface="Symbol" pitchFamily="18" charset="2"/>
              </a:rPr>
              <a:t>Run </a:t>
            </a:r>
            <a:r>
              <a:rPr lang="en-US" altLang="he-IL" sz="2800" b="1" dirty="0" smtClean="0">
                <a:sym typeface="Symbol" pitchFamily="18" charset="2"/>
              </a:rPr>
              <a:t>setup</a:t>
            </a:r>
            <a:r>
              <a:rPr lang="en-US" altLang="he-IL" sz="2800" dirty="0" smtClean="0">
                <a:sym typeface="Symbol" pitchFamily="18" charset="2"/>
              </a:rPr>
              <a:t> for </a:t>
            </a:r>
            <a:r>
              <a:rPr lang="en-US" sz="2800" b="1" dirty="0" smtClean="0">
                <a:latin typeface="Comic Sans MS" panose="030F0702030302020204" pitchFamily="66" charset="0"/>
              </a:rPr>
              <a:t>k </a:t>
            </a:r>
            <a:r>
              <a:rPr lang="en-US" sz="2800" dirty="0"/>
              <a:t>VUFs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dirty="0"/>
              <a:t>and get </a:t>
            </a:r>
            <a:r>
              <a:rPr lang="en-US" sz="2800" b="1" dirty="0" smtClean="0">
                <a:latin typeface="Comic Sans MS" panose="030F0702030302020204" pitchFamily="66" charset="0"/>
              </a:rPr>
              <a:t>f</a:t>
            </a:r>
            <a:r>
              <a:rPr lang="en-US" sz="28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800" b="1" dirty="0" smtClean="0">
                <a:latin typeface="Comic Sans MS" panose="030F0702030302020204" pitchFamily="66" charset="0"/>
              </a:rPr>
              <a:t>,..,f</a:t>
            </a:r>
            <a:r>
              <a:rPr lang="en-US" sz="2800" b="1" baseline="-25000" dirty="0" smtClean="0">
                <a:latin typeface="Comic Sans MS" panose="030F0702030302020204" pitchFamily="66" charset="0"/>
              </a:rPr>
              <a:t>k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altLang="he-IL" sz="2800" dirty="0" smtClean="0">
                <a:sym typeface="Symbol" pitchFamily="18" charset="2"/>
              </a:rPr>
              <a:t>	    transform every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f</a:t>
            </a:r>
            <a:r>
              <a:rPr lang="en-US" sz="2800" b="1" baseline="-25000" dirty="0" err="1" smtClean="0">
                <a:latin typeface="Comic Sans MS" panose="030F0702030302020204" pitchFamily="66" charset="0"/>
              </a:rPr>
              <a:t>j</a:t>
            </a:r>
            <a:r>
              <a:rPr lang="en-US" altLang="he-IL" sz="2800" dirty="0" smtClean="0">
                <a:sym typeface="Symbol" pitchFamily="18" charset="2"/>
              </a:rPr>
              <a:t> to a </a:t>
            </a:r>
            <a:r>
              <a:rPr lang="en-US" altLang="he-IL" sz="2800" dirty="0" err="1" smtClean="0">
                <a:sym typeface="Symbol" pitchFamily="18" charset="2"/>
              </a:rPr>
              <a:t>sVRF</a:t>
            </a:r>
            <a:r>
              <a:rPr lang="en-US" altLang="he-IL" sz="2800" dirty="0" smtClean="0">
                <a:sym typeface="Symbol" pitchFamily="18" charset="2"/>
              </a:rPr>
              <a:t>: 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F</a:t>
            </a:r>
            <a:r>
              <a:rPr lang="en-US" sz="2800" b="1" baseline="-25000" dirty="0" err="1" smtClean="0">
                <a:latin typeface="Comic Sans MS" panose="030F0702030302020204" pitchFamily="66" charset="0"/>
              </a:rPr>
              <a:t>j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/>
              <a:t>with </a:t>
            </a:r>
            <a:r>
              <a:rPr lang="en-US" sz="2800" dirty="0"/>
              <a:t>keys </a:t>
            </a:r>
            <a:r>
              <a:rPr lang="en-US" sz="2800" b="1" dirty="0" smtClean="0">
                <a:latin typeface="Comic Sans MS" panose="030F0702030302020204" pitchFamily="66" charset="0"/>
              </a:rPr>
              <a:t>(</a:t>
            </a:r>
            <a:r>
              <a:rPr lang="en-US" sz="2800" b="1" dirty="0" err="1" smtClean="0">
                <a:latin typeface="Comic Sans MS" panose="030F0702030302020204" pitchFamily="66" charset="0"/>
              </a:rPr>
              <a:t>PK</a:t>
            </a:r>
            <a:r>
              <a:rPr lang="en-US" sz="2800" b="1" baseline="-25000" dirty="0" err="1" smtClean="0">
                <a:latin typeface="Comic Sans MS" panose="030F0702030302020204" pitchFamily="66" charset="0"/>
              </a:rPr>
              <a:t>j</a:t>
            </a:r>
            <a:r>
              <a:rPr lang="en-US" sz="2800" b="1" dirty="0" err="1" smtClean="0">
                <a:latin typeface="Comic Sans MS" panose="030F0702030302020204" pitchFamily="66" charset="0"/>
              </a:rPr>
              <a:t>,SK</a:t>
            </a:r>
            <a:r>
              <a:rPr lang="en-US" sz="2800" b="1" baseline="-25000" dirty="0" err="1" smtClean="0">
                <a:latin typeface="Comic Sans MS" panose="030F0702030302020204" pitchFamily="66" charset="0"/>
              </a:rPr>
              <a:t>j</a:t>
            </a:r>
            <a:r>
              <a:rPr lang="en-US" sz="2800" b="1" dirty="0" smtClean="0">
                <a:latin typeface="Comic Sans MS" panose="030F0702030302020204" pitchFamily="66" charset="0"/>
              </a:rPr>
              <a:t>)</a:t>
            </a:r>
            <a:endParaRPr lang="en-US" altLang="he-IL" sz="2800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sz="2800" dirty="0" smtClean="0"/>
              <a:t>For </a:t>
            </a:r>
            <a:r>
              <a:rPr lang="en-US" sz="2800" dirty="0"/>
              <a:t>every </a:t>
            </a:r>
            <a:r>
              <a:rPr lang="en-US" sz="28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altLang="he-IL" sz="2800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800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8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 dirty="0" smtClean="0">
                <a:sym typeface="Symbol" pitchFamily="18" charset="2"/>
              </a:rPr>
              <a:t>and </a:t>
            </a:r>
            <a:r>
              <a:rPr lang="en-US" altLang="he-IL" sz="2800" dirty="0" smtClean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800" b="1" dirty="0" smtClean="0">
                <a:latin typeface="Comic Sans MS" pitchFamily="66" charset="0"/>
                <a:sym typeface="Symbol" pitchFamily="18" charset="2"/>
              </a:rPr>
              <a:t>[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k</a:t>
            </a:r>
            <a:r>
              <a:rPr lang="en-US" altLang="he-IL" sz="2800" b="1" dirty="0" smtClean="0">
                <a:latin typeface="Comic Sans MS" pitchFamily="66" charset="0"/>
                <a:sym typeface="Symbol" pitchFamily="18" charset="2"/>
              </a:rPr>
              <a:t>] </a:t>
            </a:r>
            <a:r>
              <a:rPr lang="en-US" altLang="he-IL" sz="2800" dirty="0" smtClean="0">
                <a:sym typeface="Symbol" pitchFamily="18" charset="2"/>
              </a:rPr>
              <a:t>compute</a:t>
            </a:r>
            <a:r>
              <a:rPr lang="en-US" altLang="he-IL" sz="2800" dirty="0" smtClean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y</a:t>
            </a:r>
            <a:r>
              <a:rPr lang="en-US" sz="2800" baseline="-25000" dirty="0" err="1" smtClean="0">
                <a:latin typeface="Comic Sans MS" panose="030F0702030302020204" pitchFamily="66" charset="0"/>
              </a:rPr>
              <a:t>ij</a:t>
            </a:r>
            <a:r>
              <a:rPr lang="en-US" sz="2800" dirty="0" smtClean="0">
                <a:latin typeface="Comic Sans MS" panose="030F0702030302020204" pitchFamily="66" charset="0"/>
              </a:rPr>
              <a:t>=</a:t>
            </a:r>
            <a:r>
              <a:rPr lang="en-US" sz="2800" dirty="0" err="1" smtClean="0">
                <a:latin typeface="Comic Sans MS" panose="030F0702030302020204" pitchFamily="66" charset="0"/>
              </a:rPr>
              <a:t>F</a:t>
            </a:r>
            <a:r>
              <a:rPr lang="en-US" sz="2800" baseline="-25000" dirty="0" err="1" smtClean="0">
                <a:latin typeface="Comic Sans MS" panose="030F0702030302020204" pitchFamily="66" charset="0"/>
              </a:rPr>
              <a:t>j</a:t>
            </a:r>
            <a:r>
              <a:rPr lang="en-US" sz="2800" dirty="0" smtClean="0">
                <a:latin typeface="Comic Sans MS" panose="030F0702030302020204" pitchFamily="66" charset="0"/>
              </a:rPr>
              <a:t>(</a:t>
            </a:r>
            <a:r>
              <a:rPr lang="en-US" sz="28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sz="2800" baseline="-250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)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b="1" dirty="0" smtClean="0">
                <a:latin typeface="Comic Sans MS" pitchFamily="66" charset="0"/>
                <a:sym typeface="Mathematica1Mono" panose="05060400030100000101" pitchFamily="18" charset="2"/>
              </a:rPr>
              <a:t></a:t>
            </a:r>
            <a:r>
              <a:rPr lang="en-US" altLang="he-IL" sz="2800" dirty="0" smtClean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800" b="1" dirty="0" smtClean="0">
                <a:latin typeface="Comic Sans MS" pitchFamily="66" charset="0"/>
                <a:sym typeface="Symbol" pitchFamily="18" charset="2"/>
              </a:rPr>
              <a:t>[</a:t>
            </a:r>
            <a:r>
              <a:rPr lang="en-US" altLang="he-IL" sz="2800" b="1" dirty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k</a:t>
            </a:r>
            <a:r>
              <a:rPr lang="en-US" altLang="he-IL" sz="2800" b="1" dirty="0" smtClean="0">
                <a:latin typeface="Comic Sans MS" pitchFamily="66" charset="0"/>
                <a:sym typeface="Symbol" pitchFamily="18" charset="2"/>
              </a:rPr>
              <a:t>] </a:t>
            </a:r>
            <a:r>
              <a:rPr lang="en-US" sz="2800" dirty="0" smtClean="0"/>
              <a:t>generate </a:t>
            </a:r>
            <a:r>
              <a:rPr lang="en-US" sz="2800" dirty="0"/>
              <a:t>signatures on </a:t>
            </a:r>
            <a:r>
              <a:rPr lang="en-US" sz="2800" b="1" dirty="0" smtClean="0"/>
              <a:t>pairs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8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sz="28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(i+1)j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Secondary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For </a:t>
            </a:r>
            <a:r>
              <a:rPr lang="en-US" sz="2800" dirty="0" smtClean="0"/>
              <a:t>query </a:t>
            </a:r>
            <a:r>
              <a:rPr lang="en-US" altLang="he-IL" dirty="0" err="1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altLang="he-IL" b="1" dirty="0" err="1" smtClean="0">
                <a:latin typeface="Comic Sans MS" pitchFamily="66" charset="0"/>
                <a:sym typeface="Symbol" panose="05050102010706020507" pitchFamily="18" charset="2"/>
              </a:rPr>
              <a:t>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:</a:t>
            </a:r>
            <a:r>
              <a:rPr lang="en-US" altLang="he-IL" sz="2800" dirty="0" smtClean="0"/>
              <a:t> </a:t>
            </a:r>
            <a:r>
              <a:rPr lang="en-US" altLang="he-IL" sz="2800" dirty="0">
                <a:solidFill>
                  <a:srgbClr val="C00000"/>
                </a:solidFill>
              </a:rPr>
              <a:t>secondary</a:t>
            </a:r>
            <a:r>
              <a:rPr lang="en-US" altLang="he-IL" sz="2800" dirty="0"/>
              <a:t> </a:t>
            </a:r>
            <a:r>
              <a:rPr lang="en-US" altLang="he-IL" sz="2800" b="1" dirty="0" smtClean="0">
                <a:solidFill>
                  <a:srgbClr val="002060"/>
                </a:solidFill>
              </a:rPr>
              <a:t>finds </a:t>
            </a:r>
            <a:r>
              <a:rPr lang="en-US" altLang="he-IL" dirty="0"/>
              <a:t>a</a:t>
            </a:r>
            <a:r>
              <a:rPr lang="en-US" altLang="he-IL" sz="2800" b="1" dirty="0" smtClean="0">
                <a:solidFill>
                  <a:srgbClr val="002060"/>
                </a:solidFill>
              </a:rPr>
              <a:t> </a:t>
            </a:r>
            <a:r>
              <a:rPr lang="en-US" altLang="he-IL" sz="2400" dirty="0" smtClean="0">
                <a:latin typeface="Comic Sans MS" panose="030F0702030302020204" pitchFamily="66" charset="0"/>
                <a:sym typeface="Symbol" pitchFamily="18" charset="2"/>
              </a:rPr>
              <a:t>j</a:t>
            </a:r>
            <a:r>
              <a:rPr lang="en-US" altLang="he-IL" sz="2400" b="1" dirty="0" smtClean="0">
                <a:latin typeface="Comic Sans MS" pitchFamily="66" charset="0"/>
                <a:sym typeface="Symbol" pitchFamily="18" charset="2"/>
              </a:rPr>
              <a:t>[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k</a:t>
            </a:r>
            <a:r>
              <a:rPr lang="en-US" altLang="he-IL" sz="2400" b="1" dirty="0" smtClean="0">
                <a:latin typeface="Comic Sans MS" pitchFamily="66" charset="0"/>
                <a:sym typeface="Symbol" pitchFamily="18" charset="2"/>
              </a:rPr>
              <a:t>] </a:t>
            </a:r>
            <a:r>
              <a:rPr lang="en-US" altLang="he-IL" dirty="0" smtClean="0">
                <a:sym typeface="Symbol" pitchFamily="18" charset="2"/>
              </a:rPr>
              <a:t>without a</a:t>
            </a:r>
            <a:r>
              <a:rPr lang="en-US" altLang="he-IL" dirty="0" smtClean="0"/>
              <a:t> collision: </a:t>
            </a:r>
          </a:p>
          <a:p>
            <a:pPr marL="400050" lvl="2" indent="0" algn="ctr">
              <a:buNone/>
            </a:pPr>
            <a:r>
              <a:rPr lang="en-US" altLang="he-IL" dirty="0" smtClean="0"/>
              <a:t>Let </a:t>
            </a:r>
            <a:r>
              <a:rPr lang="en-US" dirty="0">
                <a:latin typeface="Comic Sans MS" panose="030F0702030302020204" pitchFamily="66" charset="0"/>
              </a:rPr>
              <a:t>y=</a:t>
            </a:r>
            <a:r>
              <a:rPr lang="en-US" dirty="0" err="1">
                <a:latin typeface="Comic Sans MS" panose="030F0702030302020204" pitchFamily="66" charset="0"/>
              </a:rPr>
              <a:t>F</a:t>
            </a:r>
            <a:r>
              <a:rPr lang="en-US" baseline="-25000" dirty="0" err="1">
                <a:latin typeface="Comic Sans MS" panose="030F0702030302020204" pitchFamily="66" charset="0"/>
              </a:rPr>
              <a:t>j</a:t>
            </a:r>
            <a:r>
              <a:rPr lang="en-US" baseline="-25000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 smtClean="0">
                <a:latin typeface="Comic Sans MS" panose="030F0702030302020204" pitchFamily="66" charset="0"/>
              </a:rPr>
              <a:t>) </a:t>
            </a:r>
            <a:r>
              <a:rPr lang="en-US" altLang="he-IL" dirty="0" smtClean="0"/>
              <a:t>and there is an </a:t>
            </a:r>
            <a:r>
              <a:rPr lang="en-US" altLang="he-IL" dirty="0" err="1" smtClean="0">
                <a:latin typeface="Comic Sans MS" panose="030F0702030302020204" pitchFamily="66" charset="0"/>
                <a:sym typeface="Symbol" pitchFamily="18" charset="2"/>
              </a:rPr>
              <a:t>i</a:t>
            </a:r>
            <a:r>
              <a:rPr lang="en-US" altLang="he-IL" b="1" dirty="0" smtClean="0">
                <a:latin typeface="Comic Sans MS" pitchFamily="66" charset="0"/>
                <a:sym typeface="Symbol" pitchFamily="18" charset="2"/>
              </a:rPr>
              <a:t>[r] </a:t>
            </a:r>
            <a:r>
              <a:rPr lang="en-US" altLang="he-IL" b="1" dirty="0" err="1" smtClean="0">
                <a:latin typeface="Comic Sans MS" pitchFamily="66" charset="0"/>
                <a:sym typeface="Symbol" pitchFamily="18" charset="2"/>
              </a:rPr>
              <a:t>s.t.</a:t>
            </a:r>
            <a:r>
              <a:rPr lang="en-US" altLang="he-IL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y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ij</a:t>
            </a:r>
            <a:r>
              <a:rPr lang="en-US" baseline="-25000" dirty="0" smtClean="0">
                <a:latin typeface="Comic Sans MS" panose="030F0702030302020204" pitchFamily="66" charset="0"/>
              </a:rPr>
              <a:t> </a:t>
            </a:r>
            <a:r>
              <a:rPr lang="en-US" altLang="he-IL" dirty="0">
                <a:latin typeface="Comic Sans MS" panose="030F0702030302020204" pitchFamily="66" charset="0"/>
              </a:rPr>
              <a:t>&lt; </a:t>
            </a:r>
            <a:r>
              <a:rPr lang="en-US" b="1" dirty="0">
                <a:latin typeface="Comic Sans MS" panose="030F0702030302020204" pitchFamily="66" charset="0"/>
              </a:rPr>
              <a:t>y&lt;</a:t>
            </a:r>
            <a:r>
              <a:rPr lang="en-US" altLang="he-IL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y</a:t>
            </a:r>
            <a:r>
              <a:rPr lang="en-US" baseline="-25000" dirty="0" smtClean="0">
                <a:latin typeface="Comic Sans MS" panose="030F0702030302020204" pitchFamily="66" charset="0"/>
              </a:rPr>
              <a:t>(i+1)j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pPr marL="400050" lvl="2" indent="0">
              <a:buNone/>
            </a:pPr>
            <a:r>
              <a:rPr lang="en-US" altLang="he-IL" sz="2800" b="1" dirty="0">
                <a:solidFill>
                  <a:srgbClr val="002060"/>
                </a:solidFill>
              </a:rPr>
              <a:t>Returns</a:t>
            </a:r>
            <a:r>
              <a:rPr lang="en-US" altLang="he-IL" sz="2000" dirty="0" smtClean="0"/>
              <a:t>: 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Sign(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y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(i+1)j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dirty="0"/>
              <a:t>and</a:t>
            </a:r>
            <a:r>
              <a:rPr lang="en-US" sz="2000" dirty="0"/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y </a:t>
            </a:r>
            <a:r>
              <a:rPr lang="en-US" dirty="0"/>
              <a:t>and the proof </a:t>
            </a:r>
            <a:r>
              <a:rPr lang="en-US" b="1" dirty="0">
                <a:latin typeface="Symbol" panose="05050102010706020507" pitchFamily="18" charset="2"/>
              </a:rPr>
              <a:t>p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b="1" dirty="0" smtClean="0"/>
              <a:t>Resolver</a:t>
            </a:r>
            <a:r>
              <a:rPr lang="en-US" sz="2800" dirty="0" smtClean="0">
                <a:ea typeface="+mn-ea"/>
              </a:rPr>
              <a:t> verifies </a:t>
            </a:r>
            <a:r>
              <a:rPr lang="en-US" sz="2800" dirty="0"/>
              <a:t>query </a:t>
            </a:r>
            <a:r>
              <a:rPr lang="en-US" altLang="he-IL" sz="2800" dirty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>
                <a:ea typeface="+mn-ea"/>
              </a:rPr>
              <a:t>by </a:t>
            </a:r>
            <a:r>
              <a:rPr lang="en-US" sz="2800" dirty="0" smtClean="0">
                <a:ea typeface="+mn-ea"/>
              </a:rPr>
              <a:t>checking that: </a:t>
            </a:r>
          </a:p>
          <a:p>
            <a:pPr lvl="1"/>
            <a:r>
              <a:rPr lang="en-US" dirty="0" err="1" smtClean="0">
                <a:latin typeface="Comic Sans MS" panose="030F0702030302020204" pitchFamily="66" charset="0"/>
              </a:rPr>
              <a:t>y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ij</a:t>
            </a:r>
            <a:r>
              <a:rPr lang="en-US" baseline="-25000" dirty="0" smtClean="0">
                <a:latin typeface="Comic Sans MS" panose="030F0702030302020204" pitchFamily="66" charset="0"/>
              </a:rPr>
              <a:t> </a:t>
            </a:r>
            <a:r>
              <a:rPr lang="en-US" altLang="he-IL" dirty="0">
                <a:latin typeface="Comic Sans MS" panose="030F0702030302020204" pitchFamily="66" charset="0"/>
              </a:rPr>
              <a:t>&lt; </a:t>
            </a:r>
            <a:r>
              <a:rPr lang="en-US" b="1" dirty="0" smtClean="0">
                <a:latin typeface="Comic Sans MS" panose="030F0702030302020204" pitchFamily="66" charset="0"/>
              </a:rPr>
              <a:t>y&lt;</a:t>
            </a:r>
            <a:r>
              <a:rPr lang="en-US" altLang="he-IL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y</a:t>
            </a:r>
            <a:r>
              <a:rPr lang="en-US" baseline="-25000" dirty="0" smtClean="0">
                <a:latin typeface="Comic Sans MS" panose="030F0702030302020204" pitchFamily="66" charset="0"/>
              </a:rPr>
              <a:t>(i+1)j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pPr lvl="1"/>
            <a:r>
              <a:rPr lang="en-US" dirty="0"/>
              <a:t>Verify</a:t>
            </a:r>
            <a:r>
              <a:rPr lang="en-US" dirty="0">
                <a:latin typeface="Comic Sans MS" panose="030F0702030302020204" pitchFamily="66" charset="0"/>
              </a:rPr>
              <a:t> y=</a:t>
            </a:r>
            <a:r>
              <a:rPr lang="en-US" dirty="0" err="1">
                <a:latin typeface="Comic Sans MS" panose="030F0702030302020204" pitchFamily="66" charset="0"/>
              </a:rPr>
              <a:t>F</a:t>
            </a:r>
            <a:r>
              <a:rPr lang="en-US" baseline="-25000" dirty="0" err="1">
                <a:latin typeface="Comic Sans MS" panose="030F0702030302020204" pitchFamily="66" charset="0"/>
              </a:rPr>
              <a:t>j</a:t>
            </a:r>
            <a:r>
              <a:rPr lang="en-US" baseline="-25000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x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r>
              <a:rPr lang="en-US" altLang="he-IL" sz="2400" dirty="0"/>
              <a:t> </a:t>
            </a:r>
            <a:r>
              <a:rPr lang="en-US" altLang="he-IL" sz="2400" dirty="0" smtClean="0"/>
              <a:t> </a:t>
            </a:r>
            <a:r>
              <a:rPr lang="en-US" altLang="he-IL" dirty="0"/>
              <a:t>using</a:t>
            </a:r>
            <a:r>
              <a:rPr lang="en-US" altLang="he-IL" sz="2400" dirty="0" smtClean="0"/>
              <a:t> </a:t>
            </a:r>
            <a:r>
              <a:rPr lang="en-US" b="1" dirty="0" smtClean="0">
                <a:latin typeface="Symbol" panose="05050102010706020507" pitchFamily="18" charset="2"/>
              </a:rPr>
              <a:t>p </a:t>
            </a:r>
            <a:r>
              <a:rPr lang="en-US" dirty="0" smtClean="0"/>
              <a:t>and </a:t>
            </a:r>
            <a:r>
              <a:rPr lang="en-US" b="1" dirty="0" err="1" smtClean="0">
                <a:latin typeface="Comic Sans MS" panose="030F0702030302020204" pitchFamily="66" charset="0"/>
              </a:rPr>
              <a:t>PK</a:t>
            </a:r>
            <a:r>
              <a:rPr lang="en-US" b="1" baseline="-25000" dirty="0" err="1" smtClean="0">
                <a:latin typeface="Comic Sans MS" panose="030F0702030302020204" pitchFamily="66" charset="0"/>
              </a:rPr>
              <a:t>j</a:t>
            </a:r>
            <a:endParaRPr lang="en-US" dirty="0"/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pPr lvl="1"/>
            <a:endParaRPr lang="en-US" altLang="he-IL" dirty="0"/>
          </a:p>
          <a:p>
            <a:pPr lvl="1"/>
            <a:endParaRPr lang="en-US" dirty="0" smtClean="0">
              <a:ea typeface="+mn-ea"/>
            </a:endParaRPr>
          </a:p>
          <a:p>
            <a:pPr marL="0" indent="0">
              <a:buNone/>
            </a:pPr>
            <a:endParaRPr lang="en-US" altLang="he-IL" sz="2800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410200" y="3429000"/>
            <a:ext cx="2971800" cy="381000"/>
          </a:xfrm>
          <a:prstGeom prst="wedgeRoundRectCallout">
            <a:avLst>
              <a:gd name="adj1" fmla="val -39897"/>
              <a:gd name="adj2" fmla="val 78152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w.h.p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such 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j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exists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 random oracle VUF - BLS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248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The signature scheme </a:t>
            </a:r>
            <a:r>
              <a:rPr lang="en-US" sz="2600" dirty="0"/>
              <a:t>by </a:t>
            </a:r>
            <a:r>
              <a:rPr lang="en-US" sz="2600" dirty="0" err="1"/>
              <a:t>Boneh</a:t>
            </a:r>
            <a:r>
              <a:rPr lang="en-US" sz="2600" dirty="0"/>
              <a:t>, Lynn and </a:t>
            </a:r>
            <a:r>
              <a:rPr lang="en-US" sz="2600" dirty="0" err="1" smtClean="0"/>
              <a:t>Shacham</a:t>
            </a:r>
            <a:r>
              <a:rPr lang="en-US" sz="2600" dirty="0" smtClean="0"/>
              <a:t> yields a </a:t>
            </a:r>
            <a:r>
              <a:rPr lang="en-US" sz="2600" dirty="0"/>
              <a:t>V</a:t>
            </a:r>
            <a:r>
              <a:rPr lang="en-US" sz="2600" dirty="0" smtClean="0"/>
              <a:t>UF.</a:t>
            </a:r>
          </a:p>
          <a:p>
            <a:r>
              <a:rPr lang="en-US" sz="2600" dirty="0" smtClean="0"/>
              <a:t>A gap </a:t>
            </a:r>
            <a:r>
              <a:rPr lang="en-US" sz="2600" dirty="0" err="1" smtClean="0"/>
              <a:t>Diffie</a:t>
            </a:r>
            <a:r>
              <a:rPr lang="en-US" sz="2600" dirty="0"/>
              <a:t>-</a:t>
            </a:r>
            <a:r>
              <a:rPr lang="en-US" sz="2600" dirty="0" smtClean="0"/>
              <a:t>Hellman group </a:t>
            </a:r>
            <a:r>
              <a:rPr lang="en-US" sz="2600" dirty="0" smtClean="0">
                <a:latin typeface="Comic Sans MS" panose="030F0702030302020204" pitchFamily="66" charset="0"/>
              </a:rPr>
              <a:t>G</a:t>
            </a:r>
            <a:r>
              <a:rPr lang="en-US" sz="2600" baseline="30000" dirty="0" smtClean="0">
                <a:latin typeface="Comic Sans MS" panose="030F0702030302020204" pitchFamily="66" charset="0"/>
              </a:rPr>
              <a:t>*</a:t>
            </a:r>
            <a:r>
              <a:rPr lang="en-US" sz="2600" baseline="30000" dirty="0" smtClean="0"/>
              <a:t> </a:t>
            </a:r>
            <a:r>
              <a:rPr lang="en-US" sz="2600" dirty="0" smtClean="0"/>
              <a:t>with a generator </a:t>
            </a:r>
            <a:r>
              <a:rPr lang="en-US" sz="2600" dirty="0" smtClean="0">
                <a:latin typeface="Comic Sans MS" panose="030F0702030302020204" pitchFamily="66" charset="0"/>
              </a:rPr>
              <a:t>g</a:t>
            </a:r>
            <a:r>
              <a:rPr lang="en-US" sz="2600" dirty="0" smtClean="0"/>
              <a:t>:</a:t>
            </a:r>
          </a:p>
          <a:p>
            <a:pPr lvl="1"/>
            <a:r>
              <a:rPr lang="en-US" sz="2200" dirty="0" smtClean="0"/>
              <a:t>For </a:t>
            </a:r>
            <a:r>
              <a:rPr lang="en-US" sz="2200" dirty="0" err="1" smtClean="0">
                <a:latin typeface="Comic Sans MS" panose="030F0702030302020204" pitchFamily="66" charset="0"/>
              </a:rPr>
              <a:t>a,b,c</a:t>
            </a:r>
            <a:r>
              <a:rPr lang="en-US" altLang="he-IL" sz="2400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400" dirty="0" err="1">
                <a:latin typeface="Comic Sans MS" panose="030F0702030302020204" pitchFamily="66" charset="0"/>
                <a:sym typeface="Symbol" pitchFamily="18" charset="2"/>
              </a:rPr>
              <a:t>Z</a:t>
            </a:r>
            <a:r>
              <a:rPr lang="en-US" altLang="he-IL" sz="2400" baseline="-25000" dirty="0" err="1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400" baseline="30000" dirty="0">
                <a:latin typeface="Comic Sans MS" panose="030F0702030302020204" pitchFamily="66" charset="0"/>
                <a:sym typeface="Symbol" pitchFamily="18" charset="2"/>
              </a:rPr>
              <a:t>*</a:t>
            </a:r>
            <a:r>
              <a:rPr lang="en-US" sz="2200" dirty="0" smtClean="0">
                <a:latin typeface="Comic Sans MS" panose="030F0702030302020204" pitchFamily="66" charset="0"/>
              </a:rPr>
              <a:t> </a:t>
            </a:r>
            <a:r>
              <a:rPr lang="en-US" sz="2200" dirty="0" smtClean="0"/>
              <a:t>given </a:t>
            </a:r>
            <a:r>
              <a:rPr lang="en-US" sz="2200" dirty="0" smtClean="0">
                <a:latin typeface="Comic Sans MS" panose="030F0702030302020204" pitchFamily="66" charset="0"/>
              </a:rPr>
              <a:t>(</a:t>
            </a:r>
            <a:r>
              <a:rPr lang="en-US" sz="2200" dirty="0" err="1" smtClean="0">
                <a:latin typeface="Comic Sans MS" panose="030F0702030302020204" pitchFamily="66" charset="0"/>
              </a:rPr>
              <a:t>g,g</a:t>
            </a:r>
            <a:r>
              <a:rPr lang="en-US" sz="2200" baseline="30000" dirty="0" err="1" smtClean="0">
                <a:latin typeface="Comic Sans MS" panose="030F0702030302020204" pitchFamily="66" charset="0"/>
              </a:rPr>
              <a:t>a</a:t>
            </a:r>
            <a:r>
              <a:rPr lang="en-US" sz="2200" dirty="0" err="1" smtClean="0">
                <a:latin typeface="Comic Sans MS" panose="030F0702030302020204" pitchFamily="66" charset="0"/>
              </a:rPr>
              <a:t>,g</a:t>
            </a:r>
            <a:r>
              <a:rPr lang="en-US" sz="2200" baseline="30000" dirty="0" err="1" smtClean="0">
                <a:latin typeface="Comic Sans MS" panose="030F0702030302020204" pitchFamily="66" charset="0"/>
              </a:rPr>
              <a:t>b</a:t>
            </a:r>
            <a:r>
              <a:rPr lang="en-US" sz="2200" dirty="0" err="1" smtClean="0">
                <a:latin typeface="Comic Sans MS" panose="030F0702030302020204" pitchFamily="66" charset="0"/>
              </a:rPr>
              <a:t>,g</a:t>
            </a:r>
            <a:r>
              <a:rPr lang="en-US" sz="2200" baseline="30000" dirty="0" err="1" smtClean="0">
                <a:latin typeface="Comic Sans MS" panose="030F0702030302020204" pitchFamily="66" charset="0"/>
              </a:rPr>
              <a:t>c</a:t>
            </a:r>
            <a:r>
              <a:rPr lang="en-US" sz="2200" dirty="0" smtClean="0">
                <a:latin typeface="Comic Sans MS" panose="030F0702030302020204" pitchFamily="66" charset="0"/>
              </a:rPr>
              <a:t>) </a:t>
            </a:r>
            <a:r>
              <a:rPr lang="en-US" sz="2200" dirty="0" smtClean="0"/>
              <a:t>the </a:t>
            </a:r>
            <a:r>
              <a:rPr lang="en-US" sz="2200" b="1" dirty="0" smtClean="0"/>
              <a:t>decision</a:t>
            </a:r>
            <a:r>
              <a:rPr lang="en-US" sz="2200" dirty="0" smtClean="0"/>
              <a:t> whether </a:t>
            </a:r>
            <a:r>
              <a:rPr lang="en-US" sz="2200" dirty="0" smtClean="0">
                <a:latin typeface="Comic Sans MS" panose="030F0702030302020204" pitchFamily="66" charset="0"/>
              </a:rPr>
              <a:t>c=ab</a:t>
            </a:r>
            <a:r>
              <a:rPr lang="en-US" sz="2200" dirty="0" smtClean="0"/>
              <a:t> is easy.</a:t>
            </a:r>
          </a:p>
          <a:p>
            <a:pPr lvl="1"/>
            <a:r>
              <a:rPr lang="en-US" sz="2200" dirty="0"/>
              <a:t>For </a:t>
            </a:r>
            <a:r>
              <a:rPr lang="en-US" sz="2200" dirty="0" err="1" smtClean="0">
                <a:latin typeface="Comic Sans MS" panose="030F0702030302020204" pitchFamily="66" charset="0"/>
              </a:rPr>
              <a:t>a,b</a:t>
            </a:r>
            <a:r>
              <a:rPr lang="en-US" altLang="he-IL" sz="2400" dirty="0" err="1" smtClean="0">
                <a:latin typeface="Comic Sans MS" panose="030F0702030302020204" pitchFamily="66" charset="0"/>
                <a:sym typeface="Symbol" pitchFamily="18" charset="2"/>
              </a:rPr>
              <a:t></a:t>
            </a:r>
            <a:r>
              <a:rPr lang="en-US" altLang="he-IL" sz="2400" dirty="0" err="1">
                <a:latin typeface="Comic Sans MS" panose="030F0702030302020204" pitchFamily="66" charset="0"/>
                <a:sym typeface="Symbol" pitchFamily="18" charset="2"/>
              </a:rPr>
              <a:t>Z</a:t>
            </a:r>
            <a:r>
              <a:rPr lang="en-US" altLang="he-IL" sz="2400" baseline="-25000" dirty="0" err="1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400" baseline="30000" dirty="0">
                <a:latin typeface="Comic Sans MS" panose="030F0702030302020204" pitchFamily="66" charset="0"/>
                <a:sym typeface="Symbol" pitchFamily="18" charset="2"/>
              </a:rPr>
              <a:t>*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smtClean="0"/>
              <a:t>given </a:t>
            </a:r>
            <a:r>
              <a:rPr lang="en-US" sz="2200" dirty="0" smtClean="0">
                <a:latin typeface="Comic Sans MS" panose="030F0702030302020204" pitchFamily="66" charset="0"/>
              </a:rPr>
              <a:t>(</a:t>
            </a:r>
            <a:r>
              <a:rPr lang="en-US" sz="2200" dirty="0" err="1" smtClean="0">
                <a:latin typeface="Comic Sans MS" panose="030F0702030302020204" pitchFamily="66" charset="0"/>
              </a:rPr>
              <a:t>g,g</a:t>
            </a:r>
            <a:r>
              <a:rPr lang="en-US" sz="2200" baseline="30000" dirty="0" err="1" smtClean="0">
                <a:latin typeface="Comic Sans MS" panose="030F0702030302020204" pitchFamily="66" charset="0"/>
              </a:rPr>
              <a:t>a</a:t>
            </a:r>
            <a:r>
              <a:rPr lang="en-US" sz="2200" dirty="0" err="1" smtClean="0">
                <a:latin typeface="Comic Sans MS" panose="030F0702030302020204" pitchFamily="66" charset="0"/>
              </a:rPr>
              <a:t>,g</a:t>
            </a:r>
            <a:r>
              <a:rPr lang="en-US" sz="2200" baseline="30000" dirty="0" err="1" smtClean="0">
                <a:latin typeface="Comic Sans MS" panose="030F0702030302020204" pitchFamily="66" charset="0"/>
              </a:rPr>
              <a:t>b</a:t>
            </a:r>
            <a:r>
              <a:rPr lang="en-US" sz="2200" dirty="0" smtClean="0">
                <a:latin typeface="Comic Sans MS" panose="030F0702030302020204" pitchFamily="66" charset="0"/>
              </a:rPr>
              <a:t>)  </a:t>
            </a:r>
            <a:r>
              <a:rPr lang="en-US" sz="2200" b="1" dirty="0" smtClean="0"/>
              <a:t>computing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omic Sans MS" panose="030F0702030302020204" pitchFamily="66" charset="0"/>
              </a:rPr>
              <a:t>g</a:t>
            </a:r>
            <a:r>
              <a:rPr lang="en-US" sz="2200" baseline="30000" dirty="0" smtClean="0">
                <a:latin typeface="Comic Sans MS" panose="030F0702030302020204" pitchFamily="66" charset="0"/>
              </a:rPr>
              <a:t>ab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is hard.</a:t>
            </a:r>
          </a:p>
          <a:p>
            <a:r>
              <a:rPr lang="en-US" sz="2600" dirty="0" smtClean="0"/>
              <a:t>Use a </a:t>
            </a:r>
            <a:r>
              <a:rPr lang="en-US" sz="2600" b="1" dirty="0" smtClean="0"/>
              <a:t>full domain hash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mic Sans MS" panose="030F0702030302020204" pitchFamily="66" charset="0"/>
              </a:rPr>
              <a:t>h:{0,1}</a:t>
            </a:r>
            <a:r>
              <a:rPr lang="en-US" sz="2600" baseline="30000" dirty="0" smtClean="0">
                <a:latin typeface="Comic Sans MS" panose="030F0702030302020204" pitchFamily="66" charset="0"/>
              </a:rPr>
              <a:t>*</a:t>
            </a:r>
            <a:r>
              <a:rPr lang="en-US" sz="2600" dirty="0" smtClean="0">
                <a:latin typeface="Comic Sans MS" panose="030F0702030302020204" pitchFamily="66" charset="0"/>
              </a:rPr>
              <a:t>→</a:t>
            </a:r>
            <a:r>
              <a:rPr lang="en-US" sz="2600" dirty="0">
                <a:latin typeface="Comic Sans MS" panose="030F0702030302020204" pitchFamily="66" charset="0"/>
              </a:rPr>
              <a:t> G</a:t>
            </a:r>
            <a:r>
              <a:rPr lang="en-US" sz="2600" baseline="30000" dirty="0" smtClean="0">
                <a:latin typeface="Comic Sans MS" panose="030F0702030302020204" pitchFamily="66" charset="0"/>
              </a:rPr>
              <a:t>*</a:t>
            </a:r>
            <a:r>
              <a:rPr lang="en-US" sz="2600" baseline="30000" dirty="0" smtClean="0"/>
              <a:t> </a:t>
            </a:r>
          </a:p>
          <a:p>
            <a:r>
              <a:rPr lang="en-US" sz="2800" b="1" dirty="0" smtClean="0"/>
              <a:t>Setup</a:t>
            </a:r>
            <a:r>
              <a:rPr lang="en-US" sz="2800" dirty="0"/>
              <a:t>: </a:t>
            </a:r>
            <a:r>
              <a:rPr lang="en-US" sz="2600" dirty="0" smtClean="0"/>
              <a:t>pick a random </a:t>
            </a:r>
            <a:r>
              <a:rPr lang="en-US" sz="2600" dirty="0" smtClean="0">
                <a:latin typeface="Comic Sans MS" panose="030F0702030302020204" pitchFamily="66" charset="0"/>
              </a:rPr>
              <a:t>SK=</a:t>
            </a:r>
            <a:r>
              <a:rPr lang="en-US" sz="2600" dirty="0" err="1" smtClean="0">
                <a:latin typeface="Comic Sans MS" panose="030F0702030302020204" pitchFamily="66" charset="0"/>
              </a:rPr>
              <a:t>s</a:t>
            </a:r>
            <a:r>
              <a:rPr lang="en-US" altLang="he-IL" sz="2800" dirty="0" err="1" smtClean="0">
                <a:latin typeface="Comic Sans MS" panose="030F0702030302020204" pitchFamily="66" charset="0"/>
                <a:sym typeface="Symbol" pitchFamily="18" charset="2"/>
              </a:rPr>
              <a:t>Z</a:t>
            </a:r>
            <a:r>
              <a:rPr lang="en-US" altLang="he-IL" sz="2800" baseline="-25000" dirty="0" err="1" smtClean="0">
                <a:latin typeface="Comic Sans MS" panose="030F0702030302020204" pitchFamily="66" charset="0"/>
                <a:sym typeface="Symbol" pitchFamily="18" charset="2"/>
              </a:rPr>
              <a:t>p</a:t>
            </a:r>
            <a:r>
              <a:rPr lang="en-US" altLang="he-IL" sz="2800" baseline="30000" dirty="0" smtClean="0">
                <a:latin typeface="Comic Sans MS" panose="030F0702030302020204" pitchFamily="66" charset="0"/>
                <a:sym typeface="Symbol" pitchFamily="18" charset="2"/>
              </a:rPr>
              <a:t>* </a:t>
            </a:r>
            <a:r>
              <a:rPr lang="en-US" altLang="he-IL" sz="2600" dirty="0">
                <a:sym typeface="Symbol" pitchFamily="18" charset="2"/>
              </a:rPr>
              <a:t>and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PK=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g</a:t>
            </a:r>
            <a:r>
              <a:rPr lang="en-US" altLang="he-IL" sz="2600" baseline="30000" dirty="0" err="1">
                <a:latin typeface="Comic Sans MS" panose="030F0702030302020204" pitchFamily="66" charset="0"/>
                <a:sym typeface="Symbol" pitchFamily="18" charset="2"/>
              </a:rPr>
              <a:t>s</a:t>
            </a:r>
            <a:endParaRPr lang="en-US" sz="2600" dirty="0">
              <a:latin typeface="Comic Sans MS" panose="030F0702030302020204" pitchFamily="66" charset="0"/>
            </a:endParaRPr>
          </a:p>
          <a:p>
            <a:r>
              <a:rPr lang="en-US" sz="2800" b="1" dirty="0"/>
              <a:t>Prove</a:t>
            </a:r>
            <a:r>
              <a:rPr lang="en-US" sz="2800" dirty="0"/>
              <a:t>: </a:t>
            </a:r>
            <a:r>
              <a:rPr lang="en-US" sz="2600" dirty="0" smtClean="0">
                <a:latin typeface="Comic Sans MS" panose="030F0702030302020204" pitchFamily="66" charset="0"/>
              </a:rPr>
              <a:t>F(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n-US" sz="2600" dirty="0" smtClean="0">
                <a:latin typeface="Comic Sans MS" panose="030F0702030302020204" pitchFamily="66" charset="0"/>
              </a:rPr>
              <a:t>)=h(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n-US" sz="2600" dirty="0" smtClean="0">
                <a:latin typeface="Comic Sans MS" panose="030F0702030302020204" pitchFamily="66" charset="0"/>
              </a:rPr>
              <a:t>)</a:t>
            </a:r>
            <a:r>
              <a:rPr lang="en-US" sz="2600" baseline="30000" dirty="0" smtClean="0">
                <a:latin typeface="Comic Sans MS" panose="030F0702030302020204" pitchFamily="66" charset="0"/>
              </a:rPr>
              <a:t>SK</a:t>
            </a:r>
            <a:r>
              <a:rPr lang="en-US" sz="2600" dirty="0" smtClean="0">
                <a:latin typeface="Comic Sans MS" panose="030F0702030302020204" pitchFamily="66" charset="0"/>
              </a:rPr>
              <a:t> =</a:t>
            </a:r>
            <a:r>
              <a:rPr lang="el-GR" sz="2600" dirty="0" smtClean="0">
                <a:latin typeface="Comic Sans MS" panose="030F0702030302020204" pitchFamily="66" charset="0"/>
              </a:rPr>
              <a:t>σ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smtClean="0"/>
              <a:t>(no </a:t>
            </a:r>
            <a:r>
              <a:rPr lang="en-US" sz="2600" dirty="0"/>
              <a:t>need for a proof)</a:t>
            </a:r>
          </a:p>
          <a:p>
            <a:r>
              <a:rPr lang="en-US" sz="2800" b="1" dirty="0"/>
              <a:t>Verify</a:t>
            </a:r>
            <a:r>
              <a:rPr lang="en-US" sz="2800" dirty="0"/>
              <a:t>: </a:t>
            </a:r>
            <a:r>
              <a:rPr lang="en-US" sz="2600" dirty="0" smtClean="0"/>
              <a:t>Given 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PK=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g</a:t>
            </a:r>
            <a:r>
              <a:rPr lang="en-US" altLang="he-IL" sz="2600" baseline="30000" dirty="0" err="1" smtClean="0">
                <a:latin typeface="Comic Sans MS" panose="030F0702030302020204" pitchFamily="66" charset="0"/>
                <a:sym typeface="Symbol" pitchFamily="18" charset="2"/>
              </a:rPr>
              <a:t>s</a:t>
            </a:r>
            <a:r>
              <a:rPr lang="en-US" altLang="he-IL" sz="2600" dirty="0" smtClean="0">
                <a:latin typeface="Comic Sans MS" panose="030F0702030302020204" pitchFamily="66" charset="0"/>
                <a:sym typeface="Symbol" pitchFamily="18" charset="2"/>
              </a:rPr>
              <a:t>,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n-US" sz="2600" dirty="0" smtClean="0">
                <a:latin typeface="Comic Sans MS" panose="030F0702030302020204" pitchFamily="66" charset="0"/>
              </a:rPr>
              <a:t>, </a:t>
            </a:r>
            <a:r>
              <a:rPr lang="el-GR" sz="2600" dirty="0" smtClean="0">
                <a:latin typeface="Comic Sans MS" panose="030F0702030302020204" pitchFamily="66" charset="0"/>
              </a:rPr>
              <a:t>σ</a:t>
            </a:r>
            <a:r>
              <a:rPr lang="en-US" sz="2600" dirty="0" smtClean="0">
                <a:latin typeface="Comic Sans MS" panose="030F0702030302020204" pitchFamily="66" charset="0"/>
              </a:rPr>
              <a:t>, </a:t>
            </a:r>
            <a:r>
              <a:rPr lang="en-US" sz="2600" dirty="0"/>
              <a:t>compute</a:t>
            </a:r>
            <a:r>
              <a:rPr lang="en-US" sz="2600" dirty="0" smtClean="0">
                <a:latin typeface="Comic Sans MS" panose="030F0702030302020204" pitchFamily="66" charset="0"/>
              </a:rPr>
              <a:t> h=h(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n-US" sz="2600" dirty="0" smtClean="0">
                <a:latin typeface="Comic Sans MS" panose="030F0702030302020204" pitchFamily="66" charset="0"/>
              </a:rPr>
              <a:t>) </a:t>
            </a:r>
            <a:r>
              <a:rPr lang="en-US" sz="2600" dirty="0"/>
              <a:t>and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smtClean="0"/>
              <a:t>verify </a:t>
            </a:r>
            <a:r>
              <a:rPr lang="en-US" sz="2600" dirty="0"/>
              <a:t>that </a:t>
            </a: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(g,</a:t>
            </a:r>
            <a:r>
              <a:rPr lang="en-US" altLang="he-IL" sz="2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g</a:t>
            </a:r>
            <a:r>
              <a:rPr lang="en-US" altLang="he-IL" sz="2600" baseline="30000" dirty="0" err="1" smtClean="0">
                <a:latin typeface="Comic Sans MS" panose="030F0702030302020204" pitchFamily="66" charset="0"/>
                <a:sym typeface="Symbol" pitchFamily="18" charset="2"/>
              </a:rPr>
              <a:t>s</a:t>
            </a:r>
            <a:r>
              <a:rPr lang="en-US" altLang="he-IL" sz="2600" dirty="0" err="1" smtClean="0">
                <a:latin typeface="Comic Sans MS" panose="030F0702030302020204" pitchFamily="66" charset="0"/>
                <a:sym typeface="Symbol" pitchFamily="18" charset="2"/>
              </a:rPr>
              <a:t>,h</a:t>
            </a:r>
            <a:r>
              <a:rPr lang="en-US" sz="2600" dirty="0" smtClean="0">
                <a:latin typeface="Comic Sans MS" panose="030F0702030302020204" pitchFamily="66" charset="0"/>
              </a:rPr>
              <a:t>, </a:t>
            </a:r>
            <a:r>
              <a:rPr lang="el-GR" sz="2600" dirty="0">
                <a:latin typeface="Comic Sans MS" panose="030F0702030302020204" pitchFamily="66" charset="0"/>
              </a:rPr>
              <a:t>σ</a:t>
            </a:r>
            <a:r>
              <a:rPr lang="en-US" sz="2600" dirty="0" smtClean="0">
                <a:latin typeface="Comic Sans MS" panose="030F0702030302020204" pitchFamily="66" charset="0"/>
              </a:rPr>
              <a:t>) </a:t>
            </a:r>
            <a:r>
              <a:rPr lang="en-US" sz="2600" dirty="0"/>
              <a:t>constitute a </a:t>
            </a:r>
            <a:r>
              <a:rPr lang="en-US" sz="2600" b="1" dirty="0"/>
              <a:t>valid</a:t>
            </a:r>
            <a:r>
              <a:rPr lang="en-US" sz="2600" dirty="0"/>
              <a:t> </a:t>
            </a:r>
            <a:r>
              <a:rPr lang="en-US" sz="2600" dirty="0" err="1" smtClean="0"/>
              <a:t>Diffie</a:t>
            </a:r>
            <a:r>
              <a:rPr lang="en-US" sz="2600" dirty="0" smtClean="0"/>
              <a:t>-Hellman </a:t>
            </a:r>
            <a:r>
              <a:rPr lang="en-US" sz="2600" dirty="0"/>
              <a:t>tuple</a:t>
            </a:r>
          </a:p>
          <a:p>
            <a:r>
              <a:rPr lang="en-US" sz="2600" dirty="0" smtClean="0"/>
              <a:t>VUF properties:</a:t>
            </a:r>
          </a:p>
          <a:p>
            <a:pPr lvl="1"/>
            <a:r>
              <a:rPr lang="en-US" sz="2200" b="1" dirty="0" smtClean="0"/>
              <a:t>Provability </a:t>
            </a:r>
            <a:r>
              <a:rPr lang="en-US" sz="2200" dirty="0" smtClean="0"/>
              <a:t>and </a:t>
            </a:r>
            <a:r>
              <a:rPr lang="en-US" sz="2200" b="1" dirty="0" smtClean="0"/>
              <a:t>uniqueness </a:t>
            </a:r>
            <a:r>
              <a:rPr lang="en-US" sz="2200" dirty="0" smtClean="0"/>
              <a:t>follow from the deterministic nature of the scheme</a:t>
            </a:r>
          </a:p>
          <a:p>
            <a:pPr lvl="1"/>
            <a:r>
              <a:rPr lang="en-US" sz="2200" b="1" dirty="0" smtClean="0"/>
              <a:t>Unpredictability </a:t>
            </a:r>
            <a:r>
              <a:rPr lang="en-US" sz="2200" dirty="0" smtClean="0"/>
              <a:t>follows from the </a:t>
            </a:r>
            <a:r>
              <a:rPr lang="en-US" sz="2200" dirty="0"/>
              <a:t>existential unforgeability of </a:t>
            </a:r>
            <a:r>
              <a:rPr lang="en-US" sz="2200" dirty="0" smtClean="0"/>
              <a:t>the scheme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7010400" y="2667000"/>
            <a:ext cx="1981200" cy="1143000"/>
          </a:xfrm>
          <a:prstGeom prst="wedgeRoundRectCallout">
            <a:avLst>
              <a:gd name="adj1" fmla="val -119856"/>
              <a:gd name="adj2" fmla="val -254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 algn="r"/>
            <a:r>
              <a:rPr lang="en-US" sz="2200" dirty="0" smtClean="0">
                <a:latin typeface="+mn-lt"/>
              </a:rPr>
              <a:t>Modeled as a </a:t>
            </a:r>
          </a:p>
          <a:p>
            <a:pPr lvl="1" algn="r"/>
            <a:r>
              <a:rPr lang="en-US" sz="2200" dirty="0" smtClean="0">
                <a:latin typeface="+mn-lt"/>
              </a:rPr>
              <a:t>Random oracle</a:t>
            </a:r>
            <a:endParaRPr lang="en-US" sz="2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177135"/>
            <a:ext cx="5867400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Can turn to a VRF by another random oracle call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1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NSEC3 </a:t>
            </a:r>
            <a:r>
              <a:rPr lang="en-US" dirty="0"/>
              <a:t>Works (Roughly)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Instead of storing </a:t>
            </a:r>
            <a:r>
              <a:rPr lang="en-US" altLang="he-IL" dirty="0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en-US" dirty="0" smtClean="0"/>
              <a:t> itself: store </a:t>
            </a:r>
            <a:r>
              <a:rPr lang="en-US" altLang="he-IL" dirty="0" smtClean="0">
                <a:solidFill>
                  <a:srgbClr val="0033CC"/>
                </a:solidFill>
                <a:latin typeface="Comic Sans MS" pitchFamily="66" charset="0"/>
              </a:rPr>
              <a:t>h(x)</a:t>
            </a:r>
            <a:endParaRPr lang="en-US" dirty="0" smtClean="0"/>
          </a:p>
          <a:p>
            <a:pPr lvl="1"/>
            <a:r>
              <a:rPr lang="en-US" altLang="he-IL" b="1" dirty="0">
                <a:solidFill>
                  <a:srgbClr val="0033CC"/>
                </a:solidFill>
                <a:latin typeface="Comic Sans MS" pitchFamily="66" charset="0"/>
              </a:rPr>
              <a:t>h</a:t>
            </a:r>
            <a:r>
              <a:rPr lang="en-US" b="1" dirty="0" smtClean="0"/>
              <a:t> is some one-way/random oracle function</a:t>
            </a:r>
            <a:endParaRPr lang="en-US" dirty="0" smtClean="0"/>
          </a:p>
          <a:p>
            <a:r>
              <a:rPr lang="en-US" dirty="0" smtClean="0"/>
              <a:t>The problem is now similar to the case </a:t>
            </a:r>
            <a:r>
              <a:rPr lang="en-US" b="1" dirty="0" smtClean="0"/>
              <a:t>where one is given oracle access to the membership function</a:t>
            </a:r>
          </a:p>
          <a:p>
            <a:pPr lvl="1"/>
            <a:r>
              <a:rPr lang="en-US" sz="3200" dirty="0" smtClean="0"/>
              <a:t>At best: this is an </a:t>
            </a:r>
            <a:r>
              <a:rPr lang="en-US" sz="3200" b="1" dirty="0" smtClean="0"/>
              <a:t>obfuscated membership program</a:t>
            </a:r>
            <a:r>
              <a:rPr lang="en-US" sz="3200" dirty="0" smtClean="0"/>
              <a:t> and allows the adversary ``unlimited” queries</a:t>
            </a:r>
          </a:p>
          <a:p>
            <a:r>
              <a:rPr lang="en-US" dirty="0" smtClean="0"/>
              <a:t>Attacks:</a:t>
            </a:r>
          </a:p>
          <a:p>
            <a:pPr lvl="2"/>
            <a:r>
              <a:rPr lang="en-US" dirty="0" smtClean="0"/>
              <a:t>Bernstein’s NSEC3 walker</a:t>
            </a:r>
          </a:p>
          <a:p>
            <a:pPr lvl="2"/>
            <a:r>
              <a:rPr lang="en-US" dirty="0"/>
              <a:t>GPU-based NSEC3 Hash </a:t>
            </a:r>
            <a:r>
              <a:rPr lang="en-US" dirty="0" smtClean="0"/>
              <a:t>Breaking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705600" y="1295400"/>
            <a:ext cx="2362200" cy="457200"/>
          </a:xfrm>
          <a:prstGeom prst="wedgeRoundRectCallout">
            <a:avLst>
              <a:gd name="adj1" fmla="val -71731"/>
              <a:gd name="adj2" fmla="val 8570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May also add salt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927600" y="5791200"/>
            <a:ext cx="3886200" cy="304800"/>
          </a:xfrm>
          <a:prstGeom prst="wedgeRoundRectCallout">
            <a:avLst>
              <a:gd name="adj1" fmla="val -55866"/>
              <a:gd name="adj2" fmla="val 1658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20000"/>
              </a:spcBef>
            </a:pPr>
            <a:r>
              <a:rPr lang="de-DE" sz="2000" kern="0" dirty="0">
                <a:solidFill>
                  <a:srgbClr val="000000"/>
                </a:solidFill>
                <a:latin typeface="Arial Narrow"/>
                <a:cs typeface="Arial"/>
              </a:rPr>
              <a:t>Wander, Schwittmann, </a:t>
            </a:r>
            <a:r>
              <a:rPr lang="de-DE" sz="2000" kern="0" dirty="0" smtClean="0">
                <a:solidFill>
                  <a:srgbClr val="000000"/>
                </a:solidFill>
                <a:latin typeface="Arial Narrow"/>
                <a:cs typeface="Arial"/>
              </a:rPr>
              <a:t>Boelmann</a:t>
            </a:r>
            <a:r>
              <a:rPr lang="de-DE" sz="2000" kern="0" dirty="0">
                <a:solidFill>
                  <a:srgbClr val="000000"/>
                </a:solidFill>
                <a:latin typeface="Arial Narrow"/>
                <a:cs typeface="Arial"/>
              </a:rPr>
              <a:t>, Weis</a:t>
            </a:r>
            <a:r>
              <a:rPr lang="en-US" sz="2000" kern="0" dirty="0">
                <a:solidFill>
                  <a:srgbClr val="000000"/>
                </a:solidFill>
                <a:latin typeface="Arial Narrow"/>
                <a:cs typeface="Arial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4953000"/>
            <a:ext cx="4701209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+mn-lt"/>
              </a:rPr>
              <a:t>After a while: learn all of</a:t>
            </a:r>
            <a:r>
              <a:rPr lang="en-US" b="1" dirty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h(</a:t>
            </a:r>
            <a:r>
              <a:rPr lang="en-US" altLang="he-IL" b="1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R)</a:t>
            </a:r>
          </a:p>
        </p:txBody>
      </p:sp>
    </p:spTree>
    <p:extLst>
      <p:ext uri="{BB962C8B-B14F-4D97-AF65-F5344CB8AC3E}">
        <p14:creationId xmlns:p14="http://schemas.microsoft.com/office/powerpoint/2010/main" val="26505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 bwMode="auto">
          <a:xfrm>
            <a:off x="4724400" y="6019800"/>
            <a:ext cx="1752600" cy="533400"/>
          </a:xfrm>
          <a:prstGeom prst="wedgeRoundRectCallout">
            <a:avLst>
              <a:gd name="adj1" fmla="val -152415"/>
              <a:gd name="adj2" fmla="val -8255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BLS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What Do We Have to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b="1" dirty="0" smtClean="0"/>
              <a:t>Model</a:t>
            </a:r>
            <a:r>
              <a:rPr lang="en-US" dirty="0" smtClean="0"/>
              <a:t> the problem</a:t>
            </a:r>
          </a:p>
          <a:p>
            <a:pPr lvl="1"/>
            <a:r>
              <a:rPr lang="en-US" altLang="he-IL" b="1" dirty="0">
                <a:solidFill>
                  <a:srgbClr val="00B050"/>
                </a:solidFill>
              </a:rPr>
              <a:t>Primary</a:t>
            </a:r>
            <a:r>
              <a:rPr lang="en-US" altLang="he-IL" b="1" dirty="0">
                <a:solidFill>
                  <a:schemeClr val="accent2"/>
                </a:solidFill>
              </a:rPr>
              <a:t>-</a:t>
            </a:r>
            <a:r>
              <a:rPr lang="en-US" altLang="he-IL" b="1" dirty="0">
                <a:solidFill>
                  <a:srgbClr val="C00000"/>
                </a:solidFill>
              </a:rPr>
              <a:t>Secondary</a:t>
            </a:r>
            <a:r>
              <a:rPr lang="en-US" altLang="he-IL" b="1" dirty="0">
                <a:solidFill>
                  <a:schemeClr val="accent2"/>
                </a:solidFill>
              </a:rPr>
              <a:t>-Resolvers Membership Proof </a:t>
            </a:r>
            <a:r>
              <a:rPr lang="en-US" altLang="he-IL" b="1" dirty="0" smtClean="0">
                <a:solidFill>
                  <a:schemeClr val="accent2"/>
                </a:solidFill>
              </a:rPr>
              <a:t>Systems</a:t>
            </a:r>
          </a:p>
          <a:p>
            <a:pPr lvl="1"/>
            <a:endParaRPr lang="en-US" altLang="he-IL" b="1" dirty="0" smtClean="0">
              <a:solidFill>
                <a:schemeClr val="accent2"/>
              </a:solidFill>
            </a:endParaRPr>
          </a:p>
          <a:p>
            <a:r>
              <a:rPr lang="en-US" b="1" dirty="0" smtClean="0"/>
              <a:t>Explain</a:t>
            </a:r>
            <a:r>
              <a:rPr lang="en-US" dirty="0" smtClean="0"/>
              <a:t> why current attempts have all failed</a:t>
            </a:r>
          </a:p>
          <a:p>
            <a:pPr lvl="1"/>
            <a:r>
              <a:rPr lang="en-US" dirty="0" smtClean="0"/>
              <a:t>Show that the </a:t>
            </a:r>
            <a:r>
              <a:rPr lang="en-US" b="1" dirty="0" smtClean="0">
                <a:solidFill>
                  <a:srgbClr val="C00000"/>
                </a:solidFill>
              </a:rPr>
              <a:t>secondary</a:t>
            </a:r>
            <a:r>
              <a:rPr lang="en-US" dirty="0" smtClean="0"/>
              <a:t> must be performing </a:t>
            </a:r>
            <a:r>
              <a:rPr lang="en-US" b="1" dirty="0" smtClean="0"/>
              <a:t>online public-key authentication per request</a:t>
            </a:r>
          </a:p>
          <a:p>
            <a:pPr lvl="1"/>
            <a:r>
              <a:rPr lang="en-US" dirty="0" smtClean="0"/>
              <a:t>Can convert to </a:t>
            </a:r>
            <a:r>
              <a:rPr lang="en-US" b="1" dirty="0" smtClean="0"/>
              <a:t>signatures</a:t>
            </a:r>
            <a:r>
              <a:rPr lang="en-US" dirty="0" smtClean="0"/>
              <a:t> in some circumstances</a:t>
            </a:r>
          </a:p>
          <a:p>
            <a:r>
              <a:rPr lang="en-US" b="1" dirty="0" smtClean="0"/>
              <a:t>Suggest</a:t>
            </a:r>
            <a:r>
              <a:rPr lang="en-US" dirty="0" smtClean="0"/>
              <a:t> various constructions to PSRs</a:t>
            </a:r>
          </a:p>
          <a:p>
            <a:pPr lvl="1"/>
            <a:r>
              <a:rPr lang="en-US" sz="2400" dirty="0" smtClean="0"/>
              <a:t>Based on RSA plus random oracles</a:t>
            </a:r>
          </a:p>
          <a:p>
            <a:pPr lvl="1"/>
            <a:r>
              <a:rPr lang="en-US" sz="2400" dirty="0" smtClean="0"/>
              <a:t>Based on VRFs and VUFs</a:t>
            </a:r>
          </a:p>
          <a:p>
            <a:pPr lvl="1"/>
            <a:r>
              <a:rPr lang="en-US" sz="2400" dirty="0" smtClean="0"/>
              <a:t>Based on HIBEs       Based on Cuckoo Hashing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705600" y="5554663"/>
            <a:ext cx="1752600" cy="533400"/>
          </a:xfrm>
          <a:prstGeom prst="wedgeRoundRectCallout">
            <a:avLst>
              <a:gd name="adj1" fmla="val -127761"/>
              <a:gd name="adj2" fmla="val -250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NSEC5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981200"/>
            <a:ext cx="480060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Completeness, Soundness &amp;</a:t>
            </a:r>
          </a:p>
          <a:p>
            <a:r>
              <a:rPr lang="en-US" sz="2400" b="1" dirty="0" smtClean="0">
                <a:latin typeface="+mn-lt"/>
              </a:rPr>
              <a:t> Privacy </a:t>
            </a:r>
            <a:r>
              <a:rPr lang="en-US" sz="2400" dirty="0" smtClean="0">
                <a:latin typeface="+mn-lt"/>
              </a:rPr>
              <a:t>(Zero-Knowledge)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9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Primary-Secondary-Resolvers Membership Proof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Primary</a:t>
            </a:r>
            <a:r>
              <a:rPr lang="en-US" dirty="0" smtClean="0"/>
              <a:t> gets 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</a:t>
            </a:r>
            <a:r>
              <a:rPr lang="en-US" dirty="0" smtClean="0"/>
              <a:t> and executes key generation: 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PK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P</a:t>
            </a:r>
            <a:r>
              <a:rPr lang="en-US" dirty="0" smtClean="0">
                <a:latin typeface="Comic Sans MS" panose="030F0702030302020204" pitchFamily="66" charset="0"/>
              </a:rPr>
              <a:t>, PK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S </a:t>
            </a:r>
            <a:r>
              <a:rPr lang="en-US" dirty="0" smtClean="0">
                <a:latin typeface="Comic Sans MS" panose="030F0702030302020204" pitchFamily="66" charset="0"/>
              </a:rPr>
              <a:t> I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S </a:t>
            </a:r>
            <a:r>
              <a:rPr lang="en-US" dirty="0" smtClean="0">
                <a:latin typeface="Comic Sans MS" panose="030F0702030302020204" pitchFamily="66" charset="0"/>
              </a:rPr>
              <a:t>=(SK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, DS)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Secondary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Resolver get public keys </a:t>
            </a:r>
            <a:r>
              <a:rPr lang="en-US" dirty="0" smtClean="0">
                <a:latin typeface="Comic Sans MS" panose="030F0702030302020204" pitchFamily="66" charset="0"/>
              </a:rPr>
              <a:t>PK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P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smtClean="0">
                <a:latin typeface="Comic Sans MS" panose="030F0702030302020204" pitchFamily="66" charset="0"/>
              </a:rPr>
              <a:t>PK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S </a:t>
            </a:r>
          </a:p>
          <a:p>
            <a:r>
              <a:rPr lang="en-US" dirty="0">
                <a:solidFill>
                  <a:srgbClr val="C00000"/>
                </a:solidFill>
              </a:rPr>
              <a:t>Secondary</a:t>
            </a:r>
            <a:r>
              <a:rPr lang="en-US" dirty="0"/>
              <a:t> </a:t>
            </a:r>
            <a:r>
              <a:rPr lang="en-US" dirty="0" smtClean="0"/>
              <a:t>gets </a:t>
            </a:r>
            <a:r>
              <a:rPr lang="en-US" dirty="0" smtClean="0">
                <a:latin typeface="Comic Sans MS" panose="030F0702030302020204" pitchFamily="66" charset="0"/>
              </a:rPr>
              <a:t>I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S </a:t>
            </a:r>
            <a:r>
              <a:rPr lang="en-US" dirty="0">
                <a:latin typeface="Comic Sans MS" panose="030F0702030302020204" pitchFamily="66" charset="0"/>
              </a:rPr>
              <a:t>=(</a:t>
            </a:r>
            <a:r>
              <a:rPr lang="en-US" dirty="0" smtClean="0">
                <a:latin typeface="Comic Sans MS" panose="030F0702030302020204" pitchFamily="66" charset="0"/>
              </a:rPr>
              <a:t>SK</a:t>
            </a:r>
            <a:r>
              <a:rPr lang="en-US" altLang="he-IL" baseline="-25000" dirty="0" smtClean="0">
                <a:solidFill>
                  <a:srgbClr val="0033CC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, DS)</a:t>
            </a:r>
          </a:p>
          <a:p>
            <a:r>
              <a:rPr lang="en-US" dirty="0" smtClean="0"/>
              <a:t>When Resolver wants to learn whether </a:t>
            </a:r>
            <a:r>
              <a:rPr lang="en-US" altLang="he-IL" dirty="0" err="1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b="1" dirty="0" err="1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dirty="0" smtClean="0"/>
              <a:t>:</a:t>
            </a:r>
          </a:p>
          <a:p>
            <a:pPr marL="400050" lvl="1" indent="0">
              <a:buNone/>
            </a:pPr>
            <a:r>
              <a:rPr lang="en-US" b="1" dirty="0"/>
              <a:t>T</a:t>
            </a:r>
            <a:r>
              <a:rPr lang="en-US" b="1" dirty="0" smtClean="0"/>
              <a:t>alks </a:t>
            </a:r>
            <a:r>
              <a:rPr lang="en-US" b="1" i="1" dirty="0" smtClean="0"/>
              <a:t>only</a:t>
            </a:r>
            <a:r>
              <a:rPr lang="en-US" b="1" dirty="0" smtClean="0"/>
              <a:t> to secondary; </a:t>
            </a:r>
            <a:r>
              <a:rPr lang="en-US" b="1" dirty="0" smtClean="0">
                <a:solidFill>
                  <a:srgbClr val="00E4A8"/>
                </a:solidFill>
              </a:rPr>
              <a:t>Primary</a:t>
            </a:r>
            <a:r>
              <a:rPr lang="en-US" b="1" dirty="0" smtClean="0"/>
              <a:t> is offline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396545"/>
            <a:ext cx="600464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Primary public key </a:t>
            </a:r>
            <a:r>
              <a:rPr lang="en-US" sz="2400" dirty="0">
                <a:latin typeface="Comic Sans MS" panose="030F0702030302020204" pitchFamily="66" charset="0"/>
              </a:rPr>
              <a:t>PK</a:t>
            </a:r>
            <a:r>
              <a:rPr lang="en-US" altLang="he-IL" sz="2400" baseline="-25000" dirty="0">
                <a:solidFill>
                  <a:srgbClr val="0033CC"/>
                </a:solidFill>
                <a:latin typeface="Comic Sans MS" pitchFamily="66" charset="0"/>
              </a:rPr>
              <a:t>P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smtClean="0">
                <a:latin typeface="+mn-lt"/>
              </a:rPr>
              <a:t>Secondary public key 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PK</a:t>
            </a:r>
            <a:r>
              <a:rPr lang="en-US" altLang="he-IL" sz="2400" baseline="-25000" dirty="0">
                <a:solidFill>
                  <a:srgbClr val="0033CC"/>
                </a:solidFill>
                <a:latin typeface="Comic Sans MS" pitchFamily="66" charset="0"/>
              </a:rPr>
              <a:t>S </a:t>
            </a:r>
            <a:endParaRPr lang="en-US" sz="2400" dirty="0">
              <a:latin typeface="+mn-l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D82DC20-F760-44F3-8A67-917BD08548E0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2225178" y="6324600"/>
            <a:ext cx="1051422" cy="152400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Curved Down Arrow 6"/>
          <p:cNvSpPr/>
          <p:nvPr/>
        </p:nvSpPr>
        <p:spPr bwMode="auto">
          <a:xfrm>
            <a:off x="2103189" y="5715000"/>
            <a:ext cx="5059611" cy="533400"/>
          </a:xfrm>
          <a:prstGeom prst="curved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5257800" y="6248400"/>
            <a:ext cx="1066800" cy="228600"/>
          </a:xfrm>
          <a:prstGeom prst="left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61061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Primary</a:t>
            </a:r>
            <a:r>
              <a:rPr lang="en-US" b="1" dirty="0" smtClean="0">
                <a:latin typeface="+mn-lt"/>
              </a:rPr>
              <a:t>                 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Secondary</a:t>
            </a:r>
            <a:r>
              <a:rPr lang="en-US" b="1" dirty="0" smtClean="0">
                <a:latin typeface="+mn-lt"/>
              </a:rPr>
              <a:t>                     Resolver</a:t>
            </a:r>
            <a:endParaRPr lang="en-US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9816" y="5280950"/>
            <a:ext cx="130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PK</a:t>
            </a:r>
            <a:r>
              <a:rPr lang="en-US" altLang="he-IL" sz="2400" baseline="-25000" dirty="0">
                <a:solidFill>
                  <a:srgbClr val="0033CC"/>
                </a:solidFill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anose="030F0702030302020204" pitchFamily="66" charset="0"/>
              </a:rPr>
              <a:t>, PK</a:t>
            </a:r>
            <a:r>
              <a:rPr lang="en-US" altLang="he-IL" sz="2400" baseline="-25000" dirty="0" smtClean="0">
                <a:solidFill>
                  <a:srgbClr val="0033CC"/>
                </a:solidFill>
                <a:latin typeface="Comic Sans MS" pitchFamily="66" charset="0"/>
              </a:rPr>
              <a:t>P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55004" y="6410980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PK</a:t>
            </a:r>
            <a:r>
              <a:rPr lang="en-US" altLang="he-IL" sz="2400" baseline="-25000" dirty="0" smtClean="0">
                <a:solidFill>
                  <a:srgbClr val="0033CC"/>
                </a:solidFill>
                <a:latin typeface="Comic Sans MS" pitchFamily="66" charset="0"/>
              </a:rPr>
              <a:t>P</a:t>
            </a:r>
            <a:r>
              <a:rPr lang="en-US" sz="2400" dirty="0" smtClean="0">
                <a:latin typeface="Comic Sans MS" panose="030F0702030302020204" pitchFamily="66" charset="0"/>
              </a:rPr>
              <a:t>, PK</a:t>
            </a:r>
            <a:r>
              <a:rPr lang="en-US" sz="2400" baseline="-25000" dirty="0" smtClean="0">
                <a:solidFill>
                  <a:srgbClr val="0033CC"/>
                </a:solidFill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anose="030F0702030302020204" pitchFamily="66" charset="0"/>
              </a:rPr>
              <a:t>,I</a:t>
            </a:r>
            <a:r>
              <a:rPr lang="en-US" altLang="he-IL" sz="2400" baseline="-25000" dirty="0" smtClean="0">
                <a:solidFill>
                  <a:srgbClr val="0033CC"/>
                </a:solidFill>
                <a:latin typeface="Comic Sans MS" pitchFamily="66" charset="0"/>
              </a:rPr>
              <a:t>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14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5078"/>
            <a:ext cx="8229600" cy="4525963"/>
          </a:xfrm>
        </p:spPr>
        <p:txBody>
          <a:bodyPr/>
          <a:lstStyle/>
          <a:p>
            <a:r>
              <a:rPr lang="en-US" b="1" dirty="0" smtClean="0"/>
              <a:t>Completeness</a:t>
            </a:r>
          </a:p>
          <a:p>
            <a:pPr lvl="1"/>
            <a:r>
              <a:rPr lang="en-US" dirty="0" smtClean="0"/>
              <a:t>If all parties follow the protocol then Resolver learns whether </a:t>
            </a:r>
            <a:r>
              <a:rPr lang="en-US" altLang="he-IL" dirty="0" err="1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US" altLang="he-IL" b="1" dirty="0" err="1">
                <a:latin typeface="Comic Sans MS" pitchFamily="66" charset="0"/>
                <a:sym typeface="Symbol" pitchFamily="18" charset="2"/>
              </a:rPr>
              <a:t></a:t>
            </a:r>
            <a:r>
              <a:rPr lang="en-US" altLang="he-IL" dirty="0" err="1" smtClean="0">
                <a:solidFill>
                  <a:srgbClr val="9966FF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/>
              <a:t>or not</a:t>
            </a:r>
          </a:p>
          <a:p>
            <a:r>
              <a:rPr lang="en-US" b="1" dirty="0" smtClean="0"/>
              <a:t>Soundness</a:t>
            </a:r>
          </a:p>
          <a:p>
            <a:pPr lvl="1"/>
            <a:r>
              <a:rPr lang="en-US" dirty="0" smtClean="0"/>
              <a:t>Even if Secondary is dishonest cannot make Resolver reach </a:t>
            </a:r>
            <a:r>
              <a:rPr lang="en-US" b="1" dirty="0" smtClean="0"/>
              <a:t>wrong </a:t>
            </a:r>
            <a:r>
              <a:rPr lang="en-US" dirty="0" smtClean="0"/>
              <a:t>conclusion</a:t>
            </a:r>
          </a:p>
          <a:p>
            <a:r>
              <a:rPr lang="en-US" b="1" dirty="0" smtClean="0"/>
              <a:t>Privacy</a:t>
            </a:r>
            <a:r>
              <a:rPr lang="en-US" dirty="0" smtClean="0"/>
              <a:t>: preventing zone enumeration</a:t>
            </a:r>
          </a:p>
          <a:p>
            <a:pPr lvl="1"/>
            <a:r>
              <a:rPr lang="en-US" dirty="0" smtClean="0"/>
              <a:t>f-ZK</a:t>
            </a:r>
          </a:p>
          <a:p>
            <a:r>
              <a:rPr lang="en-US" b="1" dirty="0" smtClean="0"/>
              <a:t>Performance</a:t>
            </a:r>
          </a:p>
          <a:p>
            <a:pPr lvl="1"/>
            <a:r>
              <a:rPr lang="en-US" b="1" dirty="0" smtClean="0"/>
              <a:t>Rounds, communication complexity, computation</a:t>
            </a:r>
            <a:endParaRPr lang="en-US" b="1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352800" y="5181600"/>
            <a:ext cx="5105400" cy="838199"/>
          </a:xfrm>
          <a:prstGeom prst="wedgeRoundRectCallout">
            <a:avLst>
              <a:gd name="adj1" fmla="val 15187"/>
              <a:gd name="adj2" fmla="val 859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Desire similar efficiency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to other public-key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operations such as encrypting and signing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175153</TotalTime>
  <Words>4397</Words>
  <Application>Microsoft Office PowerPoint</Application>
  <PresentationFormat>On-screen Show (4:3)</PresentationFormat>
  <Paragraphs>644</Paragraphs>
  <Slides>56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Times New Roman</vt:lpstr>
      <vt:lpstr>Comic Sans MS</vt:lpstr>
      <vt:lpstr>Arial</vt:lpstr>
      <vt:lpstr>Cambria Math</vt:lpstr>
      <vt:lpstr>Symbol</vt:lpstr>
      <vt:lpstr>Arial Narrow</vt:lpstr>
      <vt:lpstr>Mathematica1Mono</vt:lpstr>
      <vt:lpstr>Mathematica3Mono</vt:lpstr>
      <vt:lpstr>Tahoma</vt:lpstr>
      <vt:lpstr>Default Design</vt:lpstr>
      <vt:lpstr> Primary-Secondary-Resolvers Membership Proof Systems  and their Applications to DNSSEC</vt:lpstr>
      <vt:lpstr>The (non) membership problem</vt:lpstr>
      <vt:lpstr>Motivation: Secure DNS Lookups</vt:lpstr>
      <vt:lpstr>How NSEC Works (Roughly)</vt:lpstr>
      <vt:lpstr>Is Zone Enumeration a Real Problem?</vt:lpstr>
      <vt:lpstr>How NSEC3 Works (Roughly)</vt:lpstr>
      <vt:lpstr>What Do We Have to Say</vt:lpstr>
      <vt:lpstr>Primary-Secondary-Resolvers Membership Proof Systems </vt:lpstr>
      <vt:lpstr>Desiderata</vt:lpstr>
      <vt:lpstr>Completeness</vt:lpstr>
      <vt:lpstr>Soundness</vt:lpstr>
      <vt:lpstr>Privacy: Zero Knowledge</vt:lpstr>
      <vt:lpstr>f-Zero Knowledge</vt:lpstr>
      <vt:lpstr>f-Zero Knowledge implies hardness of zone enumeration</vt:lpstr>
      <vt:lpstr>NSEC3 is not secure against selective membership</vt:lpstr>
      <vt:lpstr>Previous work</vt:lpstr>
      <vt:lpstr>Public Key Authentication and Signatures</vt:lpstr>
      <vt:lpstr>Interactive Authentication security</vt:lpstr>
      <vt:lpstr>Public-key Identification</vt:lpstr>
      <vt:lpstr>Obligatory xkcd Cartoon</vt:lpstr>
      <vt:lpstr>Known Constructions of Public-key Authentication</vt:lpstr>
      <vt:lpstr>Claim: Secondary Must Work Hard</vt:lpstr>
      <vt:lpstr>Claim: Secondary Must Work Hard</vt:lpstr>
      <vt:lpstr>Random Oracle Assumption</vt:lpstr>
      <vt:lpstr>What Do We Have to Say</vt:lpstr>
      <vt:lpstr>RSA Assumption</vt:lpstr>
      <vt:lpstr>How NSEC5 Works </vt:lpstr>
      <vt:lpstr>NSEC5 RSA Construction</vt:lpstr>
      <vt:lpstr>NSEC5 RSA Performance</vt:lpstr>
      <vt:lpstr>Why Does the RSA Construction Work?</vt:lpstr>
      <vt:lpstr>The RSA Construction Works</vt:lpstr>
      <vt:lpstr>f-Zero-knowledge for f(R)=|R|</vt:lpstr>
      <vt:lpstr>What Do We Have to Say</vt:lpstr>
      <vt:lpstr>What Do We Have to Say</vt:lpstr>
      <vt:lpstr>Idea: Proving non-membership by knowledge </vt:lpstr>
      <vt:lpstr>Identity-Based Encryption (IBE)</vt:lpstr>
      <vt:lpstr>(Hierarchical) Identity Based Encryption</vt:lpstr>
      <vt:lpstr>Hierarchical Identity Based Encryption</vt:lpstr>
      <vt:lpstr>Hierarchical Identity Based Encryption</vt:lpstr>
      <vt:lpstr>HIBE based PSR</vt:lpstr>
      <vt:lpstr>Subset Cover of non elements</vt:lpstr>
      <vt:lpstr>HIBE based PSR</vt:lpstr>
      <vt:lpstr>The HIBE Construction Works</vt:lpstr>
      <vt:lpstr>f-Zero-knowledge for any f(R)</vt:lpstr>
      <vt:lpstr>Using the HIBE by Boneh, Boyen &amp; Goh</vt:lpstr>
      <vt:lpstr>The Boneh, Boyen &amp; Goh HIBE</vt:lpstr>
      <vt:lpstr>HIBE by Boneh, Boyen &amp; Goh</vt:lpstr>
      <vt:lpstr>Conclusions</vt:lpstr>
      <vt:lpstr>Based on</vt:lpstr>
      <vt:lpstr>Verifiable Random Functions</vt:lpstr>
      <vt:lpstr>VRF based PSR</vt:lpstr>
      <vt:lpstr>VRF based PSR</vt:lpstr>
      <vt:lpstr>Verifiable Unpredictable Functions</vt:lpstr>
      <vt:lpstr>VUF based PSR</vt:lpstr>
      <vt:lpstr>VUF based PSR</vt:lpstr>
      <vt:lpstr>A random oracle VUF - BLS</vt:lpstr>
    </vt:vector>
  </TitlesOfParts>
  <Company>weizmann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Cryptography  Lecture 2</dc:title>
  <dc:creator>Administrator</dc:creator>
  <cp:lastModifiedBy>Moni Naor</cp:lastModifiedBy>
  <cp:revision>1340</cp:revision>
  <dcterms:created xsi:type="dcterms:W3CDTF">2003-10-31T10:32:22Z</dcterms:created>
  <dcterms:modified xsi:type="dcterms:W3CDTF">2014-10-23T16:24:42Z</dcterms:modified>
</cp:coreProperties>
</file>