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69" r:id="rId3"/>
    <p:sldId id="270" r:id="rId4"/>
    <p:sldId id="271" r:id="rId5"/>
    <p:sldId id="298" r:id="rId6"/>
    <p:sldId id="299" r:id="rId7"/>
    <p:sldId id="273" r:id="rId8"/>
    <p:sldId id="274" r:id="rId9"/>
    <p:sldId id="286" r:id="rId10"/>
    <p:sldId id="285" r:id="rId11"/>
    <p:sldId id="276" r:id="rId12"/>
    <p:sldId id="275" r:id="rId13"/>
    <p:sldId id="300" r:id="rId14"/>
    <p:sldId id="277" r:id="rId15"/>
    <p:sldId id="301" r:id="rId16"/>
    <p:sldId id="293" r:id="rId17"/>
    <p:sldId id="279" r:id="rId18"/>
    <p:sldId id="280" r:id="rId19"/>
    <p:sldId id="281" r:id="rId20"/>
    <p:sldId id="282" r:id="rId21"/>
    <p:sldId id="283" r:id="rId22"/>
    <p:sldId id="284" r:id="rId23"/>
    <p:sldId id="257" r:id="rId24"/>
    <p:sldId id="258" r:id="rId25"/>
    <p:sldId id="259" r:id="rId26"/>
    <p:sldId id="260" r:id="rId27"/>
    <p:sldId id="265" r:id="rId28"/>
    <p:sldId id="263" r:id="rId29"/>
    <p:sldId id="262" r:id="rId30"/>
    <p:sldId id="261" r:id="rId31"/>
    <p:sldId id="264" r:id="rId32"/>
    <p:sldId id="266" r:id="rId33"/>
    <p:sldId id="267" r:id="rId34"/>
    <p:sldId id="268" r:id="rId35"/>
    <p:sldId id="295" r:id="rId36"/>
    <p:sldId id="296" r:id="rId37"/>
    <p:sldId id="297" r:id="rId38"/>
    <p:sldId id="287" r:id="rId39"/>
    <p:sldId id="288" r:id="rId40"/>
    <p:sldId id="289" r:id="rId41"/>
    <p:sldId id="290" r:id="rId42"/>
    <p:sldId id="291" r:id="rId43"/>
    <p:sldId id="292" r:id="rId44"/>
    <p:sldId id="302" r:id="rId45"/>
    <p:sldId id="303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4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68D68-3220-4942-ADB2-20C3F23629AC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E4843-6904-4344-BA56-0365FF3F1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FORGET TO EXPLAIN WHAT A HILBERT CURVE IS, AND ALSO WHAT A DIRECT ALLOCATION</a:t>
            </a:r>
            <a:r>
              <a:rPr lang="en-US" baseline="0" dirty="0" smtClean="0"/>
              <a:t> IS!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7F86DF-6DBB-46DB-927F-25C89FFD88F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87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E4843-6904-4344-BA56-0365FF3F17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Example commands:   send spam email on behalf of victim IP address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0D3D884-C6E9-9A47-9B59-01DCB125B7EC}" type="slidenum">
              <a:rPr lang="en-US" sz="1200">
                <a:latin typeface="Times New Roman" charset="0"/>
              </a:rPr>
              <a:pPr/>
              <a:t>20</a:t>
            </a:fld>
            <a:endParaRPr lang="en-US" sz="12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are some attacks that could arise due to not </a:t>
            </a:r>
            <a:r>
              <a:rPr lang="en-US" baseline="0" dirty="0" err="1" smtClean="0"/>
              <a:t>authing</a:t>
            </a:r>
            <a:r>
              <a:rPr lang="en-US" baseline="0" dirty="0" smtClean="0"/>
              <a:t> the IP header?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E4843-6904-4344-BA56-0365FF3F176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61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2CFC-4887-4DE5-9169-6F28A95D8DE7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FCAA-19BD-4B90-99DF-8D682829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1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2CFC-4887-4DE5-9169-6F28A95D8DE7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FCAA-19BD-4B90-99DF-8D682829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0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2CFC-4887-4DE5-9169-6F28A95D8DE7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FCAA-19BD-4B90-99DF-8D682829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51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2CFC-4887-4DE5-9169-6F28A95D8DE7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FCAA-19BD-4B90-99DF-8D682829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2CFC-4887-4DE5-9169-6F28A95D8DE7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FCAA-19BD-4B90-99DF-8D682829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5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2CFC-4887-4DE5-9169-6F28A95D8DE7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FCAA-19BD-4B90-99DF-8D682829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29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2CFC-4887-4DE5-9169-6F28A95D8DE7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FCAA-19BD-4B90-99DF-8D682829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91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2CFC-4887-4DE5-9169-6F28A95D8DE7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FCAA-19BD-4B90-99DF-8D682829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94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2CFC-4887-4DE5-9169-6F28A95D8DE7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FCAA-19BD-4B90-99DF-8D682829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50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2CFC-4887-4DE5-9169-6F28A95D8DE7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FCAA-19BD-4B90-99DF-8D682829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968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32CFC-4887-4DE5-9169-6F28A95D8DE7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8FCAA-19BD-4B90-99DF-8D682829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6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32CFC-4887-4DE5-9169-6F28A95D8DE7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8FCAA-19BD-4B90-99DF-8D682829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2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source=images&amp;cd=&amp;cad=rja&amp;uact=8&amp;docid=YQegw-_2-9LU4M&amp;tbnid=0c3D77ua9ftdQM&amp;ved=0CAgQjRw&amp;url=http://en.wikipedia.org/wiki/Nat_Wolff&amp;ei=ISQ0U_etBM-30AHnqoG4Ag&amp;psig=AFQjCNG1mBqIIRk3eCaHy8JYExEYkyetHA&amp;ust=139601244916465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wmf"/><Relationship Id="rId9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tzdowd.com/pipermail/cryptography/2014-April/subject.html#20674" TargetMode="External"/><Relationship Id="rId3" Type="http://schemas.openxmlformats.org/officeDocument/2006/relationships/hyperlink" Target="mailto:cryptography@metzdowd.com?Subject=Re:%20[Cryptography]%20IPsec%20is%20worse%20than%20unusable%20(Re:%20TLS/DTLS%20Use%20Cases)&amp;In-Reply-To=%3c20140402155950.GB21606@localhost%3e" TargetMode="External"/><Relationship Id="rId7" Type="http://schemas.openxmlformats.org/officeDocument/2006/relationships/hyperlink" Target="http://www.metzdowd.com/pipermail/cryptography/2014-April/thread.html#20674" TargetMode="External"/><Relationship Id="rId2" Type="http://schemas.openxmlformats.org/officeDocument/2006/relationships/hyperlink" Target="http://www.metzdowd.com/pipermail/cryptography/2014-April/020674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tzdowd.com/pipermail/cryptography/2014-April/date.html#20674" TargetMode="External"/><Relationship Id="rId5" Type="http://schemas.openxmlformats.org/officeDocument/2006/relationships/hyperlink" Target="http://www.metzdowd.com/pipermail/cryptography/2014-April/020684.html" TargetMode="External"/><Relationship Id="rId4" Type="http://schemas.openxmlformats.org/officeDocument/2006/relationships/hyperlink" Target="http://www.metzdowd.com/pipermail/cryptography/2014-April/020671.html" TargetMode="External"/><Relationship Id="rId9" Type="http://schemas.openxmlformats.org/officeDocument/2006/relationships/hyperlink" Target="http://www.metzdowd.com/pipermail/cryptography/2014-April/author.html#20674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chguard.com/glossary/m.asp#MAC_address" TargetMode="External"/><Relationship Id="rId2" Type="http://schemas.openxmlformats.org/officeDocument/2006/relationships/hyperlink" Target="http://www.watchguard.com/glossary/a.asp#AR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atchguard.com/glossary/i.asp#IP_address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1.icsi.berkeley.edu/~nweaver/pcaps/next_ip.tcpdump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2914650"/>
          </a:xfrm>
        </p:spPr>
        <p:txBody>
          <a:bodyPr>
            <a:normAutofit/>
          </a:bodyPr>
          <a:lstStyle/>
          <a:p>
            <a:r>
              <a:rPr lang="en-US" dirty="0" smtClean="0"/>
              <a:t>The Internet!</a:t>
            </a:r>
            <a:br>
              <a:rPr lang="en-US" dirty="0" smtClean="0"/>
            </a:br>
            <a:r>
              <a:rPr lang="en-US" dirty="0" smtClean="0"/>
              <a:t>Layers, TCP, UDP, IP</a:t>
            </a:r>
            <a:br>
              <a:rPr lang="en-US" dirty="0" smtClean="0"/>
            </a:br>
            <a:r>
              <a:rPr lang="en-US" dirty="0" err="1" smtClean="0"/>
              <a:t>DDoS</a:t>
            </a:r>
            <a:r>
              <a:rPr lang="en-US" dirty="0" smtClean="0"/>
              <a:t> Reflection Attacks</a:t>
            </a:r>
            <a:br>
              <a:rPr lang="en-US" dirty="0" smtClean="0"/>
            </a:br>
            <a:r>
              <a:rPr lang="en-US" dirty="0" smtClean="0"/>
              <a:t>IPSEC, ARP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Sharon Goldberg CS558</a:t>
            </a:r>
          </a:p>
          <a:p>
            <a:r>
              <a:rPr lang="en-US" dirty="0" smtClean="0"/>
              <a:t>Boston University Spring 2015</a:t>
            </a:r>
          </a:p>
          <a:p>
            <a:endParaRPr lang="en-US" dirty="0"/>
          </a:p>
          <a:p>
            <a:r>
              <a:rPr lang="en-US" dirty="0" smtClean="0"/>
              <a:t>Most slides and images borrowed from others.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92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t3.gstatic.com/images?q=tbn:ANd9GcSfZSN2yERePIKILoDlxc0zrdOrMoecHEGRydOppGZgllPM25T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094" y="-19050"/>
            <a:ext cx="1182856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T_Bas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11835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79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User Datagram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Protocol    </a:t>
            </a:r>
            <a:r>
              <a:rPr lang="en-US" sz="2000" dirty="0" smtClean="0">
                <a:latin typeface="Tahoma" charset="0"/>
                <a:ea typeface="ＭＳ Ｐゴシック" charset="0"/>
                <a:cs typeface="ＭＳ Ｐゴシック" charset="0"/>
              </a:rPr>
              <a:t>(protocol=17)</a:t>
            </a:r>
            <a:endParaRPr lang="en-US" sz="20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610600" cy="5334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latin typeface="Tahoma" charset="0"/>
                <a:ea typeface="ＭＳ Ｐゴシック" charset="0"/>
                <a:cs typeface="ＭＳ Ｐゴシック" charset="0"/>
              </a:rPr>
              <a:t>Unreliable transport on top of IP:</a:t>
            </a:r>
          </a:p>
          <a:p>
            <a:pPr lvl="1" eaLnBrk="1" hangingPunct="1"/>
            <a:r>
              <a:rPr lang="en-US" sz="2400" dirty="0">
                <a:latin typeface="Tahoma" charset="0"/>
                <a:ea typeface="ＭＳ Ｐゴシック" charset="0"/>
              </a:rPr>
              <a:t>No </a:t>
            </a:r>
            <a:r>
              <a:rPr lang="en-US" sz="2400" dirty="0" err="1" smtClean="0">
                <a:latin typeface="Tahoma" charset="0"/>
                <a:ea typeface="ＭＳ Ｐゴシック" charset="0"/>
              </a:rPr>
              <a:t>acks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 or </a:t>
            </a:r>
            <a:r>
              <a:rPr lang="en-US" sz="2400" dirty="0" err="1" smtClean="0">
                <a:latin typeface="Tahoma" charset="0"/>
                <a:ea typeface="ＭＳ Ｐゴシック" charset="0"/>
              </a:rPr>
              <a:t>congenstion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 control</a:t>
            </a:r>
            <a:endParaRPr lang="en-US" sz="2400" dirty="0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sz="2400" dirty="0" smtClean="0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sz="2400" dirty="0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sz="2400" dirty="0" smtClean="0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sz="2400" dirty="0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sz="2400" dirty="0" smtClean="0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sz="2400" dirty="0" smtClean="0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sz="2400" dirty="0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sz="2400" dirty="0">
              <a:latin typeface="Tahoma" charset="0"/>
              <a:ea typeface="ＭＳ Ｐゴシック" charset="0"/>
            </a:endParaRPr>
          </a:p>
          <a:p>
            <a:pPr lvl="1" eaLnBrk="1" hangingPunct="1"/>
            <a:r>
              <a:rPr lang="en-US" sz="2400" dirty="0" smtClean="0">
                <a:latin typeface="Tahoma" charset="0"/>
                <a:ea typeface="ＭＳ Ｐゴシック" charset="0"/>
              </a:rPr>
              <a:t>Used for VoIP, video, NTP (network time protocol) anything else where latency matters more than reliability</a:t>
            </a:r>
          </a:p>
          <a:p>
            <a:pPr lvl="1" eaLnBrk="1" hangingPunct="1"/>
            <a:endParaRPr lang="en-US" sz="2400" dirty="0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sz="2400" dirty="0" smtClean="0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sz="2400" dirty="0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sz="2400" dirty="0" smtClean="0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sz="2400" dirty="0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sz="2400" dirty="0">
              <a:latin typeface="Tahoma" charset="0"/>
              <a:ea typeface="ＭＳ Ｐゴシック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87313" y="0"/>
            <a:ext cx="758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/>
              <a:t>UDP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4" t="28000" r="3751" b="42999"/>
          <a:stretch>
            <a:fillRect/>
          </a:stretch>
        </p:blipFill>
        <p:spPr bwMode="auto">
          <a:xfrm>
            <a:off x="3195636" y="2514600"/>
            <a:ext cx="54911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-13268" y="0"/>
            <a:ext cx="9157267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tx1"/>
                </a:solidFill>
              </a:rPr>
              <a:t>Based on slides from CS155 at Stanford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05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001000" cy="9144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Problem:  no src IP authentication</a:t>
            </a:r>
          </a:p>
        </p:txBody>
      </p:sp>
      <p:sp>
        <p:nvSpPr>
          <p:cNvPr id="3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876800"/>
          </a:xfrm>
        </p:spPr>
        <p:txBody>
          <a:bodyPr/>
          <a:lstStyle/>
          <a:p>
            <a:r>
              <a:rPr lang="en-US" sz="2400">
                <a:latin typeface="Tahoma" charset="0"/>
                <a:ea typeface="ＭＳ Ｐゴシック" charset="0"/>
                <a:cs typeface="ＭＳ Ｐゴシック" charset="0"/>
              </a:rPr>
              <a:t>Client is trusted to embed correct source IP</a:t>
            </a:r>
          </a:p>
          <a:p>
            <a:pPr lvl="1"/>
            <a:r>
              <a:rPr lang="en-US" sz="2200">
                <a:latin typeface="Tahoma" charset="0"/>
                <a:ea typeface="ＭＳ Ｐゴシック" charset="0"/>
              </a:rPr>
              <a:t>Easy to override using raw sockets</a:t>
            </a:r>
          </a:p>
          <a:p>
            <a:pPr lvl="1"/>
            <a:r>
              <a:rPr lang="en-US" sz="2200" b="1">
                <a:latin typeface="Tahoma" charset="0"/>
                <a:ea typeface="ＭＳ Ｐゴシック" charset="0"/>
              </a:rPr>
              <a:t>Libnet</a:t>
            </a:r>
            <a:r>
              <a:rPr lang="en-US" sz="2200">
                <a:latin typeface="Tahoma" charset="0"/>
                <a:ea typeface="ＭＳ Ｐゴシック" charset="0"/>
              </a:rPr>
              <a:t>:	a library for formatting raw packets with 		arbitrary IP headers</a:t>
            </a:r>
          </a:p>
          <a:p>
            <a:pPr>
              <a:spcBef>
                <a:spcPts val="3000"/>
              </a:spcBef>
              <a:buFont typeface="Symbol" charset="0"/>
              <a:buBlip>
                <a:blip r:embed="rId2"/>
              </a:buBlip>
            </a:pPr>
            <a:r>
              <a:rPr lang="en-US" sz="2400">
                <a:latin typeface="Tahoma" charset="0"/>
                <a:ea typeface="ＭＳ Ｐゴシック" charset="0"/>
                <a:cs typeface="ＭＳ Ｐゴシック" charset="0"/>
                <a:sym typeface="Symbol" charset="0"/>
              </a:rPr>
              <a:t>Anyone who owns their machine can send packets </a:t>
            </a:r>
            <a:br>
              <a:rPr lang="en-US" sz="2400">
                <a:latin typeface="Tahoma" charset="0"/>
                <a:ea typeface="ＭＳ Ｐゴシック" charset="0"/>
                <a:cs typeface="ＭＳ Ｐゴシック" charset="0"/>
                <a:sym typeface="Symbol" charset="0"/>
              </a:rPr>
            </a:br>
            <a:r>
              <a:rPr lang="en-US" sz="2400">
                <a:latin typeface="Tahoma" charset="0"/>
                <a:ea typeface="ＭＳ Ｐゴシック" charset="0"/>
                <a:cs typeface="ＭＳ Ｐゴシック" charset="0"/>
                <a:sym typeface="Symbol" charset="0"/>
              </a:rPr>
              <a:t>with arbitrary source IP</a:t>
            </a:r>
          </a:p>
          <a:p>
            <a:pPr lvl="1">
              <a:buFont typeface="Wingdings" charset="0"/>
              <a:buChar char="§"/>
            </a:pPr>
            <a:r>
              <a:rPr lang="en-US" sz="2200">
                <a:latin typeface="Tahoma" charset="0"/>
                <a:ea typeface="ＭＳ Ｐゴシック" charset="0"/>
                <a:sym typeface="Symbol" charset="0"/>
              </a:rPr>
              <a:t>… response will be sent back to forged source IP</a:t>
            </a:r>
          </a:p>
          <a:p>
            <a:pPr>
              <a:spcBef>
                <a:spcPts val="3000"/>
              </a:spcBef>
              <a:buFont typeface="Wingdings" charset="0"/>
              <a:buChar char="§"/>
            </a:pPr>
            <a:r>
              <a:rPr lang="en-US" sz="2400">
                <a:latin typeface="Tahoma" charset="0"/>
                <a:ea typeface="ＭＳ Ｐゴシック" charset="0"/>
                <a:cs typeface="ＭＳ Ｐゴシック" charset="0"/>
              </a:rPr>
              <a:t>Implications</a:t>
            </a:r>
            <a:r>
              <a:rPr lang="en-US" sz="2600">
                <a:latin typeface="Tahoma" charset="0"/>
                <a:ea typeface="ＭＳ Ｐゴシック" charset="0"/>
                <a:cs typeface="ＭＳ Ｐゴシック" charset="0"/>
              </a:rPr>
              <a:t>:</a:t>
            </a:r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         (solutions in DDoS lecture)</a:t>
            </a:r>
            <a:endParaRPr lang="en-US" sz="2600">
              <a:latin typeface="Tahoma" charset="0"/>
              <a:ea typeface="ＭＳ Ｐゴシック" charset="0"/>
              <a:cs typeface="ＭＳ Ｐゴシック" charset="0"/>
            </a:endParaRPr>
          </a:p>
          <a:p>
            <a:pPr lvl="1">
              <a:spcBef>
                <a:spcPts val="600"/>
              </a:spcBef>
              <a:buFont typeface="Wingdings" charset="0"/>
              <a:buChar char="§"/>
            </a:pPr>
            <a:r>
              <a:rPr lang="en-US" sz="2200">
                <a:latin typeface="Tahoma" charset="0"/>
                <a:ea typeface="ＭＳ Ｐゴシック" charset="0"/>
              </a:rPr>
              <a:t>Anonymous DoS attacks;    </a:t>
            </a:r>
          </a:p>
          <a:p>
            <a:pPr lvl="1">
              <a:spcBef>
                <a:spcPts val="600"/>
              </a:spcBef>
              <a:buFont typeface="Wingdings" charset="0"/>
              <a:buChar char="§"/>
            </a:pPr>
            <a:r>
              <a:rPr lang="en-US" sz="2200">
                <a:latin typeface="Tahoma" charset="0"/>
                <a:ea typeface="ＭＳ Ｐゴシック" charset="0"/>
              </a:rPr>
              <a:t>Anonymous infection attacks  (e.g. slammer worm)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-13267" y="0"/>
            <a:ext cx="6400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Based on slides from CS155 at Stanford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4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err="1" smtClean="0">
                <a:latin typeface="Tahoma" charset="0"/>
                <a:ea typeface="ＭＳ Ｐゴシック" charset="0"/>
                <a:cs typeface="ＭＳ Ｐゴシック" charset="0"/>
              </a:rPr>
              <a:t>DoS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Reflection &amp; Amplification Attack</a:t>
            </a:r>
            <a:b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</a:br>
            <a:r>
              <a:rPr lang="en-US" sz="2000" dirty="0" smtClean="0">
                <a:latin typeface="Tahoma" charset="0"/>
                <a:ea typeface="ＭＳ Ｐゴシック" charset="0"/>
                <a:cs typeface="ＭＳ Ｐゴシック" charset="0"/>
              </a:rPr>
              <a:t>Using protocols over UDP: like NTP, DNS </a:t>
            </a:r>
            <a:r>
              <a:rPr lang="en-US" sz="2000" dirty="0" err="1" smtClean="0">
                <a:latin typeface="Tahoma" charset="0"/>
                <a:ea typeface="ＭＳ Ｐゴシック" charset="0"/>
                <a:cs typeface="ＭＳ Ｐゴシック" charset="0"/>
              </a:rPr>
              <a:t>etc</a:t>
            </a:r>
            <a:endParaRPr lang="en-US" sz="20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87313" y="0"/>
            <a:ext cx="758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/>
              <a:t>UDP</a:t>
            </a:r>
          </a:p>
        </p:txBody>
      </p:sp>
      <p:pic>
        <p:nvPicPr>
          <p:cNvPr id="7" name="Picture 4" descr="j02394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5668962"/>
            <a:ext cx="1077913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j02394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10112"/>
            <a:ext cx="1077913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482890" y="5029200"/>
            <a:ext cx="17175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 err="1" smtClean="0"/>
              <a:t>Evillll</a:t>
            </a:r>
            <a:r>
              <a:rPr lang="en-US" sz="2400" dirty="0" smtClean="0"/>
              <a:t> Meg</a:t>
            </a:r>
            <a:endParaRPr lang="en-US" sz="2400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780338" y="4251325"/>
            <a:ext cx="784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/>
              <a:t>Tom</a:t>
            </a:r>
          </a:p>
        </p:txBody>
      </p:sp>
      <p:grpSp>
        <p:nvGrpSpPr>
          <p:cNvPr id="11" name="Group 15"/>
          <p:cNvGrpSpPr>
            <a:grpSpLocks/>
          </p:cNvGrpSpPr>
          <p:nvPr/>
        </p:nvGrpSpPr>
        <p:grpSpPr bwMode="auto">
          <a:xfrm>
            <a:off x="1616710" y="5505947"/>
            <a:ext cx="2378075" cy="836612"/>
            <a:chOff x="1766" y="1211"/>
            <a:chExt cx="1498" cy="527"/>
          </a:xfrm>
          <a:solidFill>
            <a:schemeClr val="bg2"/>
          </a:solidFill>
        </p:grpSpPr>
        <p:grpSp>
          <p:nvGrpSpPr>
            <p:cNvPr id="12" name="Group 16"/>
            <p:cNvGrpSpPr>
              <a:grpSpLocks/>
            </p:cNvGrpSpPr>
            <p:nvPr/>
          </p:nvGrpSpPr>
          <p:grpSpPr bwMode="auto">
            <a:xfrm>
              <a:off x="2515" y="1392"/>
              <a:ext cx="749" cy="346"/>
              <a:chOff x="2566" y="2304"/>
              <a:chExt cx="749" cy="346"/>
            </a:xfrm>
            <a:grpFill/>
          </p:grpSpPr>
          <p:sp>
            <p:nvSpPr>
              <p:cNvPr id="17" name="Rectangle 17"/>
              <p:cNvSpPr>
                <a:spLocks noChangeArrowheads="1"/>
              </p:cNvSpPr>
              <p:nvPr/>
            </p:nvSpPr>
            <p:spPr bwMode="auto">
              <a:xfrm>
                <a:off x="2566" y="2304"/>
                <a:ext cx="749" cy="17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 b="1" dirty="0">
                    <a:solidFill>
                      <a:srgbClr val="FF0000"/>
                    </a:solidFill>
                  </a:rPr>
                  <a:t>132.14.11.51</a:t>
                </a:r>
              </a:p>
            </p:txBody>
          </p:sp>
          <p:sp>
            <p:nvSpPr>
              <p:cNvPr id="18" name="Rectangle 18"/>
              <p:cNvSpPr>
                <a:spLocks noChangeArrowheads="1"/>
              </p:cNvSpPr>
              <p:nvPr/>
            </p:nvSpPr>
            <p:spPr bwMode="auto">
              <a:xfrm>
                <a:off x="2566" y="2477"/>
                <a:ext cx="749" cy="17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 dirty="0" smtClean="0"/>
                  <a:t>8.8.8.8</a:t>
                </a:r>
                <a:endParaRPr lang="en-US" sz="1600" dirty="0"/>
              </a:p>
            </p:txBody>
          </p:sp>
        </p:grpSp>
        <p:grpSp>
          <p:nvGrpSpPr>
            <p:cNvPr id="13" name="Group 20"/>
            <p:cNvGrpSpPr>
              <a:grpSpLocks/>
            </p:cNvGrpSpPr>
            <p:nvPr/>
          </p:nvGrpSpPr>
          <p:grpSpPr bwMode="auto">
            <a:xfrm>
              <a:off x="1766" y="1392"/>
              <a:ext cx="749" cy="346"/>
              <a:chOff x="2566" y="2304"/>
              <a:chExt cx="749" cy="346"/>
            </a:xfrm>
            <a:grpFill/>
          </p:grpSpPr>
          <p:sp>
            <p:nvSpPr>
              <p:cNvPr id="15" name="Rectangle 21"/>
              <p:cNvSpPr>
                <a:spLocks noChangeArrowheads="1"/>
              </p:cNvSpPr>
              <p:nvPr/>
            </p:nvSpPr>
            <p:spPr bwMode="auto">
              <a:xfrm>
                <a:off x="2566" y="2304"/>
                <a:ext cx="749" cy="17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800" dirty="0" smtClean="0"/>
                  <a:t>Source IP</a:t>
                </a:r>
                <a:endParaRPr lang="en-US" sz="1800" dirty="0"/>
              </a:p>
            </p:txBody>
          </p:sp>
          <p:sp>
            <p:nvSpPr>
              <p:cNvPr id="16" name="Rectangle 22"/>
              <p:cNvSpPr>
                <a:spLocks noChangeArrowheads="1"/>
              </p:cNvSpPr>
              <p:nvPr/>
            </p:nvSpPr>
            <p:spPr bwMode="auto">
              <a:xfrm>
                <a:off x="2566" y="2477"/>
                <a:ext cx="749" cy="17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800" dirty="0" err="1" smtClean="0"/>
                  <a:t>Dest</a:t>
                </a:r>
                <a:r>
                  <a:rPr lang="en-US" sz="1800" dirty="0" smtClean="0"/>
                  <a:t> IP</a:t>
                </a:r>
                <a:endParaRPr lang="en-US" sz="1800" dirty="0"/>
              </a:p>
            </p:txBody>
          </p:sp>
        </p:grpSp>
        <p:sp>
          <p:nvSpPr>
            <p:cNvPr id="14" name="Rectangle 24"/>
            <p:cNvSpPr>
              <a:spLocks noChangeArrowheads="1"/>
            </p:cNvSpPr>
            <p:nvPr/>
          </p:nvSpPr>
          <p:spPr bwMode="auto">
            <a:xfrm>
              <a:off x="1766" y="1211"/>
              <a:ext cx="1498" cy="181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dirty="0" smtClean="0">
                  <a:solidFill>
                    <a:schemeClr val="tx2"/>
                  </a:solidFill>
                </a:rPr>
                <a:t>DNS Query 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</p:grpSp>
      <p:sp>
        <p:nvSpPr>
          <p:cNvPr id="19" name="Text Box 25"/>
          <p:cNvSpPr txBox="1">
            <a:spLocks noChangeArrowheads="1"/>
          </p:cNvSpPr>
          <p:nvPr/>
        </p:nvSpPr>
        <p:spPr bwMode="auto">
          <a:xfrm>
            <a:off x="79375" y="6553200"/>
            <a:ext cx="1514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121.42.33.12</a:t>
            </a: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7234238" y="5727700"/>
            <a:ext cx="1514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132.14.11.51</a:t>
            </a:r>
          </a:p>
        </p:txBody>
      </p:sp>
      <p:pic>
        <p:nvPicPr>
          <p:cNvPr id="21" name="Picture 30" descr="meg-ryan-01-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" r="5289"/>
          <a:stretch>
            <a:fillRect/>
          </a:stretch>
        </p:blipFill>
        <p:spPr bwMode="auto">
          <a:xfrm>
            <a:off x="280988" y="4297362"/>
            <a:ext cx="1111250" cy="1222375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2" descr="200px-Tom_Hanks,_February_20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3" t="5295" r="13750" b="34416"/>
          <a:stretch>
            <a:fillRect/>
          </a:stretch>
        </p:blipFill>
        <p:spPr bwMode="auto">
          <a:xfrm>
            <a:off x="7747000" y="2894012"/>
            <a:ext cx="1063625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524000"/>
            <a:ext cx="1524000" cy="1524000"/>
          </a:xfrm>
          <a:prstGeom prst="rect">
            <a:avLst/>
          </a:prstGeom>
        </p:spPr>
      </p:pic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5552598" y="1425575"/>
            <a:ext cx="201580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 smtClean="0"/>
              <a:t>Public DNS Server</a:t>
            </a:r>
          </a:p>
          <a:p>
            <a:pPr algn="ctr">
              <a:spcBef>
                <a:spcPct val="50000"/>
              </a:spcBef>
            </a:pPr>
            <a:r>
              <a:rPr lang="en-US" sz="1800" dirty="0" smtClean="0"/>
              <a:t>8.8.8.8</a:t>
            </a:r>
            <a:endParaRPr lang="en-US" sz="18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211229" y="2667000"/>
            <a:ext cx="1783556" cy="2044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5" idx="3"/>
          </p:cNvCxnSpPr>
          <p:nvPr/>
        </p:nvCxnSpPr>
        <p:spPr>
          <a:xfrm>
            <a:off x="5791200" y="2286000"/>
            <a:ext cx="1443038" cy="2424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15"/>
          <p:cNvGrpSpPr>
            <a:grpSpLocks/>
          </p:cNvGrpSpPr>
          <p:nvPr/>
        </p:nvGrpSpPr>
        <p:grpSpPr bwMode="auto">
          <a:xfrm>
            <a:off x="4495800" y="4063206"/>
            <a:ext cx="2378075" cy="836612"/>
            <a:chOff x="1766" y="1211"/>
            <a:chExt cx="1498" cy="527"/>
          </a:xfrm>
          <a:solidFill>
            <a:schemeClr val="bg2"/>
          </a:solidFill>
        </p:grpSpPr>
        <p:grpSp>
          <p:nvGrpSpPr>
            <p:cNvPr id="34" name="Group 16"/>
            <p:cNvGrpSpPr>
              <a:grpSpLocks/>
            </p:cNvGrpSpPr>
            <p:nvPr/>
          </p:nvGrpSpPr>
          <p:grpSpPr bwMode="auto">
            <a:xfrm>
              <a:off x="2515" y="1392"/>
              <a:ext cx="749" cy="346"/>
              <a:chOff x="2566" y="2304"/>
              <a:chExt cx="749" cy="346"/>
            </a:xfrm>
            <a:grpFill/>
          </p:grpSpPr>
          <p:sp>
            <p:nvSpPr>
              <p:cNvPr id="39" name="Rectangle 17"/>
              <p:cNvSpPr>
                <a:spLocks noChangeArrowheads="1"/>
              </p:cNvSpPr>
              <p:nvPr/>
            </p:nvSpPr>
            <p:spPr bwMode="auto">
              <a:xfrm>
                <a:off x="2566" y="2304"/>
                <a:ext cx="749" cy="17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 dirty="0" smtClean="0"/>
                  <a:t>8.8.8.8</a:t>
                </a:r>
                <a:endParaRPr lang="en-US" sz="1600" dirty="0"/>
              </a:p>
            </p:txBody>
          </p:sp>
          <p:sp>
            <p:nvSpPr>
              <p:cNvPr id="40" name="Rectangle 18"/>
              <p:cNvSpPr>
                <a:spLocks noChangeArrowheads="1"/>
              </p:cNvSpPr>
              <p:nvPr/>
            </p:nvSpPr>
            <p:spPr bwMode="auto">
              <a:xfrm>
                <a:off x="2566" y="2477"/>
                <a:ext cx="749" cy="17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 b="1" dirty="0">
                    <a:solidFill>
                      <a:srgbClr val="FF0000"/>
                    </a:solidFill>
                  </a:rPr>
                  <a:t>132.14.11.51</a:t>
                </a:r>
              </a:p>
            </p:txBody>
          </p:sp>
        </p:grpSp>
        <p:grpSp>
          <p:nvGrpSpPr>
            <p:cNvPr id="35" name="Group 20"/>
            <p:cNvGrpSpPr>
              <a:grpSpLocks/>
            </p:cNvGrpSpPr>
            <p:nvPr/>
          </p:nvGrpSpPr>
          <p:grpSpPr bwMode="auto">
            <a:xfrm>
              <a:off x="1766" y="1392"/>
              <a:ext cx="749" cy="346"/>
              <a:chOff x="2566" y="2304"/>
              <a:chExt cx="749" cy="346"/>
            </a:xfrm>
            <a:grpFill/>
          </p:grpSpPr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2566" y="2304"/>
                <a:ext cx="749" cy="17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800" dirty="0" smtClean="0"/>
                  <a:t>Source IP</a:t>
                </a:r>
                <a:endParaRPr lang="en-US" sz="1800" dirty="0"/>
              </a:p>
            </p:txBody>
          </p:sp>
          <p:sp>
            <p:nvSpPr>
              <p:cNvPr id="38" name="Rectangle 22"/>
              <p:cNvSpPr>
                <a:spLocks noChangeArrowheads="1"/>
              </p:cNvSpPr>
              <p:nvPr/>
            </p:nvSpPr>
            <p:spPr bwMode="auto">
              <a:xfrm>
                <a:off x="2566" y="2477"/>
                <a:ext cx="749" cy="17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800" dirty="0" err="1" smtClean="0"/>
                  <a:t>Dest</a:t>
                </a:r>
                <a:r>
                  <a:rPr lang="en-US" sz="1800" dirty="0" smtClean="0"/>
                  <a:t> IP</a:t>
                </a:r>
                <a:endParaRPr lang="en-US" sz="1800" dirty="0"/>
              </a:p>
            </p:txBody>
          </p:sp>
        </p:grpSp>
        <p:sp>
          <p:nvSpPr>
            <p:cNvPr id="36" name="Rectangle 24"/>
            <p:cNvSpPr>
              <a:spLocks noChangeArrowheads="1"/>
            </p:cNvSpPr>
            <p:nvPr/>
          </p:nvSpPr>
          <p:spPr bwMode="auto">
            <a:xfrm>
              <a:off x="1766" y="1211"/>
              <a:ext cx="1498" cy="181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dirty="0" smtClean="0">
                  <a:solidFill>
                    <a:schemeClr val="tx2"/>
                  </a:solidFill>
                </a:rPr>
                <a:t>DNS response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495800" y="4876800"/>
            <a:ext cx="2378075" cy="115937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DNS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53074" y="4577834"/>
            <a:ext cx="1288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Short query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257800" y="3573184"/>
            <a:ext cx="1654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Huge response!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34238" y="6196787"/>
            <a:ext cx="1977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Tom gets hit by too</a:t>
            </a:r>
          </a:p>
          <a:p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any packets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21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Transmission Control Protocol</a:t>
            </a:r>
          </a:p>
        </p:txBody>
      </p:sp>
      <p:sp>
        <p:nvSpPr>
          <p:cNvPr id="266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Connection-oriented, preserves order</a:t>
            </a:r>
          </a:p>
          <a:p>
            <a:pPr lvl="1" eaLnBrk="1" hangingPunct="1"/>
            <a:r>
              <a:rPr lang="en-US">
                <a:latin typeface="Tahoma" charset="0"/>
                <a:ea typeface="ＭＳ Ｐゴシック" charset="0"/>
              </a:rPr>
              <a:t>Sender </a:t>
            </a:r>
          </a:p>
          <a:p>
            <a:pPr lvl="2" eaLnBrk="1" hangingPunct="1"/>
            <a:r>
              <a:rPr lang="en-US">
                <a:latin typeface="Tahoma" charset="0"/>
                <a:ea typeface="ＭＳ Ｐゴシック" charset="0"/>
              </a:rPr>
              <a:t>Break data into packets</a:t>
            </a:r>
          </a:p>
          <a:p>
            <a:pPr lvl="2" eaLnBrk="1" hangingPunct="1"/>
            <a:r>
              <a:rPr lang="en-US">
                <a:latin typeface="Tahoma" charset="0"/>
                <a:ea typeface="ＭＳ Ｐゴシック" charset="0"/>
              </a:rPr>
              <a:t>Attach packet numbers</a:t>
            </a:r>
          </a:p>
          <a:p>
            <a:pPr lvl="1" eaLnBrk="1" hangingPunct="1"/>
            <a:r>
              <a:rPr lang="en-US">
                <a:latin typeface="Tahoma" charset="0"/>
                <a:ea typeface="ＭＳ Ｐゴシック" charset="0"/>
              </a:rPr>
              <a:t>Receiver</a:t>
            </a:r>
          </a:p>
          <a:p>
            <a:pPr lvl="2" eaLnBrk="1" hangingPunct="1"/>
            <a:r>
              <a:rPr lang="en-US">
                <a:latin typeface="Tahoma" charset="0"/>
                <a:ea typeface="ＭＳ Ｐゴシック" charset="0"/>
              </a:rPr>
              <a:t>Acknowledge receipt;  lost packets are resent</a:t>
            </a:r>
          </a:p>
          <a:p>
            <a:pPr lvl="2" eaLnBrk="1" hangingPunct="1"/>
            <a:r>
              <a:rPr lang="en-US">
                <a:latin typeface="Tahoma" charset="0"/>
                <a:ea typeface="ＭＳ Ｐゴシック" charset="0"/>
              </a:rPr>
              <a:t>Reassemble packets in correct order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11125" y="0"/>
            <a:ext cx="7127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/>
              <a:t>TCP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739775" y="4572000"/>
            <a:ext cx="7366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/>
              <a:t>Book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514600" y="6206490"/>
            <a:ext cx="186213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/>
              <a:t>Mail each page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196012" y="6459537"/>
            <a:ext cx="2136775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/>
              <a:t>Reassemble book</a:t>
            </a:r>
          </a:p>
        </p:txBody>
      </p:sp>
      <p:pic>
        <p:nvPicPr>
          <p:cNvPr id="26632" name="Picture 8" descr="j02490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4865688"/>
            <a:ext cx="1535112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 descr="j02490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75" y="5422900"/>
            <a:ext cx="1535113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6807200" y="49530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6883400" y="50292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6959600" y="51054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7035800" y="51816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7112000" y="52578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7188200" y="53340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7264400" y="54102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7340600" y="54864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AutoShape 18"/>
          <p:cNvSpPr>
            <a:spLocks noChangeArrowheads="1"/>
          </p:cNvSpPr>
          <p:nvPr/>
        </p:nvSpPr>
        <p:spPr bwMode="auto">
          <a:xfrm>
            <a:off x="2362200" y="5372100"/>
            <a:ext cx="685800" cy="595313"/>
          </a:xfrm>
          <a:prstGeom prst="rightArrow">
            <a:avLst>
              <a:gd name="adj1" fmla="val 50000"/>
              <a:gd name="adj2" fmla="val 288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685800" y="49530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762000" y="50292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838200" y="51054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6" name="Rectangle 22"/>
          <p:cNvSpPr>
            <a:spLocks noChangeArrowheads="1"/>
          </p:cNvSpPr>
          <p:nvPr/>
        </p:nvSpPr>
        <p:spPr bwMode="auto">
          <a:xfrm>
            <a:off x="914400" y="51816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990600" y="52578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8" name="Rectangle 24"/>
          <p:cNvSpPr>
            <a:spLocks noChangeArrowheads="1"/>
          </p:cNvSpPr>
          <p:nvPr/>
        </p:nvSpPr>
        <p:spPr bwMode="auto">
          <a:xfrm>
            <a:off x="1066800" y="53340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1143000" y="54102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1219200" y="5486400"/>
            <a:ext cx="838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1" name="AutoShape 27"/>
          <p:cNvSpPr>
            <a:spLocks noChangeArrowheads="1"/>
          </p:cNvSpPr>
          <p:nvPr/>
        </p:nvSpPr>
        <p:spPr bwMode="auto">
          <a:xfrm>
            <a:off x="5918200" y="5372100"/>
            <a:ext cx="685800" cy="595313"/>
          </a:xfrm>
          <a:prstGeom prst="rightArrow">
            <a:avLst>
              <a:gd name="adj1" fmla="val 50000"/>
              <a:gd name="adj2" fmla="val 288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4843463" y="5530850"/>
            <a:ext cx="4000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Comic Sans MS" charset="0"/>
              </a:rPr>
              <a:t>19</a:t>
            </a: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5500688" y="6102350"/>
            <a:ext cx="3079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Comic Sans MS" charset="0"/>
              </a:rPr>
              <a:t>5</a:t>
            </a:r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3965575" y="4935538"/>
            <a:ext cx="2762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Comic Sans MS" charset="0"/>
              </a:rPr>
              <a:t>1</a:t>
            </a:r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1857375" y="6178550"/>
            <a:ext cx="2762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Comic Sans MS" charset="0"/>
              </a:rPr>
              <a:t>1</a:t>
            </a:r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7953375" y="6178550"/>
            <a:ext cx="2762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chemeClr val="bg1"/>
                </a:solidFill>
                <a:latin typeface="Comic Sans MS" charset="0"/>
              </a:rPr>
              <a:t>1</a:t>
            </a: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-13268" y="0"/>
            <a:ext cx="9157267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tx1"/>
                </a:solidFill>
              </a:rPr>
              <a:t>Based on slides from CS155 at Stanford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43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5486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Source: </a:t>
            </a:r>
          </a:p>
          <a:p>
            <a:pPr marL="0" indent="0">
              <a:buNone/>
            </a:pPr>
            <a:r>
              <a:rPr lang="en-US" sz="2000" dirty="0" smtClean="0"/>
              <a:t>https</a:t>
            </a:r>
            <a:r>
              <a:rPr lang="en-US" sz="2000" dirty="0"/>
              <a:t>://devcentral.f5.com/articles/application-is-more-than-header-deep</a:t>
            </a:r>
          </a:p>
        </p:txBody>
      </p:sp>
      <p:pic>
        <p:nvPicPr>
          <p:cNvPr id="1026" name="Picture 2" descr="TCP Packet Descri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"/>
            <a:ext cx="59817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17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FROM </a:t>
            </a:r>
            <a:r>
              <a:rPr lang="en-US" sz="2000" dirty="0"/>
              <a:t>: http://codeidol.com/img/csharp-network/f0209_0.jpg</a:t>
            </a:r>
          </a:p>
        </p:txBody>
      </p:sp>
      <p:pic>
        <p:nvPicPr>
          <p:cNvPr id="6146" name="Picture 2" descr="http://codeidol.com/img/csharp-network/f0209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5915025" cy="522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28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Review: TCP Handshake</a:t>
            </a: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1784350" y="2362200"/>
            <a:ext cx="4114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1784350" y="4724400"/>
            <a:ext cx="4114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H="1">
            <a:off x="1784350" y="3733800"/>
            <a:ext cx="4114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600200" y="1447800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C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721350" y="15017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S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048000" y="2133600"/>
            <a:ext cx="925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/>
              <a:t>SYN</a:t>
            </a:r>
            <a:r>
              <a:rPr lang="en-US" sz="2400"/>
              <a:t>:</a:t>
            </a:r>
            <a:endParaRPr lang="en-US" sz="2400" baseline="-25000"/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2111375" y="3276600"/>
            <a:ext cx="172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/>
              <a:t>SYN/ACK</a:t>
            </a:r>
            <a:r>
              <a:rPr lang="en-US" sz="2400"/>
              <a:t>:</a:t>
            </a:r>
            <a:endParaRPr lang="en-US" sz="2400" baseline="-25000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3352800" y="4572000"/>
            <a:ext cx="915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/>
              <a:t>ACK</a:t>
            </a:r>
            <a:r>
              <a:rPr lang="en-US" sz="2400"/>
              <a:t>:</a:t>
            </a:r>
            <a:endParaRPr lang="en-US" sz="2400" baseline="-25000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5942013" y="3505200"/>
            <a:ext cx="0" cy="19812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5942013" y="5486400"/>
            <a:ext cx="0" cy="533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>
            <a:off x="1784350" y="2362200"/>
            <a:ext cx="0" cy="19050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>
            <a:off x="1784350" y="4724400"/>
            <a:ext cx="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>
            <a:off x="1784350" y="4267200"/>
            <a:ext cx="0" cy="457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>
            <a:off x="5942013" y="2057400"/>
            <a:ext cx="0" cy="106680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>
            <a:off x="1784350" y="1981200"/>
            <a:ext cx="0" cy="38100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5942013" y="3124200"/>
            <a:ext cx="0" cy="407988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6102350" y="2209800"/>
            <a:ext cx="138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bg2"/>
                </a:solidFill>
              </a:rPr>
              <a:t>Listening</a:t>
            </a: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6073775" y="3200400"/>
            <a:ext cx="2460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 b="1">
                <a:solidFill>
                  <a:schemeClr val="hlink"/>
                </a:solidFill>
              </a:rPr>
              <a:t>Store SN</a:t>
            </a:r>
            <a:r>
              <a:rPr lang="en-US" sz="2400" b="1" baseline="-25000">
                <a:solidFill>
                  <a:schemeClr val="hlink"/>
                </a:solidFill>
              </a:rPr>
              <a:t>C </a:t>
            </a:r>
            <a:r>
              <a:rPr lang="en-US" sz="2400" b="1">
                <a:solidFill>
                  <a:schemeClr val="hlink"/>
                </a:solidFill>
              </a:rPr>
              <a:t>, SN</a:t>
            </a:r>
            <a:r>
              <a:rPr lang="en-US" sz="2400" b="1" baseline="-25000">
                <a:solidFill>
                  <a:schemeClr val="hlink"/>
                </a:solidFill>
              </a:rPr>
              <a:t>S</a:t>
            </a:r>
            <a:endParaRPr lang="en-US" sz="2400" b="1">
              <a:solidFill>
                <a:schemeClr val="hlink"/>
              </a:solidFill>
            </a:endParaRP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6102350" y="4191000"/>
            <a:ext cx="79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chemeClr val="accent2"/>
                </a:solidFill>
              </a:rPr>
              <a:t>Wait</a:t>
            </a: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6057900" y="5486400"/>
            <a:ext cx="1697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Established</a:t>
            </a: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3895725" y="2012950"/>
            <a:ext cx="14493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SN</a:t>
            </a:r>
            <a:r>
              <a:rPr lang="en-US" baseline="-25000"/>
              <a:t>C</a:t>
            </a:r>
            <a:r>
              <a:rPr lang="en-US">
                <a:sym typeface="Symbol" charset="0"/>
              </a:rPr>
              <a:t></a:t>
            </a:r>
            <a:r>
              <a:rPr lang="en-US"/>
              <a:t>rand</a:t>
            </a:r>
            <a:r>
              <a:rPr lang="en-US" baseline="-25000"/>
              <a:t>C</a:t>
            </a:r>
            <a:endParaRPr lang="en-US"/>
          </a:p>
          <a:p>
            <a:pPr eaLnBrk="1" hangingPunct="1"/>
            <a:r>
              <a:rPr lang="en-US"/>
              <a:t>AN</a:t>
            </a:r>
            <a:r>
              <a:rPr lang="en-US" baseline="-25000"/>
              <a:t>C</a:t>
            </a:r>
            <a:r>
              <a:rPr lang="en-US">
                <a:sym typeface="Symbol" charset="0"/>
              </a:rPr>
              <a:t></a:t>
            </a:r>
            <a:r>
              <a:rPr lang="en-US"/>
              <a:t>0</a:t>
            </a:r>
          </a:p>
        </p:txBody>
      </p:sp>
      <p:sp>
        <p:nvSpPr>
          <p:cNvPr id="28696" name="Text Box 24"/>
          <p:cNvSpPr txBox="1">
            <a:spLocks noChangeArrowheads="1"/>
          </p:cNvSpPr>
          <p:nvPr/>
        </p:nvSpPr>
        <p:spPr bwMode="auto">
          <a:xfrm>
            <a:off x="3751263" y="3125788"/>
            <a:ext cx="14366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SN</a:t>
            </a:r>
            <a:r>
              <a:rPr lang="en-US" baseline="-25000"/>
              <a:t>S</a:t>
            </a:r>
            <a:r>
              <a:rPr lang="en-US">
                <a:sym typeface="Symbol" charset="0"/>
              </a:rPr>
              <a:t></a:t>
            </a:r>
            <a:r>
              <a:rPr lang="en-US"/>
              <a:t>rand</a:t>
            </a:r>
            <a:r>
              <a:rPr lang="en-US" baseline="-25000"/>
              <a:t>S</a:t>
            </a:r>
            <a:endParaRPr lang="en-US"/>
          </a:p>
          <a:p>
            <a:pPr eaLnBrk="1" hangingPunct="1"/>
            <a:r>
              <a:rPr lang="en-US"/>
              <a:t>AN</a:t>
            </a:r>
            <a:r>
              <a:rPr lang="en-US" baseline="-25000"/>
              <a:t>S</a:t>
            </a:r>
            <a:r>
              <a:rPr lang="en-US">
                <a:sym typeface="Symbol" charset="0"/>
              </a:rPr>
              <a:t></a:t>
            </a:r>
            <a:r>
              <a:rPr lang="en-US"/>
              <a:t>SN</a:t>
            </a:r>
            <a:r>
              <a:rPr lang="en-US" baseline="-25000"/>
              <a:t>C</a:t>
            </a:r>
            <a:endParaRPr lang="en-US"/>
          </a:p>
        </p:txBody>
      </p:sp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4208463" y="4421188"/>
            <a:ext cx="1493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SN</a:t>
            </a:r>
            <a:r>
              <a:rPr lang="en-US">
                <a:sym typeface="Symbol" charset="0"/>
              </a:rPr>
              <a:t></a:t>
            </a:r>
            <a:r>
              <a:rPr lang="en-US"/>
              <a:t>SN</a:t>
            </a:r>
            <a:r>
              <a:rPr lang="en-US" baseline="-25000"/>
              <a:t>C</a:t>
            </a:r>
            <a:r>
              <a:rPr lang="en-US"/>
              <a:t>+1</a:t>
            </a:r>
          </a:p>
          <a:p>
            <a:pPr eaLnBrk="1" hangingPunct="1"/>
            <a:r>
              <a:rPr lang="en-US"/>
              <a:t>AN</a:t>
            </a:r>
            <a:r>
              <a:rPr lang="en-US">
                <a:sym typeface="Symbol" charset="0"/>
              </a:rPr>
              <a:t></a:t>
            </a:r>
            <a:r>
              <a:rPr lang="en-US"/>
              <a:t>SN</a:t>
            </a:r>
            <a:r>
              <a:rPr lang="en-US" baseline="-25000"/>
              <a:t>S</a:t>
            </a:r>
            <a:endParaRPr lang="en-US"/>
          </a:p>
        </p:txBody>
      </p:sp>
      <p:sp>
        <p:nvSpPr>
          <p:cNvPr id="28698" name="TextBox 26"/>
          <p:cNvSpPr txBox="1">
            <a:spLocks noChangeArrowheads="1"/>
          </p:cNvSpPr>
          <p:nvPr/>
        </p:nvSpPr>
        <p:spPr bwMode="auto">
          <a:xfrm>
            <a:off x="838200" y="6381750"/>
            <a:ext cx="7054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Received packets with SN too far out of window are dropped</a:t>
            </a: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-13268" y="0"/>
            <a:ext cx="9157267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tx1"/>
                </a:solidFill>
              </a:rPr>
              <a:t>Based on slides from CS155 at Stanford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65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Basic Security Problems</a:t>
            </a:r>
          </a:p>
        </p:txBody>
      </p:sp>
      <p:sp>
        <p:nvSpPr>
          <p:cNvPr id="296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4648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1.  Network packets pass by untrusted hosts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Eavesdropping, packet sniffing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Especially easy when attacker controls a </a:t>
            </a:r>
            <a:br>
              <a:rPr lang="en-US" dirty="0">
                <a:latin typeface="Tahoma" charset="0"/>
                <a:ea typeface="ＭＳ Ｐゴシック" charset="0"/>
              </a:rPr>
            </a:br>
            <a:r>
              <a:rPr lang="en-US" dirty="0">
                <a:latin typeface="Tahoma" charset="0"/>
                <a:ea typeface="ＭＳ Ｐゴシック" charset="0"/>
              </a:rPr>
              <a:t>machine close to victim</a:t>
            </a: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2.  TCP state can be easy to guess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Enables spoofing and session </a:t>
            </a:r>
            <a:r>
              <a:rPr lang="en-US" dirty="0" smtClean="0">
                <a:latin typeface="Tahoma" charset="0"/>
                <a:ea typeface="ＭＳ Ｐゴシック" charset="0"/>
              </a:rPr>
              <a:t>hijacking</a:t>
            </a:r>
          </a:p>
          <a:p>
            <a:pPr lvl="1" eaLnBrk="1" hangingPunct="1"/>
            <a:r>
              <a:rPr lang="en-US" dirty="0" smtClean="0">
                <a:latin typeface="Tahoma" charset="0"/>
                <a:ea typeface="ＭＳ Ｐゴシック" charset="0"/>
              </a:rPr>
              <a:t>Depending on how sequence number is chosen</a:t>
            </a:r>
            <a:endParaRPr lang="en-US" dirty="0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dirty="0">
              <a:latin typeface="Tahoma" charset="0"/>
              <a:ea typeface="ＭＳ Ｐゴシック" charset="0"/>
            </a:endParaRPr>
          </a:p>
          <a:p>
            <a:pPr marL="514350" indent="-514350" eaLnBrk="1" hangingPunct="1">
              <a:buFont typeface="Wingdings" charset="0"/>
              <a:buAutoNum type="arabicPeriod" startAt="3"/>
            </a:pP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Denial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of Service (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DoS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)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vulnerabilities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marL="914400" lvl="1" indent="-514350"/>
            <a:r>
              <a:rPr lang="en-US" dirty="0" err="1" smtClean="0">
                <a:latin typeface="Tahoma" charset="0"/>
                <a:ea typeface="ＭＳ Ｐゴシック" charset="0"/>
                <a:cs typeface="ＭＳ Ｐゴシック" charset="0"/>
              </a:rPr>
              <a:t>Syn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connection state attacks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-13268" y="0"/>
            <a:ext cx="9157267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tx1"/>
                </a:solidFill>
              </a:rPr>
              <a:t>Based on slides from CS155 at Stanford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78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1. Packet Sniffing</a:t>
            </a:r>
          </a:p>
        </p:txBody>
      </p:sp>
      <p:sp>
        <p:nvSpPr>
          <p:cNvPr id="307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458200" cy="4648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Promiscuous NIC reads all packets</a:t>
            </a:r>
          </a:p>
          <a:p>
            <a:pPr eaLnBrk="1" hangingPunct="1"/>
            <a:r>
              <a:rPr lang="en-US" sz="2400" dirty="0">
                <a:latin typeface="Tahoma" charset="0"/>
                <a:ea typeface="ＭＳ Ｐゴシック" charset="0"/>
              </a:rPr>
              <a:t>Read all unencrypted data (e.g., 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“</a:t>
            </a:r>
            <a:r>
              <a:rPr lang="en-US" sz="2400" dirty="0" err="1">
                <a:latin typeface="Tahoma" charset="0"/>
                <a:ea typeface="ＭＳ Ｐゴシック" charset="0"/>
              </a:rPr>
              <a:t>wireshark</a:t>
            </a:r>
            <a:r>
              <a:rPr lang="ja-JP" altLang="en-US" sz="2400" dirty="0">
                <a:latin typeface="Tahoma" charset="0"/>
                <a:ea typeface="ＭＳ Ｐゴシック" charset="0"/>
              </a:rPr>
              <a:t>”</a:t>
            </a:r>
            <a:r>
              <a:rPr lang="en-US" sz="2400" dirty="0">
                <a:latin typeface="Tahoma" charset="0"/>
                <a:ea typeface="ＭＳ Ｐゴシック" charset="0"/>
              </a:rPr>
              <a:t>)</a:t>
            </a:r>
          </a:p>
          <a:p>
            <a:pPr eaLnBrk="1" hangingPunct="1"/>
            <a:r>
              <a:rPr lang="en-US" sz="2400" dirty="0">
                <a:latin typeface="Tahoma" charset="0"/>
                <a:ea typeface="ＭＳ Ｐゴシック" charset="0"/>
              </a:rPr>
              <a:t>ftp, telnet (and </a:t>
            </a:r>
            <a:r>
              <a:rPr lang="en-US" sz="2000" dirty="0">
                <a:latin typeface="Tahoma" charset="0"/>
                <a:ea typeface="ＭＳ Ｐゴシック" charset="0"/>
              </a:rPr>
              <a:t>POP, IMAP</a:t>
            </a:r>
            <a:r>
              <a:rPr lang="en-US" sz="2400" dirty="0">
                <a:latin typeface="Tahoma" charset="0"/>
                <a:ea typeface="ＭＳ Ｐゴシック" charset="0"/>
              </a:rPr>
              <a:t>)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may send </a:t>
            </a:r>
            <a:r>
              <a:rPr lang="en-US" sz="2400" dirty="0">
                <a:latin typeface="Tahoma" charset="0"/>
                <a:ea typeface="ＭＳ Ｐゴシック" charset="0"/>
              </a:rPr>
              <a:t>passwords in </a:t>
            </a:r>
            <a:r>
              <a:rPr lang="en-US" sz="2400" dirty="0" smtClean="0">
                <a:latin typeface="Tahoma" charset="0"/>
                <a:ea typeface="ＭＳ Ｐゴシック" charset="0"/>
              </a:rPr>
              <a:t>clear</a:t>
            </a:r>
            <a:endParaRPr lang="en-US" sz="2400" dirty="0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dirty="0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dirty="0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dirty="0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dirty="0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dirty="0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dirty="0">
              <a:latin typeface="Tahoma" charset="0"/>
              <a:ea typeface="ＭＳ Ｐゴシック" charset="0"/>
            </a:endParaRPr>
          </a:p>
          <a:p>
            <a:pPr lvl="1" eaLnBrk="1" hangingPunct="1"/>
            <a:endParaRPr lang="en-US" dirty="0">
              <a:latin typeface="Tahoma" charset="0"/>
              <a:ea typeface="ＭＳ Ｐゴシック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219200" y="4686300"/>
            <a:ext cx="914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Alice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6400800" y="4686300"/>
            <a:ext cx="914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Bob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733800" y="3276600"/>
            <a:ext cx="9906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accent1"/>
                </a:solidFill>
              </a:rPr>
              <a:t>Eve</a:t>
            </a:r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2133600" y="48387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5410200" y="48387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5562600" y="50673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2133600" y="50673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38731" name="Cloud"/>
          <p:cNvSpPr>
            <a:spLocks noChangeAspect="1" noEditPoints="1" noChangeArrowheads="1"/>
          </p:cNvSpPr>
          <p:nvPr/>
        </p:nvSpPr>
        <p:spPr bwMode="auto">
          <a:xfrm>
            <a:off x="3048000" y="4181475"/>
            <a:ext cx="2514600" cy="15335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9999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400">
                <a:latin typeface="Tahoma" pitchFamily="34" charset="0"/>
                <a:ea typeface="+mn-ea"/>
                <a:cs typeface="+mn-cs"/>
              </a:rPr>
              <a:t>Network</a:t>
            </a:r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V="1">
            <a:off x="4038600" y="38481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 flipV="1">
            <a:off x="4343400" y="38481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882650" y="6461125"/>
            <a:ext cx="5561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kumimoji="1" lang="en-US"/>
              <a:t>Prevention:  Encryption   (next lecture:  IP</a:t>
            </a:r>
            <a:r>
              <a:rPr kumimoji="1" lang="en-US" sz="1600"/>
              <a:t>SEC</a:t>
            </a:r>
            <a:r>
              <a:rPr kumimoji="1" lang="en-US"/>
              <a:t>)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-13268" y="0"/>
            <a:ext cx="9157267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tx1"/>
                </a:solidFill>
              </a:rPr>
              <a:t>Based on slides from CS155 at Stanford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4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7431088" y="1797050"/>
            <a:ext cx="1179512" cy="804863"/>
            <a:chOff x="1372" y="240"/>
            <a:chExt cx="836" cy="549"/>
          </a:xfrm>
        </p:grpSpPr>
        <p:grpSp>
          <p:nvGrpSpPr>
            <p:cNvPr id="18737" name="Group 3"/>
            <p:cNvGrpSpPr>
              <a:grpSpLocks/>
            </p:cNvGrpSpPr>
            <p:nvPr/>
          </p:nvGrpSpPr>
          <p:grpSpPr bwMode="auto">
            <a:xfrm>
              <a:off x="1372" y="240"/>
              <a:ext cx="833" cy="499"/>
              <a:chOff x="628" y="1878"/>
              <a:chExt cx="833" cy="499"/>
            </a:xfrm>
          </p:grpSpPr>
          <p:sp>
            <p:nvSpPr>
              <p:cNvPr id="18903" name="Oval 4"/>
              <p:cNvSpPr>
                <a:spLocks noChangeArrowheads="1"/>
              </p:cNvSpPr>
              <p:nvPr/>
            </p:nvSpPr>
            <p:spPr bwMode="auto">
              <a:xfrm>
                <a:off x="912" y="1878"/>
                <a:ext cx="363" cy="206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4" name="Oval 5"/>
              <p:cNvSpPr>
                <a:spLocks noChangeArrowheads="1"/>
              </p:cNvSpPr>
              <p:nvPr/>
            </p:nvSpPr>
            <p:spPr bwMode="auto">
              <a:xfrm>
                <a:off x="713" y="1932"/>
                <a:ext cx="278" cy="207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5" name="Oval 6"/>
              <p:cNvSpPr>
                <a:spLocks noChangeArrowheads="1"/>
              </p:cNvSpPr>
              <p:nvPr/>
            </p:nvSpPr>
            <p:spPr bwMode="auto">
              <a:xfrm>
                <a:off x="628" y="2056"/>
                <a:ext cx="188" cy="169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6" name="Oval 7"/>
              <p:cNvSpPr>
                <a:spLocks noChangeArrowheads="1"/>
              </p:cNvSpPr>
              <p:nvPr/>
            </p:nvSpPr>
            <p:spPr bwMode="auto">
              <a:xfrm>
                <a:off x="685" y="2131"/>
                <a:ext cx="282" cy="182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7" name="Oval 8"/>
              <p:cNvSpPr>
                <a:spLocks noChangeArrowheads="1"/>
              </p:cNvSpPr>
              <p:nvPr/>
            </p:nvSpPr>
            <p:spPr bwMode="auto">
              <a:xfrm>
                <a:off x="884" y="2161"/>
                <a:ext cx="422" cy="216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8" name="Oval 9"/>
              <p:cNvSpPr>
                <a:spLocks noChangeArrowheads="1"/>
              </p:cNvSpPr>
              <p:nvPr/>
            </p:nvSpPr>
            <p:spPr bwMode="auto">
              <a:xfrm>
                <a:off x="1152" y="1938"/>
                <a:ext cx="271" cy="162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9" name="Oval 10"/>
              <p:cNvSpPr>
                <a:spLocks noChangeArrowheads="1"/>
              </p:cNvSpPr>
              <p:nvPr/>
            </p:nvSpPr>
            <p:spPr bwMode="auto">
              <a:xfrm>
                <a:off x="1193" y="2042"/>
                <a:ext cx="268" cy="163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0" name="Oval 11"/>
              <p:cNvSpPr>
                <a:spLocks noChangeArrowheads="1"/>
              </p:cNvSpPr>
              <p:nvPr/>
            </p:nvSpPr>
            <p:spPr bwMode="auto">
              <a:xfrm>
                <a:off x="1169" y="2076"/>
                <a:ext cx="266" cy="267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1" name="Oval 12"/>
              <p:cNvSpPr>
                <a:spLocks noChangeArrowheads="1"/>
              </p:cNvSpPr>
              <p:nvPr/>
            </p:nvSpPr>
            <p:spPr bwMode="auto">
              <a:xfrm>
                <a:off x="779" y="1996"/>
                <a:ext cx="541" cy="267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738" name="Group 13"/>
            <p:cNvGrpSpPr>
              <a:grpSpLocks/>
            </p:cNvGrpSpPr>
            <p:nvPr/>
          </p:nvGrpSpPr>
          <p:grpSpPr bwMode="auto">
            <a:xfrm>
              <a:off x="1372" y="286"/>
              <a:ext cx="836" cy="503"/>
              <a:chOff x="628" y="1876"/>
              <a:chExt cx="836" cy="503"/>
            </a:xfrm>
          </p:grpSpPr>
          <p:sp>
            <p:nvSpPr>
              <p:cNvPr id="18887" name="Arc 14"/>
              <p:cNvSpPr>
                <a:spLocks/>
              </p:cNvSpPr>
              <p:nvPr/>
            </p:nvSpPr>
            <p:spPr bwMode="auto">
              <a:xfrm>
                <a:off x="921" y="1876"/>
                <a:ext cx="346" cy="104"/>
              </a:xfrm>
              <a:custGeom>
                <a:avLst/>
                <a:gdLst>
                  <a:gd name="T0" fmla="*/ 0 w 40736"/>
                  <a:gd name="T1" fmla="*/ 0 h 21600"/>
                  <a:gd name="T2" fmla="*/ 0 w 40736"/>
                  <a:gd name="T3" fmla="*/ 0 h 21600"/>
                  <a:gd name="T4" fmla="*/ 0 w 4073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0736"/>
                  <a:gd name="T10" fmla="*/ 0 h 21600"/>
                  <a:gd name="T11" fmla="*/ 40736 w 4073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736" h="21600" fill="none" extrusionOk="0">
                    <a:moveTo>
                      <a:pt x="0" y="14968"/>
                    </a:moveTo>
                    <a:cubicBezTo>
                      <a:pt x="2878" y="6046"/>
                      <a:pt x="11182" y="-1"/>
                      <a:pt x="20557" y="0"/>
                    </a:cubicBezTo>
                    <a:cubicBezTo>
                      <a:pt x="29513" y="0"/>
                      <a:pt x="37541" y="5528"/>
                      <a:pt x="40736" y="13895"/>
                    </a:cubicBezTo>
                  </a:path>
                  <a:path w="40736" h="21600" stroke="0" extrusionOk="0">
                    <a:moveTo>
                      <a:pt x="0" y="14968"/>
                    </a:moveTo>
                    <a:cubicBezTo>
                      <a:pt x="2878" y="6046"/>
                      <a:pt x="11182" y="-1"/>
                      <a:pt x="20557" y="0"/>
                    </a:cubicBezTo>
                    <a:cubicBezTo>
                      <a:pt x="29513" y="0"/>
                      <a:pt x="37541" y="5528"/>
                      <a:pt x="40736" y="13895"/>
                    </a:cubicBezTo>
                    <a:lnTo>
                      <a:pt x="20557" y="21600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8" name="Arc 15"/>
              <p:cNvSpPr>
                <a:spLocks/>
              </p:cNvSpPr>
              <p:nvPr/>
            </p:nvSpPr>
            <p:spPr bwMode="auto">
              <a:xfrm>
                <a:off x="923" y="1878"/>
                <a:ext cx="342" cy="102"/>
              </a:xfrm>
              <a:custGeom>
                <a:avLst/>
                <a:gdLst>
                  <a:gd name="T0" fmla="*/ 0 w 40698"/>
                  <a:gd name="T1" fmla="*/ 0 h 21600"/>
                  <a:gd name="T2" fmla="*/ 0 w 40698"/>
                  <a:gd name="T3" fmla="*/ 0 h 21600"/>
                  <a:gd name="T4" fmla="*/ 0 w 4069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0698"/>
                  <a:gd name="T10" fmla="*/ 0 h 21600"/>
                  <a:gd name="T11" fmla="*/ 40698 w 4069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698" h="21600" fill="none" extrusionOk="0">
                    <a:moveTo>
                      <a:pt x="-1" y="14916"/>
                    </a:moveTo>
                    <a:cubicBezTo>
                      <a:pt x="2894" y="6021"/>
                      <a:pt x="11185" y="-1"/>
                      <a:pt x="20540" y="0"/>
                    </a:cubicBezTo>
                    <a:cubicBezTo>
                      <a:pt x="29474" y="0"/>
                      <a:pt x="37487" y="5501"/>
                      <a:pt x="40697" y="13839"/>
                    </a:cubicBezTo>
                  </a:path>
                  <a:path w="40698" h="21600" stroke="0" extrusionOk="0">
                    <a:moveTo>
                      <a:pt x="-1" y="14916"/>
                    </a:moveTo>
                    <a:cubicBezTo>
                      <a:pt x="2894" y="6021"/>
                      <a:pt x="11185" y="-1"/>
                      <a:pt x="20540" y="0"/>
                    </a:cubicBezTo>
                    <a:cubicBezTo>
                      <a:pt x="29474" y="0"/>
                      <a:pt x="37487" y="5501"/>
                      <a:pt x="40697" y="13839"/>
                    </a:cubicBezTo>
                    <a:lnTo>
                      <a:pt x="20540" y="21600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9" name="Arc 16"/>
              <p:cNvSpPr>
                <a:spLocks/>
              </p:cNvSpPr>
              <p:nvPr/>
            </p:nvSpPr>
            <p:spPr bwMode="auto">
              <a:xfrm>
                <a:off x="713" y="1930"/>
                <a:ext cx="214" cy="126"/>
              </a:xfrm>
              <a:custGeom>
                <a:avLst/>
                <a:gdLst>
                  <a:gd name="T0" fmla="*/ 0 w 32990"/>
                  <a:gd name="T1" fmla="*/ 0 h 25945"/>
                  <a:gd name="T2" fmla="*/ 0 w 32990"/>
                  <a:gd name="T3" fmla="*/ 0 h 25945"/>
                  <a:gd name="T4" fmla="*/ 0 w 32990"/>
                  <a:gd name="T5" fmla="*/ 0 h 25945"/>
                  <a:gd name="T6" fmla="*/ 0 60000 65536"/>
                  <a:gd name="T7" fmla="*/ 0 60000 65536"/>
                  <a:gd name="T8" fmla="*/ 0 60000 65536"/>
                  <a:gd name="T9" fmla="*/ 0 w 32990"/>
                  <a:gd name="T10" fmla="*/ 0 h 25945"/>
                  <a:gd name="T11" fmla="*/ 32990 w 32990"/>
                  <a:gd name="T12" fmla="*/ 25945 h 259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990" h="25945" fill="none" extrusionOk="0">
                    <a:moveTo>
                      <a:pt x="441" y="25945"/>
                    </a:moveTo>
                    <a:cubicBezTo>
                      <a:pt x="147" y="24515"/>
                      <a:pt x="0" y="2305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25" y="-1"/>
                      <a:pt x="29569" y="1124"/>
                      <a:pt x="32989" y="3247"/>
                    </a:cubicBezTo>
                  </a:path>
                  <a:path w="32990" h="25945" stroke="0" extrusionOk="0">
                    <a:moveTo>
                      <a:pt x="441" y="25945"/>
                    </a:moveTo>
                    <a:cubicBezTo>
                      <a:pt x="147" y="24515"/>
                      <a:pt x="0" y="2305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25" y="-1"/>
                      <a:pt x="29569" y="1124"/>
                      <a:pt x="32989" y="324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0" name="Arc 17"/>
              <p:cNvSpPr>
                <a:spLocks/>
              </p:cNvSpPr>
              <p:nvPr/>
            </p:nvSpPr>
            <p:spPr bwMode="auto">
              <a:xfrm>
                <a:off x="715" y="1932"/>
                <a:ext cx="211" cy="123"/>
              </a:xfrm>
              <a:custGeom>
                <a:avLst/>
                <a:gdLst>
                  <a:gd name="T0" fmla="*/ 0 w 32950"/>
                  <a:gd name="T1" fmla="*/ 0 h 25966"/>
                  <a:gd name="T2" fmla="*/ 0 w 32950"/>
                  <a:gd name="T3" fmla="*/ 0 h 25966"/>
                  <a:gd name="T4" fmla="*/ 0 w 32950"/>
                  <a:gd name="T5" fmla="*/ 0 h 25966"/>
                  <a:gd name="T6" fmla="*/ 0 60000 65536"/>
                  <a:gd name="T7" fmla="*/ 0 60000 65536"/>
                  <a:gd name="T8" fmla="*/ 0 60000 65536"/>
                  <a:gd name="T9" fmla="*/ 0 w 32950"/>
                  <a:gd name="T10" fmla="*/ 0 h 25966"/>
                  <a:gd name="T11" fmla="*/ 32950 w 32950"/>
                  <a:gd name="T12" fmla="*/ 25966 h 259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950" h="25966" fill="none" extrusionOk="0">
                    <a:moveTo>
                      <a:pt x="445" y="25966"/>
                    </a:moveTo>
                    <a:cubicBezTo>
                      <a:pt x="149" y="24529"/>
                      <a:pt x="0" y="2306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08" y="-1"/>
                      <a:pt x="29538" y="1115"/>
                      <a:pt x="32949" y="3222"/>
                    </a:cubicBezTo>
                  </a:path>
                  <a:path w="32950" h="25966" stroke="0" extrusionOk="0">
                    <a:moveTo>
                      <a:pt x="445" y="25966"/>
                    </a:moveTo>
                    <a:cubicBezTo>
                      <a:pt x="149" y="24529"/>
                      <a:pt x="0" y="2306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08" y="-1"/>
                      <a:pt x="29538" y="1115"/>
                      <a:pt x="32949" y="3222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1" name="Arc 18"/>
              <p:cNvSpPr>
                <a:spLocks/>
              </p:cNvSpPr>
              <p:nvPr/>
            </p:nvSpPr>
            <p:spPr bwMode="auto">
              <a:xfrm>
                <a:off x="682" y="2217"/>
                <a:ext cx="216" cy="99"/>
              </a:xfrm>
              <a:custGeom>
                <a:avLst/>
                <a:gdLst>
                  <a:gd name="T0" fmla="*/ 0 w 32074"/>
                  <a:gd name="T1" fmla="*/ 0 h 22517"/>
                  <a:gd name="T2" fmla="*/ 0 w 32074"/>
                  <a:gd name="T3" fmla="*/ 0 h 22517"/>
                  <a:gd name="T4" fmla="*/ 0 w 32074"/>
                  <a:gd name="T5" fmla="*/ 0 h 22517"/>
                  <a:gd name="T6" fmla="*/ 0 60000 65536"/>
                  <a:gd name="T7" fmla="*/ 0 60000 65536"/>
                  <a:gd name="T8" fmla="*/ 0 60000 65536"/>
                  <a:gd name="T9" fmla="*/ 0 w 32074"/>
                  <a:gd name="T10" fmla="*/ 0 h 22517"/>
                  <a:gd name="T11" fmla="*/ 32074 w 32074"/>
                  <a:gd name="T12" fmla="*/ 22517 h 225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74" h="22517" fill="none" extrusionOk="0">
                    <a:moveTo>
                      <a:pt x="32073" y="19807"/>
                    </a:moveTo>
                    <a:cubicBezTo>
                      <a:pt x="28868" y="21584"/>
                      <a:pt x="25264" y="22516"/>
                      <a:pt x="21600" y="22517"/>
                    </a:cubicBezTo>
                    <a:cubicBezTo>
                      <a:pt x="9670" y="22517"/>
                      <a:pt x="0" y="12846"/>
                      <a:pt x="0" y="917"/>
                    </a:cubicBezTo>
                    <a:cubicBezTo>
                      <a:pt x="-1" y="611"/>
                      <a:pt x="6" y="305"/>
                      <a:pt x="19" y="0"/>
                    </a:cubicBezTo>
                  </a:path>
                  <a:path w="32074" h="22517" stroke="0" extrusionOk="0">
                    <a:moveTo>
                      <a:pt x="32073" y="19807"/>
                    </a:moveTo>
                    <a:cubicBezTo>
                      <a:pt x="28868" y="21584"/>
                      <a:pt x="25264" y="22516"/>
                      <a:pt x="21600" y="22517"/>
                    </a:cubicBezTo>
                    <a:cubicBezTo>
                      <a:pt x="9670" y="22517"/>
                      <a:pt x="0" y="12846"/>
                      <a:pt x="0" y="917"/>
                    </a:cubicBezTo>
                    <a:cubicBezTo>
                      <a:pt x="-1" y="611"/>
                      <a:pt x="6" y="305"/>
                      <a:pt x="19" y="0"/>
                    </a:cubicBezTo>
                    <a:lnTo>
                      <a:pt x="21600" y="917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2" name="Arc 19"/>
              <p:cNvSpPr>
                <a:spLocks/>
              </p:cNvSpPr>
              <p:nvPr/>
            </p:nvSpPr>
            <p:spPr bwMode="auto">
              <a:xfrm>
                <a:off x="684" y="2217"/>
                <a:ext cx="213" cy="96"/>
              </a:xfrm>
              <a:custGeom>
                <a:avLst/>
                <a:gdLst>
                  <a:gd name="T0" fmla="*/ 0 w 32013"/>
                  <a:gd name="T1" fmla="*/ 0 h 22524"/>
                  <a:gd name="T2" fmla="*/ 0 w 32013"/>
                  <a:gd name="T3" fmla="*/ 0 h 22524"/>
                  <a:gd name="T4" fmla="*/ 0 w 32013"/>
                  <a:gd name="T5" fmla="*/ 0 h 22524"/>
                  <a:gd name="T6" fmla="*/ 0 60000 65536"/>
                  <a:gd name="T7" fmla="*/ 0 60000 65536"/>
                  <a:gd name="T8" fmla="*/ 0 60000 65536"/>
                  <a:gd name="T9" fmla="*/ 0 w 32013"/>
                  <a:gd name="T10" fmla="*/ 0 h 22524"/>
                  <a:gd name="T11" fmla="*/ 32013 w 32013"/>
                  <a:gd name="T12" fmla="*/ 22524 h 225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13" h="22524" fill="none" extrusionOk="0">
                    <a:moveTo>
                      <a:pt x="32013" y="19848"/>
                    </a:moveTo>
                    <a:cubicBezTo>
                      <a:pt x="28823" y="21603"/>
                      <a:pt x="25241" y="22523"/>
                      <a:pt x="21600" y="22524"/>
                    </a:cubicBezTo>
                    <a:cubicBezTo>
                      <a:pt x="9670" y="22524"/>
                      <a:pt x="0" y="12853"/>
                      <a:pt x="0" y="924"/>
                    </a:cubicBezTo>
                    <a:cubicBezTo>
                      <a:pt x="-1" y="615"/>
                      <a:pt x="6" y="307"/>
                      <a:pt x="19" y="-1"/>
                    </a:cubicBezTo>
                  </a:path>
                  <a:path w="32013" h="22524" stroke="0" extrusionOk="0">
                    <a:moveTo>
                      <a:pt x="32013" y="19848"/>
                    </a:moveTo>
                    <a:cubicBezTo>
                      <a:pt x="28823" y="21603"/>
                      <a:pt x="25241" y="22523"/>
                      <a:pt x="21600" y="22524"/>
                    </a:cubicBezTo>
                    <a:cubicBezTo>
                      <a:pt x="9670" y="22524"/>
                      <a:pt x="0" y="12853"/>
                      <a:pt x="0" y="924"/>
                    </a:cubicBezTo>
                    <a:cubicBezTo>
                      <a:pt x="-1" y="615"/>
                      <a:pt x="6" y="307"/>
                      <a:pt x="19" y="-1"/>
                    </a:cubicBezTo>
                    <a:lnTo>
                      <a:pt x="21600" y="924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3" name="Arc 20"/>
              <p:cNvSpPr>
                <a:spLocks/>
              </p:cNvSpPr>
              <p:nvPr/>
            </p:nvSpPr>
            <p:spPr bwMode="auto">
              <a:xfrm>
                <a:off x="1262" y="1936"/>
                <a:ext cx="164" cy="120"/>
              </a:xfrm>
              <a:custGeom>
                <a:avLst/>
                <a:gdLst>
                  <a:gd name="T0" fmla="*/ 0 w 26077"/>
                  <a:gd name="T1" fmla="*/ 0 h 32051"/>
                  <a:gd name="T2" fmla="*/ 0 w 26077"/>
                  <a:gd name="T3" fmla="*/ 0 h 32051"/>
                  <a:gd name="T4" fmla="*/ 0 w 26077"/>
                  <a:gd name="T5" fmla="*/ 0 h 32051"/>
                  <a:gd name="T6" fmla="*/ 0 60000 65536"/>
                  <a:gd name="T7" fmla="*/ 0 60000 65536"/>
                  <a:gd name="T8" fmla="*/ 0 60000 65536"/>
                  <a:gd name="T9" fmla="*/ 0 w 26077"/>
                  <a:gd name="T10" fmla="*/ 0 h 32051"/>
                  <a:gd name="T11" fmla="*/ 26077 w 26077"/>
                  <a:gd name="T12" fmla="*/ 32051 h 320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077" h="32051" fill="none" extrusionOk="0">
                    <a:moveTo>
                      <a:pt x="0" y="469"/>
                    </a:moveTo>
                    <a:cubicBezTo>
                      <a:pt x="1471" y="157"/>
                      <a:pt x="2972" y="-1"/>
                      <a:pt x="4477" y="0"/>
                    </a:cubicBezTo>
                    <a:cubicBezTo>
                      <a:pt x="16406" y="0"/>
                      <a:pt x="26077" y="9670"/>
                      <a:pt x="26077" y="21600"/>
                    </a:cubicBezTo>
                    <a:cubicBezTo>
                      <a:pt x="26077" y="25255"/>
                      <a:pt x="25149" y="28851"/>
                      <a:pt x="23380" y="32051"/>
                    </a:cubicBezTo>
                  </a:path>
                  <a:path w="26077" h="32051" stroke="0" extrusionOk="0">
                    <a:moveTo>
                      <a:pt x="0" y="469"/>
                    </a:moveTo>
                    <a:cubicBezTo>
                      <a:pt x="1471" y="157"/>
                      <a:pt x="2972" y="-1"/>
                      <a:pt x="4477" y="0"/>
                    </a:cubicBezTo>
                    <a:cubicBezTo>
                      <a:pt x="16406" y="0"/>
                      <a:pt x="26077" y="9670"/>
                      <a:pt x="26077" y="21600"/>
                    </a:cubicBezTo>
                    <a:cubicBezTo>
                      <a:pt x="26077" y="25255"/>
                      <a:pt x="25149" y="28851"/>
                      <a:pt x="23380" y="32051"/>
                    </a:cubicBezTo>
                    <a:lnTo>
                      <a:pt x="4477" y="21600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4" name="Arc 21"/>
              <p:cNvSpPr>
                <a:spLocks/>
              </p:cNvSpPr>
              <p:nvPr/>
            </p:nvSpPr>
            <p:spPr bwMode="auto">
              <a:xfrm>
                <a:off x="1263" y="1938"/>
                <a:ext cx="161" cy="118"/>
              </a:xfrm>
              <a:custGeom>
                <a:avLst/>
                <a:gdLst>
                  <a:gd name="T0" fmla="*/ 0 w 26034"/>
                  <a:gd name="T1" fmla="*/ 0 h 32133"/>
                  <a:gd name="T2" fmla="*/ 0 w 26034"/>
                  <a:gd name="T3" fmla="*/ 0 h 32133"/>
                  <a:gd name="T4" fmla="*/ 0 w 26034"/>
                  <a:gd name="T5" fmla="*/ 0 h 32133"/>
                  <a:gd name="T6" fmla="*/ 0 60000 65536"/>
                  <a:gd name="T7" fmla="*/ 0 60000 65536"/>
                  <a:gd name="T8" fmla="*/ 0 60000 65536"/>
                  <a:gd name="T9" fmla="*/ 0 w 26034"/>
                  <a:gd name="T10" fmla="*/ 0 h 32133"/>
                  <a:gd name="T11" fmla="*/ 26034 w 26034"/>
                  <a:gd name="T12" fmla="*/ 32133 h 32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034" h="32133" fill="none" extrusionOk="0">
                    <a:moveTo>
                      <a:pt x="-1" y="459"/>
                    </a:moveTo>
                    <a:cubicBezTo>
                      <a:pt x="1458" y="154"/>
                      <a:pt x="2944" y="-1"/>
                      <a:pt x="4434" y="0"/>
                    </a:cubicBezTo>
                    <a:cubicBezTo>
                      <a:pt x="16363" y="0"/>
                      <a:pt x="26034" y="9670"/>
                      <a:pt x="26034" y="21600"/>
                    </a:cubicBezTo>
                    <a:cubicBezTo>
                      <a:pt x="26034" y="25287"/>
                      <a:pt x="25089" y="28913"/>
                      <a:pt x="23291" y="32132"/>
                    </a:cubicBezTo>
                  </a:path>
                  <a:path w="26034" h="32133" stroke="0" extrusionOk="0">
                    <a:moveTo>
                      <a:pt x="-1" y="459"/>
                    </a:moveTo>
                    <a:cubicBezTo>
                      <a:pt x="1458" y="154"/>
                      <a:pt x="2944" y="-1"/>
                      <a:pt x="4434" y="0"/>
                    </a:cubicBezTo>
                    <a:cubicBezTo>
                      <a:pt x="16363" y="0"/>
                      <a:pt x="26034" y="9670"/>
                      <a:pt x="26034" y="21600"/>
                    </a:cubicBezTo>
                    <a:cubicBezTo>
                      <a:pt x="26034" y="25287"/>
                      <a:pt x="25089" y="28913"/>
                      <a:pt x="23291" y="32132"/>
                    </a:cubicBezTo>
                    <a:lnTo>
                      <a:pt x="4434" y="21600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5" name="Arc 22"/>
              <p:cNvSpPr>
                <a:spLocks/>
              </p:cNvSpPr>
              <p:nvPr/>
            </p:nvSpPr>
            <p:spPr bwMode="auto">
              <a:xfrm>
                <a:off x="1308" y="2056"/>
                <a:ext cx="156" cy="119"/>
              </a:xfrm>
              <a:custGeom>
                <a:avLst/>
                <a:gdLst>
                  <a:gd name="T0" fmla="*/ 0 w 21600"/>
                  <a:gd name="T1" fmla="*/ 0 h 29154"/>
                  <a:gd name="T2" fmla="*/ 0 w 21600"/>
                  <a:gd name="T3" fmla="*/ 0 h 29154"/>
                  <a:gd name="T4" fmla="*/ 0 w 21600"/>
                  <a:gd name="T5" fmla="*/ 0 h 2915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154"/>
                  <a:gd name="T11" fmla="*/ 21600 w 21600"/>
                  <a:gd name="T12" fmla="*/ 29154 h 291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154" fill="none" extrusionOk="0">
                    <a:moveTo>
                      <a:pt x="13494" y="-1"/>
                    </a:moveTo>
                    <a:cubicBezTo>
                      <a:pt x="18617" y="4098"/>
                      <a:pt x="21600" y="10304"/>
                      <a:pt x="21600" y="16866"/>
                    </a:cubicBezTo>
                    <a:cubicBezTo>
                      <a:pt x="21600" y="21256"/>
                      <a:pt x="20261" y="25543"/>
                      <a:pt x="17764" y="29154"/>
                    </a:cubicBezTo>
                  </a:path>
                  <a:path w="21600" h="29154" stroke="0" extrusionOk="0">
                    <a:moveTo>
                      <a:pt x="13494" y="-1"/>
                    </a:moveTo>
                    <a:cubicBezTo>
                      <a:pt x="18617" y="4098"/>
                      <a:pt x="21600" y="10304"/>
                      <a:pt x="21600" y="16866"/>
                    </a:cubicBezTo>
                    <a:cubicBezTo>
                      <a:pt x="21600" y="21256"/>
                      <a:pt x="20261" y="25543"/>
                      <a:pt x="17764" y="29154"/>
                    </a:cubicBezTo>
                    <a:lnTo>
                      <a:pt x="0" y="16866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6" name="Arc 23"/>
              <p:cNvSpPr>
                <a:spLocks/>
              </p:cNvSpPr>
              <p:nvPr/>
            </p:nvSpPr>
            <p:spPr bwMode="auto">
              <a:xfrm>
                <a:off x="1308" y="2057"/>
                <a:ext cx="154" cy="117"/>
              </a:xfrm>
              <a:custGeom>
                <a:avLst/>
                <a:gdLst>
                  <a:gd name="T0" fmla="*/ 0 w 21600"/>
                  <a:gd name="T1" fmla="*/ 0 h 29302"/>
                  <a:gd name="T2" fmla="*/ 0 w 21600"/>
                  <a:gd name="T3" fmla="*/ 0 h 29302"/>
                  <a:gd name="T4" fmla="*/ 0 w 21600"/>
                  <a:gd name="T5" fmla="*/ 0 h 293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302"/>
                  <a:gd name="T11" fmla="*/ 21600 w 21600"/>
                  <a:gd name="T12" fmla="*/ 29302 h 293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302" fill="none" extrusionOk="0">
                    <a:moveTo>
                      <a:pt x="13412" y="0"/>
                    </a:moveTo>
                    <a:cubicBezTo>
                      <a:pt x="18584" y="4097"/>
                      <a:pt x="21600" y="10333"/>
                      <a:pt x="21600" y="16931"/>
                    </a:cubicBezTo>
                    <a:cubicBezTo>
                      <a:pt x="21600" y="21356"/>
                      <a:pt x="20240" y="25674"/>
                      <a:pt x="17706" y="29301"/>
                    </a:cubicBezTo>
                  </a:path>
                  <a:path w="21600" h="29302" stroke="0" extrusionOk="0">
                    <a:moveTo>
                      <a:pt x="13412" y="0"/>
                    </a:moveTo>
                    <a:cubicBezTo>
                      <a:pt x="18584" y="4097"/>
                      <a:pt x="21600" y="10333"/>
                      <a:pt x="21600" y="16931"/>
                    </a:cubicBezTo>
                    <a:cubicBezTo>
                      <a:pt x="21600" y="21356"/>
                      <a:pt x="20240" y="25674"/>
                      <a:pt x="17706" y="29301"/>
                    </a:cubicBezTo>
                    <a:lnTo>
                      <a:pt x="0" y="16931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7" name="Arc 24"/>
              <p:cNvSpPr>
                <a:spLocks/>
              </p:cNvSpPr>
              <p:nvPr/>
            </p:nvSpPr>
            <p:spPr bwMode="auto">
              <a:xfrm>
                <a:off x="1257" y="2176"/>
                <a:ext cx="183" cy="172"/>
              </a:xfrm>
              <a:custGeom>
                <a:avLst/>
                <a:gdLst>
                  <a:gd name="T0" fmla="*/ 0 w 28724"/>
                  <a:gd name="T1" fmla="*/ 0 h 27592"/>
                  <a:gd name="T2" fmla="*/ 0 w 28724"/>
                  <a:gd name="T3" fmla="*/ 0 h 27592"/>
                  <a:gd name="T4" fmla="*/ 0 w 28724"/>
                  <a:gd name="T5" fmla="*/ 0 h 27592"/>
                  <a:gd name="T6" fmla="*/ 0 60000 65536"/>
                  <a:gd name="T7" fmla="*/ 0 60000 65536"/>
                  <a:gd name="T8" fmla="*/ 0 60000 65536"/>
                  <a:gd name="T9" fmla="*/ 0 w 28724"/>
                  <a:gd name="T10" fmla="*/ 0 h 27592"/>
                  <a:gd name="T11" fmla="*/ 28724 w 28724"/>
                  <a:gd name="T12" fmla="*/ 27592 h 275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724" h="27592" fill="none" extrusionOk="0">
                    <a:moveTo>
                      <a:pt x="27876" y="-1"/>
                    </a:moveTo>
                    <a:cubicBezTo>
                      <a:pt x="28438" y="1947"/>
                      <a:pt x="28724" y="3964"/>
                      <a:pt x="28724" y="5992"/>
                    </a:cubicBezTo>
                    <a:cubicBezTo>
                      <a:pt x="28724" y="17921"/>
                      <a:pt x="19053" y="27592"/>
                      <a:pt x="7124" y="27592"/>
                    </a:cubicBezTo>
                    <a:cubicBezTo>
                      <a:pt x="4698" y="27592"/>
                      <a:pt x="2289" y="27183"/>
                      <a:pt x="-1" y="26383"/>
                    </a:cubicBezTo>
                  </a:path>
                  <a:path w="28724" h="27592" stroke="0" extrusionOk="0">
                    <a:moveTo>
                      <a:pt x="27876" y="-1"/>
                    </a:moveTo>
                    <a:cubicBezTo>
                      <a:pt x="28438" y="1947"/>
                      <a:pt x="28724" y="3964"/>
                      <a:pt x="28724" y="5992"/>
                    </a:cubicBezTo>
                    <a:cubicBezTo>
                      <a:pt x="28724" y="17921"/>
                      <a:pt x="19053" y="27592"/>
                      <a:pt x="7124" y="27592"/>
                    </a:cubicBezTo>
                    <a:cubicBezTo>
                      <a:pt x="4698" y="27592"/>
                      <a:pt x="2289" y="27183"/>
                      <a:pt x="-1" y="26383"/>
                    </a:cubicBezTo>
                    <a:lnTo>
                      <a:pt x="7124" y="5992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8" name="Arc 25"/>
              <p:cNvSpPr>
                <a:spLocks/>
              </p:cNvSpPr>
              <p:nvPr/>
            </p:nvSpPr>
            <p:spPr bwMode="auto">
              <a:xfrm>
                <a:off x="1257" y="2176"/>
                <a:ext cx="180" cy="169"/>
              </a:xfrm>
              <a:custGeom>
                <a:avLst/>
                <a:gdLst>
                  <a:gd name="T0" fmla="*/ 0 w 28722"/>
                  <a:gd name="T1" fmla="*/ 0 h 27594"/>
                  <a:gd name="T2" fmla="*/ 0 w 28722"/>
                  <a:gd name="T3" fmla="*/ 0 h 27594"/>
                  <a:gd name="T4" fmla="*/ 0 w 28722"/>
                  <a:gd name="T5" fmla="*/ 0 h 27594"/>
                  <a:gd name="T6" fmla="*/ 0 60000 65536"/>
                  <a:gd name="T7" fmla="*/ 0 60000 65536"/>
                  <a:gd name="T8" fmla="*/ 0 60000 65536"/>
                  <a:gd name="T9" fmla="*/ 0 w 28722"/>
                  <a:gd name="T10" fmla="*/ 0 h 27594"/>
                  <a:gd name="T11" fmla="*/ 28722 w 28722"/>
                  <a:gd name="T12" fmla="*/ 27594 h 275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722" h="27594" fill="none" extrusionOk="0">
                    <a:moveTo>
                      <a:pt x="27873" y="0"/>
                    </a:moveTo>
                    <a:cubicBezTo>
                      <a:pt x="28436" y="1948"/>
                      <a:pt x="28722" y="3966"/>
                      <a:pt x="28722" y="5994"/>
                    </a:cubicBezTo>
                    <a:cubicBezTo>
                      <a:pt x="28722" y="17923"/>
                      <a:pt x="19051" y="27594"/>
                      <a:pt x="7122" y="27594"/>
                    </a:cubicBezTo>
                    <a:cubicBezTo>
                      <a:pt x="4697" y="27594"/>
                      <a:pt x="2289" y="27185"/>
                      <a:pt x="-1" y="26386"/>
                    </a:cubicBezTo>
                  </a:path>
                  <a:path w="28722" h="27594" stroke="0" extrusionOk="0">
                    <a:moveTo>
                      <a:pt x="27873" y="0"/>
                    </a:moveTo>
                    <a:cubicBezTo>
                      <a:pt x="28436" y="1948"/>
                      <a:pt x="28722" y="3966"/>
                      <a:pt x="28722" y="5994"/>
                    </a:cubicBezTo>
                    <a:cubicBezTo>
                      <a:pt x="28722" y="17923"/>
                      <a:pt x="19051" y="27594"/>
                      <a:pt x="7122" y="27594"/>
                    </a:cubicBezTo>
                    <a:cubicBezTo>
                      <a:pt x="4697" y="27594"/>
                      <a:pt x="2289" y="27185"/>
                      <a:pt x="-1" y="26386"/>
                    </a:cubicBezTo>
                    <a:lnTo>
                      <a:pt x="7122" y="5994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9" name="Arc 26"/>
              <p:cNvSpPr>
                <a:spLocks/>
              </p:cNvSpPr>
              <p:nvPr/>
            </p:nvSpPr>
            <p:spPr bwMode="auto">
              <a:xfrm>
                <a:off x="628" y="2055"/>
                <a:ext cx="99" cy="165"/>
              </a:xfrm>
              <a:custGeom>
                <a:avLst/>
                <a:gdLst>
                  <a:gd name="T0" fmla="*/ 0 w 21600"/>
                  <a:gd name="T1" fmla="*/ 0 h 41258"/>
                  <a:gd name="T2" fmla="*/ 0 w 21600"/>
                  <a:gd name="T3" fmla="*/ 0 h 41258"/>
                  <a:gd name="T4" fmla="*/ 0 w 21600"/>
                  <a:gd name="T5" fmla="*/ 0 h 4125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258"/>
                  <a:gd name="T11" fmla="*/ 21600 w 21600"/>
                  <a:gd name="T12" fmla="*/ 41258 h 412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258" fill="none" extrusionOk="0">
                    <a:moveTo>
                      <a:pt x="12768" y="41257"/>
                    </a:moveTo>
                    <a:cubicBezTo>
                      <a:pt x="4999" y="37777"/>
                      <a:pt x="0" y="30058"/>
                      <a:pt x="0" y="21546"/>
                    </a:cubicBezTo>
                    <a:cubicBezTo>
                      <a:pt x="-1" y="10211"/>
                      <a:pt x="8761" y="804"/>
                      <a:pt x="20068" y="0"/>
                    </a:cubicBezTo>
                  </a:path>
                  <a:path w="21600" h="41258" stroke="0" extrusionOk="0">
                    <a:moveTo>
                      <a:pt x="12768" y="41257"/>
                    </a:moveTo>
                    <a:cubicBezTo>
                      <a:pt x="4999" y="37777"/>
                      <a:pt x="0" y="30058"/>
                      <a:pt x="0" y="21546"/>
                    </a:cubicBezTo>
                    <a:cubicBezTo>
                      <a:pt x="-1" y="10211"/>
                      <a:pt x="8761" y="804"/>
                      <a:pt x="20068" y="0"/>
                    </a:cubicBezTo>
                    <a:lnTo>
                      <a:pt x="21600" y="21546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0" name="Arc 27"/>
              <p:cNvSpPr>
                <a:spLocks/>
              </p:cNvSpPr>
              <p:nvPr/>
            </p:nvSpPr>
            <p:spPr bwMode="auto">
              <a:xfrm>
                <a:off x="630" y="2057"/>
                <a:ext cx="97" cy="161"/>
              </a:xfrm>
              <a:custGeom>
                <a:avLst/>
                <a:gdLst>
                  <a:gd name="T0" fmla="*/ 0 w 21600"/>
                  <a:gd name="T1" fmla="*/ 0 h 41268"/>
                  <a:gd name="T2" fmla="*/ 0 w 21600"/>
                  <a:gd name="T3" fmla="*/ 0 h 41268"/>
                  <a:gd name="T4" fmla="*/ 0 w 21600"/>
                  <a:gd name="T5" fmla="*/ 0 h 4126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268"/>
                  <a:gd name="T11" fmla="*/ 21600 w 21600"/>
                  <a:gd name="T12" fmla="*/ 41268 h 412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268" fill="none" extrusionOk="0">
                    <a:moveTo>
                      <a:pt x="12790" y="41267"/>
                    </a:moveTo>
                    <a:cubicBezTo>
                      <a:pt x="5009" y="37792"/>
                      <a:pt x="0" y="30067"/>
                      <a:pt x="0" y="21546"/>
                    </a:cubicBezTo>
                    <a:cubicBezTo>
                      <a:pt x="-1" y="10209"/>
                      <a:pt x="8763" y="802"/>
                      <a:pt x="20072" y="0"/>
                    </a:cubicBezTo>
                  </a:path>
                  <a:path w="21600" h="41268" stroke="0" extrusionOk="0">
                    <a:moveTo>
                      <a:pt x="12790" y="41267"/>
                    </a:moveTo>
                    <a:cubicBezTo>
                      <a:pt x="5009" y="37792"/>
                      <a:pt x="0" y="30067"/>
                      <a:pt x="0" y="21546"/>
                    </a:cubicBezTo>
                    <a:cubicBezTo>
                      <a:pt x="-1" y="10209"/>
                      <a:pt x="8763" y="802"/>
                      <a:pt x="20072" y="0"/>
                    </a:cubicBezTo>
                    <a:lnTo>
                      <a:pt x="21600" y="21546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1" name="Arc 28"/>
              <p:cNvSpPr>
                <a:spLocks/>
              </p:cNvSpPr>
              <p:nvPr/>
            </p:nvSpPr>
            <p:spPr bwMode="auto">
              <a:xfrm>
                <a:off x="890" y="2279"/>
                <a:ext cx="375" cy="100"/>
              </a:xfrm>
              <a:custGeom>
                <a:avLst/>
                <a:gdLst>
                  <a:gd name="T0" fmla="*/ 0 w 39085"/>
                  <a:gd name="T1" fmla="*/ 0 h 21600"/>
                  <a:gd name="T2" fmla="*/ 0 w 39085"/>
                  <a:gd name="T3" fmla="*/ 0 h 21600"/>
                  <a:gd name="T4" fmla="*/ 0 w 3908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9085"/>
                  <a:gd name="T10" fmla="*/ 0 h 21600"/>
                  <a:gd name="T11" fmla="*/ 39085 w 3908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085" h="21600" fill="none" extrusionOk="0">
                    <a:moveTo>
                      <a:pt x="39085" y="12120"/>
                    </a:moveTo>
                    <a:cubicBezTo>
                      <a:pt x="35065" y="18049"/>
                      <a:pt x="28368" y="21599"/>
                      <a:pt x="21206" y="21600"/>
                    </a:cubicBezTo>
                    <a:cubicBezTo>
                      <a:pt x="10860" y="21600"/>
                      <a:pt x="1967" y="14264"/>
                      <a:pt x="0" y="4107"/>
                    </a:cubicBezTo>
                  </a:path>
                  <a:path w="39085" h="21600" stroke="0" extrusionOk="0">
                    <a:moveTo>
                      <a:pt x="39085" y="12120"/>
                    </a:moveTo>
                    <a:cubicBezTo>
                      <a:pt x="35065" y="18049"/>
                      <a:pt x="28368" y="21599"/>
                      <a:pt x="21206" y="21600"/>
                    </a:cubicBezTo>
                    <a:cubicBezTo>
                      <a:pt x="10860" y="21600"/>
                      <a:pt x="1967" y="14264"/>
                      <a:pt x="0" y="4107"/>
                    </a:cubicBezTo>
                    <a:lnTo>
                      <a:pt x="21206" y="0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2" name="Arc 29"/>
              <p:cNvSpPr>
                <a:spLocks/>
              </p:cNvSpPr>
              <p:nvPr/>
            </p:nvSpPr>
            <p:spPr bwMode="auto">
              <a:xfrm>
                <a:off x="892" y="2279"/>
                <a:ext cx="370" cy="98"/>
              </a:xfrm>
              <a:custGeom>
                <a:avLst/>
                <a:gdLst>
                  <a:gd name="T0" fmla="*/ 0 w 39018"/>
                  <a:gd name="T1" fmla="*/ 0 h 21600"/>
                  <a:gd name="T2" fmla="*/ 0 w 39018"/>
                  <a:gd name="T3" fmla="*/ 0 h 21600"/>
                  <a:gd name="T4" fmla="*/ 0 w 3901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9018"/>
                  <a:gd name="T10" fmla="*/ 0 h 21600"/>
                  <a:gd name="T11" fmla="*/ 39018 w 3901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018" h="21600" fill="none" extrusionOk="0">
                    <a:moveTo>
                      <a:pt x="39017" y="12206"/>
                    </a:moveTo>
                    <a:cubicBezTo>
                      <a:pt x="34990" y="18085"/>
                      <a:pt x="28323" y="21599"/>
                      <a:pt x="21198" y="21600"/>
                    </a:cubicBezTo>
                    <a:cubicBezTo>
                      <a:pt x="10868" y="21600"/>
                      <a:pt x="1984" y="14286"/>
                      <a:pt x="0" y="4149"/>
                    </a:cubicBezTo>
                  </a:path>
                  <a:path w="39018" h="21600" stroke="0" extrusionOk="0">
                    <a:moveTo>
                      <a:pt x="39017" y="12206"/>
                    </a:moveTo>
                    <a:cubicBezTo>
                      <a:pt x="34990" y="18085"/>
                      <a:pt x="28323" y="21599"/>
                      <a:pt x="21198" y="21600"/>
                    </a:cubicBezTo>
                    <a:cubicBezTo>
                      <a:pt x="10868" y="21600"/>
                      <a:pt x="1984" y="14286"/>
                      <a:pt x="0" y="4149"/>
                    </a:cubicBezTo>
                    <a:lnTo>
                      <a:pt x="21198" y="0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739" name="Freeform 30"/>
            <p:cNvSpPr>
              <a:spLocks/>
            </p:cNvSpPr>
            <p:nvPr/>
          </p:nvSpPr>
          <p:spPr bwMode="auto">
            <a:xfrm>
              <a:off x="1628" y="398"/>
              <a:ext cx="365" cy="183"/>
            </a:xfrm>
            <a:custGeom>
              <a:avLst/>
              <a:gdLst>
                <a:gd name="T0" fmla="*/ 0 w 1460"/>
                <a:gd name="T1" fmla="*/ 0 h 730"/>
                <a:gd name="T2" fmla="*/ 0 w 1460"/>
                <a:gd name="T3" fmla="*/ 0 h 730"/>
                <a:gd name="T4" fmla="*/ 0 w 1460"/>
                <a:gd name="T5" fmla="*/ 0 h 730"/>
                <a:gd name="T6" fmla="*/ 0 w 1460"/>
                <a:gd name="T7" fmla="*/ 0 h 7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60"/>
                <a:gd name="T13" fmla="*/ 0 h 730"/>
                <a:gd name="T14" fmla="*/ 1460 w 1460"/>
                <a:gd name="T15" fmla="*/ 730 h 7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60" h="730">
                  <a:moveTo>
                    <a:pt x="177" y="0"/>
                  </a:moveTo>
                  <a:lnTo>
                    <a:pt x="1460" y="0"/>
                  </a:lnTo>
                  <a:lnTo>
                    <a:pt x="726" y="730"/>
                  </a:lnTo>
                  <a:lnTo>
                    <a:pt x="0" y="8"/>
                  </a:lnTo>
                </a:path>
              </a:pathLst>
            </a:custGeom>
            <a:noFill/>
            <a:ln w="9525">
              <a:solidFill>
                <a:srgbClr val="CF0E3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740" name="Group 31"/>
            <p:cNvGrpSpPr>
              <a:grpSpLocks/>
            </p:cNvGrpSpPr>
            <p:nvPr/>
          </p:nvGrpSpPr>
          <p:grpSpPr bwMode="auto">
            <a:xfrm>
              <a:off x="1927" y="332"/>
              <a:ext cx="171" cy="169"/>
              <a:chOff x="1179" y="1966"/>
              <a:chExt cx="171" cy="169"/>
            </a:xfrm>
          </p:grpSpPr>
          <p:sp>
            <p:nvSpPr>
              <p:cNvPr id="18867" name="Freeform 32"/>
              <p:cNvSpPr>
                <a:spLocks/>
              </p:cNvSpPr>
              <p:nvPr/>
            </p:nvSpPr>
            <p:spPr bwMode="auto">
              <a:xfrm>
                <a:off x="1203" y="2068"/>
                <a:ext cx="145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3" y="0"/>
                    </a:lnTo>
                    <a:lnTo>
                      <a:pt x="581" y="0"/>
                    </a:lnTo>
                    <a:lnTo>
                      <a:pt x="517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68" name="Freeform 33"/>
              <p:cNvSpPr>
                <a:spLocks/>
              </p:cNvSpPr>
              <p:nvPr/>
            </p:nvSpPr>
            <p:spPr bwMode="auto">
              <a:xfrm>
                <a:off x="1205" y="2070"/>
                <a:ext cx="145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3" y="0"/>
                    </a:lnTo>
                    <a:lnTo>
                      <a:pt x="581" y="0"/>
                    </a:lnTo>
                    <a:lnTo>
                      <a:pt x="517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69" name="Rectangle 34"/>
              <p:cNvSpPr>
                <a:spLocks noChangeArrowheads="1"/>
              </p:cNvSpPr>
              <p:nvPr/>
            </p:nvSpPr>
            <p:spPr bwMode="auto">
              <a:xfrm>
                <a:off x="1203" y="2086"/>
                <a:ext cx="129" cy="22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0" name="Rectangle 35"/>
              <p:cNvSpPr>
                <a:spLocks noChangeArrowheads="1"/>
              </p:cNvSpPr>
              <p:nvPr/>
            </p:nvSpPr>
            <p:spPr bwMode="auto">
              <a:xfrm>
                <a:off x="1204" y="2087"/>
                <a:ext cx="127" cy="20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1" name="Freeform 36"/>
              <p:cNvSpPr>
                <a:spLocks/>
              </p:cNvSpPr>
              <p:nvPr/>
            </p:nvSpPr>
            <p:spPr bwMode="auto">
              <a:xfrm>
                <a:off x="1332" y="2068"/>
                <a:ext cx="16" cy="40"/>
              </a:xfrm>
              <a:custGeom>
                <a:avLst/>
                <a:gdLst>
                  <a:gd name="T0" fmla="*/ 0 w 64"/>
                  <a:gd name="T1" fmla="*/ 0 h 160"/>
                  <a:gd name="T2" fmla="*/ 0 w 64"/>
                  <a:gd name="T3" fmla="*/ 0 h 160"/>
                  <a:gd name="T4" fmla="*/ 0 w 64"/>
                  <a:gd name="T5" fmla="*/ 0 h 160"/>
                  <a:gd name="T6" fmla="*/ 0 w 64"/>
                  <a:gd name="T7" fmla="*/ 0 h 160"/>
                  <a:gd name="T8" fmla="*/ 0 w 64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160"/>
                  <a:gd name="T17" fmla="*/ 64 w 64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160">
                    <a:moveTo>
                      <a:pt x="0" y="160"/>
                    </a:moveTo>
                    <a:lnTo>
                      <a:pt x="64" y="96"/>
                    </a:lnTo>
                    <a:lnTo>
                      <a:pt x="64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2" name="Freeform 37"/>
              <p:cNvSpPr>
                <a:spLocks/>
              </p:cNvSpPr>
              <p:nvPr/>
            </p:nvSpPr>
            <p:spPr bwMode="auto">
              <a:xfrm>
                <a:off x="1332" y="2068"/>
                <a:ext cx="16" cy="40"/>
              </a:xfrm>
              <a:custGeom>
                <a:avLst/>
                <a:gdLst>
                  <a:gd name="T0" fmla="*/ 0 w 64"/>
                  <a:gd name="T1" fmla="*/ 0 h 160"/>
                  <a:gd name="T2" fmla="*/ 0 w 64"/>
                  <a:gd name="T3" fmla="*/ 0 h 160"/>
                  <a:gd name="T4" fmla="*/ 0 w 64"/>
                  <a:gd name="T5" fmla="*/ 0 h 160"/>
                  <a:gd name="T6" fmla="*/ 0 w 64"/>
                  <a:gd name="T7" fmla="*/ 0 h 160"/>
                  <a:gd name="T8" fmla="*/ 0 w 64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160"/>
                  <a:gd name="T17" fmla="*/ 64 w 64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160">
                    <a:moveTo>
                      <a:pt x="0" y="160"/>
                    </a:moveTo>
                    <a:lnTo>
                      <a:pt x="64" y="96"/>
                    </a:lnTo>
                    <a:lnTo>
                      <a:pt x="64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3" name="Freeform 38"/>
              <p:cNvSpPr>
                <a:spLocks/>
              </p:cNvSpPr>
              <p:nvPr/>
            </p:nvSpPr>
            <p:spPr bwMode="auto">
              <a:xfrm>
                <a:off x="1207" y="2068"/>
                <a:ext cx="139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7" y="0"/>
                    </a:lnTo>
                    <a:lnTo>
                      <a:pt x="557" y="0"/>
                    </a:lnTo>
                    <a:lnTo>
                      <a:pt x="509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4" name="Freeform 39"/>
              <p:cNvSpPr>
                <a:spLocks/>
              </p:cNvSpPr>
              <p:nvPr/>
            </p:nvSpPr>
            <p:spPr bwMode="auto">
              <a:xfrm>
                <a:off x="1207" y="2068"/>
                <a:ext cx="139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7" y="0"/>
                    </a:lnTo>
                    <a:lnTo>
                      <a:pt x="557" y="0"/>
                    </a:lnTo>
                    <a:lnTo>
                      <a:pt x="509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5" name="Freeform 40"/>
              <p:cNvSpPr>
                <a:spLocks/>
              </p:cNvSpPr>
              <p:nvPr/>
            </p:nvSpPr>
            <p:spPr bwMode="auto">
              <a:xfrm>
                <a:off x="1205" y="1966"/>
                <a:ext cx="141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9" y="0"/>
                    </a:lnTo>
                    <a:lnTo>
                      <a:pt x="565" y="0"/>
                    </a:lnTo>
                    <a:lnTo>
                      <a:pt x="509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6" name="Freeform 41"/>
              <p:cNvSpPr>
                <a:spLocks/>
              </p:cNvSpPr>
              <p:nvPr/>
            </p:nvSpPr>
            <p:spPr bwMode="auto">
              <a:xfrm>
                <a:off x="1205" y="1966"/>
                <a:ext cx="141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9" y="0"/>
                    </a:lnTo>
                    <a:lnTo>
                      <a:pt x="565" y="0"/>
                    </a:lnTo>
                    <a:lnTo>
                      <a:pt x="509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7" name="Rectangle 42"/>
              <p:cNvSpPr>
                <a:spLocks noChangeArrowheads="1"/>
              </p:cNvSpPr>
              <p:nvPr/>
            </p:nvSpPr>
            <p:spPr bwMode="auto">
              <a:xfrm>
                <a:off x="1206" y="1981"/>
                <a:ext cx="127" cy="98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8" name="Rectangle 43"/>
              <p:cNvSpPr>
                <a:spLocks noChangeArrowheads="1"/>
              </p:cNvSpPr>
              <p:nvPr/>
            </p:nvSpPr>
            <p:spPr bwMode="auto">
              <a:xfrm>
                <a:off x="1216" y="1993"/>
                <a:ext cx="105" cy="7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9" name="Freeform 44"/>
              <p:cNvSpPr>
                <a:spLocks/>
              </p:cNvSpPr>
              <p:nvPr/>
            </p:nvSpPr>
            <p:spPr bwMode="auto">
              <a:xfrm>
                <a:off x="1332" y="1966"/>
                <a:ext cx="14" cy="112"/>
              </a:xfrm>
              <a:custGeom>
                <a:avLst/>
                <a:gdLst>
                  <a:gd name="T0" fmla="*/ 0 w 56"/>
                  <a:gd name="T1" fmla="*/ 0 h 449"/>
                  <a:gd name="T2" fmla="*/ 0 w 56"/>
                  <a:gd name="T3" fmla="*/ 0 h 449"/>
                  <a:gd name="T4" fmla="*/ 0 w 56"/>
                  <a:gd name="T5" fmla="*/ 0 h 449"/>
                  <a:gd name="T6" fmla="*/ 0 w 56"/>
                  <a:gd name="T7" fmla="*/ 0 h 449"/>
                  <a:gd name="T8" fmla="*/ 0 w 56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449"/>
                  <a:gd name="T17" fmla="*/ 56 w 56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449">
                    <a:moveTo>
                      <a:pt x="0" y="449"/>
                    </a:moveTo>
                    <a:lnTo>
                      <a:pt x="56" y="401"/>
                    </a:lnTo>
                    <a:lnTo>
                      <a:pt x="56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0" name="Freeform 45"/>
              <p:cNvSpPr>
                <a:spLocks/>
              </p:cNvSpPr>
              <p:nvPr/>
            </p:nvSpPr>
            <p:spPr bwMode="auto">
              <a:xfrm>
                <a:off x="1332" y="1966"/>
                <a:ext cx="14" cy="112"/>
              </a:xfrm>
              <a:custGeom>
                <a:avLst/>
                <a:gdLst>
                  <a:gd name="T0" fmla="*/ 0 w 56"/>
                  <a:gd name="T1" fmla="*/ 0 h 449"/>
                  <a:gd name="T2" fmla="*/ 0 w 56"/>
                  <a:gd name="T3" fmla="*/ 0 h 449"/>
                  <a:gd name="T4" fmla="*/ 0 w 56"/>
                  <a:gd name="T5" fmla="*/ 0 h 449"/>
                  <a:gd name="T6" fmla="*/ 0 w 56"/>
                  <a:gd name="T7" fmla="*/ 0 h 449"/>
                  <a:gd name="T8" fmla="*/ 0 w 56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449"/>
                  <a:gd name="T17" fmla="*/ 56 w 56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449">
                    <a:moveTo>
                      <a:pt x="0" y="449"/>
                    </a:moveTo>
                    <a:lnTo>
                      <a:pt x="56" y="401"/>
                    </a:lnTo>
                    <a:lnTo>
                      <a:pt x="56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1" name="Freeform 46"/>
              <p:cNvSpPr>
                <a:spLocks/>
              </p:cNvSpPr>
              <p:nvPr/>
            </p:nvSpPr>
            <p:spPr bwMode="auto">
              <a:xfrm>
                <a:off x="1179" y="2104"/>
                <a:ext cx="159" cy="25"/>
              </a:xfrm>
              <a:custGeom>
                <a:avLst/>
                <a:gdLst>
                  <a:gd name="T0" fmla="*/ 0 w 638"/>
                  <a:gd name="T1" fmla="*/ 0 h 96"/>
                  <a:gd name="T2" fmla="*/ 0 w 638"/>
                  <a:gd name="T3" fmla="*/ 0 h 96"/>
                  <a:gd name="T4" fmla="*/ 0 w 638"/>
                  <a:gd name="T5" fmla="*/ 0 h 96"/>
                  <a:gd name="T6" fmla="*/ 0 w 638"/>
                  <a:gd name="T7" fmla="*/ 0 h 96"/>
                  <a:gd name="T8" fmla="*/ 0 w 638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8"/>
                  <a:gd name="T16" fmla="*/ 0 h 96"/>
                  <a:gd name="T17" fmla="*/ 638 w 638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8" h="96">
                    <a:moveTo>
                      <a:pt x="0" y="96"/>
                    </a:moveTo>
                    <a:lnTo>
                      <a:pt x="81" y="0"/>
                    </a:lnTo>
                    <a:lnTo>
                      <a:pt x="638" y="0"/>
                    </a:lnTo>
                    <a:lnTo>
                      <a:pt x="557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2" name="Freeform 47"/>
              <p:cNvSpPr>
                <a:spLocks/>
              </p:cNvSpPr>
              <p:nvPr/>
            </p:nvSpPr>
            <p:spPr bwMode="auto">
              <a:xfrm>
                <a:off x="1179" y="2104"/>
                <a:ext cx="159" cy="25"/>
              </a:xfrm>
              <a:custGeom>
                <a:avLst/>
                <a:gdLst>
                  <a:gd name="T0" fmla="*/ 0 w 638"/>
                  <a:gd name="T1" fmla="*/ 0 h 96"/>
                  <a:gd name="T2" fmla="*/ 0 w 638"/>
                  <a:gd name="T3" fmla="*/ 0 h 96"/>
                  <a:gd name="T4" fmla="*/ 0 w 638"/>
                  <a:gd name="T5" fmla="*/ 0 h 96"/>
                  <a:gd name="T6" fmla="*/ 0 w 638"/>
                  <a:gd name="T7" fmla="*/ 0 h 96"/>
                  <a:gd name="T8" fmla="*/ 0 w 638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8"/>
                  <a:gd name="T16" fmla="*/ 0 h 96"/>
                  <a:gd name="T17" fmla="*/ 638 w 638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8" h="96">
                    <a:moveTo>
                      <a:pt x="0" y="96"/>
                    </a:moveTo>
                    <a:lnTo>
                      <a:pt x="81" y="0"/>
                    </a:lnTo>
                    <a:lnTo>
                      <a:pt x="638" y="0"/>
                    </a:lnTo>
                    <a:lnTo>
                      <a:pt x="557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3" name="Freeform 48"/>
              <p:cNvSpPr>
                <a:spLocks/>
              </p:cNvSpPr>
              <p:nvPr/>
            </p:nvSpPr>
            <p:spPr bwMode="auto">
              <a:xfrm>
                <a:off x="1318" y="2104"/>
                <a:ext cx="20" cy="31"/>
              </a:xfrm>
              <a:custGeom>
                <a:avLst/>
                <a:gdLst>
                  <a:gd name="T0" fmla="*/ 0 w 81"/>
                  <a:gd name="T1" fmla="*/ 0 h 120"/>
                  <a:gd name="T2" fmla="*/ 0 w 81"/>
                  <a:gd name="T3" fmla="*/ 0 h 120"/>
                  <a:gd name="T4" fmla="*/ 0 w 81"/>
                  <a:gd name="T5" fmla="*/ 0 h 120"/>
                  <a:gd name="T6" fmla="*/ 0 w 81"/>
                  <a:gd name="T7" fmla="*/ 0 h 120"/>
                  <a:gd name="T8" fmla="*/ 0 w 81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120"/>
                  <a:gd name="T17" fmla="*/ 81 w 81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120">
                    <a:moveTo>
                      <a:pt x="0" y="120"/>
                    </a:moveTo>
                    <a:lnTo>
                      <a:pt x="81" y="40"/>
                    </a:lnTo>
                    <a:lnTo>
                      <a:pt x="81" y="0"/>
                    </a:lnTo>
                    <a:lnTo>
                      <a:pt x="0" y="104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4" name="Freeform 49"/>
              <p:cNvSpPr>
                <a:spLocks/>
              </p:cNvSpPr>
              <p:nvPr/>
            </p:nvSpPr>
            <p:spPr bwMode="auto">
              <a:xfrm>
                <a:off x="1318" y="2104"/>
                <a:ext cx="20" cy="31"/>
              </a:xfrm>
              <a:custGeom>
                <a:avLst/>
                <a:gdLst>
                  <a:gd name="T0" fmla="*/ 0 w 81"/>
                  <a:gd name="T1" fmla="*/ 0 h 120"/>
                  <a:gd name="T2" fmla="*/ 0 w 81"/>
                  <a:gd name="T3" fmla="*/ 0 h 120"/>
                  <a:gd name="T4" fmla="*/ 0 w 81"/>
                  <a:gd name="T5" fmla="*/ 0 h 120"/>
                  <a:gd name="T6" fmla="*/ 0 w 81"/>
                  <a:gd name="T7" fmla="*/ 0 h 120"/>
                  <a:gd name="T8" fmla="*/ 0 w 81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120"/>
                  <a:gd name="T17" fmla="*/ 81 w 81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120">
                    <a:moveTo>
                      <a:pt x="0" y="120"/>
                    </a:moveTo>
                    <a:lnTo>
                      <a:pt x="81" y="40"/>
                    </a:lnTo>
                    <a:lnTo>
                      <a:pt x="81" y="0"/>
                    </a:lnTo>
                    <a:lnTo>
                      <a:pt x="0" y="104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5" name="Rectangle 50"/>
              <p:cNvSpPr>
                <a:spLocks noChangeArrowheads="1"/>
              </p:cNvSpPr>
              <p:nvPr/>
            </p:nvSpPr>
            <p:spPr bwMode="auto">
              <a:xfrm>
                <a:off x="1179" y="2129"/>
                <a:ext cx="139" cy="6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6" name="Rectangle 51"/>
              <p:cNvSpPr>
                <a:spLocks noChangeArrowheads="1"/>
              </p:cNvSpPr>
              <p:nvPr/>
            </p:nvSpPr>
            <p:spPr bwMode="auto">
              <a:xfrm>
                <a:off x="1180" y="2130"/>
                <a:ext cx="137" cy="4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741" name="Group 52"/>
            <p:cNvGrpSpPr>
              <a:grpSpLocks/>
            </p:cNvGrpSpPr>
            <p:nvPr/>
          </p:nvGrpSpPr>
          <p:grpSpPr bwMode="auto">
            <a:xfrm>
              <a:off x="1971" y="370"/>
              <a:ext cx="94" cy="56"/>
              <a:chOff x="1223" y="2004"/>
              <a:chExt cx="94" cy="56"/>
            </a:xfrm>
          </p:grpSpPr>
          <p:grpSp>
            <p:nvGrpSpPr>
              <p:cNvPr id="18840" name="Group 53"/>
              <p:cNvGrpSpPr>
                <a:grpSpLocks/>
              </p:cNvGrpSpPr>
              <p:nvPr/>
            </p:nvGrpSpPr>
            <p:grpSpPr bwMode="auto">
              <a:xfrm>
                <a:off x="1223" y="2004"/>
                <a:ext cx="93" cy="56"/>
                <a:chOff x="1223" y="2004"/>
                <a:chExt cx="93" cy="56"/>
              </a:xfrm>
            </p:grpSpPr>
            <p:sp>
              <p:nvSpPr>
                <p:cNvPr id="18858" name="Oval 54"/>
                <p:cNvSpPr>
                  <a:spLocks noChangeArrowheads="1"/>
                </p:cNvSpPr>
                <p:nvPr/>
              </p:nvSpPr>
              <p:spPr bwMode="auto">
                <a:xfrm>
                  <a:off x="1255" y="2004"/>
                  <a:ext cx="41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59" name="Oval 55"/>
                <p:cNvSpPr>
                  <a:spLocks noChangeArrowheads="1"/>
                </p:cNvSpPr>
                <p:nvPr/>
              </p:nvSpPr>
              <p:spPr bwMode="auto">
                <a:xfrm>
                  <a:off x="1233" y="2010"/>
                  <a:ext cx="30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60" name="Oval 56"/>
                <p:cNvSpPr>
                  <a:spLocks noChangeArrowheads="1"/>
                </p:cNvSpPr>
                <p:nvPr/>
              </p:nvSpPr>
              <p:spPr bwMode="auto">
                <a:xfrm>
                  <a:off x="1223" y="2024"/>
                  <a:ext cx="2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61" name="Oval 57"/>
                <p:cNvSpPr>
                  <a:spLocks noChangeArrowheads="1"/>
                </p:cNvSpPr>
                <p:nvPr/>
              </p:nvSpPr>
              <p:spPr bwMode="auto">
                <a:xfrm>
                  <a:off x="1229" y="2032"/>
                  <a:ext cx="32" cy="2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62" name="Oval 58"/>
                <p:cNvSpPr>
                  <a:spLocks noChangeArrowheads="1"/>
                </p:cNvSpPr>
                <p:nvPr/>
              </p:nvSpPr>
              <p:spPr bwMode="auto">
                <a:xfrm>
                  <a:off x="1251" y="2036"/>
                  <a:ext cx="49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63" name="Oval 59"/>
                <p:cNvSpPr>
                  <a:spLocks noChangeArrowheads="1"/>
                </p:cNvSpPr>
                <p:nvPr/>
              </p:nvSpPr>
              <p:spPr bwMode="auto">
                <a:xfrm>
                  <a:off x="1281" y="2010"/>
                  <a:ext cx="31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64" name="Oval 60"/>
                <p:cNvSpPr>
                  <a:spLocks noChangeArrowheads="1"/>
                </p:cNvSpPr>
                <p:nvPr/>
              </p:nvSpPr>
              <p:spPr bwMode="auto">
                <a:xfrm>
                  <a:off x="1285" y="2022"/>
                  <a:ext cx="31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65" name="Oval 61"/>
                <p:cNvSpPr>
                  <a:spLocks noChangeArrowheads="1"/>
                </p:cNvSpPr>
                <p:nvPr/>
              </p:nvSpPr>
              <p:spPr bwMode="auto">
                <a:xfrm>
                  <a:off x="1283" y="2026"/>
                  <a:ext cx="31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66" name="Oval 62"/>
                <p:cNvSpPr>
                  <a:spLocks noChangeArrowheads="1"/>
                </p:cNvSpPr>
                <p:nvPr/>
              </p:nvSpPr>
              <p:spPr bwMode="auto">
                <a:xfrm>
                  <a:off x="1239" y="2018"/>
                  <a:ext cx="61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841" name="Group 63"/>
              <p:cNvGrpSpPr>
                <a:grpSpLocks/>
              </p:cNvGrpSpPr>
              <p:nvPr/>
            </p:nvGrpSpPr>
            <p:grpSpPr bwMode="auto">
              <a:xfrm>
                <a:off x="1223" y="2004"/>
                <a:ext cx="94" cy="56"/>
                <a:chOff x="1223" y="2004"/>
                <a:chExt cx="94" cy="56"/>
              </a:xfrm>
            </p:grpSpPr>
            <p:sp>
              <p:nvSpPr>
                <p:cNvPr id="18842" name="Arc 64"/>
                <p:cNvSpPr>
                  <a:spLocks/>
                </p:cNvSpPr>
                <p:nvPr/>
              </p:nvSpPr>
              <p:spPr bwMode="auto">
                <a:xfrm>
                  <a:off x="1256" y="2004"/>
                  <a:ext cx="39" cy="12"/>
                </a:xfrm>
                <a:custGeom>
                  <a:avLst/>
                  <a:gdLst>
                    <a:gd name="T0" fmla="*/ 0 w 41085"/>
                    <a:gd name="T1" fmla="*/ 0 h 21600"/>
                    <a:gd name="T2" fmla="*/ 0 w 41085"/>
                    <a:gd name="T3" fmla="*/ 0 h 21600"/>
                    <a:gd name="T4" fmla="*/ 0 w 4108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1085"/>
                    <a:gd name="T10" fmla="*/ 0 h 21600"/>
                    <a:gd name="T11" fmla="*/ 41085 w 4108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1085" h="21600" fill="none" extrusionOk="0">
                      <a:moveTo>
                        <a:pt x="0" y="15905"/>
                      </a:moveTo>
                      <a:cubicBezTo>
                        <a:pt x="2567" y="6513"/>
                        <a:pt x="11099" y="-1"/>
                        <a:pt x="20836" y="0"/>
                      </a:cubicBezTo>
                      <a:cubicBezTo>
                        <a:pt x="29864" y="0"/>
                        <a:pt x="37941" y="5615"/>
                        <a:pt x="41084" y="14080"/>
                      </a:cubicBezTo>
                    </a:path>
                    <a:path w="41085" h="21600" stroke="0" extrusionOk="0">
                      <a:moveTo>
                        <a:pt x="0" y="15905"/>
                      </a:moveTo>
                      <a:cubicBezTo>
                        <a:pt x="2567" y="6513"/>
                        <a:pt x="11099" y="-1"/>
                        <a:pt x="20836" y="0"/>
                      </a:cubicBezTo>
                      <a:cubicBezTo>
                        <a:pt x="29864" y="0"/>
                        <a:pt x="37941" y="5615"/>
                        <a:pt x="41084" y="14080"/>
                      </a:cubicBezTo>
                      <a:lnTo>
                        <a:pt x="20836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43" name="Arc 65"/>
                <p:cNvSpPr>
                  <a:spLocks/>
                </p:cNvSpPr>
                <p:nvPr/>
              </p:nvSpPr>
              <p:spPr bwMode="auto">
                <a:xfrm>
                  <a:off x="1257" y="2005"/>
                  <a:ext cx="37" cy="11"/>
                </a:xfrm>
                <a:custGeom>
                  <a:avLst/>
                  <a:gdLst>
                    <a:gd name="T0" fmla="*/ 0 w 40935"/>
                    <a:gd name="T1" fmla="*/ 0 h 21600"/>
                    <a:gd name="T2" fmla="*/ 0 w 40935"/>
                    <a:gd name="T3" fmla="*/ 0 h 21600"/>
                    <a:gd name="T4" fmla="*/ 0 w 4093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0935"/>
                    <a:gd name="T10" fmla="*/ 0 h 21600"/>
                    <a:gd name="T11" fmla="*/ 40935 w 4093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935" h="21600" fill="none" extrusionOk="0">
                      <a:moveTo>
                        <a:pt x="-1" y="15705"/>
                      </a:moveTo>
                      <a:cubicBezTo>
                        <a:pt x="2635" y="6413"/>
                        <a:pt x="11120" y="-1"/>
                        <a:pt x="20780" y="0"/>
                      </a:cubicBezTo>
                      <a:cubicBezTo>
                        <a:pt x="29712" y="0"/>
                        <a:pt x="37723" y="5498"/>
                        <a:pt x="40935" y="13832"/>
                      </a:cubicBezTo>
                    </a:path>
                    <a:path w="40935" h="21600" stroke="0" extrusionOk="0">
                      <a:moveTo>
                        <a:pt x="-1" y="15705"/>
                      </a:moveTo>
                      <a:cubicBezTo>
                        <a:pt x="2635" y="6413"/>
                        <a:pt x="11120" y="-1"/>
                        <a:pt x="20780" y="0"/>
                      </a:cubicBezTo>
                      <a:cubicBezTo>
                        <a:pt x="29712" y="0"/>
                        <a:pt x="37723" y="5498"/>
                        <a:pt x="40935" y="13832"/>
                      </a:cubicBezTo>
                      <a:lnTo>
                        <a:pt x="2078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44" name="Arc 66"/>
                <p:cNvSpPr>
                  <a:spLocks/>
                </p:cNvSpPr>
                <p:nvPr/>
              </p:nvSpPr>
              <p:spPr bwMode="auto">
                <a:xfrm>
                  <a:off x="1233" y="2010"/>
                  <a:ext cx="23" cy="14"/>
                </a:xfrm>
                <a:custGeom>
                  <a:avLst/>
                  <a:gdLst>
                    <a:gd name="T0" fmla="*/ 0 w 33372"/>
                    <a:gd name="T1" fmla="*/ 0 h 26005"/>
                    <a:gd name="T2" fmla="*/ 0 w 33372"/>
                    <a:gd name="T3" fmla="*/ 0 h 26005"/>
                    <a:gd name="T4" fmla="*/ 0 w 33372"/>
                    <a:gd name="T5" fmla="*/ 0 h 26005"/>
                    <a:gd name="T6" fmla="*/ 0 60000 65536"/>
                    <a:gd name="T7" fmla="*/ 0 60000 65536"/>
                    <a:gd name="T8" fmla="*/ 0 60000 65536"/>
                    <a:gd name="T9" fmla="*/ 0 w 33372"/>
                    <a:gd name="T10" fmla="*/ 0 h 26005"/>
                    <a:gd name="T11" fmla="*/ 33372 w 33372"/>
                    <a:gd name="T12" fmla="*/ 26005 h 2600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372" h="26005" fill="none" extrusionOk="0">
                      <a:moveTo>
                        <a:pt x="453" y="26005"/>
                      </a:moveTo>
                      <a:cubicBezTo>
                        <a:pt x="152" y="24556"/>
                        <a:pt x="0" y="23080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79" y="-1"/>
                        <a:pt x="29868" y="1212"/>
                        <a:pt x="33372" y="3489"/>
                      </a:cubicBezTo>
                    </a:path>
                    <a:path w="33372" h="26005" stroke="0" extrusionOk="0">
                      <a:moveTo>
                        <a:pt x="453" y="26005"/>
                      </a:moveTo>
                      <a:cubicBezTo>
                        <a:pt x="152" y="24556"/>
                        <a:pt x="0" y="23080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79" y="-1"/>
                        <a:pt x="29868" y="1212"/>
                        <a:pt x="33372" y="348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45" name="Arc 67"/>
                <p:cNvSpPr>
                  <a:spLocks/>
                </p:cNvSpPr>
                <p:nvPr/>
              </p:nvSpPr>
              <p:spPr bwMode="auto">
                <a:xfrm>
                  <a:off x="1234" y="2011"/>
                  <a:ext cx="22" cy="13"/>
                </a:xfrm>
                <a:custGeom>
                  <a:avLst/>
                  <a:gdLst>
                    <a:gd name="T0" fmla="*/ 0 w 33223"/>
                    <a:gd name="T1" fmla="*/ 0 h 26082"/>
                    <a:gd name="T2" fmla="*/ 0 w 33223"/>
                    <a:gd name="T3" fmla="*/ 0 h 26082"/>
                    <a:gd name="T4" fmla="*/ 0 w 33223"/>
                    <a:gd name="T5" fmla="*/ 0 h 26082"/>
                    <a:gd name="T6" fmla="*/ 0 60000 65536"/>
                    <a:gd name="T7" fmla="*/ 0 60000 65536"/>
                    <a:gd name="T8" fmla="*/ 0 60000 65536"/>
                    <a:gd name="T9" fmla="*/ 0 w 33223"/>
                    <a:gd name="T10" fmla="*/ 0 h 26082"/>
                    <a:gd name="T11" fmla="*/ 33223 w 33223"/>
                    <a:gd name="T12" fmla="*/ 26082 h 2608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223" h="26082" fill="none" extrusionOk="0">
                      <a:moveTo>
                        <a:pt x="470" y="26081"/>
                      </a:moveTo>
                      <a:cubicBezTo>
                        <a:pt x="157" y="24608"/>
                        <a:pt x="0" y="231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18" y="-1"/>
                        <a:pt x="29751" y="1177"/>
                        <a:pt x="33223" y="3393"/>
                      </a:cubicBezTo>
                    </a:path>
                    <a:path w="33223" h="26082" stroke="0" extrusionOk="0">
                      <a:moveTo>
                        <a:pt x="470" y="26081"/>
                      </a:moveTo>
                      <a:cubicBezTo>
                        <a:pt x="157" y="24608"/>
                        <a:pt x="0" y="231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18" y="-1"/>
                        <a:pt x="29751" y="1177"/>
                        <a:pt x="33223" y="3393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46" name="Arc 68"/>
                <p:cNvSpPr>
                  <a:spLocks/>
                </p:cNvSpPr>
                <p:nvPr/>
              </p:nvSpPr>
              <p:spPr bwMode="auto">
                <a:xfrm>
                  <a:off x="1229" y="2042"/>
                  <a:ext cx="24" cy="10"/>
                </a:xfrm>
                <a:custGeom>
                  <a:avLst/>
                  <a:gdLst>
                    <a:gd name="T0" fmla="*/ 0 w 31800"/>
                    <a:gd name="T1" fmla="*/ 0 h 21600"/>
                    <a:gd name="T2" fmla="*/ 0 w 31800"/>
                    <a:gd name="T3" fmla="*/ 0 h 21600"/>
                    <a:gd name="T4" fmla="*/ 0 w 318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1800"/>
                    <a:gd name="T10" fmla="*/ 0 h 21600"/>
                    <a:gd name="T11" fmla="*/ 31800 w 318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800" h="21600" fill="none" extrusionOk="0">
                      <a:moveTo>
                        <a:pt x="31799" y="19039"/>
                      </a:moveTo>
                      <a:cubicBezTo>
                        <a:pt x="28662" y="20720"/>
                        <a:pt x="25158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31800" h="21600" stroke="0" extrusionOk="0">
                      <a:moveTo>
                        <a:pt x="31799" y="19039"/>
                      </a:moveTo>
                      <a:cubicBezTo>
                        <a:pt x="28662" y="20720"/>
                        <a:pt x="25158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47" name="Arc 69"/>
                <p:cNvSpPr>
                  <a:spLocks/>
                </p:cNvSpPr>
                <p:nvPr/>
              </p:nvSpPr>
              <p:spPr bwMode="auto">
                <a:xfrm>
                  <a:off x="1230" y="2042"/>
                  <a:ext cx="22" cy="9"/>
                </a:xfrm>
                <a:custGeom>
                  <a:avLst/>
                  <a:gdLst>
                    <a:gd name="T0" fmla="*/ 0 w 31479"/>
                    <a:gd name="T1" fmla="*/ 0 h 21600"/>
                    <a:gd name="T2" fmla="*/ 0 w 31479"/>
                    <a:gd name="T3" fmla="*/ 0 h 21600"/>
                    <a:gd name="T4" fmla="*/ 0 w 3147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1479"/>
                    <a:gd name="T10" fmla="*/ 0 h 21600"/>
                    <a:gd name="T11" fmla="*/ 31479 w 3147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479" h="21600" fill="none" extrusionOk="0">
                      <a:moveTo>
                        <a:pt x="31478" y="19208"/>
                      </a:moveTo>
                      <a:cubicBezTo>
                        <a:pt x="28422" y="20780"/>
                        <a:pt x="25036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31479" h="21600" stroke="0" extrusionOk="0">
                      <a:moveTo>
                        <a:pt x="31478" y="19208"/>
                      </a:moveTo>
                      <a:cubicBezTo>
                        <a:pt x="28422" y="20780"/>
                        <a:pt x="25036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48" name="Arc 70"/>
                <p:cNvSpPr>
                  <a:spLocks/>
                </p:cNvSpPr>
                <p:nvPr/>
              </p:nvSpPr>
              <p:spPr bwMode="auto">
                <a:xfrm>
                  <a:off x="1294" y="2010"/>
                  <a:ext cx="19" cy="14"/>
                </a:xfrm>
                <a:custGeom>
                  <a:avLst/>
                  <a:gdLst>
                    <a:gd name="T0" fmla="*/ 0 w 25986"/>
                    <a:gd name="T1" fmla="*/ 0 h 33449"/>
                    <a:gd name="T2" fmla="*/ 0 w 25986"/>
                    <a:gd name="T3" fmla="*/ 0 h 33449"/>
                    <a:gd name="T4" fmla="*/ 0 w 25986"/>
                    <a:gd name="T5" fmla="*/ 0 h 33449"/>
                    <a:gd name="T6" fmla="*/ 0 60000 65536"/>
                    <a:gd name="T7" fmla="*/ 0 60000 65536"/>
                    <a:gd name="T8" fmla="*/ 0 60000 65536"/>
                    <a:gd name="T9" fmla="*/ 0 w 25986"/>
                    <a:gd name="T10" fmla="*/ 0 h 33449"/>
                    <a:gd name="T11" fmla="*/ 25986 w 25986"/>
                    <a:gd name="T12" fmla="*/ 33449 h 334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986" h="33449" fill="none" extrusionOk="0">
                      <a:moveTo>
                        <a:pt x="-1" y="449"/>
                      </a:moveTo>
                      <a:cubicBezTo>
                        <a:pt x="1442" y="150"/>
                        <a:pt x="2912" y="-1"/>
                        <a:pt x="4386" y="0"/>
                      </a:cubicBezTo>
                      <a:cubicBezTo>
                        <a:pt x="16315" y="0"/>
                        <a:pt x="25986" y="9670"/>
                        <a:pt x="25986" y="21600"/>
                      </a:cubicBezTo>
                      <a:cubicBezTo>
                        <a:pt x="25986" y="25810"/>
                        <a:pt x="24755" y="29928"/>
                        <a:pt x="22445" y="33448"/>
                      </a:cubicBezTo>
                    </a:path>
                    <a:path w="25986" h="33449" stroke="0" extrusionOk="0">
                      <a:moveTo>
                        <a:pt x="-1" y="449"/>
                      </a:moveTo>
                      <a:cubicBezTo>
                        <a:pt x="1442" y="150"/>
                        <a:pt x="2912" y="-1"/>
                        <a:pt x="4386" y="0"/>
                      </a:cubicBezTo>
                      <a:cubicBezTo>
                        <a:pt x="16315" y="0"/>
                        <a:pt x="25986" y="9670"/>
                        <a:pt x="25986" y="21600"/>
                      </a:cubicBezTo>
                      <a:cubicBezTo>
                        <a:pt x="25986" y="25810"/>
                        <a:pt x="24755" y="29928"/>
                        <a:pt x="22445" y="33448"/>
                      </a:cubicBezTo>
                      <a:lnTo>
                        <a:pt x="4386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49" name="Arc 71"/>
                <p:cNvSpPr>
                  <a:spLocks/>
                </p:cNvSpPr>
                <p:nvPr/>
              </p:nvSpPr>
              <p:spPr bwMode="auto">
                <a:xfrm>
                  <a:off x="1294" y="2011"/>
                  <a:ext cx="17" cy="13"/>
                </a:xfrm>
                <a:custGeom>
                  <a:avLst/>
                  <a:gdLst>
                    <a:gd name="T0" fmla="*/ 0 w 25776"/>
                    <a:gd name="T1" fmla="*/ 0 h 33873"/>
                    <a:gd name="T2" fmla="*/ 0 w 25776"/>
                    <a:gd name="T3" fmla="*/ 0 h 33873"/>
                    <a:gd name="T4" fmla="*/ 0 w 25776"/>
                    <a:gd name="T5" fmla="*/ 0 h 33873"/>
                    <a:gd name="T6" fmla="*/ 0 60000 65536"/>
                    <a:gd name="T7" fmla="*/ 0 60000 65536"/>
                    <a:gd name="T8" fmla="*/ 0 60000 65536"/>
                    <a:gd name="T9" fmla="*/ 0 w 25776"/>
                    <a:gd name="T10" fmla="*/ 0 h 33873"/>
                    <a:gd name="T11" fmla="*/ 25776 w 25776"/>
                    <a:gd name="T12" fmla="*/ 33873 h 3387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776" h="33873" fill="none" extrusionOk="0">
                      <a:moveTo>
                        <a:pt x="0" y="407"/>
                      </a:moveTo>
                      <a:cubicBezTo>
                        <a:pt x="1375" y="136"/>
                        <a:pt x="2774" y="-1"/>
                        <a:pt x="4176" y="0"/>
                      </a:cubicBezTo>
                      <a:cubicBezTo>
                        <a:pt x="16105" y="0"/>
                        <a:pt x="25776" y="9670"/>
                        <a:pt x="25776" y="21600"/>
                      </a:cubicBezTo>
                      <a:cubicBezTo>
                        <a:pt x="25776" y="25984"/>
                        <a:pt x="24441" y="30264"/>
                        <a:pt x="21950" y="33872"/>
                      </a:cubicBezTo>
                    </a:path>
                    <a:path w="25776" h="33873" stroke="0" extrusionOk="0">
                      <a:moveTo>
                        <a:pt x="0" y="407"/>
                      </a:moveTo>
                      <a:cubicBezTo>
                        <a:pt x="1375" y="136"/>
                        <a:pt x="2774" y="-1"/>
                        <a:pt x="4176" y="0"/>
                      </a:cubicBezTo>
                      <a:cubicBezTo>
                        <a:pt x="16105" y="0"/>
                        <a:pt x="25776" y="9670"/>
                        <a:pt x="25776" y="21600"/>
                      </a:cubicBezTo>
                      <a:cubicBezTo>
                        <a:pt x="25776" y="25984"/>
                        <a:pt x="24441" y="30264"/>
                        <a:pt x="21950" y="33872"/>
                      </a:cubicBezTo>
                      <a:lnTo>
                        <a:pt x="4176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50" name="Arc 72"/>
                <p:cNvSpPr>
                  <a:spLocks/>
                </p:cNvSpPr>
                <p:nvPr/>
              </p:nvSpPr>
              <p:spPr bwMode="auto">
                <a:xfrm>
                  <a:off x="1300" y="2024"/>
                  <a:ext cx="17" cy="14"/>
                </a:xfrm>
                <a:custGeom>
                  <a:avLst/>
                  <a:gdLst>
                    <a:gd name="T0" fmla="*/ 0 w 21600"/>
                    <a:gd name="T1" fmla="*/ 0 h 30094"/>
                    <a:gd name="T2" fmla="*/ 0 w 21600"/>
                    <a:gd name="T3" fmla="*/ 0 h 30094"/>
                    <a:gd name="T4" fmla="*/ 0 w 21600"/>
                    <a:gd name="T5" fmla="*/ 0 h 3009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30094"/>
                    <a:gd name="T11" fmla="*/ 21600 w 21600"/>
                    <a:gd name="T12" fmla="*/ 30094 h 3009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30094" fill="none" extrusionOk="0">
                      <a:moveTo>
                        <a:pt x="13043" y="-1"/>
                      </a:moveTo>
                      <a:cubicBezTo>
                        <a:pt x="18433" y="4083"/>
                        <a:pt x="21600" y="10454"/>
                        <a:pt x="21600" y="17217"/>
                      </a:cubicBezTo>
                      <a:cubicBezTo>
                        <a:pt x="21600" y="21855"/>
                        <a:pt x="20107" y="26370"/>
                        <a:pt x="17341" y="30093"/>
                      </a:cubicBezTo>
                    </a:path>
                    <a:path w="21600" h="30094" stroke="0" extrusionOk="0">
                      <a:moveTo>
                        <a:pt x="13043" y="-1"/>
                      </a:moveTo>
                      <a:cubicBezTo>
                        <a:pt x="18433" y="4083"/>
                        <a:pt x="21600" y="10454"/>
                        <a:pt x="21600" y="17217"/>
                      </a:cubicBezTo>
                      <a:cubicBezTo>
                        <a:pt x="21600" y="21855"/>
                        <a:pt x="20107" y="26370"/>
                        <a:pt x="17341" y="30093"/>
                      </a:cubicBezTo>
                      <a:lnTo>
                        <a:pt x="0" y="17217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51" name="Arc 73"/>
                <p:cNvSpPr>
                  <a:spLocks/>
                </p:cNvSpPr>
                <p:nvPr/>
              </p:nvSpPr>
              <p:spPr bwMode="auto">
                <a:xfrm>
                  <a:off x="1300" y="2025"/>
                  <a:ext cx="16" cy="13"/>
                </a:xfrm>
                <a:custGeom>
                  <a:avLst/>
                  <a:gdLst>
                    <a:gd name="T0" fmla="*/ 0 w 21600"/>
                    <a:gd name="T1" fmla="*/ 0 h 30713"/>
                    <a:gd name="T2" fmla="*/ 0 w 21600"/>
                    <a:gd name="T3" fmla="*/ 0 h 30713"/>
                    <a:gd name="T4" fmla="*/ 0 w 21600"/>
                    <a:gd name="T5" fmla="*/ 0 h 3071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30713"/>
                    <a:gd name="T11" fmla="*/ 21600 w 21600"/>
                    <a:gd name="T12" fmla="*/ 30713 h 307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30713" fill="none" extrusionOk="0">
                      <a:moveTo>
                        <a:pt x="12687" y="0"/>
                      </a:moveTo>
                      <a:cubicBezTo>
                        <a:pt x="18286" y="4063"/>
                        <a:pt x="21600" y="10563"/>
                        <a:pt x="21600" y="17481"/>
                      </a:cubicBezTo>
                      <a:cubicBezTo>
                        <a:pt x="21600" y="22271"/>
                        <a:pt x="20007" y="26926"/>
                        <a:pt x="17072" y="30712"/>
                      </a:cubicBezTo>
                    </a:path>
                    <a:path w="21600" h="30713" stroke="0" extrusionOk="0">
                      <a:moveTo>
                        <a:pt x="12687" y="0"/>
                      </a:moveTo>
                      <a:cubicBezTo>
                        <a:pt x="18286" y="4063"/>
                        <a:pt x="21600" y="10563"/>
                        <a:pt x="21600" y="17481"/>
                      </a:cubicBezTo>
                      <a:cubicBezTo>
                        <a:pt x="21600" y="22271"/>
                        <a:pt x="20007" y="26926"/>
                        <a:pt x="17072" y="30712"/>
                      </a:cubicBezTo>
                      <a:lnTo>
                        <a:pt x="0" y="1748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52" name="Arc 74"/>
                <p:cNvSpPr>
                  <a:spLocks/>
                </p:cNvSpPr>
                <p:nvPr/>
              </p:nvSpPr>
              <p:spPr bwMode="auto">
                <a:xfrm>
                  <a:off x="1294" y="2037"/>
                  <a:ext cx="20" cy="19"/>
                </a:xfrm>
                <a:custGeom>
                  <a:avLst/>
                  <a:gdLst>
                    <a:gd name="T0" fmla="*/ 0 w 28231"/>
                    <a:gd name="T1" fmla="*/ 0 h 27833"/>
                    <a:gd name="T2" fmla="*/ 0 w 28231"/>
                    <a:gd name="T3" fmla="*/ 0 h 27833"/>
                    <a:gd name="T4" fmla="*/ 0 w 28231"/>
                    <a:gd name="T5" fmla="*/ 0 h 27833"/>
                    <a:gd name="T6" fmla="*/ 0 60000 65536"/>
                    <a:gd name="T7" fmla="*/ 0 60000 65536"/>
                    <a:gd name="T8" fmla="*/ 0 60000 65536"/>
                    <a:gd name="T9" fmla="*/ 0 w 28231"/>
                    <a:gd name="T10" fmla="*/ 0 h 27833"/>
                    <a:gd name="T11" fmla="*/ 28231 w 28231"/>
                    <a:gd name="T12" fmla="*/ 27833 h 278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231" h="27833" fill="none" extrusionOk="0">
                      <a:moveTo>
                        <a:pt x="27312" y="-1"/>
                      </a:moveTo>
                      <a:cubicBezTo>
                        <a:pt x="27921" y="2021"/>
                        <a:pt x="28231" y="4121"/>
                        <a:pt x="28231" y="6233"/>
                      </a:cubicBezTo>
                      <a:cubicBezTo>
                        <a:pt x="28231" y="18162"/>
                        <a:pt x="18560" y="27833"/>
                        <a:pt x="6631" y="27833"/>
                      </a:cubicBezTo>
                      <a:cubicBezTo>
                        <a:pt x="4379" y="27833"/>
                        <a:pt x="2142" y="27481"/>
                        <a:pt x="0" y="26789"/>
                      </a:cubicBezTo>
                    </a:path>
                    <a:path w="28231" h="27833" stroke="0" extrusionOk="0">
                      <a:moveTo>
                        <a:pt x="27312" y="-1"/>
                      </a:moveTo>
                      <a:cubicBezTo>
                        <a:pt x="27921" y="2021"/>
                        <a:pt x="28231" y="4121"/>
                        <a:pt x="28231" y="6233"/>
                      </a:cubicBezTo>
                      <a:cubicBezTo>
                        <a:pt x="28231" y="18162"/>
                        <a:pt x="18560" y="27833"/>
                        <a:pt x="6631" y="27833"/>
                      </a:cubicBezTo>
                      <a:cubicBezTo>
                        <a:pt x="4379" y="27833"/>
                        <a:pt x="2142" y="27481"/>
                        <a:pt x="0" y="26789"/>
                      </a:cubicBezTo>
                      <a:lnTo>
                        <a:pt x="6631" y="6233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53" name="Arc 75"/>
                <p:cNvSpPr>
                  <a:spLocks/>
                </p:cNvSpPr>
                <p:nvPr/>
              </p:nvSpPr>
              <p:spPr bwMode="auto">
                <a:xfrm>
                  <a:off x="1295" y="2037"/>
                  <a:ext cx="19" cy="18"/>
                </a:xfrm>
                <a:custGeom>
                  <a:avLst/>
                  <a:gdLst>
                    <a:gd name="T0" fmla="*/ 0 w 28217"/>
                    <a:gd name="T1" fmla="*/ 0 h 27846"/>
                    <a:gd name="T2" fmla="*/ 0 w 28217"/>
                    <a:gd name="T3" fmla="*/ 0 h 27846"/>
                    <a:gd name="T4" fmla="*/ 0 w 28217"/>
                    <a:gd name="T5" fmla="*/ 0 h 27846"/>
                    <a:gd name="T6" fmla="*/ 0 60000 65536"/>
                    <a:gd name="T7" fmla="*/ 0 60000 65536"/>
                    <a:gd name="T8" fmla="*/ 0 60000 65536"/>
                    <a:gd name="T9" fmla="*/ 0 w 28217"/>
                    <a:gd name="T10" fmla="*/ 0 h 27846"/>
                    <a:gd name="T11" fmla="*/ 28217 w 28217"/>
                    <a:gd name="T12" fmla="*/ 27846 h 2784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217" h="27846" fill="none" extrusionOk="0">
                      <a:moveTo>
                        <a:pt x="27294" y="-1"/>
                      </a:moveTo>
                      <a:cubicBezTo>
                        <a:pt x="27906" y="2025"/>
                        <a:pt x="28217" y="4130"/>
                        <a:pt x="28217" y="6246"/>
                      </a:cubicBezTo>
                      <a:cubicBezTo>
                        <a:pt x="28217" y="18175"/>
                        <a:pt x="18546" y="27846"/>
                        <a:pt x="6617" y="27846"/>
                      </a:cubicBezTo>
                      <a:cubicBezTo>
                        <a:pt x="4370" y="27846"/>
                        <a:pt x="2138" y="27495"/>
                        <a:pt x="-1" y="26807"/>
                      </a:cubicBezTo>
                    </a:path>
                    <a:path w="28217" h="27846" stroke="0" extrusionOk="0">
                      <a:moveTo>
                        <a:pt x="27294" y="-1"/>
                      </a:moveTo>
                      <a:cubicBezTo>
                        <a:pt x="27906" y="2025"/>
                        <a:pt x="28217" y="4130"/>
                        <a:pt x="28217" y="6246"/>
                      </a:cubicBezTo>
                      <a:cubicBezTo>
                        <a:pt x="28217" y="18175"/>
                        <a:pt x="18546" y="27846"/>
                        <a:pt x="6617" y="27846"/>
                      </a:cubicBezTo>
                      <a:cubicBezTo>
                        <a:pt x="4370" y="27846"/>
                        <a:pt x="2138" y="27495"/>
                        <a:pt x="-1" y="26807"/>
                      </a:cubicBezTo>
                      <a:lnTo>
                        <a:pt x="6617" y="6246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54" name="Arc 76"/>
                <p:cNvSpPr>
                  <a:spLocks/>
                </p:cNvSpPr>
                <p:nvPr/>
              </p:nvSpPr>
              <p:spPr bwMode="auto">
                <a:xfrm>
                  <a:off x="1223" y="2024"/>
                  <a:ext cx="10" cy="17"/>
                </a:xfrm>
                <a:custGeom>
                  <a:avLst/>
                  <a:gdLst>
                    <a:gd name="T0" fmla="*/ 0 w 21600"/>
                    <a:gd name="T1" fmla="*/ 0 h 41436"/>
                    <a:gd name="T2" fmla="*/ 0 w 21600"/>
                    <a:gd name="T3" fmla="*/ 0 h 41436"/>
                    <a:gd name="T4" fmla="*/ 0 w 21600"/>
                    <a:gd name="T5" fmla="*/ 0 h 414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436"/>
                    <a:gd name="T11" fmla="*/ 21600 w 21600"/>
                    <a:gd name="T12" fmla="*/ 41436 h 414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436" fill="none" extrusionOk="0">
                      <a:moveTo>
                        <a:pt x="13091" y="41435"/>
                      </a:moveTo>
                      <a:cubicBezTo>
                        <a:pt x="5149" y="38031"/>
                        <a:pt x="0" y="30222"/>
                        <a:pt x="0" y="21582"/>
                      </a:cubicBezTo>
                      <a:cubicBezTo>
                        <a:pt x="-1" y="9996"/>
                        <a:pt x="9140" y="473"/>
                        <a:pt x="20717" y="0"/>
                      </a:cubicBezTo>
                    </a:path>
                    <a:path w="21600" h="41436" stroke="0" extrusionOk="0">
                      <a:moveTo>
                        <a:pt x="13091" y="41435"/>
                      </a:moveTo>
                      <a:cubicBezTo>
                        <a:pt x="5149" y="38031"/>
                        <a:pt x="0" y="30222"/>
                        <a:pt x="0" y="21582"/>
                      </a:cubicBezTo>
                      <a:cubicBezTo>
                        <a:pt x="-1" y="9996"/>
                        <a:pt x="9140" y="473"/>
                        <a:pt x="20717" y="0"/>
                      </a:cubicBezTo>
                      <a:lnTo>
                        <a:pt x="21600" y="21582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55" name="Arc 77"/>
                <p:cNvSpPr>
                  <a:spLocks/>
                </p:cNvSpPr>
                <p:nvPr/>
              </p:nvSpPr>
              <p:spPr bwMode="auto">
                <a:xfrm>
                  <a:off x="1224" y="2025"/>
                  <a:ext cx="9" cy="15"/>
                </a:xfrm>
                <a:custGeom>
                  <a:avLst/>
                  <a:gdLst>
                    <a:gd name="T0" fmla="*/ 0 w 21600"/>
                    <a:gd name="T1" fmla="*/ 0 h 41473"/>
                    <a:gd name="T2" fmla="*/ 0 w 21600"/>
                    <a:gd name="T3" fmla="*/ 0 h 41473"/>
                    <a:gd name="T4" fmla="*/ 0 w 21600"/>
                    <a:gd name="T5" fmla="*/ 0 h 4147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473"/>
                    <a:gd name="T11" fmla="*/ 21600 w 21600"/>
                    <a:gd name="T12" fmla="*/ 41473 h 4147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473" fill="none" extrusionOk="0">
                      <a:moveTo>
                        <a:pt x="13179" y="41473"/>
                      </a:moveTo>
                      <a:cubicBezTo>
                        <a:pt x="5190" y="38091"/>
                        <a:pt x="0" y="30257"/>
                        <a:pt x="0" y="21582"/>
                      </a:cubicBezTo>
                      <a:cubicBezTo>
                        <a:pt x="-1" y="9991"/>
                        <a:pt x="9147" y="467"/>
                        <a:pt x="20727" y="-1"/>
                      </a:cubicBezTo>
                    </a:path>
                    <a:path w="21600" h="41473" stroke="0" extrusionOk="0">
                      <a:moveTo>
                        <a:pt x="13179" y="41473"/>
                      </a:moveTo>
                      <a:cubicBezTo>
                        <a:pt x="5190" y="38091"/>
                        <a:pt x="0" y="30257"/>
                        <a:pt x="0" y="21582"/>
                      </a:cubicBezTo>
                      <a:cubicBezTo>
                        <a:pt x="-1" y="9991"/>
                        <a:pt x="9147" y="467"/>
                        <a:pt x="20727" y="-1"/>
                      </a:cubicBezTo>
                      <a:lnTo>
                        <a:pt x="21600" y="21582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56" name="Arc 78"/>
                <p:cNvSpPr>
                  <a:spLocks/>
                </p:cNvSpPr>
                <p:nvPr/>
              </p:nvSpPr>
              <p:spPr bwMode="auto">
                <a:xfrm>
                  <a:off x="1252" y="2048"/>
                  <a:ext cx="42" cy="12"/>
                </a:xfrm>
                <a:custGeom>
                  <a:avLst/>
                  <a:gdLst>
                    <a:gd name="T0" fmla="*/ 0 w 38844"/>
                    <a:gd name="T1" fmla="*/ 0 h 21600"/>
                    <a:gd name="T2" fmla="*/ 0 w 38844"/>
                    <a:gd name="T3" fmla="*/ 0 h 21600"/>
                    <a:gd name="T4" fmla="*/ 0 w 3884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844"/>
                    <a:gd name="T10" fmla="*/ 0 h 21600"/>
                    <a:gd name="T11" fmla="*/ 38844 w 3884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844" h="21600" fill="none" extrusionOk="0">
                      <a:moveTo>
                        <a:pt x="38843" y="12211"/>
                      </a:moveTo>
                      <a:cubicBezTo>
                        <a:pt x="34816" y="18087"/>
                        <a:pt x="28150" y="21599"/>
                        <a:pt x="21027" y="21600"/>
                      </a:cubicBezTo>
                      <a:cubicBezTo>
                        <a:pt x="11001" y="21600"/>
                        <a:pt x="2293" y="14701"/>
                        <a:pt x="-1" y="4941"/>
                      </a:cubicBezTo>
                    </a:path>
                    <a:path w="38844" h="21600" stroke="0" extrusionOk="0">
                      <a:moveTo>
                        <a:pt x="38843" y="12211"/>
                      </a:moveTo>
                      <a:cubicBezTo>
                        <a:pt x="34816" y="18087"/>
                        <a:pt x="28150" y="21599"/>
                        <a:pt x="21027" y="21600"/>
                      </a:cubicBezTo>
                      <a:cubicBezTo>
                        <a:pt x="11001" y="21600"/>
                        <a:pt x="2293" y="14701"/>
                        <a:pt x="-1" y="4941"/>
                      </a:cubicBezTo>
                      <a:lnTo>
                        <a:pt x="21027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57" name="Arc 79"/>
                <p:cNvSpPr>
                  <a:spLocks/>
                </p:cNvSpPr>
                <p:nvPr/>
              </p:nvSpPr>
              <p:spPr bwMode="auto">
                <a:xfrm>
                  <a:off x="1253" y="2048"/>
                  <a:ext cx="40" cy="11"/>
                </a:xfrm>
                <a:custGeom>
                  <a:avLst/>
                  <a:gdLst>
                    <a:gd name="T0" fmla="*/ 0 w 38540"/>
                    <a:gd name="T1" fmla="*/ 0 h 21600"/>
                    <a:gd name="T2" fmla="*/ 0 w 38540"/>
                    <a:gd name="T3" fmla="*/ 0 h 21600"/>
                    <a:gd name="T4" fmla="*/ 0 w 3854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540"/>
                    <a:gd name="T10" fmla="*/ 0 h 21600"/>
                    <a:gd name="T11" fmla="*/ 38540 w 3854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540" h="21600" fill="none" extrusionOk="0">
                      <a:moveTo>
                        <a:pt x="38539" y="12573"/>
                      </a:moveTo>
                      <a:cubicBezTo>
                        <a:pt x="34483" y="18239"/>
                        <a:pt x="27944" y="21599"/>
                        <a:pt x="20977" y="21600"/>
                      </a:cubicBezTo>
                      <a:cubicBezTo>
                        <a:pt x="11030" y="21600"/>
                        <a:pt x="2370" y="14808"/>
                        <a:pt x="-1" y="5149"/>
                      </a:cubicBezTo>
                    </a:path>
                    <a:path w="38540" h="21600" stroke="0" extrusionOk="0">
                      <a:moveTo>
                        <a:pt x="38539" y="12573"/>
                      </a:moveTo>
                      <a:cubicBezTo>
                        <a:pt x="34483" y="18239"/>
                        <a:pt x="27944" y="21599"/>
                        <a:pt x="20977" y="21600"/>
                      </a:cubicBezTo>
                      <a:cubicBezTo>
                        <a:pt x="11030" y="21600"/>
                        <a:pt x="2370" y="14808"/>
                        <a:pt x="-1" y="5149"/>
                      </a:cubicBezTo>
                      <a:lnTo>
                        <a:pt x="20977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742" name="Group 80"/>
            <p:cNvGrpSpPr>
              <a:grpSpLocks/>
            </p:cNvGrpSpPr>
            <p:nvPr/>
          </p:nvGrpSpPr>
          <p:grpSpPr bwMode="auto">
            <a:xfrm>
              <a:off x="1709" y="533"/>
              <a:ext cx="169" cy="168"/>
              <a:chOff x="961" y="2167"/>
              <a:chExt cx="169" cy="168"/>
            </a:xfrm>
          </p:grpSpPr>
          <p:sp>
            <p:nvSpPr>
              <p:cNvPr id="18820" name="Freeform 81"/>
              <p:cNvSpPr>
                <a:spLocks/>
              </p:cNvSpPr>
              <p:nvPr/>
            </p:nvSpPr>
            <p:spPr bwMode="auto">
              <a:xfrm>
                <a:off x="985" y="2269"/>
                <a:ext cx="145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3" y="0"/>
                    </a:lnTo>
                    <a:lnTo>
                      <a:pt x="581" y="0"/>
                    </a:lnTo>
                    <a:lnTo>
                      <a:pt x="51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1" name="Freeform 82"/>
              <p:cNvSpPr>
                <a:spLocks/>
              </p:cNvSpPr>
              <p:nvPr/>
            </p:nvSpPr>
            <p:spPr bwMode="auto">
              <a:xfrm>
                <a:off x="985" y="2269"/>
                <a:ext cx="145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3" y="0"/>
                    </a:lnTo>
                    <a:lnTo>
                      <a:pt x="581" y="0"/>
                    </a:lnTo>
                    <a:lnTo>
                      <a:pt x="51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2" name="Rectangle 83"/>
              <p:cNvSpPr>
                <a:spLocks noChangeArrowheads="1"/>
              </p:cNvSpPr>
              <p:nvPr/>
            </p:nvSpPr>
            <p:spPr bwMode="auto">
              <a:xfrm>
                <a:off x="985" y="2287"/>
                <a:ext cx="129" cy="22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3" name="Rectangle 84"/>
              <p:cNvSpPr>
                <a:spLocks noChangeArrowheads="1"/>
              </p:cNvSpPr>
              <p:nvPr/>
            </p:nvSpPr>
            <p:spPr bwMode="auto">
              <a:xfrm>
                <a:off x="986" y="2288"/>
                <a:ext cx="127" cy="20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4" name="Freeform 85"/>
              <p:cNvSpPr>
                <a:spLocks/>
              </p:cNvSpPr>
              <p:nvPr/>
            </p:nvSpPr>
            <p:spPr bwMode="auto">
              <a:xfrm>
                <a:off x="1114" y="2269"/>
                <a:ext cx="16" cy="40"/>
              </a:xfrm>
              <a:custGeom>
                <a:avLst/>
                <a:gdLst>
                  <a:gd name="T0" fmla="*/ 0 w 65"/>
                  <a:gd name="T1" fmla="*/ 0 h 160"/>
                  <a:gd name="T2" fmla="*/ 0 w 65"/>
                  <a:gd name="T3" fmla="*/ 0 h 160"/>
                  <a:gd name="T4" fmla="*/ 0 w 65"/>
                  <a:gd name="T5" fmla="*/ 0 h 160"/>
                  <a:gd name="T6" fmla="*/ 0 w 65"/>
                  <a:gd name="T7" fmla="*/ 0 h 160"/>
                  <a:gd name="T8" fmla="*/ 0 w 65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60"/>
                  <a:gd name="T17" fmla="*/ 65 w 6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60">
                    <a:moveTo>
                      <a:pt x="0" y="160"/>
                    </a:moveTo>
                    <a:lnTo>
                      <a:pt x="65" y="96"/>
                    </a:lnTo>
                    <a:lnTo>
                      <a:pt x="65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5" name="Freeform 86"/>
              <p:cNvSpPr>
                <a:spLocks/>
              </p:cNvSpPr>
              <p:nvPr/>
            </p:nvSpPr>
            <p:spPr bwMode="auto">
              <a:xfrm>
                <a:off x="1114" y="2269"/>
                <a:ext cx="16" cy="40"/>
              </a:xfrm>
              <a:custGeom>
                <a:avLst/>
                <a:gdLst>
                  <a:gd name="T0" fmla="*/ 0 w 65"/>
                  <a:gd name="T1" fmla="*/ 0 h 160"/>
                  <a:gd name="T2" fmla="*/ 0 w 65"/>
                  <a:gd name="T3" fmla="*/ 0 h 160"/>
                  <a:gd name="T4" fmla="*/ 0 w 65"/>
                  <a:gd name="T5" fmla="*/ 0 h 160"/>
                  <a:gd name="T6" fmla="*/ 0 w 65"/>
                  <a:gd name="T7" fmla="*/ 0 h 160"/>
                  <a:gd name="T8" fmla="*/ 0 w 65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60"/>
                  <a:gd name="T17" fmla="*/ 65 w 6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60">
                    <a:moveTo>
                      <a:pt x="0" y="160"/>
                    </a:moveTo>
                    <a:lnTo>
                      <a:pt x="65" y="96"/>
                    </a:lnTo>
                    <a:lnTo>
                      <a:pt x="65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6" name="Freeform 87"/>
              <p:cNvSpPr>
                <a:spLocks/>
              </p:cNvSpPr>
              <p:nvPr/>
            </p:nvSpPr>
            <p:spPr bwMode="auto">
              <a:xfrm>
                <a:off x="989" y="2269"/>
                <a:ext cx="139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7" y="0"/>
                    </a:lnTo>
                    <a:lnTo>
                      <a:pt x="557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7" name="Freeform 88"/>
              <p:cNvSpPr>
                <a:spLocks/>
              </p:cNvSpPr>
              <p:nvPr/>
            </p:nvSpPr>
            <p:spPr bwMode="auto">
              <a:xfrm>
                <a:off x="989" y="2269"/>
                <a:ext cx="139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7" y="0"/>
                    </a:lnTo>
                    <a:lnTo>
                      <a:pt x="557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8" name="Freeform 89"/>
              <p:cNvSpPr>
                <a:spLocks/>
              </p:cNvSpPr>
              <p:nvPr/>
            </p:nvSpPr>
            <p:spPr bwMode="auto">
              <a:xfrm>
                <a:off x="987" y="2167"/>
                <a:ext cx="141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8" y="0"/>
                    </a:lnTo>
                    <a:lnTo>
                      <a:pt x="565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9" name="Freeform 90"/>
              <p:cNvSpPr>
                <a:spLocks/>
              </p:cNvSpPr>
              <p:nvPr/>
            </p:nvSpPr>
            <p:spPr bwMode="auto">
              <a:xfrm>
                <a:off x="987" y="2167"/>
                <a:ext cx="141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8" y="0"/>
                    </a:lnTo>
                    <a:lnTo>
                      <a:pt x="565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0" name="Rectangle 91"/>
              <p:cNvSpPr>
                <a:spLocks noChangeArrowheads="1"/>
              </p:cNvSpPr>
              <p:nvPr/>
            </p:nvSpPr>
            <p:spPr bwMode="auto">
              <a:xfrm>
                <a:off x="988" y="2182"/>
                <a:ext cx="127" cy="98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1" name="Rectangle 92"/>
              <p:cNvSpPr>
                <a:spLocks noChangeArrowheads="1"/>
              </p:cNvSpPr>
              <p:nvPr/>
            </p:nvSpPr>
            <p:spPr bwMode="auto">
              <a:xfrm>
                <a:off x="998" y="2194"/>
                <a:ext cx="105" cy="7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2" name="Freeform 93"/>
              <p:cNvSpPr>
                <a:spLocks/>
              </p:cNvSpPr>
              <p:nvPr/>
            </p:nvSpPr>
            <p:spPr bwMode="auto">
              <a:xfrm>
                <a:off x="1114" y="2167"/>
                <a:ext cx="14" cy="112"/>
              </a:xfrm>
              <a:custGeom>
                <a:avLst/>
                <a:gdLst>
                  <a:gd name="T0" fmla="*/ 0 w 57"/>
                  <a:gd name="T1" fmla="*/ 0 h 449"/>
                  <a:gd name="T2" fmla="*/ 0 w 57"/>
                  <a:gd name="T3" fmla="*/ 0 h 449"/>
                  <a:gd name="T4" fmla="*/ 0 w 57"/>
                  <a:gd name="T5" fmla="*/ 0 h 449"/>
                  <a:gd name="T6" fmla="*/ 0 w 57"/>
                  <a:gd name="T7" fmla="*/ 0 h 449"/>
                  <a:gd name="T8" fmla="*/ 0 w 57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49"/>
                  <a:gd name="T17" fmla="*/ 57 w 57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49">
                    <a:moveTo>
                      <a:pt x="0" y="449"/>
                    </a:moveTo>
                    <a:lnTo>
                      <a:pt x="57" y="401"/>
                    </a:lnTo>
                    <a:lnTo>
                      <a:pt x="57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3" name="Freeform 94"/>
              <p:cNvSpPr>
                <a:spLocks/>
              </p:cNvSpPr>
              <p:nvPr/>
            </p:nvSpPr>
            <p:spPr bwMode="auto">
              <a:xfrm>
                <a:off x="1114" y="2167"/>
                <a:ext cx="14" cy="112"/>
              </a:xfrm>
              <a:custGeom>
                <a:avLst/>
                <a:gdLst>
                  <a:gd name="T0" fmla="*/ 0 w 57"/>
                  <a:gd name="T1" fmla="*/ 0 h 449"/>
                  <a:gd name="T2" fmla="*/ 0 w 57"/>
                  <a:gd name="T3" fmla="*/ 0 h 449"/>
                  <a:gd name="T4" fmla="*/ 0 w 57"/>
                  <a:gd name="T5" fmla="*/ 0 h 449"/>
                  <a:gd name="T6" fmla="*/ 0 w 57"/>
                  <a:gd name="T7" fmla="*/ 0 h 449"/>
                  <a:gd name="T8" fmla="*/ 0 w 57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49"/>
                  <a:gd name="T17" fmla="*/ 57 w 57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49">
                    <a:moveTo>
                      <a:pt x="0" y="449"/>
                    </a:moveTo>
                    <a:lnTo>
                      <a:pt x="57" y="401"/>
                    </a:lnTo>
                    <a:lnTo>
                      <a:pt x="57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4" name="Freeform 95"/>
              <p:cNvSpPr>
                <a:spLocks/>
              </p:cNvSpPr>
              <p:nvPr/>
            </p:nvSpPr>
            <p:spPr bwMode="auto">
              <a:xfrm>
                <a:off x="961" y="2305"/>
                <a:ext cx="159" cy="24"/>
              </a:xfrm>
              <a:custGeom>
                <a:avLst/>
                <a:gdLst>
                  <a:gd name="T0" fmla="*/ 0 w 637"/>
                  <a:gd name="T1" fmla="*/ 0 h 97"/>
                  <a:gd name="T2" fmla="*/ 0 w 637"/>
                  <a:gd name="T3" fmla="*/ 0 h 97"/>
                  <a:gd name="T4" fmla="*/ 0 w 637"/>
                  <a:gd name="T5" fmla="*/ 0 h 97"/>
                  <a:gd name="T6" fmla="*/ 0 w 637"/>
                  <a:gd name="T7" fmla="*/ 0 h 97"/>
                  <a:gd name="T8" fmla="*/ 0 w 637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97"/>
                  <a:gd name="T17" fmla="*/ 637 w 637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97">
                    <a:moveTo>
                      <a:pt x="0" y="97"/>
                    </a:moveTo>
                    <a:lnTo>
                      <a:pt x="81" y="0"/>
                    </a:lnTo>
                    <a:lnTo>
                      <a:pt x="637" y="0"/>
                    </a:lnTo>
                    <a:lnTo>
                      <a:pt x="557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5" name="Freeform 96"/>
              <p:cNvSpPr>
                <a:spLocks/>
              </p:cNvSpPr>
              <p:nvPr/>
            </p:nvSpPr>
            <p:spPr bwMode="auto">
              <a:xfrm>
                <a:off x="961" y="2305"/>
                <a:ext cx="159" cy="24"/>
              </a:xfrm>
              <a:custGeom>
                <a:avLst/>
                <a:gdLst>
                  <a:gd name="T0" fmla="*/ 0 w 637"/>
                  <a:gd name="T1" fmla="*/ 0 h 97"/>
                  <a:gd name="T2" fmla="*/ 0 w 637"/>
                  <a:gd name="T3" fmla="*/ 0 h 97"/>
                  <a:gd name="T4" fmla="*/ 0 w 637"/>
                  <a:gd name="T5" fmla="*/ 0 h 97"/>
                  <a:gd name="T6" fmla="*/ 0 w 637"/>
                  <a:gd name="T7" fmla="*/ 0 h 97"/>
                  <a:gd name="T8" fmla="*/ 0 w 637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97"/>
                  <a:gd name="T17" fmla="*/ 637 w 637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97">
                    <a:moveTo>
                      <a:pt x="0" y="97"/>
                    </a:moveTo>
                    <a:lnTo>
                      <a:pt x="81" y="0"/>
                    </a:lnTo>
                    <a:lnTo>
                      <a:pt x="637" y="0"/>
                    </a:lnTo>
                    <a:lnTo>
                      <a:pt x="557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6" name="Freeform 97"/>
              <p:cNvSpPr>
                <a:spLocks/>
              </p:cNvSpPr>
              <p:nvPr/>
            </p:nvSpPr>
            <p:spPr bwMode="auto">
              <a:xfrm>
                <a:off x="1100" y="2305"/>
                <a:ext cx="20" cy="30"/>
              </a:xfrm>
              <a:custGeom>
                <a:avLst/>
                <a:gdLst>
                  <a:gd name="T0" fmla="*/ 0 w 80"/>
                  <a:gd name="T1" fmla="*/ 0 h 121"/>
                  <a:gd name="T2" fmla="*/ 0 w 80"/>
                  <a:gd name="T3" fmla="*/ 0 h 121"/>
                  <a:gd name="T4" fmla="*/ 0 w 80"/>
                  <a:gd name="T5" fmla="*/ 0 h 121"/>
                  <a:gd name="T6" fmla="*/ 0 w 80"/>
                  <a:gd name="T7" fmla="*/ 0 h 121"/>
                  <a:gd name="T8" fmla="*/ 0 w 80"/>
                  <a:gd name="T9" fmla="*/ 0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21"/>
                  <a:gd name="T17" fmla="*/ 80 w 80"/>
                  <a:gd name="T18" fmla="*/ 121 h 1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21">
                    <a:moveTo>
                      <a:pt x="0" y="121"/>
                    </a:moveTo>
                    <a:lnTo>
                      <a:pt x="80" y="40"/>
                    </a:lnTo>
                    <a:lnTo>
                      <a:pt x="80" y="0"/>
                    </a:lnTo>
                    <a:lnTo>
                      <a:pt x="0" y="105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7" name="Freeform 98"/>
              <p:cNvSpPr>
                <a:spLocks/>
              </p:cNvSpPr>
              <p:nvPr/>
            </p:nvSpPr>
            <p:spPr bwMode="auto">
              <a:xfrm>
                <a:off x="1100" y="2305"/>
                <a:ext cx="20" cy="30"/>
              </a:xfrm>
              <a:custGeom>
                <a:avLst/>
                <a:gdLst>
                  <a:gd name="T0" fmla="*/ 0 w 80"/>
                  <a:gd name="T1" fmla="*/ 0 h 121"/>
                  <a:gd name="T2" fmla="*/ 0 w 80"/>
                  <a:gd name="T3" fmla="*/ 0 h 121"/>
                  <a:gd name="T4" fmla="*/ 0 w 80"/>
                  <a:gd name="T5" fmla="*/ 0 h 121"/>
                  <a:gd name="T6" fmla="*/ 0 w 80"/>
                  <a:gd name="T7" fmla="*/ 0 h 121"/>
                  <a:gd name="T8" fmla="*/ 0 w 80"/>
                  <a:gd name="T9" fmla="*/ 0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21"/>
                  <a:gd name="T17" fmla="*/ 80 w 80"/>
                  <a:gd name="T18" fmla="*/ 121 h 1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21">
                    <a:moveTo>
                      <a:pt x="0" y="121"/>
                    </a:moveTo>
                    <a:lnTo>
                      <a:pt x="80" y="40"/>
                    </a:lnTo>
                    <a:lnTo>
                      <a:pt x="80" y="0"/>
                    </a:lnTo>
                    <a:lnTo>
                      <a:pt x="0" y="105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8" name="Rectangle 99"/>
              <p:cNvSpPr>
                <a:spLocks noChangeArrowheads="1"/>
              </p:cNvSpPr>
              <p:nvPr/>
            </p:nvSpPr>
            <p:spPr bwMode="auto">
              <a:xfrm>
                <a:off x="961" y="2329"/>
                <a:ext cx="139" cy="6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9" name="Rectangle 100"/>
              <p:cNvSpPr>
                <a:spLocks noChangeArrowheads="1"/>
              </p:cNvSpPr>
              <p:nvPr/>
            </p:nvSpPr>
            <p:spPr bwMode="auto">
              <a:xfrm>
                <a:off x="962" y="2330"/>
                <a:ext cx="137" cy="4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743" name="Group 101"/>
            <p:cNvGrpSpPr>
              <a:grpSpLocks/>
            </p:cNvGrpSpPr>
            <p:nvPr/>
          </p:nvGrpSpPr>
          <p:grpSpPr bwMode="auto">
            <a:xfrm>
              <a:off x="1753" y="571"/>
              <a:ext cx="93" cy="56"/>
              <a:chOff x="1005" y="2205"/>
              <a:chExt cx="93" cy="56"/>
            </a:xfrm>
          </p:grpSpPr>
          <p:grpSp>
            <p:nvGrpSpPr>
              <p:cNvPr id="18793" name="Group 102"/>
              <p:cNvGrpSpPr>
                <a:grpSpLocks/>
              </p:cNvGrpSpPr>
              <p:nvPr/>
            </p:nvGrpSpPr>
            <p:grpSpPr bwMode="auto">
              <a:xfrm>
                <a:off x="1005" y="2205"/>
                <a:ext cx="93" cy="56"/>
                <a:chOff x="1005" y="2205"/>
                <a:chExt cx="93" cy="56"/>
              </a:xfrm>
            </p:grpSpPr>
            <p:sp>
              <p:nvSpPr>
                <p:cNvPr id="18811" name="Oval 103"/>
                <p:cNvSpPr>
                  <a:spLocks noChangeArrowheads="1"/>
                </p:cNvSpPr>
                <p:nvPr/>
              </p:nvSpPr>
              <p:spPr bwMode="auto">
                <a:xfrm>
                  <a:off x="1037" y="2205"/>
                  <a:ext cx="41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2" name="Oval 104"/>
                <p:cNvSpPr>
                  <a:spLocks noChangeArrowheads="1"/>
                </p:cNvSpPr>
                <p:nvPr/>
              </p:nvSpPr>
              <p:spPr bwMode="auto">
                <a:xfrm>
                  <a:off x="1015" y="2211"/>
                  <a:ext cx="31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3" name="Oval 105"/>
                <p:cNvSpPr>
                  <a:spLocks noChangeArrowheads="1"/>
                </p:cNvSpPr>
                <p:nvPr/>
              </p:nvSpPr>
              <p:spPr bwMode="auto">
                <a:xfrm>
                  <a:off x="1005" y="2225"/>
                  <a:ext cx="2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4" name="Oval 106"/>
                <p:cNvSpPr>
                  <a:spLocks noChangeArrowheads="1"/>
                </p:cNvSpPr>
                <p:nvPr/>
              </p:nvSpPr>
              <p:spPr bwMode="auto">
                <a:xfrm>
                  <a:off x="1011" y="2233"/>
                  <a:ext cx="32" cy="2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5" name="Oval 107"/>
                <p:cNvSpPr>
                  <a:spLocks noChangeArrowheads="1"/>
                </p:cNvSpPr>
                <p:nvPr/>
              </p:nvSpPr>
              <p:spPr bwMode="auto">
                <a:xfrm>
                  <a:off x="1033" y="2237"/>
                  <a:ext cx="49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6" name="Oval 108"/>
                <p:cNvSpPr>
                  <a:spLocks noChangeArrowheads="1"/>
                </p:cNvSpPr>
                <p:nvPr/>
              </p:nvSpPr>
              <p:spPr bwMode="auto">
                <a:xfrm>
                  <a:off x="1064" y="2211"/>
                  <a:ext cx="3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7" name="Oval 109"/>
                <p:cNvSpPr>
                  <a:spLocks noChangeArrowheads="1"/>
                </p:cNvSpPr>
                <p:nvPr/>
              </p:nvSpPr>
              <p:spPr bwMode="auto">
                <a:xfrm>
                  <a:off x="1068" y="2223"/>
                  <a:ext cx="3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8" name="Oval 110"/>
                <p:cNvSpPr>
                  <a:spLocks noChangeArrowheads="1"/>
                </p:cNvSpPr>
                <p:nvPr/>
              </p:nvSpPr>
              <p:spPr bwMode="auto">
                <a:xfrm>
                  <a:off x="1066" y="2227"/>
                  <a:ext cx="30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9" name="Oval 111"/>
                <p:cNvSpPr>
                  <a:spLocks noChangeArrowheads="1"/>
                </p:cNvSpPr>
                <p:nvPr/>
              </p:nvSpPr>
              <p:spPr bwMode="auto">
                <a:xfrm>
                  <a:off x="1021" y="2219"/>
                  <a:ext cx="61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794" name="Group 112"/>
              <p:cNvGrpSpPr>
                <a:grpSpLocks/>
              </p:cNvGrpSpPr>
              <p:nvPr/>
            </p:nvGrpSpPr>
            <p:grpSpPr bwMode="auto">
              <a:xfrm>
                <a:off x="1005" y="2205"/>
                <a:ext cx="93" cy="56"/>
                <a:chOff x="1005" y="2205"/>
                <a:chExt cx="93" cy="56"/>
              </a:xfrm>
            </p:grpSpPr>
            <p:sp>
              <p:nvSpPr>
                <p:cNvPr id="18795" name="Arc 113"/>
                <p:cNvSpPr>
                  <a:spLocks/>
                </p:cNvSpPr>
                <p:nvPr/>
              </p:nvSpPr>
              <p:spPr bwMode="auto">
                <a:xfrm>
                  <a:off x="1039" y="2205"/>
                  <a:ext cx="38" cy="12"/>
                </a:xfrm>
                <a:custGeom>
                  <a:avLst/>
                  <a:gdLst>
                    <a:gd name="T0" fmla="*/ 0 w 40079"/>
                    <a:gd name="T1" fmla="*/ 0 h 21600"/>
                    <a:gd name="T2" fmla="*/ 0 w 40079"/>
                    <a:gd name="T3" fmla="*/ 0 h 21600"/>
                    <a:gd name="T4" fmla="*/ 0 w 4007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0079"/>
                    <a:gd name="T10" fmla="*/ 0 h 21600"/>
                    <a:gd name="T11" fmla="*/ 40079 w 4007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079" h="21600" fill="none" extrusionOk="0">
                      <a:moveTo>
                        <a:pt x="0" y="14358"/>
                      </a:moveTo>
                      <a:cubicBezTo>
                        <a:pt x="3063" y="5749"/>
                        <a:pt x="11212" y="-1"/>
                        <a:pt x="20350" y="0"/>
                      </a:cubicBezTo>
                      <a:cubicBezTo>
                        <a:pt x="28878" y="0"/>
                        <a:pt x="36608" y="5017"/>
                        <a:pt x="40079" y="12807"/>
                      </a:cubicBezTo>
                    </a:path>
                    <a:path w="40079" h="21600" stroke="0" extrusionOk="0">
                      <a:moveTo>
                        <a:pt x="0" y="14358"/>
                      </a:moveTo>
                      <a:cubicBezTo>
                        <a:pt x="3063" y="5749"/>
                        <a:pt x="11212" y="-1"/>
                        <a:pt x="20350" y="0"/>
                      </a:cubicBezTo>
                      <a:cubicBezTo>
                        <a:pt x="28878" y="0"/>
                        <a:pt x="36608" y="5017"/>
                        <a:pt x="40079" y="12807"/>
                      </a:cubicBezTo>
                      <a:lnTo>
                        <a:pt x="2035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96" name="Arc 114"/>
                <p:cNvSpPr>
                  <a:spLocks/>
                </p:cNvSpPr>
                <p:nvPr/>
              </p:nvSpPr>
              <p:spPr bwMode="auto">
                <a:xfrm>
                  <a:off x="1040" y="2206"/>
                  <a:ext cx="36" cy="11"/>
                </a:xfrm>
                <a:custGeom>
                  <a:avLst/>
                  <a:gdLst>
                    <a:gd name="T0" fmla="*/ 0 w 39867"/>
                    <a:gd name="T1" fmla="*/ 0 h 21600"/>
                    <a:gd name="T2" fmla="*/ 0 w 39867"/>
                    <a:gd name="T3" fmla="*/ 0 h 21600"/>
                    <a:gd name="T4" fmla="*/ 0 w 3986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9867"/>
                    <a:gd name="T10" fmla="*/ 0 h 21600"/>
                    <a:gd name="T11" fmla="*/ 39867 w 3986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867" h="21600" fill="none" extrusionOk="0">
                      <a:moveTo>
                        <a:pt x="-1" y="14116"/>
                      </a:moveTo>
                      <a:cubicBezTo>
                        <a:pt x="3132" y="5633"/>
                        <a:pt x="11218" y="-1"/>
                        <a:pt x="20262" y="0"/>
                      </a:cubicBezTo>
                      <a:cubicBezTo>
                        <a:pt x="28681" y="0"/>
                        <a:pt x="36333" y="4892"/>
                        <a:pt x="39867" y="12533"/>
                      </a:cubicBezTo>
                    </a:path>
                    <a:path w="39867" h="21600" stroke="0" extrusionOk="0">
                      <a:moveTo>
                        <a:pt x="-1" y="14116"/>
                      </a:moveTo>
                      <a:cubicBezTo>
                        <a:pt x="3132" y="5633"/>
                        <a:pt x="11218" y="-1"/>
                        <a:pt x="20262" y="0"/>
                      </a:cubicBezTo>
                      <a:cubicBezTo>
                        <a:pt x="28681" y="0"/>
                        <a:pt x="36333" y="4892"/>
                        <a:pt x="39867" y="12533"/>
                      </a:cubicBezTo>
                      <a:lnTo>
                        <a:pt x="20262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97" name="Arc 115"/>
                <p:cNvSpPr>
                  <a:spLocks/>
                </p:cNvSpPr>
                <p:nvPr/>
              </p:nvSpPr>
              <p:spPr bwMode="auto">
                <a:xfrm>
                  <a:off x="1015" y="2211"/>
                  <a:ext cx="23" cy="14"/>
                </a:xfrm>
                <a:custGeom>
                  <a:avLst/>
                  <a:gdLst>
                    <a:gd name="T0" fmla="*/ 0 w 31958"/>
                    <a:gd name="T1" fmla="*/ 0 h 25972"/>
                    <a:gd name="T2" fmla="*/ 0 w 31958"/>
                    <a:gd name="T3" fmla="*/ 0 h 25972"/>
                    <a:gd name="T4" fmla="*/ 0 w 31958"/>
                    <a:gd name="T5" fmla="*/ 0 h 25972"/>
                    <a:gd name="T6" fmla="*/ 0 60000 65536"/>
                    <a:gd name="T7" fmla="*/ 0 60000 65536"/>
                    <a:gd name="T8" fmla="*/ 0 60000 65536"/>
                    <a:gd name="T9" fmla="*/ 0 w 31958"/>
                    <a:gd name="T10" fmla="*/ 0 h 25972"/>
                    <a:gd name="T11" fmla="*/ 31958 w 31958"/>
                    <a:gd name="T12" fmla="*/ 25972 h 259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958" h="25972" fill="none" extrusionOk="0">
                      <a:moveTo>
                        <a:pt x="447" y="25971"/>
                      </a:moveTo>
                      <a:cubicBezTo>
                        <a:pt x="149" y="24533"/>
                        <a:pt x="0" y="2306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219" y="-1"/>
                        <a:pt x="28781" y="909"/>
                        <a:pt x="31958" y="2645"/>
                      </a:cubicBezTo>
                    </a:path>
                    <a:path w="31958" h="25972" stroke="0" extrusionOk="0">
                      <a:moveTo>
                        <a:pt x="447" y="25971"/>
                      </a:moveTo>
                      <a:cubicBezTo>
                        <a:pt x="149" y="24533"/>
                        <a:pt x="0" y="2306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219" y="-1"/>
                        <a:pt x="28781" y="909"/>
                        <a:pt x="31958" y="264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98" name="Arc 116"/>
                <p:cNvSpPr>
                  <a:spLocks/>
                </p:cNvSpPr>
                <p:nvPr/>
              </p:nvSpPr>
              <p:spPr bwMode="auto">
                <a:xfrm>
                  <a:off x="1016" y="2212"/>
                  <a:ext cx="21" cy="13"/>
                </a:xfrm>
                <a:custGeom>
                  <a:avLst/>
                  <a:gdLst>
                    <a:gd name="T0" fmla="*/ 0 w 31797"/>
                    <a:gd name="T1" fmla="*/ 0 h 26058"/>
                    <a:gd name="T2" fmla="*/ 0 w 31797"/>
                    <a:gd name="T3" fmla="*/ 0 h 26058"/>
                    <a:gd name="T4" fmla="*/ 0 w 31797"/>
                    <a:gd name="T5" fmla="*/ 0 h 26058"/>
                    <a:gd name="T6" fmla="*/ 0 60000 65536"/>
                    <a:gd name="T7" fmla="*/ 0 60000 65536"/>
                    <a:gd name="T8" fmla="*/ 0 60000 65536"/>
                    <a:gd name="T9" fmla="*/ 0 w 31797"/>
                    <a:gd name="T10" fmla="*/ 0 h 26058"/>
                    <a:gd name="T11" fmla="*/ 31797 w 31797"/>
                    <a:gd name="T12" fmla="*/ 26058 h 260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797" h="26058" fill="none" extrusionOk="0">
                      <a:moveTo>
                        <a:pt x="465" y="26057"/>
                      </a:moveTo>
                      <a:cubicBezTo>
                        <a:pt x="155" y="24592"/>
                        <a:pt x="0" y="2309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157" y="-1"/>
                        <a:pt x="28660" y="878"/>
                        <a:pt x="31796" y="2558"/>
                      </a:cubicBezTo>
                    </a:path>
                    <a:path w="31797" h="26058" stroke="0" extrusionOk="0">
                      <a:moveTo>
                        <a:pt x="465" y="26057"/>
                      </a:moveTo>
                      <a:cubicBezTo>
                        <a:pt x="155" y="24592"/>
                        <a:pt x="0" y="2309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157" y="-1"/>
                        <a:pt x="28660" y="878"/>
                        <a:pt x="31796" y="2558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99" name="Arc 117"/>
                <p:cNvSpPr>
                  <a:spLocks/>
                </p:cNvSpPr>
                <p:nvPr/>
              </p:nvSpPr>
              <p:spPr bwMode="auto">
                <a:xfrm>
                  <a:off x="1011" y="2242"/>
                  <a:ext cx="24" cy="11"/>
                </a:xfrm>
                <a:custGeom>
                  <a:avLst/>
                  <a:gdLst>
                    <a:gd name="T0" fmla="*/ 0 w 32394"/>
                    <a:gd name="T1" fmla="*/ 0 h 22980"/>
                    <a:gd name="T2" fmla="*/ 0 w 32394"/>
                    <a:gd name="T3" fmla="*/ 0 h 22980"/>
                    <a:gd name="T4" fmla="*/ 0 w 32394"/>
                    <a:gd name="T5" fmla="*/ 0 h 22980"/>
                    <a:gd name="T6" fmla="*/ 0 60000 65536"/>
                    <a:gd name="T7" fmla="*/ 0 60000 65536"/>
                    <a:gd name="T8" fmla="*/ 0 60000 65536"/>
                    <a:gd name="T9" fmla="*/ 0 w 32394"/>
                    <a:gd name="T10" fmla="*/ 0 h 22980"/>
                    <a:gd name="T11" fmla="*/ 32394 w 32394"/>
                    <a:gd name="T12" fmla="*/ 22980 h 229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394" h="22980" fill="none" extrusionOk="0">
                      <a:moveTo>
                        <a:pt x="32393" y="20089"/>
                      </a:moveTo>
                      <a:cubicBezTo>
                        <a:pt x="29111" y="21983"/>
                        <a:pt x="25389" y="22979"/>
                        <a:pt x="21600" y="22980"/>
                      </a:cubicBezTo>
                      <a:cubicBezTo>
                        <a:pt x="9670" y="22980"/>
                        <a:pt x="0" y="13309"/>
                        <a:pt x="0" y="1380"/>
                      </a:cubicBezTo>
                      <a:cubicBezTo>
                        <a:pt x="-1" y="919"/>
                        <a:pt x="14" y="459"/>
                        <a:pt x="44" y="0"/>
                      </a:cubicBezTo>
                    </a:path>
                    <a:path w="32394" h="22980" stroke="0" extrusionOk="0">
                      <a:moveTo>
                        <a:pt x="32393" y="20089"/>
                      </a:moveTo>
                      <a:cubicBezTo>
                        <a:pt x="29111" y="21983"/>
                        <a:pt x="25389" y="22979"/>
                        <a:pt x="21600" y="22980"/>
                      </a:cubicBezTo>
                      <a:cubicBezTo>
                        <a:pt x="9670" y="22980"/>
                        <a:pt x="0" y="13309"/>
                        <a:pt x="0" y="1380"/>
                      </a:cubicBezTo>
                      <a:cubicBezTo>
                        <a:pt x="-1" y="919"/>
                        <a:pt x="14" y="459"/>
                        <a:pt x="44" y="0"/>
                      </a:cubicBezTo>
                      <a:lnTo>
                        <a:pt x="21600" y="138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0" name="Arc 118"/>
                <p:cNvSpPr>
                  <a:spLocks/>
                </p:cNvSpPr>
                <p:nvPr/>
              </p:nvSpPr>
              <p:spPr bwMode="auto">
                <a:xfrm>
                  <a:off x="1012" y="2242"/>
                  <a:ext cx="22" cy="10"/>
                </a:xfrm>
                <a:custGeom>
                  <a:avLst/>
                  <a:gdLst>
                    <a:gd name="T0" fmla="*/ 0 w 32065"/>
                    <a:gd name="T1" fmla="*/ 0 h 23037"/>
                    <a:gd name="T2" fmla="*/ 0 w 32065"/>
                    <a:gd name="T3" fmla="*/ 0 h 23037"/>
                    <a:gd name="T4" fmla="*/ 0 w 32065"/>
                    <a:gd name="T5" fmla="*/ 0 h 23037"/>
                    <a:gd name="T6" fmla="*/ 0 60000 65536"/>
                    <a:gd name="T7" fmla="*/ 0 60000 65536"/>
                    <a:gd name="T8" fmla="*/ 0 60000 65536"/>
                    <a:gd name="T9" fmla="*/ 0 w 32065"/>
                    <a:gd name="T10" fmla="*/ 0 h 23037"/>
                    <a:gd name="T11" fmla="*/ 32065 w 32065"/>
                    <a:gd name="T12" fmla="*/ 23037 h 230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065" h="23037" fill="none" extrusionOk="0">
                      <a:moveTo>
                        <a:pt x="32065" y="20332"/>
                      </a:moveTo>
                      <a:cubicBezTo>
                        <a:pt x="28862" y="22106"/>
                        <a:pt x="25261" y="23036"/>
                        <a:pt x="21600" y="23037"/>
                      </a:cubicBezTo>
                      <a:cubicBezTo>
                        <a:pt x="9670" y="23037"/>
                        <a:pt x="0" y="13366"/>
                        <a:pt x="0" y="1437"/>
                      </a:cubicBezTo>
                      <a:cubicBezTo>
                        <a:pt x="-1" y="957"/>
                        <a:pt x="15" y="478"/>
                        <a:pt x="47" y="-1"/>
                      </a:cubicBezTo>
                    </a:path>
                    <a:path w="32065" h="23037" stroke="0" extrusionOk="0">
                      <a:moveTo>
                        <a:pt x="32065" y="20332"/>
                      </a:moveTo>
                      <a:cubicBezTo>
                        <a:pt x="28862" y="22106"/>
                        <a:pt x="25261" y="23036"/>
                        <a:pt x="21600" y="23037"/>
                      </a:cubicBezTo>
                      <a:cubicBezTo>
                        <a:pt x="9670" y="23037"/>
                        <a:pt x="0" y="13366"/>
                        <a:pt x="0" y="1437"/>
                      </a:cubicBezTo>
                      <a:cubicBezTo>
                        <a:pt x="-1" y="957"/>
                        <a:pt x="15" y="478"/>
                        <a:pt x="47" y="-1"/>
                      </a:cubicBezTo>
                      <a:lnTo>
                        <a:pt x="21600" y="1437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1" name="Arc 119"/>
                <p:cNvSpPr>
                  <a:spLocks/>
                </p:cNvSpPr>
                <p:nvPr/>
              </p:nvSpPr>
              <p:spPr bwMode="auto">
                <a:xfrm>
                  <a:off x="1076" y="2211"/>
                  <a:ext cx="18" cy="13"/>
                </a:xfrm>
                <a:custGeom>
                  <a:avLst/>
                  <a:gdLst>
                    <a:gd name="T0" fmla="*/ 0 w 25836"/>
                    <a:gd name="T1" fmla="*/ 0 h 32090"/>
                    <a:gd name="T2" fmla="*/ 0 w 25836"/>
                    <a:gd name="T3" fmla="*/ 0 h 32090"/>
                    <a:gd name="T4" fmla="*/ 0 w 25836"/>
                    <a:gd name="T5" fmla="*/ 0 h 32090"/>
                    <a:gd name="T6" fmla="*/ 0 60000 65536"/>
                    <a:gd name="T7" fmla="*/ 0 60000 65536"/>
                    <a:gd name="T8" fmla="*/ 0 60000 65536"/>
                    <a:gd name="T9" fmla="*/ 0 w 25836"/>
                    <a:gd name="T10" fmla="*/ 0 h 32090"/>
                    <a:gd name="T11" fmla="*/ 25836 w 25836"/>
                    <a:gd name="T12" fmla="*/ 32090 h 3209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836" h="32090" fill="none" extrusionOk="0">
                      <a:moveTo>
                        <a:pt x="0" y="419"/>
                      </a:moveTo>
                      <a:cubicBezTo>
                        <a:pt x="1394" y="140"/>
                        <a:pt x="2813" y="-1"/>
                        <a:pt x="4236" y="0"/>
                      </a:cubicBezTo>
                      <a:cubicBezTo>
                        <a:pt x="16165" y="0"/>
                        <a:pt x="25836" y="9670"/>
                        <a:pt x="25836" y="21600"/>
                      </a:cubicBezTo>
                      <a:cubicBezTo>
                        <a:pt x="25836" y="25270"/>
                        <a:pt x="24900" y="28881"/>
                        <a:pt x="23117" y="32089"/>
                      </a:cubicBezTo>
                    </a:path>
                    <a:path w="25836" h="32090" stroke="0" extrusionOk="0">
                      <a:moveTo>
                        <a:pt x="0" y="419"/>
                      </a:moveTo>
                      <a:cubicBezTo>
                        <a:pt x="1394" y="140"/>
                        <a:pt x="2813" y="-1"/>
                        <a:pt x="4236" y="0"/>
                      </a:cubicBezTo>
                      <a:cubicBezTo>
                        <a:pt x="16165" y="0"/>
                        <a:pt x="25836" y="9670"/>
                        <a:pt x="25836" y="21600"/>
                      </a:cubicBezTo>
                      <a:cubicBezTo>
                        <a:pt x="25836" y="25270"/>
                        <a:pt x="24900" y="28881"/>
                        <a:pt x="23117" y="32089"/>
                      </a:cubicBezTo>
                      <a:lnTo>
                        <a:pt x="4236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2" name="Arc 120"/>
                <p:cNvSpPr>
                  <a:spLocks/>
                </p:cNvSpPr>
                <p:nvPr/>
              </p:nvSpPr>
              <p:spPr bwMode="auto">
                <a:xfrm>
                  <a:off x="1076" y="2212"/>
                  <a:ext cx="17" cy="12"/>
                </a:xfrm>
                <a:custGeom>
                  <a:avLst/>
                  <a:gdLst>
                    <a:gd name="T0" fmla="*/ 0 w 25642"/>
                    <a:gd name="T1" fmla="*/ 0 h 32484"/>
                    <a:gd name="T2" fmla="*/ 0 w 25642"/>
                    <a:gd name="T3" fmla="*/ 0 h 32484"/>
                    <a:gd name="T4" fmla="*/ 0 w 25642"/>
                    <a:gd name="T5" fmla="*/ 0 h 32484"/>
                    <a:gd name="T6" fmla="*/ 0 60000 65536"/>
                    <a:gd name="T7" fmla="*/ 0 60000 65536"/>
                    <a:gd name="T8" fmla="*/ 0 60000 65536"/>
                    <a:gd name="T9" fmla="*/ 0 w 25642"/>
                    <a:gd name="T10" fmla="*/ 0 h 32484"/>
                    <a:gd name="T11" fmla="*/ 25642 w 25642"/>
                    <a:gd name="T12" fmla="*/ 32484 h 324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642" h="32484" fill="none" extrusionOk="0">
                      <a:moveTo>
                        <a:pt x="0" y="381"/>
                      </a:moveTo>
                      <a:cubicBezTo>
                        <a:pt x="1332" y="127"/>
                        <a:pt x="2685" y="-1"/>
                        <a:pt x="4042" y="0"/>
                      </a:cubicBezTo>
                      <a:cubicBezTo>
                        <a:pt x="15971" y="0"/>
                        <a:pt x="25642" y="9670"/>
                        <a:pt x="25642" y="21600"/>
                      </a:cubicBezTo>
                      <a:cubicBezTo>
                        <a:pt x="25642" y="25424"/>
                        <a:pt x="24626" y="29180"/>
                        <a:pt x="22699" y="32483"/>
                      </a:cubicBezTo>
                    </a:path>
                    <a:path w="25642" h="32484" stroke="0" extrusionOk="0">
                      <a:moveTo>
                        <a:pt x="0" y="381"/>
                      </a:moveTo>
                      <a:cubicBezTo>
                        <a:pt x="1332" y="127"/>
                        <a:pt x="2685" y="-1"/>
                        <a:pt x="4042" y="0"/>
                      </a:cubicBezTo>
                      <a:cubicBezTo>
                        <a:pt x="15971" y="0"/>
                        <a:pt x="25642" y="9670"/>
                        <a:pt x="25642" y="21600"/>
                      </a:cubicBezTo>
                      <a:cubicBezTo>
                        <a:pt x="25642" y="25424"/>
                        <a:pt x="24626" y="29180"/>
                        <a:pt x="22699" y="32483"/>
                      </a:cubicBezTo>
                      <a:lnTo>
                        <a:pt x="4042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3" name="Arc 121"/>
                <p:cNvSpPr>
                  <a:spLocks/>
                </p:cNvSpPr>
                <p:nvPr/>
              </p:nvSpPr>
              <p:spPr bwMode="auto">
                <a:xfrm>
                  <a:off x="1082" y="2225"/>
                  <a:ext cx="16" cy="13"/>
                </a:xfrm>
                <a:custGeom>
                  <a:avLst/>
                  <a:gdLst>
                    <a:gd name="T0" fmla="*/ 0 w 21600"/>
                    <a:gd name="T1" fmla="*/ 0 h 28665"/>
                    <a:gd name="T2" fmla="*/ 0 w 21600"/>
                    <a:gd name="T3" fmla="*/ 0 h 28665"/>
                    <a:gd name="T4" fmla="*/ 0 w 21600"/>
                    <a:gd name="T5" fmla="*/ 0 h 2866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8665"/>
                    <a:gd name="T11" fmla="*/ 21600 w 21600"/>
                    <a:gd name="T12" fmla="*/ 28665 h 2866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8665" fill="none" extrusionOk="0">
                      <a:moveTo>
                        <a:pt x="13298" y="-1"/>
                      </a:moveTo>
                      <a:cubicBezTo>
                        <a:pt x="18537" y="4093"/>
                        <a:pt x="21600" y="10371"/>
                        <a:pt x="21600" y="17021"/>
                      </a:cubicBezTo>
                      <a:cubicBezTo>
                        <a:pt x="21600" y="21148"/>
                        <a:pt x="20417" y="25188"/>
                        <a:pt x="18192" y="28664"/>
                      </a:cubicBezTo>
                    </a:path>
                    <a:path w="21600" h="28665" stroke="0" extrusionOk="0">
                      <a:moveTo>
                        <a:pt x="13298" y="-1"/>
                      </a:moveTo>
                      <a:cubicBezTo>
                        <a:pt x="18537" y="4093"/>
                        <a:pt x="21600" y="10371"/>
                        <a:pt x="21600" y="17021"/>
                      </a:cubicBezTo>
                      <a:cubicBezTo>
                        <a:pt x="21600" y="21148"/>
                        <a:pt x="20417" y="25188"/>
                        <a:pt x="18192" y="28664"/>
                      </a:cubicBezTo>
                      <a:lnTo>
                        <a:pt x="0" y="1702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4" name="Arc 122"/>
                <p:cNvSpPr>
                  <a:spLocks/>
                </p:cNvSpPr>
                <p:nvPr/>
              </p:nvSpPr>
              <p:spPr bwMode="auto">
                <a:xfrm>
                  <a:off x="1082" y="2226"/>
                  <a:ext cx="15" cy="12"/>
                </a:xfrm>
                <a:custGeom>
                  <a:avLst/>
                  <a:gdLst>
                    <a:gd name="T0" fmla="*/ 0 w 21600"/>
                    <a:gd name="T1" fmla="*/ 0 h 29262"/>
                    <a:gd name="T2" fmla="*/ 0 w 21600"/>
                    <a:gd name="T3" fmla="*/ 0 h 29262"/>
                    <a:gd name="T4" fmla="*/ 0 w 21600"/>
                    <a:gd name="T5" fmla="*/ 0 h 2926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9262"/>
                    <a:gd name="T11" fmla="*/ 21600 w 21600"/>
                    <a:gd name="T12" fmla="*/ 29262 h 2926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9262" fill="none" extrusionOk="0">
                      <a:moveTo>
                        <a:pt x="12959" y="-1"/>
                      </a:moveTo>
                      <a:cubicBezTo>
                        <a:pt x="18399" y="4079"/>
                        <a:pt x="21600" y="10481"/>
                        <a:pt x="21600" y="17280"/>
                      </a:cubicBezTo>
                      <a:cubicBezTo>
                        <a:pt x="21600" y="21544"/>
                        <a:pt x="20337" y="25713"/>
                        <a:pt x="17971" y="29261"/>
                      </a:cubicBezTo>
                    </a:path>
                    <a:path w="21600" h="29262" stroke="0" extrusionOk="0">
                      <a:moveTo>
                        <a:pt x="12959" y="-1"/>
                      </a:moveTo>
                      <a:cubicBezTo>
                        <a:pt x="18399" y="4079"/>
                        <a:pt x="21600" y="10481"/>
                        <a:pt x="21600" y="17280"/>
                      </a:cubicBezTo>
                      <a:cubicBezTo>
                        <a:pt x="21600" y="21544"/>
                        <a:pt x="20337" y="25713"/>
                        <a:pt x="17971" y="29261"/>
                      </a:cubicBezTo>
                      <a:lnTo>
                        <a:pt x="0" y="1728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5" name="Arc 123"/>
                <p:cNvSpPr>
                  <a:spLocks/>
                </p:cNvSpPr>
                <p:nvPr/>
              </p:nvSpPr>
              <p:spPr bwMode="auto">
                <a:xfrm>
                  <a:off x="1076" y="2237"/>
                  <a:ext cx="20" cy="20"/>
                </a:xfrm>
                <a:custGeom>
                  <a:avLst/>
                  <a:gdLst>
                    <a:gd name="T0" fmla="*/ 0 w 28696"/>
                    <a:gd name="T1" fmla="*/ 0 h 28431"/>
                    <a:gd name="T2" fmla="*/ 0 w 28696"/>
                    <a:gd name="T3" fmla="*/ 0 h 28431"/>
                    <a:gd name="T4" fmla="*/ 0 w 28696"/>
                    <a:gd name="T5" fmla="*/ 0 h 28431"/>
                    <a:gd name="T6" fmla="*/ 0 60000 65536"/>
                    <a:gd name="T7" fmla="*/ 0 60000 65536"/>
                    <a:gd name="T8" fmla="*/ 0 60000 65536"/>
                    <a:gd name="T9" fmla="*/ 0 w 28696"/>
                    <a:gd name="T10" fmla="*/ 0 h 28431"/>
                    <a:gd name="T11" fmla="*/ 28696 w 28696"/>
                    <a:gd name="T12" fmla="*/ 28431 h 2843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696" h="28431" fill="none" extrusionOk="0">
                      <a:moveTo>
                        <a:pt x="27587" y="0"/>
                      </a:moveTo>
                      <a:cubicBezTo>
                        <a:pt x="28321" y="2202"/>
                        <a:pt x="28696" y="4509"/>
                        <a:pt x="28696" y="6831"/>
                      </a:cubicBezTo>
                      <a:cubicBezTo>
                        <a:pt x="28696" y="18760"/>
                        <a:pt x="19025" y="28431"/>
                        <a:pt x="7096" y="28431"/>
                      </a:cubicBezTo>
                      <a:cubicBezTo>
                        <a:pt x="4680" y="28431"/>
                        <a:pt x="2281" y="28025"/>
                        <a:pt x="-1" y="27232"/>
                      </a:cubicBezTo>
                    </a:path>
                    <a:path w="28696" h="28431" stroke="0" extrusionOk="0">
                      <a:moveTo>
                        <a:pt x="27587" y="0"/>
                      </a:moveTo>
                      <a:cubicBezTo>
                        <a:pt x="28321" y="2202"/>
                        <a:pt x="28696" y="4509"/>
                        <a:pt x="28696" y="6831"/>
                      </a:cubicBezTo>
                      <a:cubicBezTo>
                        <a:pt x="28696" y="18760"/>
                        <a:pt x="19025" y="28431"/>
                        <a:pt x="7096" y="28431"/>
                      </a:cubicBezTo>
                      <a:cubicBezTo>
                        <a:pt x="4680" y="28431"/>
                        <a:pt x="2281" y="28025"/>
                        <a:pt x="-1" y="27232"/>
                      </a:cubicBezTo>
                      <a:lnTo>
                        <a:pt x="7096" y="683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6" name="Arc 124"/>
                <p:cNvSpPr>
                  <a:spLocks/>
                </p:cNvSpPr>
                <p:nvPr/>
              </p:nvSpPr>
              <p:spPr bwMode="auto">
                <a:xfrm>
                  <a:off x="1076" y="2238"/>
                  <a:ext cx="19" cy="18"/>
                </a:xfrm>
                <a:custGeom>
                  <a:avLst/>
                  <a:gdLst>
                    <a:gd name="T0" fmla="*/ 0 w 28696"/>
                    <a:gd name="T1" fmla="*/ 0 h 28431"/>
                    <a:gd name="T2" fmla="*/ 0 w 28696"/>
                    <a:gd name="T3" fmla="*/ 0 h 28431"/>
                    <a:gd name="T4" fmla="*/ 0 w 28696"/>
                    <a:gd name="T5" fmla="*/ 0 h 28431"/>
                    <a:gd name="T6" fmla="*/ 0 60000 65536"/>
                    <a:gd name="T7" fmla="*/ 0 60000 65536"/>
                    <a:gd name="T8" fmla="*/ 0 60000 65536"/>
                    <a:gd name="T9" fmla="*/ 0 w 28696"/>
                    <a:gd name="T10" fmla="*/ 0 h 28431"/>
                    <a:gd name="T11" fmla="*/ 28696 w 28696"/>
                    <a:gd name="T12" fmla="*/ 28431 h 2843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696" h="28431" fill="none" extrusionOk="0">
                      <a:moveTo>
                        <a:pt x="27587" y="0"/>
                      </a:moveTo>
                      <a:cubicBezTo>
                        <a:pt x="28321" y="2202"/>
                        <a:pt x="28696" y="4509"/>
                        <a:pt x="28696" y="6831"/>
                      </a:cubicBezTo>
                      <a:cubicBezTo>
                        <a:pt x="28696" y="18760"/>
                        <a:pt x="19025" y="28431"/>
                        <a:pt x="7096" y="28431"/>
                      </a:cubicBezTo>
                      <a:cubicBezTo>
                        <a:pt x="4680" y="28431"/>
                        <a:pt x="2281" y="28025"/>
                        <a:pt x="-1" y="27232"/>
                      </a:cubicBezTo>
                    </a:path>
                    <a:path w="28696" h="28431" stroke="0" extrusionOk="0">
                      <a:moveTo>
                        <a:pt x="27587" y="0"/>
                      </a:moveTo>
                      <a:cubicBezTo>
                        <a:pt x="28321" y="2202"/>
                        <a:pt x="28696" y="4509"/>
                        <a:pt x="28696" y="6831"/>
                      </a:cubicBezTo>
                      <a:cubicBezTo>
                        <a:pt x="28696" y="18760"/>
                        <a:pt x="19025" y="28431"/>
                        <a:pt x="7096" y="28431"/>
                      </a:cubicBezTo>
                      <a:cubicBezTo>
                        <a:pt x="4680" y="28431"/>
                        <a:pt x="2281" y="28025"/>
                        <a:pt x="-1" y="27232"/>
                      </a:cubicBezTo>
                      <a:lnTo>
                        <a:pt x="7096" y="683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7" name="Arc 125"/>
                <p:cNvSpPr>
                  <a:spLocks/>
                </p:cNvSpPr>
                <p:nvPr/>
              </p:nvSpPr>
              <p:spPr bwMode="auto">
                <a:xfrm>
                  <a:off x="1005" y="2225"/>
                  <a:ext cx="10" cy="17"/>
                </a:xfrm>
                <a:custGeom>
                  <a:avLst/>
                  <a:gdLst>
                    <a:gd name="T0" fmla="*/ 0 w 21600"/>
                    <a:gd name="T1" fmla="*/ 0 h 41281"/>
                    <a:gd name="T2" fmla="*/ 0 w 21600"/>
                    <a:gd name="T3" fmla="*/ 0 h 41281"/>
                    <a:gd name="T4" fmla="*/ 0 w 21600"/>
                    <a:gd name="T5" fmla="*/ 0 h 4128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281"/>
                    <a:gd name="T11" fmla="*/ 21600 w 21600"/>
                    <a:gd name="T12" fmla="*/ 41281 h 412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281" fill="none" extrusionOk="0">
                      <a:moveTo>
                        <a:pt x="12736" y="41280"/>
                      </a:moveTo>
                      <a:cubicBezTo>
                        <a:pt x="4984" y="37792"/>
                        <a:pt x="0" y="30082"/>
                        <a:pt x="0" y="21583"/>
                      </a:cubicBezTo>
                      <a:cubicBezTo>
                        <a:pt x="-1" y="9982"/>
                        <a:pt x="9163" y="453"/>
                        <a:pt x="20754" y="-1"/>
                      </a:cubicBezTo>
                    </a:path>
                    <a:path w="21600" h="41281" stroke="0" extrusionOk="0">
                      <a:moveTo>
                        <a:pt x="12736" y="41280"/>
                      </a:moveTo>
                      <a:cubicBezTo>
                        <a:pt x="4984" y="37792"/>
                        <a:pt x="0" y="30082"/>
                        <a:pt x="0" y="21583"/>
                      </a:cubicBezTo>
                      <a:cubicBezTo>
                        <a:pt x="-1" y="9982"/>
                        <a:pt x="9163" y="453"/>
                        <a:pt x="20754" y="-1"/>
                      </a:cubicBezTo>
                      <a:lnTo>
                        <a:pt x="21600" y="21583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8" name="Arc 126"/>
                <p:cNvSpPr>
                  <a:spLocks/>
                </p:cNvSpPr>
                <p:nvPr/>
              </p:nvSpPr>
              <p:spPr bwMode="auto">
                <a:xfrm>
                  <a:off x="1006" y="2226"/>
                  <a:ext cx="9" cy="15"/>
                </a:xfrm>
                <a:custGeom>
                  <a:avLst/>
                  <a:gdLst>
                    <a:gd name="T0" fmla="*/ 0 w 21600"/>
                    <a:gd name="T1" fmla="*/ 0 h 41322"/>
                    <a:gd name="T2" fmla="*/ 0 w 21600"/>
                    <a:gd name="T3" fmla="*/ 0 h 41322"/>
                    <a:gd name="T4" fmla="*/ 0 w 21600"/>
                    <a:gd name="T5" fmla="*/ 0 h 4132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322"/>
                    <a:gd name="T11" fmla="*/ 21600 w 21600"/>
                    <a:gd name="T12" fmla="*/ 41322 h 413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322" fill="none" extrusionOk="0">
                      <a:moveTo>
                        <a:pt x="12826" y="41322"/>
                      </a:moveTo>
                      <a:cubicBezTo>
                        <a:pt x="5026" y="37855"/>
                        <a:pt x="0" y="30119"/>
                        <a:pt x="0" y="21584"/>
                      </a:cubicBezTo>
                      <a:cubicBezTo>
                        <a:pt x="-1" y="9979"/>
                        <a:pt x="9169" y="448"/>
                        <a:pt x="20766" y="0"/>
                      </a:cubicBezTo>
                    </a:path>
                    <a:path w="21600" h="41322" stroke="0" extrusionOk="0">
                      <a:moveTo>
                        <a:pt x="12826" y="41322"/>
                      </a:moveTo>
                      <a:cubicBezTo>
                        <a:pt x="5026" y="37855"/>
                        <a:pt x="0" y="30119"/>
                        <a:pt x="0" y="21584"/>
                      </a:cubicBezTo>
                      <a:cubicBezTo>
                        <a:pt x="-1" y="9979"/>
                        <a:pt x="9169" y="448"/>
                        <a:pt x="20766" y="0"/>
                      </a:cubicBezTo>
                      <a:lnTo>
                        <a:pt x="21600" y="21584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09" name="Arc 127"/>
                <p:cNvSpPr>
                  <a:spLocks/>
                </p:cNvSpPr>
                <p:nvPr/>
              </p:nvSpPr>
              <p:spPr bwMode="auto">
                <a:xfrm>
                  <a:off x="1034" y="2249"/>
                  <a:ext cx="43" cy="12"/>
                </a:xfrm>
                <a:custGeom>
                  <a:avLst/>
                  <a:gdLst>
                    <a:gd name="T0" fmla="*/ 0 w 39157"/>
                    <a:gd name="T1" fmla="*/ 0 h 21600"/>
                    <a:gd name="T2" fmla="*/ 0 w 39157"/>
                    <a:gd name="T3" fmla="*/ 0 h 21600"/>
                    <a:gd name="T4" fmla="*/ 0 w 391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9157"/>
                    <a:gd name="T10" fmla="*/ 0 h 21600"/>
                    <a:gd name="T11" fmla="*/ 39157 w 391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157" h="21600" fill="none" extrusionOk="0">
                      <a:moveTo>
                        <a:pt x="39156" y="12211"/>
                      </a:moveTo>
                      <a:cubicBezTo>
                        <a:pt x="35129" y="18087"/>
                        <a:pt x="28463" y="21599"/>
                        <a:pt x="21340" y="21600"/>
                      </a:cubicBezTo>
                      <a:cubicBezTo>
                        <a:pt x="10701" y="21600"/>
                        <a:pt x="1646" y="13853"/>
                        <a:pt x="0" y="3342"/>
                      </a:cubicBezTo>
                    </a:path>
                    <a:path w="39157" h="21600" stroke="0" extrusionOk="0">
                      <a:moveTo>
                        <a:pt x="39156" y="12211"/>
                      </a:moveTo>
                      <a:cubicBezTo>
                        <a:pt x="35129" y="18087"/>
                        <a:pt x="28463" y="21599"/>
                        <a:pt x="21340" y="21600"/>
                      </a:cubicBezTo>
                      <a:cubicBezTo>
                        <a:pt x="10701" y="21600"/>
                        <a:pt x="1646" y="13853"/>
                        <a:pt x="0" y="3342"/>
                      </a:cubicBezTo>
                      <a:lnTo>
                        <a:pt x="21340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10" name="Arc 128"/>
                <p:cNvSpPr>
                  <a:spLocks/>
                </p:cNvSpPr>
                <p:nvPr/>
              </p:nvSpPr>
              <p:spPr bwMode="auto">
                <a:xfrm>
                  <a:off x="1035" y="2249"/>
                  <a:ext cx="40" cy="11"/>
                </a:xfrm>
                <a:custGeom>
                  <a:avLst/>
                  <a:gdLst>
                    <a:gd name="T0" fmla="*/ 0 w 38879"/>
                    <a:gd name="T1" fmla="*/ 0 h 21600"/>
                    <a:gd name="T2" fmla="*/ 0 w 38879"/>
                    <a:gd name="T3" fmla="*/ 0 h 21600"/>
                    <a:gd name="T4" fmla="*/ 0 w 3887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879"/>
                    <a:gd name="T10" fmla="*/ 0 h 21600"/>
                    <a:gd name="T11" fmla="*/ 38879 w 3887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879" h="21600" fill="none" extrusionOk="0">
                      <a:moveTo>
                        <a:pt x="38878" y="12573"/>
                      </a:moveTo>
                      <a:cubicBezTo>
                        <a:pt x="34822" y="18239"/>
                        <a:pt x="28283" y="21599"/>
                        <a:pt x="21316" y="21600"/>
                      </a:cubicBezTo>
                      <a:cubicBezTo>
                        <a:pt x="10732" y="21600"/>
                        <a:pt x="1708" y="13932"/>
                        <a:pt x="-1" y="3488"/>
                      </a:cubicBezTo>
                    </a:path>
                    <a:path w="38879" h="21600" stroke="0" extrusionOk="0">
                      <a:moveTo>
                        <a:pt x="38878" y="12573"/>
                      </a:moveTo>
                      <a:cubicBezTo>
                        <a:pt x="34822" y="18239"/>
                        <a:pt x="28283" y="21599"/>
                        <a:pt x="21316" y="21600"/>
                      </a:cubicBezTo>
                      <a:cubicBezTo>
                        <a:pt x="10732" y="21600"/>
                        <a:pt x="1708" y="13932"/>
                        <a:pt x="-1" y="3488"/>
                      </a:cubicBezTo>
                      <a:lnTo>
                        <a:pt x="21316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744" name="Group 129"/>
            <p:cNvGrpSpPr>
              <a:grpSpLocks/>
            </p:cNvGrpSpPr>
            <p:nvPr/>
          </p:nvGrpSpPr>
          <p:grpSpPr bwMode="auto">
            <a:xfrm>
              <a:off x="1523" y="332"/>
              <a:ext cx="170" cy="169"/>
              <a:chOff x="775" y="1966"/>
              <a:chExt cx="170" cy="169"/>
            </a:xfrm>
          </p:grpSpPr>
          <p:sp>
            <p:nvSpPr>
              <p:cNvPr id="18773" name="Freeform 130"/>
              <p:cNvSpPr>
                <a:spLocks/>
              </p:cNvSpPr>
              <p:nvPr/>
            </p:nvSpPr>
            <p:spPr bwMode="auto">
              <a:xfrm>
                <a:off x="799" y="2068"/>
                <a:ext cx="146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2" y="0"/>
                    </a:lnTo>
                    <a:lnTo>
                      <a:pt x="581" y="0"/>
                    </a:lnTo>
                    <a:lnTo>
                      <a:pt x="51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4" name="Freeform 131"/>
              <p:cNvSpPr>
                <a:spLocks/>
              </p:cNvSpPr>
              <p:nvPr/>
            </p:nvSpPr>
            <p:spPr bwMode="auto">
              <a:xfrm>
                <a:off x="799" y="2068"/>
                <a:ext cx="146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2" y="0"/>
                    </a:lnTo>
                    <a:lnTo>
                      <a:pt x="581" y="0"/>
                    </a:lnTo>
                    <a:lnTo>
                      <a:pt x="51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5" name="Rectangle 132"/>
              <p:cNvSpPr>
                <a:spLocks noChangeArrowheads="1"/>
              </p:cNvSpPr>
              <p:nvPr/>
            </p:nvSpPr>
            <p:spPr bwMode="auto">
              <a:xfrm>
                <a:off x="799" y="2086"/>
                <a:ext cx="130" cy="22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6" name="Rectangle 133"/>
              <p:cNvSpPr>
                <a:spLocks noChangeArrowheads="1"/>
              </p:cNvSpPr>
              <p:nvPr/>
            </p:nvSpPr>
            <p:spPr bwMode="auto">
              <a:xfrm>
                <a:off x="800" y="2087"/>
                <a:ext cx="128" cy="20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7" name="Freeform 134"/>
              <p:cNvSpPr>
                <a:spLocks/>
              </p:cNvSpPr>
              <p:nvPr/>
            </p:nvSpPr>
            <p:spPr bwMode="auto">
              <a:xfrm>
                <a:off x="929" y="2068"/>
                <a:ext cx="16" cy="40"/>
              </a:xfrm>
              <a:custGeom>
                <a:avLst/>
                <a:gdLst>
                  <a:gd name="T0" fmla="*/ 0 w 65"/>
                  <a:gd name="T1" fmla="*/ 0 h 160"/>
                  <a:gd name="T2" fmla="*/ 0 w 65"/>
                  <a:gd name="T3" fmla="*/ 0 h 160"/>
                  <a:gd name="T4" fmla="*/ 0 w 65"/>
                  <a:gd name="T5" fmla="*/ 0 h 160"/>
                  <a:gd name="T6" fmla="*/ 0 w 65"/>
                  <a:gd name="T7" fmla="*/ 0 h 160"/>
                  <a:gd name="T8" fmla="*/ 0 w 65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60"/>
                  <a:gd name="T17" fmla="*/ 65 w 6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60">
                    <a:moveTo>
                      <a:pt x="0" y="160"/>
                    </a:moveTo>
                    <a:lnTo>
                      <a:pt x="65" y="96"/>
                    </a:lnTo>
                    <a:lnTo>
                      <a:pt x="65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8" name="Freeform 135"/>
              <p:cNvSpPr>
                <a:spLocks/>
              </p:cNvSpPr>
              <p:nvPr/>
            </p:nvSpPr>
            <p:spPr bwMode="auto">
              <a:xfrm>
                <a:off x="929" y="2068"/>
                <a:ext cx="16" cy="40"/>
              </a:xfrm>
              <a:custGeom>
                <a:avLst/>
                <a:gdLst>
                  <a:gd name="T0" fmla="*/ 0 w 65"/>
                  <a:gd name="T1" fmla="*/ 0 h 160"/>
                  <a:gd name="T2" fmla="*/ 0 w 65"/>
                  <a:gd name="T3" fmla="*/ 0 h 160"/>
                  <a:gd name="T4" fmla="*/ 0 w 65"/>
                  <a:gd name="T5" fmla="*/ 0 h 160"/>
                  <a:gd name="T6" fmla="*/ 0 w 65"/>
                  <a:gd name="T7" fmla="*/ 0 h 160"/>
                  <a:gd name="T8" fmla="*/ 0 w 65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60"/>
                  <a:gd name="T17" fmla="*/ 65 w 6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60">
                    <a:moveTo>
                      <a:pt x="0" y="160"/>
                    </a:moveTo>
                    <a:lnTo>
                      <a:pt x="65" y="96"/>
                    </a:lnTo>
                    <a:lnTo>
                      <a:pt x="65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9" name="Freeform 136"/>
              <p:cNvSpPr>
                <a:spLocks/>
              </p:cNvSpPr>
              <p:nvPr/>
            </p:nvSpPr>
            <p:spPr bwMode="auto">
              <a:xfrm>
                <a:off x="803" y="2068"/>
                <a:ext cx="140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6" y="0"/>
                    </a:lnTo>
                    <a:lnTo>
                      <a:pt x="557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0" name="Freeform 137"/>
              <p:cNvSpPr>
                <a:spLocks/>
              </p:cNvSpPr>
              <p:nvPr/>
            </p:nvSpPr>
            <p:spPr bwMode="auto">
              <a:xfrm>
                <a:off x="803" y="2068"/>
                <a:ext cx="140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6" y="0"/>
                    </a:lnTo>
                    <a:lnTo>
                      <a:pt x="557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1" name="Freeform 138"/>
              <p:cNvSpPr>
                <a:spLocks/>
              </p:cNvSpPr>
              <p:nvPr/>
            </p:nvSpPr>
            <p:spPr bwMode="auto">
              <a:xfrm>
                <a:off x="801" y="1966"/>
                <a:ext cx="142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8" y="0"/>
                    </a:lnTo>
                    <a:lnTo>
                      <a:pt x="565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2" name="Freeform 139"/>
              <p:cNvSpPr>
                <a:spLocks/>
              </p:cNvSpPr>
              <p:nvPr/>
            </p:nvSpPr>
            <p:spPr bwMode="auto">
              <a:xfrm>
                <a:off x="801" y="1966"/>
                <a:ext cx="142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8" y="0"/>
                    </a:lnTo>
                    <a:lnTo>
                      <a:pt x="565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3" name="Rectangle 140"/>
              <p:cNvSpPr>
                <a:spLocks noChangeArrowheads="1"/>
              </p:cNvSpPr>
              <p:nvPr/>
            </p:nvSpPr>
            <p:spPr bwMode="auto">
              <a:xfrm>
                <a:off x="802" y="1981"/>
                <a:ext cx="128" cy="98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4" name="Rectangle 141"/>
              <p:cNvSpPr>
                <a:spLocks noChangeArrowheads="1"/>
              </p:cNvSpPr>
              <p:nvPr/>
            </p:nvSpPr>
            <p:spPr bwMode="auto">
              <a:xfrm>
                <a:off x="813" y="1993"/>
                <a:ext cx="104" cy="7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5" name="Freeform 142"/>
              <p:cNvSpPr>
                <a:spLocks/>
              </p:cNvSpPr>
              <p:nvPr/>
            </p:nvSpPr>
            <p:spPr bwMode="auto">
              <a:xfrm>
                <a:off x="929" y="1966"/>
                <a:ext cx="14" cy="112"/>
              </a:xfrm>
              <a:custGeom>
                <a:avLst/>
                <a:gdLst>
                  <a:gd name="T0" fmla="*/ 0 w 57"/>
                  <a:gd name="T1" fmla="*/ 0 h 449"/>
                  <a:gd name="T2" fmla="*/ 0 w 57"/>
                  <a:gd name="T3" fmla="*/ 0 h 449"/>
                  <a:gd name="T4" fmla="*/ 0 w 57"/>
                  <a:gd name="T5" fmla="*/ 0 h 449"/>
                  <a:gd name="T6" fmla="*/ 0 w 57"/>
                  <a:gd name="T7" fmla="*/ 0 h 449"/>
                  <a:gd name="T8" fmla="*/ 0 w 57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49"/>
                  <a:gd name="T17" fmla="*/ 57 w 57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49">
                    <a:moveTo>
                      <a:pt x="0" y="449"/>
                    </a:moveTo>
                    <a:lnTo>
                      <a:pt x="57" y="401"/>
                    </a:lnTo>
                    <a:lnTo>
                      <a:pt x="57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6" name="Freeform 143"/>
              <p:cNvSpPr>
                <a:spLocks/>
              </p:cNvSpPr>
              <p:nvPr/>
            </p:nvSpPr>
            <p:spPr bwMode="auto">
              <a:xfrm>
                <a:off x="929" y="1966"/>
                <a:ext cx="14" cy="112"/>
              </a:xfrm>
              <a:custGeom>
                <a:avLst/>
                <a:gdLst>
                  <a:gd name="T0" fmla="*/ 0 w 57"/>
                  <a:gd name="T1" fmla="*/ 0 h 449"/>
                  <a:gd name="T2" fmla="*/ 0 w 57"/>
                  <a:gd name="T3" fmla="*/ 0 h 449"/>
                  <a:gd name="T4" fmla="*/ 0 w 57"/>
                  <a:gd name="T5" fmla="*/ 0 h 449"/>
                  <a:gd name="T6" fmla="*/ 0 w 57"/>
                  <a:gd name="T7" fmla="*/ 0 h 449"/>
                  <a:gd name="T8" fmla="*/ 0 w 57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49"/>
                  <a:gd name="T17" fmla="*/ 57 w 57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49">
                    <a:moveTo>
                      <a:pt x="0" y="449"/>
                    </a:moveTo>
                    <a:lnTo>
                      <a:pt x="57" y="401"/>
                    </a:lnTo>
                    <a:lnTo>
                      <a:pt x="57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7" name="Freeform 144"/>
              <p:cNvSpPr>
                <a:spLocks/>
              </p:cNvSpPr>
              <p:nvPr/>
            </p:nvSpPr>
            <p:spPr bwMode="auto">
              <a:xfrm>
                <a:off x="775" y="2104"/>
                <a:ext cx="160" cy="25"/>
              </a:xfrm>
              <a:custGeom>
                <a:avLst/>
                <a:gdLst>
                  <a:gd name="T0" fmla="*/ 0 w 637"/>
                  <a:gd name="T1" fmla="*/ 0 h 96"/>
                  <a:gd name="T2" fmla="*/ 0 w 637"/>
                  <a:gd name="T3" fmla="*/ 0 h 96"/>
                  <a:gd name="T4" fmla="*/ 0 w 637"/>
                  <a:gd name="T5" fmla="*/ 0 h 96"/>
                  <a:gd name="T6" fmla="*/ 0 w 637"/>
                  <a:gd name="T7" fmla="*/ 0 h 96"/>
                  <a:gd name="T8" fmla="*/ 0 w 637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96"/>
                  <a:gd name="T17" fmla="*/ 637 w 637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96">
                    <a:moveTo>
                      <a:pt x="0" y="96"/>
                    </a:moveTo>
                    <a:lnTo>
                      <a:pt x="81" y="0"/>
                    </a:lnTo>
                    <a:lnTo>
                      <a:pt x="637" y="0"/>
                    </a:lnTo>
                    <a:lnTo>
                      <a:pt x="557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8" name="Freeform 145"/>
              <p:cNvSpPr>
                <a:spLocks/>
              </p:cNvSpPr>
              <p:nvPr/>
            </p:nvSpPr>
            <p:spPr bwMode="auto">
              <a:xfrm>
                <a:off x="775" y="2104"/>
                <a:ext cx="160" cy="25"/>
              </a:xfrm>
              <a:custGeom>
                <a:avLst/>
                <a:gdLst>
                  <a:gd name="T0" fmla="*/ 0 w 637"/>
                  <a:gd name="T1" fmla="*/ 0 h 96"/>
                  <a:gd name="T2" fmla="*/ 0 w 637"/>
                  <a:gd name="T3" fmla="*/ 0 h 96"/>
                  <a:gd name="T4" fmla="*/ 0 w 637"/>
                  <a:gd name="T5" fmla="*/ 0 h 96"/>
                  <a:gd name="T6" fmla="*/ 0 w 637"/>
                  <a:gd name="T7" fmla="*/ 0 h 96"/>
                  <a:gd name="T8" fmla="*/ 0 w 637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96"/>
                  <a:gd name="T17" fmla="*/ 637 w 637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96">
                    <a:moveTo>
                      <a:pt x="0" y="96"/>
                    </a:moveTo>
                    <a:lnTo>
                      <a:pt x="81" y="0"/>
                    </a:lnTo>
                    <a:lnTo>
                      <a:pt x="637" y="0"/>
                    </a:lnTo>
                    <a:lnTo>
                      <a:pt x="557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9" name="Freeform 146"/>
              <p:cNvSpPr>
                <a:spLocks/>
              </p:cNvSpPr>
              <p:nvPr/>
            </p:nvSpPr>
            <p:spPr bwMode="auto">
              <a:xfrm>
                <a:off x="914" y="2104"/>
                <a:ext cx="21" cy="31"/>
              </a:xfrm>
              <a:custGeom>
                <a:avLst/>
                <a:gdLst>
                  <a:gd name="T0" fmla="*/ 0 w 80"/>
                  <a:gd name="T1" fmla="*/ 0 h 120"/>
                  <a:gd name="T2" fmla="*/ 0 w 80"/>
                  <a:gd name="T3" fmla="*/ 0 h 120"/>
                  <a:gd name="T4" fmla="*/ 0 w 80"/>
                  <a:gd name="T5" fmla="*/ 0 h 120"/>
                  <a:gd name="T6" fmla="*/ 0 w 80"/>
                  <a:gd name="T7" fmla="*/ 0 h 120"/>
                  <a:gd name="T8" fmla="*/ 0 w 80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20"/>
                  <a:gd name="T17" fmla="*/ 80 w 80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20">
                    <a:moveTo>
                      <a:pt x="0" y="120"/>
                    </a:moveTo>
                    <a:lnTo>
                      <a:pt x="80" y="40"/>
                    </a:lnTo>
                    <a:lnTo>
                      <a:pt x="80" y="0"/>
                    </a:lnTo>
                    <a:lnTo>
                      <a:pt x="0" y="104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90" name="Freeform 147"/>
              <p:cNvSpPr>
                <a:spLocks/>
              </p:cNvSpPr>
              <p:nvPr/>
            </p:nvSpPr>
            <p:spPr bwMode="auto">
              <a:xfrm>
                <a:off x="914" y="2104"/>
                <a:ext cx="21" cy="31"/>
              </a:xfrm>
              <a:custGeom>
                <a:avLst/>
                <a:gdLst>
                  <a:gd name="T0" fmla="*/ 0 w 80"/>
                  <a:gd name="T1" fmla="*/ 0 h 120"/>
                  <a:gd name="T2" fmla="*/ 0 w 80"/>
                  <a:gd name="T3" fmla="*/ 0 h 120"/>
                  <a:gd name="T4" fmla="*/ 0 w 80"/>
                  <a:gd name="T5" fmla="*/ 0 h 120"/>
                  <a:gd name="T6" fmla="*/ 0 w 80"/>
                  <a:gd name="T7" fmla="*/ 0 h 120"/>
                  <a:gd name="T8" fmla="*/ 0 w 80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20"/>
                  <a:gd name="T17" fmla="*/ 80 w 80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20">
                    <a:moveTo>
                      <a:pt x="0" y="120"/>
                    </a:moveTo>
                    <a:lnTo>
                      <a:pt x="80" y="40"/>
                    </a:lnTo>
                    <a:lnTo>
                      <a:pt x="80" y="0"/>
                    </a:lnTo>
                    <a:lnTo>
                      <a:pt x="0" y="104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91" name="Rectangle 148"/>
              <p:cNvSpPr>
                <a:spLocks noChangeArrowheads="1"/>
              </p:cNvSpPr>
              <p:nvPr/>
            </p:nvSpPr>
            <p:spPr bwMode="auto">
              <a:xfrm>
                <a:off x="775" y="2129"/>
                <a:ext cx="139" cy="6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92" name="Rectangle 149"/>
              <p:cNvSpPr>
                <a:spLocks noChangeArrowheads="1"/>
              </p:cNvSpPr>
              <p:nvPr/>
            </p:nvSpPr>
            <p:spPr bwMode="auto">
              <a:xfrm>
                <a:off x="776" y="2130"/>
                <a:ext cx="137" cy="4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745" name="Group 150"/>
            <p:cNvGrpSpPr>
              <a:grpSpLocks/>
            </p:cNvGrpSpPr>
            <p:nvPr/>
          </p:nvGrpSpPr>
          <p:grpSpPr bwMode="auto">
            <a:xfrm>
              <a:off x="1568" y="370"/>
              <a:ext cx="92" cy="56"/>
              <a:chOff x="820" y="2004"/>
              <a:chExt cx="92" cy="56"/>
            </a:xfrm>
          </p:grpSpPr>
          <p:grpSp>
            <p:nvGrpSpPr>
              <p:cNvPr id="18746" name="Group 151"/>
              <p:cNvGrpSpPr>
                <a:grpSpLocks/>
              </p:cNvGrpSpPr>
              <p:nvPr/>
            </p:nvGrpSpPr>
            <p:grpSpPr bwMode="auto">
              <a:xfrm>
                <a:off x="820" y="2004"/>
                <a:ext cx="92" cy="56"/>
                <a:chOff x="820" y="2004"/>
                <a:chExt cx="92" cy="56"/>
              </a:xfrm>
            </p:grpSpPr>
            <p:sp>
              <p:nvSpPr>
                <p:cNvPr id="18764" name="Oval 152"/>
                <p:cNvSpPr>
                  <a:spLocks noChangeArrowheads="1"/>
                </p:cNvSpPr>
                <p:nvPr/>
              </p:nvSpPr>
              <p:spPr bwMode="auto">
                <a:xfrm>
                  <a:off x="852" y="2004"/>
                  <a:ext cx="40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65" name="Oval 153"/>
                <p:cNvSpPr>
                  <a:spLocks noChangeArrowheads="1"/>
                </p:cNvSpPr>
                <p:nvPr/>
              </p:nvSpPr>
              <p:spPr bwMode="auto">
                <a:xfrm>
                  <a:off x="830" y="2010"/>
                  <a:ext cx="30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66" name="Oval 154"/>
                <p:cNvSpPr>
                  <a:spLocks noChangeArrowheads="1"/>
                </p:cNvSpPr>
                <p:nvPr/>
              </p:nvSpPr>
              <p:spPr bwMode="auto">
                <a:xfrm>
                  <a:off x="820" y="2024"/>
                  <a:ext cx="2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67" name="Oval 155"/>
                <p:cNvSpPr>
                  <a:spLocks noChangeArrowheads="1"/>
                </p:cNvSpPr>
                <p:nvPr/>
              </p:nvSpPr>
              <p:spPr bwMode="auto">
                <a:xfrm>
                  <a:off x="826" y="2032"/>
                  <a:ext cx="32" cy="2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68" name="Oval 156"/>
                <p:cNvSpPr>
                  <a:spLocks noChangeArrowheads="1"/>
                </p:cNvSpPr>
                <p:nvPr/>
              </p:nvSpPr>
              <p:spPr bwMode="auto">
                <a:xfrm>
                  <a:off x="848" y="2036"/>
                  <a:ext cx="48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69" name="Oval 157"/>
                <p:cNvSpPr>
                  <a:spLocks noChangeArrowheads="1"/>
                </p:cNvSpPr>
                <p:nvPr/>
              </p:nvSpPr>
              <p:spPr bwMode="auto">
                <a:xfrm>
                  <a:off x="878" y="2010"/>
                  <a:ext cx="3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70" name="Oval 158"/>
                <p:cNvSpPr>
                  <a:spLocks noChangeArrowheads="1"/>
                </p:cNvSpPr>
                <p:nvPr/>
              </p:nvSpPr>
              <p:spPr bwMode="auto">
                <a:xfrm>
                  <a:off x="882" y="2022"/>
                  <a:ext cx="3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71" name="Oval 159"/>
                <p:cNvSpPr>
                  <a:spLocks noChangeArrowheads="1"/>
                </p:cNvSpPr>
                <p:nvPr/>
              </p:nvSpPr>
              <p:spPr bwMode="auto">
                <a:xfrm>
                  <a:off x="880" y="2026"/>
                  <a:ext cx="30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72" name="Oval 160"/>
                <p:cNvSpPr>
                  <a:spLocks noChangeArrowheads="1"/>
                </p:cNvSpPr>
                <p:nvPr/>
              </p:nvSpPr>
              <p:spPr bwMode="auto">
                <a:xfrm>
                  <a:off x="836" y="2018"/>
                  <a:ext cx="60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747" name="Group 161"/>
              <p:cNvGrpSpPr>
                <a:grpSpLocks/>
              </p:cNvGrpSpPr>
              <p:nvPr/>
            </p:nvGrpSpPr>
            <p:grpSpPr bwMode="auto">
              <a:xfrm>
                <a:off x="820" y="2004"/>
                <a:ext cx="92" cy="56"/>
                <a:chOff x="820" y="2004"/>
                <a:chExt cx="92" cy="56"/>
              </a:xfrm>
            </p:grpSpPr>
            <p:sp>
              <p:nvSpPr>
                <p:cNvPr id="18748" name="Arc 162"/>
                <p:cNvSpPr>
                  <a:spLocks/>
                </p:cNvSpPr>
                <p:nvPr/>
              </p:nvSpPr>
              <p:spPr bwMode="auto">
                <a:xfrm>
                  <a:off x="853" y="2004"/>
                  <a:ext cx="38" cy="12"/>
                </a:xfrm>
                <a:custGeom>
                  <a:avLst/>
                  <a:gdLst>
                    <a:gd name="T0" fmla="*/ 0 w 41217"/>
                    <a:gd name="T1" fmla="*/ 0 h 21600"/>
                    <a:gd name="T2" fmla="*/ 0 w 41217"/>
                    <a:gd name="T3" fmla="*/ 0 h 21600"/>
                    <a:gd name="T4" fmla="*/ 0 w 4121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1217"/>
                    <a:gd name="T10" fmla="*/ 0 h 21600"/>
                    <a:gd name="T11" fmla="*/ 41217 w 4121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1217" h="21600" fill="none" extrusionOk="0">
                      <a:moveTo>
                        <a:pt x="-1" y="15818"/>
                      </a:moveTo>
                      <a:cubicBezTo>
                        <a:pt x="2596" y="6470"/>
                        <a:pt x="11109" y="-1"/>
                        <a:pt x="20812" y="0"/>
                      </a:cubicBezTo>
                      <a:cubicBezTo>
                        <a:pt x="30010" y="0"/>
                        <a:pt x="38199" y="5825"/>
                        <a:pt x="41216" y="14515"/>
                      </a:cubicBezTo>
                    </a:path>
                    <a:path w="41217" h="21600" stroke="0" extrusionOk="0">
                      <a:moveTo>
                        <a:pt x="-1" y="15818"/>
                      </a:moveTo>
                      <a:cubicBezTo>
                        <a:pt x="2596" y="6470"/>
                        <a:pt x="11109" y="-1"/>
                        <a:pt x="20812" y="0"/>
                      </a:cubicBezTo>
                      <a:cubicBezTo>
                        <a:pt x="30010" y="0"/>
                        <a:pt x="38199" y="5825"/>
                        <a:pt x="41216" y="14515"/>
                      </a:cubicBezTo>
                      <a:lnTo>
                        <a:pt x="20812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49" name="Arc 163"/>
                <p:cNvSpPr>
                  <a:spLocks/>
                </p:cNvSpPr>
                <p:nvPr/>
              </p:nvSpPr>
              <p:spPr bwMode="auto">
                <a:xfrm>
                  <a:off x="854" y="2005"/>
                  <a:ext cx="36" cy="11"/>
                </a:xfrm>
                <a:custGeom>
                  <a:avLst/>
                  <a:gdLst>
                    <a:gd name="T0" fmla="*/ 0 w 41081"/>
                    <a:gd name="T1" fmla="*/ 0 h 21600"/>
                    <a:gd name="T2" fmla="*/ 0 w 41081"/>
                    <a:gd name="T3" fmla="*/ 0 h 21600"/>
                    <a:gd name="T4" fmla="*/ 0 w 41081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1081"/>
                    <a:gd name="T10" fmla="*/ 0 h 21600"/>
                    <a:gd name="T11" fmla="*/ 41081 w 41081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1081" h="21600" fill="none" extrusionOk="0">
                      <a:moveTo>
                        <a:pt x="0" y="15624"/>
                      </a:moveTo>
                      <a:cubicBezTo>
                        <a:pt x="2663" y="6372"/>
                        <a:pt x="11129" y="-1"/>
                        <a:pt x="20757" y="0"/>
                      </a:cubicBezTo>
                      <a:cubicBezTo>
                        <a:pt x="29866" y="0"/>
                        <a:pt x="37996" y="5714"/>
                        <a:pt x="41081" y="14285"/>
                      </a:cubicBezTo>
                    </a:path>
                    <a:path w="41081" h="21600" stroke="0" extrusionOk="0">
                      <a:moveTo>
                        <a:pt x="0" y="15624"/>
                      </a:moveTo>
                      <a:cubicBezTo>
                        <a:pt x="2663" y="6372"/>
                        <a:pt x="11129" y="-1"/>
                        <a:pt x="20757" y="0"/>
                      </a:cubicBezTo>
                      <a:cubicBezTo>
                        <a:pt x="29866" y="0"/>
                        <a:pt x="37996" y="5714"/>
                        <a:pt x="41081" y="14285"/>
                      </a:cubicBezTo>
                      <a:lnTo>
                        <a:pt x="20757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0" name="Arc 164"/>
                <p:cNvSpPr>
                  <a:spLocks/>
                </p:cNvSpPr>
                <p:nvPr/>
              </p:nvSpPr>
              <p:spPr bwMode="auto">
                <a:xfrm>
                  <a:off x="830" y="2010"/>
                  <a:ext cx="23" cy="14"/>
                </a:xfrm>
                <a:custGeom>
                  <a:avLst/>
                  <a:gdLst>
                    <a:gd name="T0" fmla="*/ 0 w 33372"/>
                    <a:gd name="T1" fmla="*/ 0 h 25836"/>
                    <a:gd name="T2" fmla="*/ 0 w 33372"/>
                    <a:gd name="T3" fmla="*/ 0 h 25836"/>
                    <a:gd name="T4" fmla="*/ 0 w 33372"/>
                    <a:gd name="T5" fmla="*/ 0 h 25836"/>
                    <a:gd name="T6" fmla="*/ 0 60000 65536"/>
                    <a:gd name="T7" fmla="*/ 0 60000 65536"/>
                    <a:gd name="T8" fmla="*/ 0 60000 65536"/>
                    <a:gd name="T9" fmla="*/ 0 w 33372"/>
                    <a:gd name="T10" fmla="*/ 0 h 25836"/>
                    <a:gd name="T11" fmla="*/ 33372 w 33372"/>
                    <a:gd name="T12" fmla="*/ 25836 h 258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372" h="25836" fill="none" extrusionOk="0">
                      <a:moveTo>
                        <a:pt x="419" y="25835"/>
                      </a:moveTo>
                      <a:cubicBezTo>
                        <a:pt x="140" y="24441"/>
                        <a:pt x="0" y="23022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79" y="-1"/>
                        <a:pt x="29868" y="1212"/>
                        <a:pt x="33372" y="3489"/>
                      </a:cubicBezTo>
                    </a:path>
                    <a:path w="33372" h="25836" stroke="0" extrusionOk="0">
                      <a:moveTo>
                        <a:pt x="419" y="25835"/>
                      </a:moveTo>
                      <a:cubicBezTo>
                        <a:pt x="140" y="24441"/>
                        <a:pt x="0" y="23022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79" y="-1"/>
                        <a:pt x="29868" y="1212"/>
                        <a:pt x="33372" y="348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1" name="Arc 165"/>
                <p:cNvSpPr>
                  <a:spLocks/>
                </p:cNvSpPr>
                <p:nvPr/>
              </p:nvSpPr>
              <p:spPr bwMode="auto">
                <a:xfrm>
                  <a:off x="831" y="2011"/>
                  <a:ext cx="22" cy="13"/>
                </a:xfrm>
                <a:custGeom>
                  <a:avLst/>
                  <a:gdLst>
                    <a:gd name="T0" fmla="*/ 0 w 33223"/>
                    <a:gd name="T1" fmla="*/ 0 h 25910"/>
                    <a:gd name="T2" fmla="*/ 0 w 33223"/>
                    <a:gd name="T3" fmla="*/ 0 h 25910"/>
                    <a:gd name="T4" fmla="*/ 0 w 33223"/>
                    <a:gd name="T5" fmla="*/ 0 h 25910"/>
                    <a:gd name="T6" fmla="*/ 0 60000 65536"/>
                    <a:gd name="T7" fmla="*/ 0 60000 65536"/>
                    <a:gd name="T8" fmla="*/ 0 60000 65536"/>
                    <a:gd name="T9" fmla="*/ 0 w 33223"/>
                    <a:gd name="T10" fmla="*/ 0 h 25910"/>
                    <a:gd name="T11" fmla="*/ 33223 w 33223"/>
                    <a:gd name="T12" fmla="*/ 25910 h 259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223" h="25910" fill="none" extrusionOk="0">
                      <a:moveTo>
                        <a:pt x="434" y="25909"/>
                      </a:moveTo>
                      <a:cubicBezTo>
                        <a:pt x="145" y="24491"/>
                        <a:pt x="0" y="23047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18" y="-1"/>
                        <a:pt x="29751" y="1177"/>
                        <a:pt x="33223" y="3393"/>
                      </a:cubicBezTo>
                    </a:path>
                    <a:path w="33223" h="25910" stroke="0" extrusionOk="0">
                      <a:moveTo>
                        <a:pt x="434" y="25909"/>
                      </a:moveTo>
                      <a:cubicBezTo>
                        <a:pt x="145" y="24491"/>
                        <a:pt x="0" y="23047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18" y="-1"/>
                        <a:pt x="29751" y="1177"/>
                        <a:pt x="33223" y="3393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2" name="Arc 166"/>
                <p:cNvSpPr>
                  <a:spLocks/>
                </p:cNvSpPr>
                <p:nvPr/>
              </p:nvSpPr>
              <p:spPr bwMode="auto">
                <a:xfrm>
                  <a:off x="826" y="2042"/>
                  <a:ext cx="24" cy="10"/>
                </a:xfrm>
                <a:custGeom>
                  <a:avLst/>
                  <a:gdLst>
                    <a:gd name="T0" fmla="*/ 0 w 31800"/>
                    <a:gd name="T1" fmla="*/ 0 h 21600"/>
                    <a:gd name="T2" fmla="*/ 0 w 31800"/>
                    <a:gd name="T3" fmla="*/ 0 h 21600"/>
                    <a:gd name="T4" fmla="*/ 0 w 318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1800"/>
                    <a:gd name="T10" fmla="*/ 0 h 21600"/>
                    <a:gd name="T11" fmla="*/ 31800 w 318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800" h="21600" fill="none" extrusionOk="0">
                      <a:moveTo>
                        <a:pt x="31799" y="19039"/>
                      </a:moveTo>
                      <a:cubicBezTo>
                        <a:pt x="28662" y="20720"/>
                        <a:pt x="25158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31800" h="21600" stroke="0" extrusionOk="0">
                      <a:moveTo>
                        <a:pt x="31799" y="19039"/>
                      </a:moveTo>
                      <a:cubicBezTo>
                        <a:pt x="28662" y="20720"/>
                        <a:pt x="25158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3" name="Arc 167"/>
                <p:cNvSpPr>
                  <a:spLocks/>
                </p:cNvSpPr>
                <p:nvPr/>
              </p:nvSpPr>
              <p:spPr bwMode="auto">
                <a:xfrm>
                  <a:off x="827" y="2042"/>
                  <a:ext cx="22" cy="9"/>
                </a:xfrm>
                <a:custGeom>
                  <a:avLst/>
                  <a:gdLst>
                    <a:gd name="T0" fmla="*/ 0 w 31479"/>
                    <a:gd name="T1" fmla="*/ 0 h 21600"/>
                    <a:gd name="T2" fmla="*/ 0 w 31479"/>
                    <a:gd name="T3" fmla="*/ 0 h 21600"/>
                    <a:gd name="T4" fmla="*/ 0 w 3147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1479"/>
                    <a:gd name="T10" fmla="*/ 0 h 21600"/>
                    <a:gd name="T11" fmla="*/ 31479 w 3147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479" h="21600" fill="none" extrusionOk="0">
                      <a:moveTo>
                        <a:pt x="31478" y="19208"/>
                      </a:moveTo>
                      <a:cubicBezTo>
                        <a:pt x="28422" y="20780"/>
                        <a:pt x="25036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31479" h="21600" stroke="0" extrusionOk="0">
                      <a:moveTo>
                        <a:pt x="31478" y="19208"/>
                      </a:moveTo>
                      <a:cubicBezTo>
                        <a:pt x="28422" y="20780"/>
                        <a:pt x="25036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4" name="Arc 168"/>
                <p:cNvSpPr>
                  <a:spLocks/>
                </p:cNvSpPr>
                <p:nvPr/>
              </p:nvSpPr>
              <p:spPr bwMode="auto">
                <a:xfrm>
                  <a:off x="890" y="2010"/>
                  <a:ext cx="18" cy="14"/>
                </a:xfrm>
                <a:custGeom>
                  <a:avLst/>
                  <a:gdLst>
                    <a:gd name="T0" fmla="*/ 0 w 26126"/>
                    <a:gd name="T1" fmla="*/ 0 h 32795"/>
                    <a:gd name="T2" fmla="*/ 0 w 26126"/>
                    <a:gd name="T3" fmla="*/ 0 h 32795"/>
                    <a:gd name="T4" fmla="*/ 0 w 26126"/>
                    <a:gd name="T5" fmla="*/ 0 h 32795"/>
                    <a:gd name="T6" fmla="*/ 0 60000 65536"/>
                    <a:gd name="T7" fmla="*/ 0 60000 65536"/>
                    <a:gd name="T8" fmla="*/ 0 60000 65536"/>
                    <a:gd name="T9" fmla="*/ 0 w 26126"/>
                    <a:gd name="T10" fmla="*/ 0 h 32795"/>
                    <a:gd name="T11" fmla="*/ 26126 w 26126"/>
                    <a:gd name="T12" fmla="*/ 32795 h 3279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126" h="32795" fill="none" extrusionOk="0">
                      <a:moveTo>
                        <a:pt x="0" y="479"/>
                      </a:moveTo>
                      <a:cubicBezTo>
                        <a:pt x="1487" y="160"/>
                        <a:pt x="3004" y="-1"/>
                        <a:pt x="4526" y="0"/>
                      </a:cubicBezTo>
                      <a:cubicBezTo>
                        <a:pt x="16455" y="0"/>
                        <a:pt x="26126" y="9670"/>
                        <a:pt x="26126" y="21600"/>
                      </a:cubicBezTo>
                      <a:cubicBezTo>
                        <a:pt x="26126" y="25547"/>
                        <a:pt x="25044" y="29419"/>
                        <a:pt x="22998" y="32795"/>
                      </a:cubicBezTo>
                    </a:path>
                    <a:path w="26126" h="32795" stroke="0" extrusionOk="0">
                      <a:moveTo>
                        <a:pt x="0" y="479"/>
                      </a:moveTo>
                      <a:cubicBezTo>
                        <a:pt x="1487" y="160"/>
                        <a:pt x="3004" y="-1"/>
                        <a:pt x="4526" y="0"/>
                      </a:cubicBezTo>
                      <a:cubicBezTo>
                        <a:pt x="16455" y="0"/>
                        <a:pt x="26126" y="9670"/>
                        <a:pt x="26126" y="21600"/>
                      </a:cubicBezTo>
                      <a:cubicBezTo>
                        <a:pt x="26126" y="25547"/>
                        <a:pt x="25044" y="29419"/>
                        <a:pt x="22998" y="32795"/>
                      </a:cubicBezTo>
                      <a:lnTo>
                        <a:pt x="4526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5" name="Arc 169"/>
                <p:cNvSpPr>
                  <a:spLocks/>
                </p:cNvSpPr>
                <p:nvPr/>
              </p:nvSpPr>
              <p:spPr bwMode="auto">
                <a:xfrm>
                  <a:off x="890" y="2011"/>
                  <a:ext cx="17" cy="12"/>
                </a:xfrm>
                <a:custGeom>
                  <a:avLst/>
                  <a:gdLst>
                    <a:gd name="T0" fmla="*/ 0 w 25919"/>
                    <a:gd name="T1" fmla="*/ 0 h 33197"/>
                    <a:gd name="T2" fmla="*/ 0 w 25919"/>
                    <a:gd name="T3" fmla="*/ 0 h 33197"/>
                    <a:gd name="T4" fmla="*/ 0 w 25919"/>
                    <a:gd name="T5" fmla="*/ 0 h 33197"/>
                    <a:gd name="T6" fmla="*/ 0 60000 65536"/>
                    <a:gd name="T7" fmla="*/ 0 60000 65536"/>
                    <a:gd name="T8" fmla="*/ 0 60000 65536"/>
                    <a:gd name="T9" fmla="*/ 0 w 25919"/>
                    <a:gd name="T10" fmla="*/ 0 h 33197"/>
                    <a:gd name="T11" fmla="*/ 25919 w 25919"/>
                    <a:gd name="T12" fmla="*/ 33197 h 3319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919" h="33197" fill="none" extrusionOk="0">
                      <a:moveTo>
                        <a:pt x="0" y="436"/>
                      </a:moveTo>
                      <a:cubicBezTo>
                        <a:pt x="1421" y="146"/>
                        <a:pt x="2868" y="-1"/>
                        <a:pt x="4319" y="0"/>
                      </a:cubicBezTo>
                      <a:cubicBezTo>
                        <a:pt x="16248" y="0"/>
                        <a:pt x="25919" y="9670"/>
                        <a:pt x="25919" y="21600"/>
                      </a:cubicBezTo>
                      <a:cubicBezTo>
                        <a:pt x="25919" y="25708"/>
                        <a:pt x="24747" y="29731"/>
                        <a:pt x="22541" y="33196"/>
                      </a:cubicBezTo>
                    </a:path>
                    <a:path w="25919" h="33197" stroke="0" extrusionOk="0">
                      <a:moveTo>
                        <a:pt x="0" y="436"/>
                      </a:moveTo>
                      <a:cubicBezTo>
                        <a:pt x="1421" y="146"/>
                        <a:pt x="2868" y="-1"/>
                        <a:pt x="4319" y="0"/>
                      </a:cubicBezTo>
                      <a:cubicBezTo>
                        <a:pt x="16248" y="0"/>
                        <a:pt x="25919" y="9670"/>
                        <a:pt x="25919" y="21600"/>
                      </a:cubicBezTo>
                      <a:cubicBezTo>
                        <a:pt x="25919" y="25708"/>
                        <a:pt x="24747" y="29731"/>
                        <a:pt x="22541" y="33196"/>
                      </a:cubicBezTo>
                      <a:lnTo>
                        <a:pt x="4319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6" name="Arc 170"/>
                <p:cNvSpPr>
                  <a:spLocks/>
                </p:cNvSpPr>
                <p:nvPr/>
              </p:nvSpPr>
              <p:spPr bwMode="auto">
                <a:xfrm>
                  <a:off x="896" y="2024"/>
                  <a:ext cx="16" cy="13"/>
                </a:xfrm>
                <a:custGeom>
                  <a:avLst/>
                  <a:gdLst>
                    <a:gd name="T0" fmla="*/ 0 w 21600"/>
                    <a:gd name="T1" fmla="*/ 0 h 28809"/>
                    <a:gd name="T2" fmla="*/ 0 w 21600"/>
                    <a:gd name="T3" fmla="*/ 0 h 28809"/>
                    <a:gd name="T4" fmla="*/ 0 w 21600"/>
                    <a:gd name="T5" fmla="*/ 0 h 2880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8809"/>
                    <a:gd name="T11" fmla="*/ 21600 w 21600"/>
                    <a:gd name="T12" fmla="*/ 28809 h 2880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8809" fill="none" extrusionOk="0">
                      <a:moveTo>
                        <a:pt x="13827" y="0"/>
                      </a:moveTo>
                      <a:cubicBezTo>
                        <a:pt x="18752" y="4104"/>
                        <a:pt x="21600" y="10183"/>
                        <a:pt x="21600" y="16594"/>
                      </a:cubicBezTo>
                      <a:cubicBezTo>
                        <a:pt x="21600" y="20954"/>
                        <a:pt x="20280" y="25212"/>
                        <a:pt x="17814" y="28809"/>
                      </a:cubicBezTo>
                    </a:path>
                    <a:path w="21600" h="28809" stroke="0" extrusionOk="0">
                      <a:moveTo>
                        <a:pt x="13827" y="0"/>
                      </a:moveTo>
                      <a:cubicBezTo>
                        <a:pt x="18752" y="4104"/>
                        <a:pt x="21600" y="10183"/>
                        <a:pt x="21600" y="16594"/>
                      </a:cubicBezTo>
                      <a:cubicBezTo>
                        <a:pt x="21600" y="20954"/>
                        <a:pt x="20280" y="25212"/>
                        <a:pt x="17814" y="28809"/>
                      </a:cubicBezTo>
                      <a:lnTo>
                        <a:pt x="0" y="16594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7" name="Arc 171"/>
                <p:cNvSpPr>
                  <a:spLocks/>
                </p:cNvSpPr>
                <p:nvPr/>
              </p:nvSpPr>
              <p:spPr bwMode="auto">
                <a:xfrm>
                  <a:off x="896" y="2025"/>
                  <a:ext cx="15" cy="12"/>
                </a:xfrm>
                <a:custGeom>
                  <a:avLst/>
                  <a:gdLst>
                    <a:gd name="T0" fmla="*/ 0 w 21600"/>
                    <a:gd name="T1" fmla="*/ 0 h 29422"/>
                    <a:gd name="T2" fmla="*/ 0 w 21600"/>
                    <a:gd name="T3" fmla="*/ 0 h 29422"/>
                    <a:gd name="T4" fmla="*/ 0 w 21600"/>
                    <a:gd name="T5" fmla="*/ 0 h 2942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9422"/>
                    <a:gd name="T11" fmla="*/ 21600 w 21600"/>
                    <a:gd name="T12" fmla="*/ 29422 h 294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9422" fill="none" extrusionOk="0">
                      <a:moveTo>
                        <a:pt x="13493" y="-1"/>
                      </a:moveTo>
                      <a:cubicBezTo>
                        <a:pt x="18617" y="4099"/>
                        <a:pt x="21600" y="10305"/>
                        <a:pt x="21600" y="16867"/>
                      </a:cubicBezTo>
                      <a:cubicBezTo>
                        <a:pt x="21600" y="21368"/>
                        <a:pt x="20193" y="25758"/>
                        <a:pt x="17576" y="29421"/>
                      </a:cubicBezTo>
                    </a:path>
                    <a:path w="21600" h="29422" stroke="0" extrusionOk="0">
                      <a:moveTo>
                        <a:pt x="13493" y="-1"/>
                      </a:moveTo>
                      <a:cubicBezTo>
                        <a:pt x="18617" y="4099"/>
                        <a:pt x="21600" y="10305"/>
                        <a:pt x="21600" y="16867"/>
                      </a:cubicBezTo>
                      <a:cubicBezTo>
                        <a:pt x="21600" y="21368"/>
                        <a:pt x="20193" y="25758"/>
                        <a:pt x="17576" y="29421"/>
                      </a:cubicBezTo>
                      <a:lnTo>
                        <a:pt x="0" y="16867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8" name="Arc 172"/>
                <p:cNvSpPr>
                  <a:spLocks/>
                </p:cNvSpPr>
                <p:nvPr/>
              </p:nvSpPr>
              <p:spPr bwMode="auto">
                <a:xfrm>
                  <a:off x="890" y="2037"/>
                  <a:ext cx="20" cy="19"/>
                </a:xfrm>
                <a:custGeom>
                  <a:avLst/>
                  <a:gdLst>
                    <a:gd name="T0" fmla="*/ 0 w 28431"/>
                    <a:gd name="T1" fmla="*/ 0 h 27648"/>
                    <a:gd name="T2" fmla="*/ 0 w 28431"/>
                    <a:gd name="T3" fmla="*/ 0 h 27648"/>
                    <a:gd name="T4" fmla="*/ 0 w 28431"/>
                    <a:gd name="T5" fmla="*/ 0 h 27648"/>
                    <a:gd name="T6" fmla="*/ 0 60000 65536"/>
                    <a:gd name="T7" fmla="*/ 0 60000 65536"/>
                    <a:gd name="T8" fmla="*/ 0 60000 65536"/>
                    <a:gd name="T9" fmla="*/ 0 w 28431"/>
                    <a:gd name="T10" fmla="*/ 0 h 27648"/>
                    <a:gd name="T11" fmla="*/ 28431 w 28431"/>
                    <a:gd name="T12" fmla="*/ 27648 h 276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431" h="27648" fill="none" extrusionOk="0">
                      <a:moveTo>
                        <a:pt x="27566" y="-1"/>
                      </a:moveTo>
                      <a:cubicBezTo>
                        <a:pt x="28140" y="1964"/>
                        <a:pt x="28431" y="4001"/>
                        <a:pt x="28431" y="6048"/>
                      </a:cubicBezTo>
                      <a:cubicBezTo>
                        <a:pt x="28431" y="17977"/>
                        <a:pt x="18760" y="27648"/>
                        <a:pt x="6831" y="27648"/>
                      </a:cubicBezTo>
                      <a:cubicBezTo>
                        <a:pt x="4509" y="27648"/>
                        <a:pt x="2202" y="27273"/>
                        <a:pt x="0" y="26539"/>
                      </a:cubicBezTo>
                    </a:path>
                    <a:path w="28431" h="27648" stroke="0" extrusionOk="0">
                      <a:moveTo>
                        <a:pt x="27566" y="-1"/>
                      </a:moveTo>
                      <a:cubicBezTo>
                        <a:pt x="28140" y="1964"/>
                        <a:pt x="28431" y="4001"/>
                        <a:pt x="28431" y="6048"/>
                      </a:cubicBezTo>
                      <a:cubicBezTo>
                        <a:pt x="28431" y="17977"/>
                        <a:pt x="18760" y="27648"/>
                        <a:pt x="6831" y="27648"/>
                      </a:cubicBezTo>
                      <a:cubicBezTo>
                        <a:pt x="4509" y="27648"/>
                        <a:pt x="2202" y="27273"/>
                        <a:pt x="0" y="26539"/>
                      </a:cubicBezTo>
                      <a:lnTo>
                        <a:pt x="6831" y="6048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9" name="Arc 173"/>
                <p:cNvSpPr>
                  <a:spLocks/>
                </p:cNvSpPr>
                <p:nvPr/>
              </p:nvSpPr>
              <p:spPr bwMode="auto">
                <a:xfrm>
                  <a:off x="891" y="2037"/>
                  <a:ext cx="18" cy="18"/>
                </a:xfrm>
                <a:custGeom>
                  <a:avLst/>
                  <a:gdLst>
                    <a:gd name="T0" fmla="*/ 0 w 28431"/>
                    <a:gd name="T1" fmla="*/ 0 h 27648"/>
                    <a:gd name="T2" fmla="*/ 0 w 28431"/>
                    <a:gd name="T3" fmla="*/ 0 h 27648"/>
                    <a:gd name="T4" fmla="*/ 0 w 28431"/>
                    <a:gd name="T5" fmla="*/ 0 h 27648"/>
                    <a:gd name="T6" fmla="*/ 0 60000 65536"/>
                    <a:gd name="T7" fmla="*/ 0 60000 65536"/>
                    <a:gd name="T8" fmla="*/ 0 60000 65536"/>
                    <a:gd name="T9" fmla="*/ 0 w 28431"/>
                    <a:gd name="T10" fmla="*/ 0 h 27648"/>
                    <a:gd name="T11" fmla="*/ 28431 w 28431"/>
                    <a:gd name="T12" fmla="*/ 27648 h 276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431" h="27648" fill="none" extrusionOk="0">
                      <a:moveTo>
                        <a:pt x="27566" y="-1"/>
                      </a:moveTo>
                      <a:cubicBezTo>
                        <a:pt x="28140" y="1964"/>
                        <a:pt x="28431" y="4001"/>
                        <a:pt x="28431" y="6048"/>
                      </a:cubicBezTo>
                      <a:cubicBezTo>
                        <a:pt x="28431" y="17977"/>
                        <a:pt x="18760" y="27648"/>
                        <a:pt x="6831" y="27648"/>
                      </a:cubicBezTo>
                      <a:cubicBezTo>
                        <a:pt x="4509" y="27648"/>
                        <a:pt x="2202" y="27273"/>
                        <a:pt x="0" y="26539"/>
                      </a:cubicBezTo>
                    </a:path>
                    <a:path w="28431" h="27648" stroke="0" extrusionOk="0">
                      <a:moveTo>
                        <a:pt x="27566" y="-1"/>
                      </a:moveTo>
                      <a:cubicBezTo>
                        <a:pt x="28140" y="1964"/>
                        <a:pt x="28431" y="4001"/>
                        <a:pt x="28431" y="6048"/>
                      </a:cubicBezTo>
                      <a:cubicBezTo>
                        <a:pt x="28431" y="17977"/>
                        <a:pt x="18760" y="27648"/>
                        <a:pt x="6831" y="27648"/>
                      </a:cubicBezTo>
                      <a:cubicBezTo>
                        <a:pt x="4509" y="27648"/>
                        <a:pt x="2202" y="27273"/>
                        <a:pt x="0" y="26539"/>
                      </a:cubicBezTo>
                      <a:lnTo>
                        <a:pt x="6831" y="6048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60" name="Arc 174"/>
                <p:cNvSpPr>
                  <a:spLocks/>
                </p:cNvSpPr>
                <p:nvPr/>
              </p:nvSpPr>
              <p:spPr bwMode="auto">
                <a:xfrm>
                  <a:off x="820" y="2024"/>
                  <a:ext cx="10" cy="17"/>
                </a:xfrm>
                <a:custGeom>
                  <a:avLst/>
                  <a:gdLst>
                    <a:gd name="T0" fmla="*/ 0 w 21600"/>
                    <a:gd name="T1" fmla="*/ 0 h 41382"/>
                    <a:gd name="T2" fmla="*/ 0 w 21600"/>
                    <a:gd name="T3" fmla="*/ 0 h 41382"/>
                    <a:gd name="T4" fmla="*/ 0 w 21600"/>
                    <a:gd name="T5" fmla="*/ 0 h 4138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382"/>
                    <a:gd name="T11" fmla="*/ 21600 w 21600"/>
                    <a:gd name="T12" fmla="*/ 41382 h 4138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382" fill="none" extrusionOk="0">
                      <a:moveTo>
                        <a:pt x="13091" y="41381"/>
                      </a:moveTo>
                      <a:cubicBezTo>
                        <a:pt x="5149" y="37977"/>
                        <a:pt x="0" y="30168"/>
                        <a:pt x="0" y="21528"/>
                      </a:cubicBezTo>
                      <a:cubicBezTo>
                        <a:pt x="-1" y="10281"/>
                        <a:pt x="8629" y="916"/>
                        <a:pt x="19838" y="-1"/>
                      </a:cubicBezTo>
                    </a:path>
                    <a:path w="21600" h="41382" stroke="0" extrusionOk="0">
                      <a:moveTo>
                        <a:pt x="13091" y="41381"/>
                      </a:moveTo>
                      <a:cubicBezTo>
                        <a:pt x="5149" y="37977"/>
                        <a:pt x="0" y="30168"/>
                        <a:pt x="0" y="21528"/>
                      </a:cubicBezTo>
                      <a:cubicBezTo>
                        <a:pt x="-1" y="10281"/>
                        <a:pt x="8629" y="916"/>
                        <a:pt x="19838" y="-1"/>
                      </a:cubicBezTo>
                      <a:lnTo>
                        <a:pt x="21600" y="21528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61" name="Arc 175"/>
                <p:cNvSpPr>
                  <a:spLocks/>
                </p:cNvSpPr>
                <p:nvPr/>
              </p:nvSpPr>
              <p:spPr bwMode="auto">
                <a:xfrm>
                  <a:off x="821" y="2025"/>
                  <a:ext cx="9" cy="15"/>
                </a:xfrm>
                <a:custGeom>
                  <a:avLst/>
                  <a:gdLst>
                    <a:gd name="T0" fmla="*/ 0 w 21600"/>
                    <a:gd name="T1" fmla="*/ 0 h 41421"/>
                    <a:gd name="T2" fmla="*/ 0 w 21600"/>
                    <a:gd name="T3" fmla="*/ 0 h 41421"/>
                    <a:gd name="T4" fmla="*/ 0 w 21600"/>
                    <a:gd name="T5" fmla="*/ 0 h 4142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421"/>
                    <a:gd name="T11" fmla="*/ 21600 w 21600"/>
                    <a:gd name="T12" fmla="*/ 41421 h 414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421" fill="none" extrusionOk="0">
                      <a:moveTo>
                        <a:pt x="13179" y="41421"/>
                      </a:moveTo>
                      <a:cubicBezTo>
                        <a:pt x="5190" y="38039"/>
                        <a:pt x="0" y="30205"/>
                        <a:pt x="0" y="21530"/>
                      </a:cubicBezTo>
                      <a:cubicBezTo>
                        <a:pt x="-1" y="10275"/>
                        <a:pt x="8641" y="906"/>
                        <a:pt x="19860" y="0"/>
                      </a:cubicBezTo>
                    </a:path>
                    <a:path w="21600" h="41421" stroke="0" extrusionOk="0">
                      <a:moveTo>
                        <a:pt x="13179" y="41421"/>
                      </a:moveTo>
                      <a:cubicBezTo>
                        <a:pt x="5190" y="38039"/>
                        <a:pt x="0" y="30205"/>
                        <a:pt x="0" y="21530"/>
                      </a:cubicBezTo>
                      <a:cubicBezTo>
                        <a:pt x="-1" y="10275"/>
                        <a:pt x="8641" y="906"/>
                        <a:pt x="19860" y="0"/>
                      </a:cubicBezTo>
                      <a:lnTo>
                        <a:pt x="21600" y="2153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62" name="Arc 176"/>
                <p:cNvSpPr>
                  <a:spLocks/>
                </p:cNvSpPr>
                <p:nvPr/>
              </p:nvSpPr>
              <p:spPr bwMode="auto">
                <a:xfrm>
                  <a:off x="849" y="2048"/>
                  <a:ext cx="42" cy="12"/>
                </a:xfrm>
                <a:custGeom>
                  <a:avLst/>
                  <a:gdLst>
                    <a:gd name="T0" fmla="*/ 0 w 39208"/>
                    <a:gd name="T1" fmla="*/ 0 h 21600"/>
                    <a:gd name="T2" fmla="*/ 0 w 39208"/>
                    <a:gd name="T3" fmla="*/ 0 h 21600"/>
                    <a:gd name="T4" fmla="*/ 0 w 3920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9208"/>
                    <a:gd name="T10" fmla="*/ 0 h 21600"/>
                    <a:gd name="T11" fmla="*/ 39208 w 3920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208" h="21600" fill="none" extrusionOk="0">
                      <a:moveTo>
                        <a:pt x="39208" y="11629"/>
                      </a:moveTo>
                      <a:cubicBezTo>
                        <a:pt x="35239" y="17840"/>
                        <a:pt x="28377" y="21599"/>
                        <a:pt x="21006" y="21600"/>
                      </a:cubicBezTo>
                      <a:cubicBezTo>
                        <a:pt x="11015" y="21600"/>
                        <a:pt x="2328" y="14748"/>
                        <a:pt x="0" y="5032"/>
                      </a:cubicBezTo>
                    </a:path>
                    <a:path w="39208" h="21600" stroke="0" extrusionOk="0">
                      <a:moveTo>
                        <a:pt x="39208" y="11629"/>
                      </a:moveTo>
                      <a:cubicBezTo>
                        <a:pt x="35239" y="17840"/>
                        <a:pt x="28377" y="21599"/>
                        <a:pt x="21006" y="21600"/>
                      </a:cubicBezTo>
                      <a:cubicBezTo>
                        <a:pt x="11015" y="21600"/>
                        <a:pt x="2328" y="14748"/>
                        <a:pt x="0" y="5032"/>
                      </a:cubicBezTo>
                      <a:lnTo>
                        <a:pt x="21006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63" name="Arc 177"/>
                <p:cNvSpPr>
                  <a:spLocks/>
                </p:cNvSpPr>
                <p:nvPr/>
              </p:nvSpPr>
              <p:spPr bwMode="auto">
                <a:xfrm>
                  <a:off x="850" y="2048"/>
                  <a:ext cx="40" cy="11"/>
                </a:xfrm>
                <a:custGeom>
                  <a:avLst/>
                  <a:gdLst>
                    <a:gd name="T0" fmla="*/ 0 w 38927"/>
                    <a:gd name="T1" fmla="*/ 0 h 21600"/>
                    <a:gd name="T2" fmla="*/ 0 w 38927"/>
                    <a:gd name="T3" fmla="*/ 0 h 21600"/>
                    <a:gd name="T4" fmla="*/ 0 w 3892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927"/>
                    <a:gd name="T10" fmla="*/ 0 h 21600"/>
                    <a:gd name="T11" fmla="*/ 38927 w 3892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927" h="21600" fill="none" extrusionOk="0">
                      <a:moveTo>
                        <a:pt x="38926" y="11981"/>
                      </a:moveTo>
                      <a:cubicBezTo>
                        <a:pt x="34920" y="17990"/>
                        <a:pt x="28176" y="21599"/>
                        <a:pt x="20955" y="21600"/>
                      </a:cubicBezTo>
                      <a:cubicBezTo>
                        <a:pt x="11043" y="21600"/>
                        <a:pt x="2403" y="14854"/>
                        <a:pt x="-1" y="5239"/>
                      </a:cubicBezTo>
                    </a:path>
                    <a:path w="38927" h="21600" stroke="0" extrusionOk="0">
                      <a:moveTo>
                        <a:pt x="38926" y="11981"/>
                      </a:moveTo>
                      <a:cubicBezTo>
                        <a:pt x="34920" y="17990"/>
                        <a:pt x="28176" y="21599"/>
                        <a:pt x="20955" y="21600"/>
                      </a:cubicBezTo>
                      <a:cubicBezTo>
                        <a:pt x="11043" y="21600"/>
                        <a:pt x="2403" y="14854"/>
                        <a:pt x="-1" y="5239"/>
                      </a:cubicBezTo>
                      <a:lnTo>
                        <a:pt x="20955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435" name="Group 178"/>
          <p:cNvGrpSpPr>
            <a:grpSpLocks/>
          </p:cNvGrpSpPr>
          <p:nvPr/>
        </p:nvGrpSpPr>
        <p:grpSpPr bwMode="auto">
          <a:xfrm>
            <a:off x="434975" y="2587625"/>
            <a:ext cx="1179513" cy="804863"/>
            <a:chOff x="1372" y="240"/>
            <a:chExt cx="836" cy="549"/>
          </a:xfrm>
        </p:grpSpPr>
        <p:grpSp>
          <p:nvGrpSpPr>
            <p:cNvPr id="18562" name="Group 179"/>
            <p:cNvGrpSpPr>
              <a:grpSpLocks/>
            </p:cNvGrpSpPr>
            <p:nvPr/>
          </p:nvGrpSpPr>
          <p:grpSpPr bwMode="auto">
            <a:xfrm>
              <a:off x="1372" y="240"/>
              <a:ext cx="833" cy="499"/>
              <a:chOff x="628" y="1878"/>
              <a:chExt cx="833" cy="499"/>
            </a:xfrm>
          </p:grpSpPr>
          <p:sp>
            <p:nvSpPr>
              <p:cNvPr id="18728" name="Oval 180"/>
              <p:cNvSpPr>
                <a:spLocks noChangeArrowheads="1"/>
              </p:cNvSpPr>
              <p:nvPr/>
            </p:nvSpPr>
            <p:spPr bwMode="auto">
              <a:xfrm>
                <a:off x="912" y="1878"/>
                <a:ext cx="363" cy="206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9" name="Oval 181"/>
              <p:cNvSpPr>
                <a:spLocks noChangeArrowheads="1"/>
              </p:cNvSpPr>
              <p:nvPr/>
            </p:nvSpPr>
            <p:spPr bwMode="auto">
              <a:xfrm>
                <a:off x="713" y="1932"/>
                <a:ext cx="278" cy="207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0" name="Oval 182"/>
              <p:cNvSpPr>
                <a:spLocks noChangeArrowheads="1"/>
              </p:cNvSpPr>
              <p:nvPr/>
            </p:nvSpPr>
            <p:spPr bwMode="auto">
              <a:xfrm>
                <a:off x="628" y="2056"/>
                <a:ext cx="188" cy="169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1" name="Oval 183"/>
              <p:cNvSpPr>
                <a:spLocks noChangeArrowheads="1"/>
              </p:cNvSpPr>
              <p:nvPr/>
            </p:nvSpPr>
            <p:spPr bwMode="auto">
              <a:xfrm>
                <a:off x="685" y="2131"/>
                <a:ext cx="282" cy="182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2" name="Oval 184"/>
              <p:cNvSpPr>
                <a:spLocks noChangeArrowheads="1"/>
              </p:cNvSpPr>
              <p:nvPr/>
            </p:nvSpPr>
            <p:spPr bwMode="auto">
              <a:xfrm>
                <a:off x="884" y="2161"/>
                <a:ext cx="422" cy="216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3" name="Oval 185"/>
              <p:cNvSpPr>
                <a:spLocks noChangeArrowheads="1"/>
              </p:cNvSpPr>
              <p:nvPr/>
            </p:nvSpPr>
            <p:spPr bwMode="auto">
              <a:xfrm>
                <a:off x="1152" y="1938"/>
                <a:ext cx="271" cy="162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4" name="Oval 186"/>
              <p:cNvSpPr>
                <a:spLocks noChangeArrowheads="1"/>
              </p:cNvSpPr>
              <p:nvPr/>
            </p:nvSpPr>
            <p:spPr bwMode="auto">
              <a:xfrm>
                <a:off x="1193" y="2042"/>
                <a:ext cx="268" cy="163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5" name="Oval 187"/>
              <p:cNvSpPr>
                <a:spLocks noChangeArrowheads="1"/>
              </p:cNvSpPr>
              <p:nvPr/>
            </p:nvSpPr>
            <p:spPr bwMode="auto">
              <a:xfrm>
                <a:off x="1169" y="2076"/>
                <a:ext cx="266" cy="267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6" name="Oval 188"/>
              <p:cNvSpPr>
                <a:spLocks noChangeArrowheads="1"/>
              </p:cNvSpPr>
              <p:nvPr/>
            </p:nvSpPr>
            <p:spPr bwMode="auto">
              <a:xfrm>
                <a:off x="779" y="1996"/>
                <a:ext cx="541" cy="267"/>
              </a:xfrm>
              <a:prstGeom prst="ellipse">
                <a:avLst/>
              </a:pr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63" name="Group 189"/>
            <p:cNvGrpSpPr>
              <a:grpSpLocks/>
            </p:cNvGrpSpPr>
            <p:nvPr/>
          </p:nvGrpSpPr>
          <p:grpSpPr bwMode="auto">
            <a:xfrm>
              <a:off x="1372" y="286"/>
              <a:ext cx="836" cy="503"/>
              <a:chOff x="628" y="1876"/>
              <a:chExt cx="836" cy="503"/>
            </a:xfrm>
          </p:grpSpPr>
          <p:sp>
            <p:nvSpPr>
              <p:cNvPr id="18712" name="Arc 190"/>
              <p:cNvSpPr>
                <a:spLocks/>
              </p:cNvSpPr>
              <p:nvPr/>
            </p:nvSpPr>
            <p:spPr bwMode="auto">
              <a:xfrm>
                <a:off x="921" y="1876"/>
                <a:ext cx="346" cy="104"/>
              </a:xfrm>
              <a:custGeom>
                <a:avLst/>
                <a:gdLst>
                  <a:gd name="T0" fmla="*/ 0 w 40736"/>
                  <a:gd name="T1" fmla="*/ 0 h 21600"/>
                  <a:gd name="T2" fmla="*/ 0 w 40736"/>
                  <a:gd name="T3" fmla="*/ 0 h 21600"/>
                  <a:gd name="T4" fmla="*/ 0 w 4073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0736"/>
                  <a:gd name="T10" fmla="*/ 0 h 21600"/>
                  <a:gd name="T11" fmla="*/ 40736 w 4073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736" h="21600" fill="none" extrusionOk="0">
                    <a:moveTo>
                      <a:pt x="0" y="14968"/>
                    </a:moveTo>
                    <a:cubicBezTo>
                      <a:pt x="2878" y="6046"/>
                      <a:pt x="11182" y="-1"/>
                      <a:pt x="20557" y="0"/>
                    </a:cubicBezTo>
                    <a:cubicBezTo>
                      <a:pt x="29513" y="0"/>
                      <a:pt x="37541" y="5528"/>
                      <a:pt x="40736" y="13895"/>
                    </a:cubicBezTo>
                  </a:path>
                  <a:path w="40736" h="21600" stroke="0" extrusionOk="0">
                    <a:moveTo>
                      <a:pt x="0" y="14968"/>
                    </a:moveTo>
                    <a:cubicBezTo>
                      <a:pt x="2878" y="6046"/>
                      <a:pt x="11182" y="-1"/>
                      <a:pt x="20557" y="0"/>
                    </a:cubicBezTo>
                    <a:cubicBezTo>
                      <a:pt x="29513" y="0"/>
                      <a:pt x="37541" y="5528"/>
                      <a:pt x="40736" y="13895"/>
                    </a:cubicBezTo>
                    <a:lnTo>
                      <a:pt x="20557" y="21600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3" name="Arc 191"/>
              <p:cNvSpPr>
                <a:spLocks/>
              </p:cNvSpPr>
              <p:nvPr/>
            </p:nvSpPr>
            <p:spPr bwMode="auto">
              <a:xfrm>
                <a:off x="923" y="1878"/>
                <a:ext cx="342" cy="102"/>
              </a:xfrm>
              <a:custGeom>
                <a:avLst/>
                <a:gdLst>
                  <a:gd name="T0" fmla="*/ 0 w 40698"/>
                  <a:gd name="T1" fmla="*/ 0 h 21600"/>
                  <a:gd name="T2" fmla="*/ 0 w 40698"/>
                  <a:gd name="T3" fmla="*/ 0 h 21600"/>
                  <a:gd name="T4" fmla="*/ 0 w 4069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40698"/>
                  <a:gd name="T10" fmla="*/ 0 h 21600"/>
                  <a:gd name="T11" fmla="*/ 40698 w 4069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698" h="21600" fill="none" extrusionOk="0">
                    <a:moveTo>
                      <a:pt x="-1" y="14916"/>
                    </a:moveTo>
                    <a:cubicBezTo>
                      <a:pt x="2894" y="6021"/>
                      <a:pt x="11185" y="-1"/>
                      <a:pt x="20540" y="0"/>
                    </a:cubicBezTo>
                    <a:cubicBezTo>
                      <a:pt x="29474" y="0"/>
                      <a:pt x="37487" y="5501"/>
                      <a:pt x="40697" y="13839"/>
                    </a:cubicBezTo>
                  </a:path>
                  <a:path w="40698" h="21600" stroke="0" extrusionOk="0">
                    <a:moveTo>
                      <a:pt x="-1" y="14916"/>
                    </a:moveTo>
                    <a:cubicBezTo>
                      <a:pt x="2894" y="6021"/>
                      <a:pt x="11185" y="-1"/>
                      <a:pt x="20540" y="0"/>
                    </a:cubicBezTo>
                    <a:cubicBezTo>
                      <a:pt x="29474" y="0"/>
                      <a:pt x="37487" y="5501"/>
                      <a:pt x="40697" y="13839"/>
                    </a:cubicBezTo>
                    <a:lnTo>
                      <a:pt x="20540" y="21600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4" name="Arc 192"/>
              <p:cNvSpPr>
                <a:spLocks/>
              </p:cNvSpPr>
              <p:nvPr/>
            </p:nvSpPr>
            <p:spPr bwMode="auto">
              <a:xfrm>
                <a:off x="713" y="1930"/>
                <a:ext cx="214" cy="126"/>
              </a:xfrm>
              <a:custGeom>
                <a:avLst/>
                <a:gdLst>
                  <a:gd name="T0" fmla="*/ 0 w 32990"/>
                  <a:gd name="T1" fmla="*/ 0 h 25945"/>
                  <a:gd name="T2" fmla="*/ 0 w 32990"/>
                  <a:gd name="T3" fmla="*/ 0 h 25945"/>
                  <a:gd name="T4" fmla="*/ 0 w 32990"/>
                  <a:gd name="T5" fmla="*/ 0 h 25945"/>
                  <a:gd name="T6" fmla="*/ 0 60000 65536"/>
                  <a:gd name="T7" fmla="*/ 0 60000 65536"/>
                  <a:gd name="T8" fmla="*/ 0 60000 65536"/>
                  <a:gd name="T9" fmla="*/ 0 w 32990"/>
                  <a:gd name="T10" fmla="*/ 0 h 25945"/>
                  <a:gd name="T11" fmla="*/ 32990 w 32990"/>
                  <a:gd name="T12" fmla="*/ 25945 h 259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990" h="25945" fill="none" extrusionOk="0">
                    <a:moveTo>
                      <a:pt x="441" y="25945"/>
                    </a:moveTo>
                    <a:cubicBezTo>
                      <a:pt x="147" y="24515"/>
                      <a:pt x="0" y="2305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25" y="-1"/>
                      <a:pt x="29569" y="1124"/>
                      <a:pt x="32989" y="3247"/>
                    </a:cubicBezTo>
                  </a:path>
                  <a:path w="32990" h="25945" stroke="0" extrusionOk="0">
                    <a:moveTo>
                      <a:pt x="441" y="25945"/>
                    </a:moveTo>
                    <a:cubicBezTo>
                      <a:pt x="147" y="24515"/>
                      <a:pt x="0" y="2305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25" y="-1"/>
                      <a:pt x="29569" y="1124"/>
                      <a:pt x="32989" y="324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5" name="Arc 193"/>
              <p:cNvSpPr>
                <a:spLocks/>
              </p:cNvSpPr>
              <p:nvPr/>
            </p:nvSpPr>
            <p:spPr bwMode="auto">
              <a:xfrm>
                <a:off x="715" y="1932"/>
                <a:ext cx="211" cy="123"/>
              </a:xfrm>
              <a:custGeom>
                <a:avLst/>
                <a:gdLst>
                  <a:gd name="T0" fmla="*/ 0 w 32950"/>
                  <a:gd name="T1" fmla="*/ 0 h 25966"/>
                  <a:gd name="T2" fmla="*/ 0 w 32950"/>
                  <a:gd name="T3" fmla="*/ 0 h 25966"/>
                  <a:gd name="T4" fmla="*/ 0 w 32950"/>
                  <a:gd name="T5" fmla="*/ 0 h 25966"/>
                  <a:gd name="T6" fmla="*/ 0 60000 65536"/>
                  <a:gd name="T7" fmla="*/ 0 60000 65536"/>
                  <a:gd name="T8" fmla="*/ 0 60000 65536"/>
                  <a:gd name="T9" fmla="*/ 0 w 32950"/>
                  <a:gd name="T10" fmla="*/ 0 h 25966"/>
                  <a:gd name="T11" fmla="*/ 32950 w 32950"/>
                  <a:gd name="T12" fmla="*/ 25966 h 259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950" h="25966" fill="none" extrusionOk="0">
                    <a:moveTo>
                      <a:pt x="445" y="25966"/>
                    </a:moveTo>
                    <a:cubicBezTo>
                      <a:pt x="149" y="24529"/>
                      <a:pt x="0" y="2306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08" y="-1"/>
                      <a:pt x="29538" y="1115"/>
                      <a:pt x="32949" y="3222"/>
                    </a:cubicBezTo>
                  </a:path>
                  <a:path w="32950" h="25966" stroke="0" extrusionOk="0">
                    <a:moveTo>
                      <a:pt x="445" y="25966"/>
                    </a:moveTo>
                    <a:cubicBezTo>
                      <a:pt x="149" y="24529"/>
                      <a:pt x="0" y="2306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5608" y="-1"/>
                      <a:pt x="29538" y="1115"/>
                      <a:pt x="32949" y="3222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6" name="Arc 194"/>
              <p:cNvSpPr>
                <a:spLocks/>
              </p:cNvSpPr>
              <p:nvPr/>
            </p:nvSpPr>
            <p:spPr bwMode="auto">
              <a:xfrm>
                <a:off x="682" y="2217"/>
                <a:ext cx="216" cy="99"/>
              </a:xfrm>
              <a:custGeom>
                <a:avLst/>
                <a:gdLst>
                  <a:gd name="T0" fmla="*/ 0 w 32074"/>
                  <a:gd name="T1" fmla="*/ 0 h 22517"/>
                  <a:gd name="T2" fmla="*/ 0 w 32074"/>
                  <a:gd name="T3" fmla="*/ 0 h 22517"/>
                  <a:gd name="T4" fmla="*/ 0 w 32074"/>
                  <a:gd name="T5" fmla="*/ 0 h 22517"/>
                  <a:gd name="T6" fmla="*/ 0 60000 65536"/>
                  <a:gd name="T7" fmla="*/ 0 60000 65536"/>
                  <a:gd name="T8" fmla="*/ 0 60000 65536"/>
                  <a:gd name="T9" fmla="*/ 0 w 32074"/>
                  <a:gd name="T10" fmla="*/ 0 h 22517"/>
                  <a:gd name="T11" fmla="*/ 32074 w 32074"/>
                  <a:gd name="T12" fmla="*/ 22517 h 225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74" h="22517" fill="none" extrusionOk="0">
                    <a:moveTo>
                      <a:pt x="32073" y="19807"/>
                    </a:moveTo>
                    <a:cubicBezTo>
                      <a:pt x="28868" y="21584"/>
                      <a:pt x="25264" y="22516"/>
                      <a:pt x="21600" y="22517"/>
                    </a:cubicBezTo>
                    <a:cubicBezTo>
                      <a:pt x="9670" y="22517"/>
                      <a:pt x="0" y="12846"/>
                      <a:pt x="0" y="917"/>
                    </a:cubicBezTo>
                    <a:cubicBezTo>
                      <a:pt x="-1" y="611"/>
                      <a:pt x="6" y="305"/>
                      <a:pt x="19" y="0"/>
                    </a:cubicBezTo>
                  </a:path>
                  <a:path w="32074" h="22517" stroke="0" extrusionOk="0">
                    <a:moveTo>
                      <a:pt x="32073" y="19807"/>
                    </a:moveTo>
                    <a:cubicBezTo>
                      <a:pt x="28868" y="21584"/>
                      <a:pt x="25264" y="22516"/>
                      <a:pt x="21600" y="22517"/>
                    </a:cubicBezTo>
                    <a:cubicBezTo>
                      <a:pt x="9670" y="22517"/>
                      <a:pt x="0" y="12846"/>
                      <a:pt x="0" y="917"/>
                    </a:cubicBezTo>
                    <a:cubicBezTo>
                      <a:pt x="-1" y="611"/>
                      <a:pt x="6" y="305"/>
                      <a:pt x="19" y="0"/>
                    </a:cubicBezTo>
                    <a:lnTo>
                      <a:pt x="21600" y="917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7" name="Arc 195"/>
              <p:cNvSpPr>
                <a:spLocks/>
              </p:cNvSpPr>
              <p:nvPr/>
            </p:nvSpPr>
            <p:spPr bwMode="auto">
              <a:xfrm>
                <a:off x="684" y="2217"/>
                <a:ext cx="213" cy="96"/>
              </a:xfrm>
              <a:custGeom>
                <a:avLst/>
                <a:gdLst>
                  <a:gd name="T0" fmla="*/ 0 w 32013"/>
                  <a:gd name="T1" fmla="*/ 0 h 22524"/>
                  <a:gd name="T2" fmla="*/ 0 w 32013"/>
                  <a:gd name="T3" fmla="*/ 0 h 22524"/>
                  <a:gd name="T4" fmla="*/ 0 w 32013"/>
                  <a:gd name="T5" fmla="*/ 0 h 22524"/>
                  <a:gd name="T6" fmla="*/ 0 60000 65536"/>
                  <a:gd name="T7" fmla="*/ 0 60000 65536"/>
                  <a:gd name="T8" fmla="*/ 0 60000 65536"/>
                  <a:gd name="T9" fmla="*/ 0 w 32013"/>
                  <a:gd name="T10" fmla="*/ 0 h 22524"/>
                  <a:gd name="T11" fmla="*/ 32013 w 32013"/>
                  <a:gd name="T12" fmla="*/ 22524 h 225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013" h="22524" fill="none" extrusionOk="0">
                    <a:moveTo>
                      <a:pt x="32013" y="19848"/>
                    </a:moveTo>
                    <a:cubicBezTo>
                      <a:pt x="28823" y="21603"/>
                      <a:pt x="25241" y="22523"/>
                      <a:pt x="21600" y="22524"/>
                    </a:cubicBezTo>
                    <a:cubicBezTo>
                      <a:pt x="9670" y="22524"/>
                      <a:pt x="0" y="12853"/>
                      <a:pt x="0" y="924"/>
                    </a:cubicBezTo>
                    <a:cubicBezTo>
                      <a:pt x="-1" y="615"/>
                      <a:pt x="6" y="307"/>
                      <a:pt x="19" y="-1"/>
                    </a:cubicBezTo>
                  </a:path>
                  <a:path w="32013" h="22524" stroke="0" extrusionOk="0">
                    <a:moveTo>
                      <a:pt x="32013" y="19848"/>
                    </a:moveTo>
                    <a:cubicBezTo>
                      <a:pt x="28823" y="21603"/>
                      <a:pt x="25241" y="22523"/>
                      <a:pt x="21600" y="22524"/>
                    </a:cubicBezTo>
                    <a:cubicBezTo>
                      <a:pt x="9670" y="22524"/>
                      <a:pt x="0" y="12853"/>
                      <a:pt x="0" y="924"/>
                    </a:cubicBezTo>
                    <a:cubicBezTo>
                      <a:pt x="-1" y="615"/>
                      <a:pt x="6" y="307"/>
                      <a:pt x="19" y="-1"/>
                    </a:cubicBezTo>
                    <a:lnTo>
                      <a:pt x="21600" y="924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8" name="Arc 196"/>
              <p:cNvSpPr>
                <a:spLocks/>
              </p:cNvSpPr>
              <p:nvPr/>
            </p:nvSpPr>
            <p:spPr bwMode="auto">
              <a:xfrm>
                <a:off x="1262" y="1936"/>
                <a:ext cx="164" cy="120"/>
              </a:xfrm>
              <a:custGeom>
                <a:avLst/>
                <a:gdLst>
                  <a:gd name="T0" fmla="*/ 0 w 26077"/>
                  <a:gd name="T1" fmla="*/ 0 h 32051"/>
                  <a:gd name="T2" fmla="*/ 0 w 26077"/>
                  <a:gd name="T3" fmla="*/ 0 h 32051"/>
                  <a:gd name="T4" fmla="*/ 0 w 26077"/>
                  <a:gd name="T5" fmla="*/ 0 h 32051"/>
                  <a:gd name="T6" fmla="*/ 0 60000 65536"/>
                  <a:gd name="T7" fmla="*/ 0 60000 65536"/>
                  <a:gd name="T8" fmla="*/ 0 60000 65536"/>
                  <a:gd name="T9" fmla="*/ 0 w 26077"/>
                  <a:gd name="T10" fmla="*/ 0 h 32051"/>
                  <a:gd name="T11" fmla="*/ 26077 w 26077"/>
                  <a:gd name="T12" fmla="*/ 32051 h 320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077" h="32051" fill="none" extrusionOk="0">
                    <a:moveTo>
                      <a:pt x="0" y="469"/>
                    </a:moveTo>
                    <a:cubicBezTo>
                      <a:pt x="1471" y="157"/>
                      <a:pt x="2972" y="-1"/>
                      <a:pt x="4477" y="0"/>
                    </a:cubicBezTo>
                    <a:cubicBezTo>
                      <a:pt x="16406" y="0"/>
                      <a:pt x="26077" y="9670"/>
                      <a:pt x="26077" y="21600"/>
                    </a:cubicBezTo>
                    <a:cubicBezTo>
                      <a:pt x="26077" y="25255"/>
                      <a:pt x="25149" y="28851"/>
                      <a:pt x="23380" y="32051"/>
                    </a:cubicBezTo>
                  </a:path>
                  <a:path w="26077" h="32051" stroke="0" extrusionOk="0">
                    <a:moveTo>
                      <a:pt x="0" y="469"/>
                    </a:moveTo>
                    <a:cubicBezTo>
                      <a:pt x="1471" y="157"/>
                      <a:pt x="2972" y="-1"/>
                      <a:pt x="4477" y="0"/>
                    </a:cubicBezTo>
                    <a:cubicBezTo>
                      <a:pt x="16406" y="0"/>
                      <a:pt x="26077" y="9670"/>
                      <a:pt x="26077" y="21600"/>
                    </a:cubicBezTo>
                    <a:cubicBezTo>
                      <a:pt x="26077" y="25255"/>
                      <a:pt x="25149" y="28851"/>
                      <a:pt x="23380" y="32051"/>
                    </a:cubicBezTo>
                    <a:lnTo>
                      <a:pt x="4477" y="21600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9" name="Arc 197"/>
              <p:cNvSpPr>
                <a:spLocks/>
              </p:cNvSpPr>
              <p:nvPr/>
            </p:nvSpPr>
            <p:spPr bwMode="auto">
              <a:xfrm>
                <a:off x="1263" y="1938"/>
                <a:ext cx="161" cy="118"/>
              </a:xfrm>
              <a:custGeom>
                <a:avLst/>
                <a:gdLst>
                  <a:gd name="T0" fmla="*/ 0 w 26034"/>
                  <a:gd name="T1" fmla="*/ 0 h 32133"/>
                  <a:gd name="T2" fmla="*/ 0 w 26034"/>
                  <a:gd name="T3" fmla="*/ 0 h 32133"/>
                  <a:gd name="T4" fmla="*/ 0 w 26034"/>
                  <a:gd name="T5" fmla="*/ 0 h 32133"/>
                  <a:gd name="T6" fmla="*/ 0 60000 65536"/>
                  <a:gd name="T7" fmla="*/ 0 60000 65536"/>
                  <a:gd name="T8" fmla="*/ 0 60000 65536"/>
                  <a:gd name="T9" fmla="*/ 0 w 26034"/>
                  <a:gd name="T10" fmla="*/ 0 h 32133"/>
                  <a:gd name="T11" fmla="*/ 26034 w 26034"/>
                  <a:gd name="T12" fmla="*/ 32133 h 321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034" h="32133" fill="none" extrusionOk="0">
                    <a:moveTo>
                      <a:pt x="-1" y="459"/>
                    </a:moveTo>
                    <a:cubicBezTo>
                      <a:pt x="1458" y="154"/>
                      <a:pt x="2944" y="-1"/>
                      <a:pt x="4434" y="0"/>
                    </a:cubicBezTo>
                    <a:cubicBezTo>
                      <a:pt x="16363" y="0"/>
                      <a:pt x="26034" y="9670"/>
                      <a:pt x="26034" y="21600"/>
                    </a:cubicBezTo>
                    <a:cubicBezTo>
                      <a:pt x="26034" y="25287"/>
                      <a:pt x="25089" y="28913"/>
                      <a:pt x="23291" y="32132"/>
                    </a:cubicBezTo>
                  </a:path>
                  <a:path w="26034" h="32133" stroke="0" extrusionOk="0">
                    <a:moveTo>
                      <a:pt x="-1" y="459"/>
                    </a:moveTo>
                    <a:cubicBezTo>
                      <a:pt x="1458" y="154"/>
                      <a:pt x="2944" y="-1"/>
                      <a:pt x="4434" y="0"/>
                    </a:cubicBezTo>
                    <a:cubicBezTo>
                      <a:pt x="16363" y="0"/>
                      <a:pt x="26034" y="9670"/>
                      <a:pt x="26034" y="21600"/>
                    </a:cubicBezTo>
                    <a:cubicBezTo>
                      <a:pt x="26034" y="25287"/>
                      <a:pt x="25089" y="28913"/>
                      <a:pt x="23291" y="32132"/>
                    </a:cubicBezTo>
                    <a:lnTo>
                      <a:pt x="4434" y="21600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0" name="Arc 198"/>
              <p:cNvSpPr>
                <a:spLocks/>
              </p:cNvSpPr>
              <p:nvPr/>
            </p:nvSpPr>
            <p:spPr bwMode="auto">
              <a:xfrm>
                <a:off x="1308" y="2056"/>
                <a:ext cx="156" cy="119"/>
              </a:xfrm>
              <a:custGeom>
                <a:avLst/>
                <a:gdLst>
                  <a:gd name="T0" fmla="*/ 0 w 21600"/>
                  <a:gd name="T1" fmla="*/ 0 h 29154"/>
                  <a:gd name="T2" fmla="*/ 0 w 21600"/>
                  <a:gd name="T3" fmla="*/ 0 h 29154"/>
                  <a:gd name="T4" fmla="*/ 0 w 21600"/>
                  <a:gd name="T5" fmla="*/ 0 h 2915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154"/>
                  <a:gd name="T11" fmla="*/ 21600 w 21600"/>
                  <a:gd name="T12" fmla="*/ 29154 h 2915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154" fill="none" extrusionOk="0">
                    <a:moveTo>
                      <a:pt x="13494" y="-1"/>
                    </a:moveTo>
                    <a:cubicBezTo>
                      <a:pt x="18617" y="4098"/>
                      <a:pt x="21600" y="10304"/>
                      <a:pt x="21600" y="16866"/>
                    </a:cubicBezTo>
                    <a:cubicBezTo>
                      <a:pt x="21600" y="21256"/>
                      <a:pt x="20261" y="25543"/>
                      <a:pt x="17764" y="29154"/>
                    </a:cubicBezTo>
                  </a:path>
                  <a:path w="21600" h="29154" stroke="0" extrusionOk="0">
                    <a:moveTo>
                      <a:pt x="13494" y="-1"/>
                    </a:moveTo>
                    <a:cubicBezTo>
                      <a:pt x="18617" y="4098"/>
                      <a:pt x="21600" y="10304"/>
                      <a:pt x="21600" y="16866"/>
                    </a:cubicBezTo>
                    <a:cubicBezTo>
                      <a:pt x="21600" y="21256"/>
                      <a:pt x="20261" y="25543"/>
                      <a:pt x="17764" y="29154"/>
                    </a:cubicBezTo>
                    <a:lnTo>
                      <a:pt x="0" y="16866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1" name="Arc 199"/>
              <p:cNvSpPr>
                <a:spLocks/>
              </p:cNvSpPr>
              <p:nvPr/>
            </p:nvSpPr>
            <p:spPr bwMode="auto">
              <a:xfrm>
                <a:off x="1308" y="2057"/>
                <a:ext cx="154" cy="117"/>
              </a:xfrm>
              <a:custGeom>
                <a:avLst/>
                <a:gdLst>
                  <a:gd name="T0" fmla="*/ 0 w 21600"/>
                  <a:gd name="T1" fmla="*/ 0 h 29302"/>
                  <a:gd name="T2" fmla="*/ 0 w 21600"/>
                  <a:gd name="T3" fmla="*/ 0 h 29302"/>
                  <a:gd name="T4" fmla="*/ 0 w 21600"/>
                  <a:gd name="T5" fmla="*/ 0 h 293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9302"/>
                  <a:gd name="T11" fmla="*/ 21600 w 21600"/>
                  <a:gd name="T12" fmla="*/ 29302 h 293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9302" fill="none" extrusionOk="0">
                    <a:moveTo>
                      <a:pt x="13412" y="0"/>
                    </a:moveTo>
                    <a:cubicBezTo>
                      <a:pt x="18584" y="4097"/>
                      <a:pt x="21600" y="10333"/>
                      <a:pt x="21600" y="16931"/>
                    </a:cubicBezTo>
                    <a:cubicBezTo>
                      <a:pt x="21600" y="21356"/>
                      <a:pt x="20240" y="25674"/>
                      <a:pt x="17706" y="29301"/>
                    </a:cubicBezTo>
                  </a:path>
                  <a:path w="21600" h="29302" stroke="0" extrusionOk="0">
                    <a:moveTo>
                      <a:pt x="13412" y="0"/>
                    </a:moveTo>
                    <a:cubicBezTo>
                      <a:pt x="18584" y="4097"/>
                      <a:pt x="21600" y="10333"/>
                      <a:pt x="21600" y="16931"/>
                    </a:cubicBezTo>
                    <a:cubicBezTo>
                      <a:pt x="21600" y="21356"/>
                      <a:pt x="20240" y="25674"/>
                      <a:pt x="17706" y="29301"/>
                    </a:cubicBezTo>
                    <a:lnTo>
                      <a:pt x="0" y="16931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2" name="Arc 200"/>
              <p:cNvSpPr>
                <a:spLocks/>
              </p:cNvSpPr>
              <p:nvPr/>
            </p:nvSpPr>
            <p:spPr bwMode="auto">
              <a:xfrm>
                <a:off x="1257" y="2176"/>
                <a:ext cx="183" cy="172"/>
              </a:xfrm>
              <a:custGeom>
                <a:avLst/>
                <a:gdLst>
                  <a:gd name="T0" fmla="*/ 0 w 28724"/>
                  <a:gd name="T1" fmla="*/ 0 h 27592"/>
                  <a:gd name="T2" fmla="*/ 0 w 28724"/>
                  <a:gd name="T3" fmla="*/ 0 h 27592"/>
                  <a:gd name="T4" fmla="*/ 0 w 28724"/>
                  <a:gd name="T5" fmla="*/ 0 h 27592"/>
                  <a:gd name="T6" fmla="*/ 0 60000 65536"/>
                  <a:gd name="T7" fmla="*/ 0 60000 65536"/>
                  <a:gd name="T8" fmla="*/ 0 60000 65536"/>
                  <a:gd name="T9" fmla="*/ 0 w 28724"/>
                  <a:gd name="T10" fmla="*/ 0 h 27592"/>
                  <a:gd name="T11" fmla="*/ 28724 w 28724"/>
                  <a:gd name="T12" fmla="*/ 27592 h 275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724" h="27592" fill="none" extrusionOk="0">
                    <a:moveTo>
                      <a:pt x="27876" y="-1"/>
                    </a:moveTo>
                    <a:cubicBezTo>
                      <a:pt x="28438" y="1947"/>
                      <a:pt x="28724" y="3964"/>
                      <a:pt x="28724" y="5992"/>
                    </a:cubicBezTo>
                    <a:cubicBezTo>
                      <a:pt x="28724" y="17921"/>
                      <a:pt x="19053" y="27592"/>
                      <a:pt x="7124" y="27592"/>
                    </a:cubicBezTo>
                    <a:cubicBezTo>
                      <a:pt x="4698" y="27592"/>
                      <a:pt x="2289" y="27183"/>
                      <a:pt x="-1" y="26383"/>
                    </a:cubicBezTo>
                  </a:path>
                  <a:path w="28724" h="27592" stroke="0" extrusionOk="0">
                    <a:moveTo>
                      <a:pt x="27876" y="-1"/>
                    </a:moveTo>
                    <a:cubicBezTo>
                      <a:pt x="28438" y="1947"/>
                      <a:pt x="28724" y="3964"/>
                      <a:pt x="28724" y="5992"/>
                    </a:cubicBezTo>
                    <a:cubicBezTo>
                      <a:pt x="28724" y="17921"/>
                      <a:pt x="19053" y="27592"/>
                      <a:pt x="7124" y="27592"/>
                    </a:cubicBezTo>
                    <a:cubicBezTo>
                      <a:pt x="4698" y="27592"/>
                      <a:pt x="2289" y="27183"/>
                      <a:pt x="-1" y="26383"/>
                    </a:cubicBezTo>
                    <a:lnTo>
                      <a:pt x="7124" y="5992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3" name="Arc 201"/>
              <p:cNvSpPr>
                <a:spLocks/>
              </p:cNvSpPr>
              <p:nvPr/>
            </p:nvSpPr>
            <p:spPr bwMode="auto">
              <a:xfrm>
                <a:off x="1257" y="2176"/>
                <a:ext cx="180" cy="169"/>
              </a:xfrm>
              <a:custGeom>
                <a:avLst/>
                <a:gdLst>
                  <a:gd name="T0" fmla="*/ 0 w 28722"/>
                  <a:gd name="T1" fmla="*/ 0 h 27594"/>
                  <a:gd name="T2" fmla="*/ 0 w 28722"/>
                  <a:gd name="T3" fmla="*/ 0 h 27594"/>
                  <a:gd name="T4" fmla="*/ 0 w 28722"/>
                  <a:gd name="T5" fmla="*/ 0 h 27594"/>
                  <a:gd name="T6" fmla="*/ 0 60000 65536"/>
                  <a:gd name="T7" fmla="*/ 0 60000 65536"/>
                  <a:gd name="T8" fmla="*/ 0 60000 65536"/>
                  <a:gd name="T9" fmla="*/ 0 w 28722"/>
                  <a:gd name="T10" fmla="*/ 0 h 27594"/>
                  <a:gd name="T11" fmla="*/ 28722 w 28722"/>
                  <a:gd name="T12" fmla="*/ 27594 h 275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722" h="27594" fill="none" extrusionOk="0">
                    <a:moveTo>
                      <a:pt x="27873" y="0"/>
                    </a:moveTo>
                    <a:cubicBezTo>
                      <a:pt x="28436" y="1948"/>
                      <a:pt x="28722" y="3966"/>
                      <a:pt x="28722" y="5994"/>
                    </a:cubicBezTo>
                    <a:cubicBezTo>
                      <a:pt x="28722" y="17923"/>
                      <a:pt x="19051" y="27594"/>
                      <a:pt x="7122" y="27594"/>
                    </a:cubicBezTo>
                    <a:cubicBezTo>
                      <a:pt x="4697" y="27594"/>
                      <a:pt x="2289" y="27185"/>
                      <a:pt x="-1" y="26386"/>
                    </a:cubicBezTo>
                  </a:path>
                  <a:path w="28722" h="27594" stroke="0" extrusionOk="0">
                    <a:moveTo>
                      <a:pt x="27873" y="0"/>
                    </a:moveTo>
                    <a:cubicBezTo>
                      <a:pt x="28436" y="1948"/>
                      <a:pt x="28722" y="3966"/>
                      <a:pt x="28722" y="5994"/>
                    </a:cubicBezTo>
                    <a:cubicBezTo>
                      <a:pt x="28722" y="17923"/>
                      <a:pt x="19051" y="27594"/>
                      <a:pt x="7122" y="27594"/>
                    </a:cubicBezTo>
                    <a:cubicBezTo>
                      <a:pt x="4697" y="27594"/>
                      <a:pt x="2289" y="27185"/>
                      <a:pt x="-1" y="26386"/>
                    </a:cubicBezTo>
                    <a:lnTo>
                      <a:pt x="7122" y="5994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4" name="Arc 202"/>
              <p:cNvSpPr>
                <a:spLocks/>
              </p:cNvSpPr>
              <p:nvPr/>
            </p:nvSpPr>
            <p:spPr bwMode="auto">
              <a:xfrm>
                <a:off x="628" y="2055"/>
                <a:ext cx="99" cy="165"/>
              </a:xfrm>
              <a:custGeom>
                <a:avLst/>
                <a:gdLst>
                  <a:gd name="T0" fmla="*/ 0 w 21600"/>
                  <a:gd name="T1" fmla="*/ 0 h 41258"/>
                  <a:gd name="T2" fmla="*/ 0 w 21600"/>
                  <a:gd name="T3" fmla="*/ 0 h 41258"/>
                  <a:gd name="T4" fmla="*/ 0 w 21600"/>
                  <a:gd name="T5" fmla="*/ 0 h 4125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258"/>
                  <a:gd name="T11" fmla="*/ 21600 w 21600"/>
                  <a:gd name="T12" fmla="*/ 41258 h 412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258" fill="none" extrusionOk="0">
                    <a:moveTo>
                      <a:pt x="12768" y="41257"/>
                    </a:moveTo>
                    <a:cubicBezTo>
                      <a:pt x="4999" y="37777"/>
                      <a:pt x="0" y="30058"/>
                      <a:pt x="0" y="21546"/>
                    </a:cubicBezTo>
                    <a:cubicBezTo>
                      <a:pt x="-1" y="10211"/>
                      <a:pt x="8761" y="804"/>
                      <a:pt x="20068" y="0"/>
                    </a:cubicBezTo>
                  </a:path>
                  <a:path w="21600" h="41258" stroke="0" extrusionOk="0">
                    <a:moveTo>
                      <a:pt x="12768" y="41257"/>
                    </a:moveTo>
                    <a:cubicBezTo>
                      <a:pt x="4999" y="37777"/>
                      <a:pt x="0" y="30058"/>
                      <a:pt x="0" y="21546"/>
                    </a:cubicBezTo>
                    <a:cubicBezTo>
                      <a:pt x="-1" y="10211"/>
                      <a:pt x="8761" y="804"/>
                      <a:pt x="20068" y="0"/>
                    </a:cubicBezTo>
                    <a:lnTo>
                      <a:pt x="21600" y="21546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5" name="Arc 203"/>
              <p:cNvSpPr>
                <a:spLocks/>
              </p:cNvSpPr>
              <p:nvPr/>
            </p:nvSpPr>
            <p:spPr bwMode="auto">
              <a:xfrm>
                <a:off x="630" y="2057"/>
                <a:ext cx="97" cy="161"/>
              </a:xfrm>
              <a:custGeom>
                <a:avLst/>
                <a:gdLst>
                  <a:gd name="T0" fmla="*/ 0 w 21600"/>
                  <a:gd name="T1" fmla="*/ 0 h 41268"/>
                  <a:gd name="T2" fmla="*/ 0 w 21600"/>
                  <a:gd name="T3" fmla="*/ 0 h 41268"/>
                  <a:gd name="T4" fmla="*/ 0 w 21600"/>
                  <a:gd name="T5" fmla="*/ 0 h 4126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268"/>
                  <a:gd name="T11" fmla="*/ 21600 w 21600"/>
                  <a:gd name="T12" fmla="*/ 41268 h 412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268" fill="none" extrusionOk="0">
                    <a:moveTo>
                      <a:pt x="12790" y="41267"/>
                    </a:moveTo>
                    <a:cubicBezTo>
                      <a:pt x="5009" y="37792"/>
                      <a:pt x="0" y="30067"/>
                      <a:pt x="0" y="21546"/>
                    </a:cubicBezTo>
                    <a:cubicBezTo>
                      <a:pt x="-1" y="10209"/>
                      <a:pt x="8763" y="802"/>
                      <a:pt x="20072" y="0"/>
                    </a:cubicBezTo>
                  </a:path>
                  <a:path w="21600" h="41268" stroke="0" extrusionOk="0">
                    <a:moveTo>
                      <a:pt x="12790" y="41267"/>
                    </a:moveTo>
                    <a:cubicBezTo>
                      <a:pt x="5009" y="37792"/>
                      <a:pt x="0" y="30067"/>
                      <a:pt x="0" y="21546"/>
                    </a:cubicBezTo>
                    <a:cubicBezTo>
                      <a:pt x="-1" y="10209"/>
                      <a:pt x="8763" y="802"/>
                      <a:pt x="20072" y="0"/>
                    </a:cubicBezTo>
                    <a:lnTo>
                      <a:pt x="21600" y="21546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6" name="Arc 204"/>
              <p:cNvSpPr>
                <a:spLocks/>
              </p:cNvSpPr>
              <p:nvPr/>
            </p:nvSpPr>
            <p:spPr bwMode="auto">
              <a:xfrm>
                <a:off x="890" y="2279"/>
                <a:ext cx="375" cy="100"/>
              </a:xfrm>
              <a:custGeom>
                <a:avLst/>
                <a:gdLst>
                  <a:gd name="T0" fmla="*/ 0 w 39085"/>
                  <a:gd name="T1" fmla="*/ 0 h 21600"/>
                  <a:gd name="T2" fmla="*/ 0 w 39085"/>
                  <a:gd name="T3" fmla="*/ 0 h 21600"/>
                  <a:gd name="T4" fmla="*/ 0 w 3908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9085"/>
                  <a:gd name="T10" fmla="*/ 0 h 21600"/>
                  <a:gd name="T11" fmla="*/ 39085 w 3908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085" h="21600" fill="none" extrusionOk="0">
                    <a:moveTo>
                      <a:pt x="39085" y="12120"/>
                    </a:moveTo>
                    <a:cubicBezTo>
                      <a:pt x="35065" y="18049"/>
                      <a:pt x="28368" y="21599"/>
                      <a:pt x="21206" y="21600"/>
                    </a:cubicBezTo>
                    <a:cubicBezTo>
                      <a:pt x="10860" y="21600"/>
                      <a:pt x="1967" y="14264"/>
                      <a:pt x="0" y="4107"/>
                    </a:cubicBezTo>
                  </a:path>
                  <a:path w="39085" h="21600" stroke="0" extrusionOk="0">
                    <a:moveTo>
                      <a:pt x="39085" y="12120"/>
                    </a:moveTo>
                    <a:cubicBezTo>
                      <a:pt x="35065" y="18049"/>
                      <a:pt x="28368" y="21599"/>
                      <a:pt x="21206" y="21600"/>
                    </a:cubicBezTo>
                    <a:cubicBezTo>
                      <a:pt x="10860" y="21600"/>
                      <a:pt x="1967" y="14264"/>
                      <a:pt x="0" y="4107"/>
                    </a:cubicBezTo>
                    <a:lnTo>
                      <a:pt x="21206" y="0"/>
                    </a:lnTo>
                    <a:close/>
                  </a:path>
                </a:pathLst>
              </a:custGeom>
              <a:solidFill>
                <a:srgbClr val="E7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7" name="Arc 205"/>
              <p:cNvSpPr>
                <a:spLocks/>
              </p:cNvSpPr>
              <p:nvPr/>
            </p:nvSpPr>
            <p:spPr bwMode="auto">
              <a:xfrm>
                <a:off x="892" y="2279"/>
                <a:ext cx="370" cy="98"/>
              </a:xfrm>
              <a:custGeom>
                <a:avLst/>
                <a:gdLst>
                  <a:gd name="T0" fmla="*/ 0 w 39018"/>
                  <a:gd name="T1" fmla="*/ 0 h 21600"/>
                  <a:gd name="T2" fmla="*/ 0 w 39018"/>
                  <a:gd name="T3" fmla="*/ 0 h 21600"/>
                  <a:gd name="T4" fmla="*/ 0 w 3901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9018"/>
                  <a:gd name="T10" fmla="*/ 0 h 21600"/>
                  <a:gd name="T11" fmla="*/ 39018 w 3901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018" h="21600" fill="none" extrusionOk="0">
                    <a:moveTo>
                      <a:pt x="39017" y="12206"/>
                    </a:moveTo>
                    <a:cubicBezTo>
                      <a:pt x="34990" y="18085"/>
                      <a:pt x="28323" y="21599"/>
                      <a:pt x="21198" y="21600"/>
                    </a:cubicBezTo>
                    <a:cubicBezTo>
                      <a:pt x="10868" y="21600"/>
                      <a:pt x="1984" y="14286"/>
                      <a:pt x="0" y="4149"/>
                    </a:cubicBezTo>
                  </a:path>
                  <a:path w="39018" h="21600" stroke="0" extrusionOk="0">
                    <a:moveTo>
                      <a:pt x="39017" y="12206"/>
                    </a:moveTo>
                    <a:cubicBezTo>
                      <a:pt x="34990" y="18085"/>
                      <a:pt x="28323" y="21599"/>
                      <a:pt x="21198" y="21600"/>
                    </a:cubicBezTo>
                    <a:cubicBezTo>
                      <a:pt x="10868" y="21600"/>
                      <a:pt x="1984" y="14286"/>
                      <a:pt x="0" y="4149"/>
                    </a:cubicBezTo>
                    <a:lnTo>
                      <a:pt x="21198" y="0"/>
                    </a:lnTo>
                    <a:close/>
                  </a:path>
                </a:pathLst>
              </a:custGeom>
              <a:solidFill>
                <a:srgbClr val="E7EDED"/>
              </a:solidFill>
              <a:ln w="6350">
                <a:solidFill>
                  <a:srgbClr val="6C8F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564" name="Freeform 206"/>
            <p:cNvSpPr>
              <a:spLocks/>
            </p:cNvSpPr>
            <p:nvPr/>
          </p:nvSpPr>
          <p:spPr bwMode="auto">
            <a:xfrm>
              <a:off x="1628" y="398"/>
              <a:ext cx="365" cy="183"/>
            </a:xfrm>
            <a:custGeom>
              <a:avLst/>
              <a:gdLst>
                <a:gd name="T0" fmla="*/ 0 w 1460"/>
                <a:gd name="T1" fmla="*/ 0 h 730"/>
                <a:gd name="T2" fmla="*/ 0 w 1460"/>
                <a:gd name="T3" fmla="*/ 0 h 730"/>
                <a:gd name="T4" fmla="*/ 0 w 1460"/>
                <a:gd name="T5" fmla="*/ 0 h 730"/>
                <a:gd name="T6" fmla="*/ 0 w 1460"/>
                <a:gd name="T7" fmla="*/ 0 h 7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60"/>
                <a:gd name="T13" fmla="*/ 0 h 730"/>
                <a:gd name="T14" fmla="*/ 1460 w 1460"/>
                <a:gd name="T15" fmla="*/ 730 h 7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60" h="730">
                  <a:moveTo>
                    <a:pt x="177" y="0"/>
                  </a:moveTo>
                  <a:lnTo>
                    <a:pt x="1460" y="0"/>
                  </a:lnTo>
                  <a:lnTo>
                    <a:pt x="726" y="730"/>
                  </a:lnTo>
                  <a:lnTo>
                    <a:pt x="0" y="8"/>
                  </a:lnTo>
                </a:path>
              </a:pathLst>
            </a:custGeom>
            <a:noFill/>
            <a:ln w="9525">
              <a:solidFill>
                <a:srgbClr val="CF0E3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565" name="Group 207"/>
            <p:cNvGrpSpPr>
              <a:grpSpLocks/>
            </p:cNvGrpSpPr>
            <p:nvPr/>
          </p:nvGrpSpPr>
          <p:grpSpPr bwMode="auto">
            <a:xfrm>
              <a:off x="1927" y="332"/>
              <a:ext cx="171" cy="169"/>
              <a:chOff x="1179" y="1966"/>
              <a:chExt cx="171" cy="169"/>
            </a:xfrm>
          </p:grpSpPr>
          <p:sp>
            <p:nvSpPr>
              <p:cNvPr id="18692" name="Freeform 208"/>
              <p:cNvSpPr>
                <a:spLocks/>
              </p:cNvSpPr>
              <p:nvPr/>
            </p:nvSpPr>
            <p:spPr bwMode="auto">
              <a:xfrm>
                <a:off x="1203" y="2068"/>
                <a:ext cx="145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3" y="0"/>
                    </a:lnTo>
                    <a:lnTo>
                      <a:pt x="581" y="0"/>
                    </a:lnTo>
                    <a:lnTo>
                      <a:pt x="517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3" name="Freeform 209"/>
              <p:cNvSpPr>
                <a:spLocks/>
              </p:cNvSpPr>
              <p:nvPr/>
            </p:nvSpPr>
            <p:spPr bwMode="auto">
              <a:xfrm>
                <a:off x="1205" y="2070"/>
                <a:ext cx="145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3" y="0"/>
                    </a:lnTo>
                    <a:lnTo>
                      <a:pt x="581" y="0"/>
                    </a:lnTo>
                    <a:lnTo>
                      <a:pt x="517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4" name="Rectangle 210"/>
              <p:cNvSpPr>
                <a:spLocks noChangeArrowheads="1"/>
              </p:cNvSpPr>
              <p:nvPr/>
            </p:nvSpPr>
            <p:spPr bwMode="auto">
              <a:xfrm>
                <a:off x="1203" y="2086"/>
                <a:ext cx="129" cy="22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5" name="Rectangle 211"/>
              <p:cNvSpPr>
                <a:spLocks noChangeArrowheads="1"/>
              </p:cNvSpPr>
              <p:nvPr/>
            </p:nvSpPr>
            <p:spPr bwMode="auto">
              <a:xfrm>
                <a:off x="1204" y="2087"/>
                <a:ext cx="127" cy="20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6" name="Freeform 212"/>
              <p:cNvSpPr>
                <a:spLocks/>
              </p:cNvSpPr>
              <p:nvPr/>
            </p:nvSpPr>
            <p:spPr bwMode="auto">
              <a:xfrm>
                <a:off x="1332" y="2068"/>
                <a:ext cx="16" cy="40"/>
              </a:xfrm>
              <a:custGeom>
                <a:avLst/>
                <a:gdLst>
                  <a:gd name="T0" fmla="*/ 0 w 64"/>
                  <a:gd name="T1" fmla="*/ 0 h 160"/>
                  <a:gd name="T2" fmla="*/ 0 w 64"/>
                  <a:gd name="T3" fmla="*/ 0 h 160"/>
                  <a:gd name="T4" fmla="*/ 0 w 64"/>
                  <a:gd name="T5" fmla="*/ 0 h 160"/>
                  <a:gd name="T6" fmla="*/ 0 w 64"/>
                  <a:gd name="T7" fmla="*/ 0 h 160"/>
                  <a:gd name="T8" fmla="*/ 0 w 64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160"/>
                  <a:gd name="T17" fmla="*/ 64 w 64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160">
                    <a:moveTo>
                      <a:pt x="0" y="160"/>
                    </a:moveTo>
                    <a:lnTo>
                      <a:pt x="64" y="96"/>
                    </a:lnTo>
                    <a:lnTo>
                      <a:pt x="64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7" name="Freeform 213"/>
              <p:cNvSpPr>
                <a:spLocks/>
              </p:cNvSpPr>
              <p:nvPr/>
            </p:nvSpPr>
            <p:spPr bwMode="auto">
              <a:xfrm>
                <a:off x="1332" y="2068"/>
                <a:ext cx="16" cy="40"/>
              </a:xfrm>
              <a:custGeom>
                <a:avLst/>
                <a:gdLst>
                  <a:gd name="T0" fmla="*/ 0 w 64"/>
                  <a:gd name="T1" fmla="*/ 0 h 160"/>
                  <a:gd name="T2" fmla="*/ 0 w 64"/>
                  <a:gd name="T3" fmla="*/ 0 h 160"/>
                  <a:gd name="T4" fmla="*/ 0 w 64"/>
                  <a:gd name="T5" fmla="*/ 0 h 160"/>
                  <a:gd name="T6" fmla="*/ 0 w 64"/>
                  <a:gd name="T7" fmla="*/ 0 h 160"/>
                  <a:gd name="T8" fmla="*/ 0 w 64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160"/>
                  <a:gd name="T17" fmla="*/ 64 w 64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160">
                    <a:moveTo>
                      <a:pt x="0" y="160"/>
                    </a:moveTo>
                    <a:lnTo>
                      <a:pt x="64" y="96"/>
                    </a:lnTo>
                    <a:lnTo>
                      <a:pt x="64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8" name="Freeform 214"/>
              <p:cNvSpPr>
                <a:spLocks/>
              </p:cNvSpPr>
              <p:nvPr/>
            </p:nvSpPr>
            <p:spPr bwMode="auto">
              <a:xfrm>
                <a:off x="1207" y="2068"/>
                <a:ext cx="139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7" y="0"/>
                    </a:lnTo>
                    <a:lnTo>
                      <a:pt x="557" y="0"/>
                    </a:lnTo>
                    <a:lnTo>
                      <a:pt x="509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9" name="Freeform 215"/>
              <p:cNvSpPr>
                <a:spLocks/>
              </p:cNvSpPr>
              <p:nvPr/>
            </p:nvSpPr>
            <p:spPr bwMode="auto">
              <a:xfrm>
                <a:off x="1207" y="2068"/>
                <a:ext cx="139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7" y="0"/>
                    </a:lnTo>
                    <a:lnTo>
                      <a:pt x="557" y="0"/>
                    </a:lnTo>
                    <a:lnTo>
                      <a:pt x="509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0" name="Freeform 216"/>
              <p:cNvSpPr>
                <a:spLocks/>
              </p:cNvSpPr>
              <p:nvPr/>
            </p:nvSpPr>
            <p:spPr bwMode="auto">
              <a:xfrm>
                <a:off x="1205" y="1966"/>
                <a:ext cx="141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9" y="0"/>
                    </a:lnTo>
                    <a:lnTo>
                      <a:pt x="565" y="0"/>
                    </a:lnTo>
                    <a:lnTo>
                      <a:pt x="509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1" name="Freeform 217"/>
              <p:cNvSpPr>
                <a:spLocks/>
              </p:cNvSpPr>
              <p:nvPr/>
            </p:nvSpPr>
            <p:spPr bwMode="auto">
              <a:xfrm>
                <a:off x="1205" y="1966"/>
                <a:ext cx="141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9" y="0"/>
                    </a:lnTo>
                    <a:lnTo>
                      <a:pt x="565" y="0"/>
                    </a:lnTo>
                    <a:lnTo>
                      <a:pt x="509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2" name="Rectangle 218"/>
              <p:cNvSpPr>
                <a:spLocks noChangeArrowheads="1"/>
              </p:cNvSpPr>
              <p:nvPr/>
            </p:nvSpPr>
            <p:spPr bwMode="auto">
              <a:xfrm>
                <a:off x="1206" y="1981"/>
                <a:ext cx="127" cy="98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3" name="Rectangle 219"/>
              <p:cNvSpPr>
                <a:spLocks noChangeArrowheads="1"/>
              </p:cNvSpPr>
              <p:nvPr/>
            </p:nvSpPr>
            <p:spPr bwMode="auto">
              <a:xfrm>
                <a:off x="1216" y="1993"/>
                <a:ext cx="105" cy="7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4" name="Freeform 220"/>
              <p:cNvSpPr>
                <a:spLocks/>
              </p:cNvSpPr>
              <p:nvPr/>
            </p:nvSpPr>
            <p:spPr bwMode="auto">
              <a:xfrm>
                <a:off x="1332" y="1966"/>
                <a:ext cx="14" cy="112"/>
              </a:xfrm>
              <a:custGeom>
                <a:avLst/>
                <a:gdLst>
                  <a:gd name="T0" fmla="*/ 0 w 56"/>
                  <a:gd name="T1" fmla="*/ 0 h 449"/>
                  <a:gd name="T2" fmla="*/ 0 w 56"/>
                  <a:gd name="T3" fmla="*/ 0 h 449"/>
                  <a:gd name="T4" fmla="*/ 0 w 56"/>
                  <a:gd name="T5" fmla="*/ 0 h 449"/>
                  <a:gd name="T6" fmla="*/ 0 w 56"/>
                  <a:gd name="T7" fmla="*/ 0 h 449"/>
                  <a:gd name="T8" fmla="*/ 0 w 56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449"/>
                  <a:gd name="T17" fmla="*/ 56 w 56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449">
                    <a:moveTo>
                      <a:pt x="0" y="449"/>
                    </a:moveTo>
                    <a:lnTo>
                      <a:pt x="56" y="401"/>
                    </a:lnTo>
                    <a:lnTo>
                      <a:pt x="56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5" name="Freeform 221"/>
              <p:cNvSpPr>
                <a:spLocks/>
              </p:cNvSpPr>
              <p:nvPr/>
            </p:nvSpPr>
            <p:spPr bwMode="auto">
              <a:xfrm>
                <a:off x="1332" y="1966"/>
                <a:ext cx="14" cy="112"/>
              </a:xfrm>
              <a:custGeom>
                <a:avLst/>
                <a:gdLst>
                  <a:gd name="T0" fmla="*/ 0 w 56"/>
                  <a:gd name="T1" fmla="*/ 0 h 449"/>
                  <a:gd name="T2" fmla="*/ 0 w 56"/>
                  <a:gd name="T3" fmla="*/ 0 h 449"/>
                  <a:gd name="T4" fmla="*/ 0 w 56"/>
                  <a:gd name="T5" fmla="*/ 0 h 449"/>
                  <a:gd name="T6" fmla="*/ 0 w 56"/>
                  <a:gd name="T7" fmla="*/ 0 h 449"/>
                  <a:gd name="T8" fmla="*/ 0 w 56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449"/>
                  <a:gd name="T17" fmla="*/ 56 w 56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449">
                    <a:moveTo>
                      <a:pt x="0" y="449"/>
                    </a:moveTo>
                    <a:lnTo>
                      <a:pt x="56" y="401"/>
                    </a:lnTo>
                    <a:lnTo>
                      <a:pt x="56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6" name="Freeform 222"/>
              <p:cNvSpPr>
                <a:spLocks/>
              </p:cNvSpPr>
              <p:nvPr/>
            </p:nvSpPr>
            <p:spPr bwMode="auto">
              <a:xfrm>
                <a:off x="1179" y="2104"/>
                <a:ext cx="159" cy="25"/>
              </a:xfrm>
              <a:custGeom>
                <a:avLst/>
                <a:gdLst>
                  <a:gd name="T0" fmla="*/ 0 w 638"/>
                  <a:gd name="T1" fmla="*/ 0 h 96"/>
                  <a:gd name="T2" fmla="*/ 0 w 638"/>
                  <a:gd name="T3" fmla="*/ 0 h 96"/>
                  <a:gd name="T4" fmla="*/ 0 w 638"/>
                  <a:gd name="T5" fmla="*/ 0 h 96"/>
                  <a:gd name="T6" fmla="*/ 0 w 638"/>
                  <a:gd name="T7" fmla="*/ 0 h 96"/>
                  <a:gd name="T8" fmla="*/ 0 w 638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8"/>
                  <a:gd name="T16" fmla="*/ 0 h 96"/>
                  <a:gd name="T17" fmla="*/ 638 w 638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8" h="96">
                    <a:moveTo>
                      <a:pt x="0" y="96"/>
                    </a:moveTo>
                    <a:lnTo>
                      <a:pt x="81" y="0"/>
                    </a:lnTo>
                    <a:lnTo>
                      <a:pt x="638" y="0"/>
                    </a:lnTo>
                    <a:lnTo>
                      <a:pt x="557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7" name="Freeform 223"/>
              <p:cNvSpPr>
                <a:spLocks/>
              </p:cNvSpPr>
              <p:nvPr/>
            </p:nvSpPr>
            <p:spPr bwMode="auto">
              <a:xfrm>
                <a:off x="1179" y="2104"/>
                <a:ext cx="159" cy="25"/>
              </a:xfrm>
              <a:custGeom>
                <a:avLst/>
                <a:gdLst>
                  <a:gd name="T0" fmla="*/ 0 w 638"/>
                  <a:gd name="T1" fmla="*/ 0 h 96"/>
                  <a:gd name="T2" fmla="*/ 0 w 638"/>
                  <a:gd name="T3" fmla="*/ 0 h 96"/>
                  <a:gd name="T4" fmla="*/ 0 w 638"/>
                  <a:gd name="T5" fmla="*/ 0 h 96"/>
                  <a:gd name="T6" fmla="*/ 0 w 638"/>
                  <a:gd name="T7" fmla="*/ 0 h 96"/>
                  <a:gd name="T8" fmla="*/ 0 w 638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8"/>
                  <a:gd name="T16" fmla="*/ 0 h 96"/>
                  <a:gd name="T17" fmla="*/ 638 w 638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8" h="96">
                    <a:moveTo>
                      <a:pt x="0" y="96"/>
                    </a:moveTo>
                    <a:lnTo>
                      <a:pt x="81" y="0"/>
                    </a:lnTo>
                    <a:lnTo>
                      <a:pt x="638" y="0"/>
                    </a:lnTo>
                    <a:lnTo>
                      <a:pt x="557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8" name="Freeform 224"/>
              <p:cNvSpPr>
                <a:spLocks/>
              </p:cNvSpPr>
              <p:nvPr/>
            </p:nvSpPr>
            <p:spPr bwMode="auto">
              <a:xfrm>
                <a:off x="1318" y="2104"/>
                <a:ext cx="20" cy="31"/>
              </a:xfrm>
              <a:custGeom>
                <a:avLst/>
                <a:gdLst>
                  <a:gd name="T0" fmla="*/ 0 w 81"/>
                  <a:gd name="T1" fmla="*/ 0 h 120"/>
                  <a:gd name="T2" fmla="*/ 0 w 81"/>
                  <a:gd name="T3" fmla="*/ 0 h 120"/>
                  <a:gd name="T4" fmla="*/ 0 w 81"/>
                  <a:gd name="T5" fmla="*/ 0 h 120"/>
                  <a:gd name="T6" fmla="*/ 0 w 81"/>
                  <a:gd name="T7" fmla="*/ 0 h 120"/>
                  <a:gd name="T8" fmla="*/ 0 w 81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120"/>
                  <a:gd name="T17" fmla="*/ 81 w 81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120">
                    <a:moveTo>
                      <a:pt x="0" y="120"/>
                    </a:moveTo>
                    <a:lnTo>
                      <a:pt x="81" y="40"/>
                    </a:lnTo>
                    <a:lnTo>
                      <a:pt x="81" y="0"/>
                    </a:lnTo>
                    <a:lnTo>
                      <a:pt x="0" y="104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9" name="Freeform 225"/>
              <p:cNvSpPr>
                <a:spLocks/>
              </p:cNvSpPr>
              <p:nvPr/>
            </p:nvSpPr>
            <p:spPr bwMode="auto">
              <a:xfrm>
                <a:off x="1318" y="2104"/>
                <a:ext cx="20" cy="31"/>
              </a:xfrm>
              <a:custGeom>
                <a:avLst/>
                <a:gdLst>
                  <a:gd name="T0" fmla="*/ 0 w 81"/>
                  <a:gd name="T1" fmla="*/ 0 h 120"/>
                  <a:gd name="T2" fmla="*/ 0 w 81"/>
                  <a:gd name="T3" fmla="*/ 0 h 120"/>
                  <a:gd name="T4" fmla="*/ 0 w 81"/>
                  <a:gd name="T5" fmla="*/ 0 h 120"/>
                  <a:gd name="T6" fmla="*/ 0 w 81"/>
                  <a:gd name="T7" fmla="*/ 0 h 120"/>
                  <a:gd name="T8" fmla="*/ 0 w 81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120"/>
                  <a:gd name="T17" fmla="*/ 81 w 81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120">
                    <a:moveTo>
                      <a:pt x="0" y="120"/>
                    </a:moveTo>
                    <a:lnTo>
                      <a:pt x="81" y="40"/>
                    </a:lnTo>
                    <a:lnTo>
                      <a:pt x="81" y="0"/>
                    </a:lnTo>
                    <a:lnTo>
                      <a:pt x="0" y="104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0" name="Rectangle 226"/>
              <p:cNvSpPr>
                <a:spLocks noChangeArrowheads="1"/>
              </p:cNvSpPr>
              <p:nvPr/>
            </p:nvSpPr>
            <p:spPr bwMode="auto">
              <a:xfrm>
                <a:off x="1179" y="2129"/>
                <a:ext cx="139" cy="6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1" name="Rectangle 227"/>
              <p:cNvSpPr>
                <a:spLocks noChangeArrowheads="1"/>
              </p:cNvSpPr>
              <p:nvPr/>
            </p:nvSpPr>
            <p:spPr bwMode="auto">
              <a:xfrm>
                <a:off x="1180" y="2130"/>
                <a:ext cx="137" cy="4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66" name="Group 228"/>
            <p:cNvGrpSpPr>
              <a:grpSpLocks/>
            </p:cNvGrpSpPr>
            <p:nvPr/>
          </p:nvGrpSpPr>
          <p:grpSpPr bwMode="auto">
            <a:xfrm>
              <a:off x="1971" y="370"/>
              <a:ext cx="94" cy="56"/>
              <a:chOff x="1223" y="2004"/>
              <a:chExt cx="94" cy="56"/>
            </a:xfrm>
          </p:grpSpPr>
          <p:grpSp>
            <p:nvGrpSpPr>
              <p:cNvPr id="18665" name="Group 229"/>
              <p:cNvGrpSpPr>
                <a:grpSpLocks/>
              </p:cNvGrpSpPr>
              <p:nvPr/>
            </p:nvGrpSpPr>
            <p:grpSpPr bwMode="auto">
              <a:xfrm>
                <a:off x="1223" y="2004"/>
                <a:ext cx="93" cy="56"/>
                <a:chOff x="1223" y="2004"/>
                <a:chExt cx="93" cy="56"/>
              </a:xfrm>
            </p:grpSpPr>
            <p:sp>
              <p:nvSpPr>
                <p:cNvPr id="18683" name="Oval 230"/>
                <p:cNvSpPr>
                  <a:spLocks noChangeArrowheads="1"/>
                </p:cNvSpPr>
                <p:nvPr/>
              </p:nvSpPr>
              <p:spPr bwMode="auto">
                <a:xfrm>
                  <a:off x="1255" y="2004"/>
                  <a:ext cx="41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84" name="Oval 231"/>
                <p:cNvSpPr>
                  <a:spLocks noChangeArrowheads="1"/>
                </p:cNvSpPr>
                <p:nvPr/>
              </p:nvSpPr>
              <p:spPr bwMode="auto">
                <a:xfrm>
                  <a:off x="1233" y="2010"/>
                  <a:ext cx="30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85" name="Oval 232"/>
                <p:cNvSpPr>
                  <a:spLocks noChangeArrowheads="1"/>
                </p:cNvSpPr>
                <p:nvPr/>
              </p:nvSpPr>
              <p:spPr bwMode="auto">
                <a:xfrm>
                  <a:off x="1223" y="2024"/>
                  <a:ext cx="2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86" name="Oval 233"/>
                <p:cNvSpPr>
                  <a:spLocks noChangeArrowheads="1"/>
                </p:cNvSpPr>
                <p:nvPr/>
              </p:nvSpPr>
              <p:spPr bwMode="auto">
                <a:xfrm>
                  <a:off x="1229" y="2032"/>
                  <a:ext cx="32" cy="2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87" name="Oval 234"/>
                <p:cNvSpPr>
                  <a:spLocks noChangeArrowheads="1"/>
                </p:cNvSpPr>
                <p:nvPr/>
              </p:nvSpPr>
              <p:spPr bwMode="auto">
                <a:xfrm>
                  <a:off x="1251" y="2036"/>
                  <a:ext cx="49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88" name="Oval 235"/>
                <p:cNvSpPr>
                  <a:spLocks noChangeArrowheads="1"/>
                </p:cNvSpPr>
                <p:nvPr/>
              </p:nvSpPr>
              <p:spPr bwMode="auto">
                <a:xfrm>
                  <a:off x="1281" y="2010"/>
                  <a:ext cx="31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89" name="Oval 236"/>
                <p:cNvSpPr>
                  <a:spLocks noChangeArrowheads="1"/>
                </p:cNvSpPr>
                <p:nvPr/>
              </p:nvSpPr>
              <p:spPr bwMode="auto">
                <a:xfrm>
                  <a:off x="1285" y="2022"/>
                  <a:ext cx="31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90" name="Oval 237"/>
                <p:cNvSpPr>
                  <a:spLocks noChangeArrowheads="1"/>
                </p:cNvSpPr>
                <p:nvPr/>
              </p:nvSpPr>
              <p:spPr bwMode="auto">
                <a:xfrm>
                  <a:off x="1283" y="2026"/>
                  <a:ext cx="31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91" name="Oval 238"/>
                <p:cNvSpPr>
                  <a:spLocks noChangeArrowheads="1"/>
                </p:cNvSpPr>
                <p:nvPr/>
              </p:nvSpPr>
              <p:spPr bwMode="auto">
                <a:xfrm>
                  <a:off x="1239" y="2018"/>
                  <a:ext cx="61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666" name="Group 239"/>
              <p:cNvGrpSpPr>
                <a:grpSpLocks/>
              </p:cNvGrpSpPr>
              <p:nvPr/>
            </p:nvGrpSpPr>
            <p:grpSpPr bwMode="auto">
              <a:xfrm>
                <a:off x="1223" y="2004"/>
                <a:ext cx="94" cy="56"/>
                <a:chOff x="1223" y="2004"/>
                <a:chExt cx="94" cy="56"/>
              </a:xfrm>
            </p:grpSpPr>
            <p:sp>
              <p:nvSpPr>
                <p:cNvPr id="18667" name="Arc 240"/>
                <p:cNvSpPr>
                  <a:spLocks/>
                </p:cNvSpPr>
                <p:nvPr/>
              </p:nvSpPr>
              <p:spPr bwMode="auto">
                <a:xfrm>
                  <a:off x="1256" y="2004"/>
                  <a:ext cx="39" cy="12"/>
                </a:xfrm>
                <a:custGeom>
                  <a:avLst/>
                  <a:gdLst>
                    <a:gd name="T0" fmla="*/ 0 w 41085"/>
                    <a:gd name="T1" fmla="*/ 0 h 21600"/>
                    <a:gd name="T2" fmla="*/ 0 w 41085"/>
                    <a:gd name="T3" fmla="*/ 0 h 21600"/>
                    <a:gd name="T4" fmla="*/ 0 w 4108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1085"/>
                    <a:gd name="T10" fmla="*/ 0 h 21600"/>
                    <a:gd name="T11" fmla="*/ 41085 w 4108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1085" h="21600" fill="none" extrusionOk="0">
                      <a:moveTo>
                        <a:pt x="0" y="15905"/>
                      </a:moveTo>
                      <a:cubicBezTo>
                        <a:pt x="2567" y="6513"/>
                        <a:pt x="11099" y="-1"/>
                        <a:pt x="20836" y="0"/>
                      </a:cubicBezTo>
                      <a:cubicBezTo>
                        <a:pt x="29864" y="0"/>
                        <a:pt x="37941" y="5615"/>
                        <a:pt x="41084" y="14080"/>
                      </a:cubicBezTo>
                    </a:path>
                    <a:path w="41085" h="21600" stroke="0" extrusionOk="0">
                      <a:moveTo>
                        <a:pt x="0" y="15905"/>
                      </a:moveTo>
                      <a:cubicBezTo>
                        <a:pt x="2567" y="6513"/>
                        <a:pt x="11099" y="-1"/>
                        <a:pt x="20836" y="0"/>
                      </a:cubicBezTo>
                      <a:cubicBezTo>
                        <a:pt x="29864" y="0"/>
                        <a:pt x="37941" y="5615"/>
                        <a:pt x="41084" y="14080"/>
                      </a:cubicBezTo>
                      <a:lnTo>
                        <a:pt x="20836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68" name="Arc 241"/>
                <p:cNvSpPr>
                  <a:spLocks/>
                </p:cNvSpPr>
                <p:nvPr/>
              </p:nvSpPr>
              <p:spPr bwMode="auto">
                <a:xfrm>
                  <a:off x="1257" y="2005"/>
                  <a:ext cx="37" cy="11"/>
                </a:xfrm>
                <a:custGeom>
                  <a:avLst/>
                  <a:gdLst>
                    <a:gd name="T0" fmla="*/ 0 w 40935"/>
                    <a:gd name="T1" fmla="*/ 0 h 21600"/>
                    <a:gd name="T2" fmla="*/ 0 w 40935"/>
                    <a:gd name="T3" fmla="*/ 0 h 21600"/>
                    <a:gd name="T4" fmla="*/ 0 w 4093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0935"/>
                    <a:gd name="T10" fmla="*/ 0 h 21600"/>
                    <a:gd name="T11" fmla="*/ 40935 w 4093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935" h="21600" fill="none" extrusionOk="0">
                      <a:moveTo>
                        <a:pt x="-1" y="15705"/>
                      </a:moveTo>
                      <a:cubicBezTo>
                        <a:pt x="2635" y="6413"/>
                        <a:pt x="11120" y="-1"/>
                        <a:pt x="20780" y="0"/>
                      </a:cubicBezTo>
                      <a:cubicBezTo>
                        <a:pt x="29712" y="0"/>
                        <a:pt x="37723" y="5498"/>
                        <a:pt x="40935" y="13832"/>
                      </a:cubicBezTo>
                    </a:path>
                    <a:path w="40935" h="21600" stroke="0" extrusionOk="0">
                      <a:moveTo>
                        <a:pt x="-1" y="15705"/>
                      </a:moveTo>
                      <a:cubicBezTo>
                        <a:pt x="2635" y="6413"/>
                        <a:pt x="11120" y="-1"/>
                        <a:pt x="20780" y="0"/>
                      </a:cubicBezTo>
                      <a:cubicBezTo>
                        <a:pt x="29712" y="0"/>
                        <a:pt x="37723" y="5498"/>
                        <a:pt x="40935" y="13832"/>
                      </a:cubicBezTo>
                      <a:lnTo>
                        <a:pt x="2078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69" name="Arc 242"/>
                <p:cNvSpPr>
                  <a:spLocks/>
                </p:cNvSpPr>
                <p:nvPr/>
              </p:nvSpPr>
              <p:spPr bwMode="auto">
                <a:xfrm>
                  <a:off x="1233" y="2010"/>
                  <a:ext cx="23" cy="14"/>
                </a:xfrm>
                <a:custGeom>
                  <a:avLst/>
                  <a:gdLst>
                    <a:gd name="T0" fmla="*/ 0 w 33372"/>
                    <a:gd name="T1" fmla="*/ 0 h 26005"/>
                    <a:gd name="T2" fmla="*/ 0 w 33372"/>
                    <a:gd name="T3" fmla="*/ 0 h 26005"/>
                    <a:gd name="T4" fmla="*/ 0 w 33372"/>
                    <a:gd name="T5" fmla="*/ 0 h 26005"/>
                    <a:gd name="T6" fmla="*/ 0 60000 65536"/>
                    <a:gd name="T7" fmla="*/ 0 60000 65536"/>
                    <a:gd name="T8" fmla="*/ 0 60000 65536"/>
                    <a:gd name="T9" fmla="*/ 0 w 33372"/>
                    <a:gd name="T10" fmla="*/ 0 h 26005"/>
                    <a:gd name="T11" fmla="*/ 33372 w 33372"/>
                    <a:gd name="T12" fmla="*/ 26005 h 2600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372" h="26005" fill="none" extrusionOk="0">
                      <a:moveTo>
                        <a:pt x="453" y="26005"/>
                      </a:moveTo>
                      <a:cubicBezTo>
                        <a:pt x="152" y="24556"/>
                        <a:pt x="0" y="23080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79" y="-1"/>
                        <a:pt x="29868" y="1212"/>
                        <a:pt x="33372" y="3489"/>
                      </a:cubicBezTo>
                    </a:path>
                    <a:path w="33372" h="26005" stroke="0" extrusionOk="0">
                      <a:moveTo>
                        <a:pt x="453" y="26005"/>
                      </a:moveTo>
                      <a:cubicBezTo>
                        <a:pt x="152" y="24556"/>
                        <a:pt x="0" y="23080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79" y="-1"/>
                        <a:pt x="29868" y="1212"/>
                        <a:pt x="33372" y="348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70" name="Arc 243"/>
                <p:cNvSpPr>
                  <a:spLocks/>
                </p:cNvSpPr>
                <p:nvPr/>
              </p:nvSpPr>
              <p:spPr bwMode="auto">
                <a:xfrm>
                  <a:off x="1234" y="2011"/>
                  <a:ext cx="22" cy="13"/>
                </a:xfrm>
                <a:custGeom>
                  <a:avLst/>
                  <a:gdLst>
                    <a:gd name="T0" fmla="*/ 0 w 33223"/>
                    <a:gd name="T1" fmla="*/ 0 h 26082"/>
                    <a:gd name="T2" fmla="*/ 0 w 33223"/>
                    <a:gd name="T3" fmla="*/ 0 h 26082"/>
                    <a:gd name="T4" fmla="*/ 0 w 33223"/>
                    <a:gd name="T5" fmla="*/ 0 h 26082"/>
                    <a:gd name="T6" fmla="*/ 0 60000 65536"/>
                    <a:gd name="T7" fmla="*/ 0 60000 65536"/>
                    <a:gd name="T8" fmla="*/ 0 60000 65536"/>
                    <a:gd name="T9" fmla="*/ 0 w 33223"/>
                    <a:gd name="T10" fmla="*/ 0 h 26082"/>
                    <a:gd name="T11" fmla="*/ 33223 w 33223"/>
                    <a:gd name="T12" fmla="*/ 26082 h 2608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223" h="26082" fill="none" extrusionOk="0">
                      <a:moveTo>
                        <a:pt x="470" y="26081"/>
                      </a:moveTo>
                      <a:cubicBezTo>
                        <a:pt x="157" y="24608"/>
                        <a:pt x="0" y="231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18" y="-1"/>
                        <a:pt x="29751" y="1177"/>
                        <a:pt x="33223" y="3393"/>
                      </a:cubicBezTo>
                    </a:path>
                    <a:path w="33223" h="26082" stroke="0" extrusionOk="0">
                      <a:moveTo>
                        <a:pt x="470" y="26081"/>
                      </a:moveTo>
                      <a:cubicBezTo>
                        <a:pt x="157" y="24608"/>
                        <a:pt x="0" y="2310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18" y="-1"/>
                        <a:pt x="29751" y="1177"/>
                        <a:pt x="33223" y="3393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71" name="Arc 244"/>
                <p:cNvSpPr>
                  <a:spLocks/>
                </p:cNvSpPr>
                <p:nvPr/>
              </p:nvSpPr>
              <p:spPr bwMode="auto">
                <a:xfrm>
                  <a:off x="1229" y="2042"/>
                  <a:ext cx="24" cy="10"/>
                </a:xfrm>
                <a:custGeom>
                  <a:avLst/>
                  <a:gdLst>
                    <a:gd name="T0" fmla="*/ 0 w 31800"/>
                    <a:gd name="T1" fmla="*/ 0 h 21600"/>
                    <a:gd name="T2" fmla="*/ 0 w 31800"/>
                    <a:gd name="T3" fmla="*/ 0 h 21600"/>
                    <a:gd name="T4" fmla="*/ 0 w 318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1800"/>
                    <a:gd name="T10" fmla="*/ 0 h 21600"/>
                    <a:gd name="T11" fmla="*/ 31800 w 318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800" h="21600" fill="none" extrusionOk="0">
                      <a:moveTo>
                        <a:pt x="31799" y="19039"/>
                      </a:moveTo>
                      <a:cubicBezTo>
                        <a:pt x="28662" y="20720"/>
                        <a:pt x="25158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31800" h="21600" stroke="0" extrusionOk="0">
                      <a:moveTo>
                        <a:pt x="31799" y="19039"/>
                      </a:moveTo>
                      <a:cubicBezTo>
                        <a:pt x="28662" y="20720"/>
                        <a:pt x="25158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72" name="Arc 245"/>
                <p:cNvSpPr>
                  <a:spLocks/>
                </p:cNvSpPr>
                <p:nvPr/>
              </p:nvSpPr>
              <p:spPr bwMode="auto">
                <a:xfrm>
                  <a:off x="1230" y="2042"/>
                  <a:ext cx="22" cy="9"/>
                </a:xfrm>
                <a:custGeom>
                  <a:avLst/>
                  <a:gdLst>
                    <a:gd name="T0" fmla="*/ 0 w 31479"/>
                    <a:gd name="T1" fmla="*/ 0 h 21600"/>
                    <a:gd name="T2" fmla="*/ 0 w 31479"/>
                    <a:gd name="T3" fmla="*/ 0 h 21600"/>
                    <a:gd name="T4" fmla="*/ 0 w 3147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1479"/>
                    <a:gd name="T10" fmla="*/ 0 h 21600"/>
                    <a:gd name="T11" fmla="*/ 31479 w 3147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479" h="21600" fill="none" extrusionOk="0">
                      <a:moveTo>
                        <a:pt x="31478" y="19208"/>
                      </a:moveTo>
                      <a:cubicBezTo>
                        <a:pt x="28422" y="20780"/>
                        <a:pt x="25036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31479" h="21600" stroke="0" extrusionOk="0">
                      <a:moveTo>
                        <a:pt x="31478" y="19208"/>
                      </a:moveTo>
                      <a:cubicBezTo>
                        <a:pt x="28422" y="20780"/>
                        <a:pt x="25036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73" name="Arc 246"/>
                <p:cNvSpPr>
                  <a:spLocks/>
                </p:cNvSpPr>
                <p:nvPr/>
              </p:nvSpPr>
              <p:spPr bwMode="auto">
                <a:xfrm>
                  <a:off x="1294" y="2010"/>
                  <a:ext cx="19" cy="14"/>
                </a:xfrm>
                <a:custGeom>
                  <a:avLst/>
                  <a:gdLst>
                    <a:gd name="T0" fmla="*/ 0 w 25986"/>
                    <a:gd name="T1" fmla="*/ 0 h 33449"/>
                    <a:gd name="T2" fmla="*/ 0 w 25986"/>
                    <a:gd name="T3" fmla="*/ 0 h 33449"/>
                    <a:gd name="T4" fmla="*/ 0 w 25986"/>
                    <a:gd name="T5" fmla="*/ 0 h 33449"/>
                    <a:gd name="T6" fmla="*/ 0 60000 65536"/>
                    <a:gd name="T7" fmla="*/ 0 60000 65536"/>
                    <a:gd name="T8" fmla="*/ 0 60000 65536"/>
                    <a:gd name="T9" fmla="*/ 0 w 25986"/>
                    <a:gd name="T10" fmla="*/ 0 h 33449"/>
                    <a:gd name="T11" fmla="*/ 25986 w 25986"/>
                    <a:gd name="T12" fmla="*/ 33449 h 3344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986" h="33449" fill="none" extrusionOk="0">
                      <a:moveTo>
                        <a:pt x="-1" y="449"/>
                      </a:moveTo>
                      <a:cubicBezTo>
                        <a:pt x="1442" y="150"/>
                        <a:pt x="2912" y="-1"/>
                        <a:pt x="4386" y="0"/>
                      </a:cubicBezTo>
                      <a:cubicBezTo>
                        <a:pt x="16315" y="0"/>
                        <a:pt x="25986" y="9670"/>
                        <a:pt x="25986" y="21600"/>
                      </a:cubicBezTo>
                      <a:cubicBezTo>
                        <a:pt x="25986" y="25810"/>
                        <a:pt x="24755" y="29928"/>
                        <a:pt x="22445" y="33448"/>
                      </a:cubicBezTo>
                    </a:path>
                    <a:path w="25986" h="33449" stroke="0" extrusionOk="0">
                      <a:moveTo>
                        <a:pt x="-1" y="449"/>
                      </a:moveTo>
                      <a:cubicBezTo>
                        <a:pt x="1442" y="150"/>
                        <a:pt x="2912" y="-1"/>
                        <a:pt x="4386" y="0"/>
                      </a:cubicBezTo>
                      <a:cubicBezTo>
                        <a:pt x="16315" y="0"/>
                        <a:pt x="25986" y="9670"/>
                        <a:pt x="25986" y="21600"/>
                      </a:cubicBezTo>
                      <a:cubicBezTo>
                        <a:pt x="25986" y="25810"/>
                        <a:pt x="24755" y="29928"/>
                        <a:pt x="22445" y="33448"/>
                      </a:cubicBezTo>
                      <a:lnTo>
                        <a:pt x="4386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74" name="Arc 247"/>
                <p:cNvSpPr>
                  <a:spLocks/>
                </p:cNvSpPr>
                <p:nvPr/>
              </p:nvSpPr>
              <p:spPr bwMode="auto">
                <a:xfrm>
                  <a:off x="1294" y="2011"/>
                  <a:ext cx="17" cy="13"/>
                </a:xfrm>
                <a:custGeom>
                  <a:avLst/>
                  <a:gdLst>
                    <a:gd name="T0" fmla="*/ 0 w 25776"/>
                    <a:gd name="T1" fmla="*/ 0 h 33873"/>
                    <a:gd name="T2" fmla="*/ 0 w 25776"/>
                    <a:gd name="T3" fmla="*/ 0 h 33873"/>
                    <a:gd name="T4" fmla="*/ 0 w 25776"/>
                    <a:gd name="T5" fmla="*/ 0 h 33873"/>
                    <a:gd name="T6" fmla="*/ 0 60000 65536"/>
                    <a:gd name="T7" fmla="*/ 0 60000 65536"/>
                    <a:gd name="T8" fmla="*/ 0 60000 65536"/>
                    <a:gd name="T9" fmla="*/ 0 w 25776"/>
                    <a:gd name="T10" fmla="*/ 0 h 33873"/>
                    <a:gd name="T11" fmla="*/ 25776 w 25776"/>
                    <a:gd name="T12" fmla="*/ 33873 h 3387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776" h="33873" fill="none" extrusionOk="0">
                      <a:moveTo>
                        <a:pt x="0" y="407"/>
                      </a:moveTo>
                      <a:cubicBezTo>
                        <a:pt x="1375" y="136"/>
                        <a:pt x="2774" y="-1"/>
                        <a:pt x="4176" y="0"/>
                      </a:cubicBezTo>
                      <a:cubicBezTo>
                        <a:pt x="16105" y="0"/>
                        <a:pt x="25776" y="9670"/>
                        <a:pt x="25776" y="21600"/>
                      </a:cubicBezTo>
                      <a:cubicBezTo>
                        <a:pt x="25776" y="25984"/>
                        <a:pt x="24441" y="30264"/>
                        <a:pt x="21950" y="33872"/>
                      </a:cubicBezTo>
                    </a:path>
                    <a:path w="25776" h="33873" stroke="0" extrusionOk="0">
                      <a:moveTo>
                        <a:pt x="0" y="407"/>
                      </a:moveTo>
                      <a:cubicBezTo>
                        <a:pt x="1375" y="136"/>
                        <a:pt x="2774" y="-1"/>
                        <a:pt x="4176" y="0"/>
                      </a:cubicBezTo>
                      <a:cubicBezTo>
                        <a:pt x="16105" y="0"/>
                        <a:pt x="25776" y="9670"/>
                        <a:pt x="25776" y="21600"/>
                      </a:cubicBezTo>
                      <a:cubicBezTo>
                        <a:pt x="25776" y="25984"/>
                        <a:pt x="24441" y="30264"/>
                        <a:pt x="21950" y="33872"/>
                      </a:cubicBezTo>
                      <a:lnTo>
                        <a:pt x="4176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75" name="Arc 248"/>
                <p:cNvSpPr>
                  <a:spLocks/>
                </p:cNvSpPr>
                <p:nvPr/>
              </p:nvSpPr>
              <p:spPr bwMode="auto">
                <a:xfrm>
                  <a:off x="1300" y="2024"/>
                  <a:ext cx="17" cy="14"/>
                </a:xfrm>
                <a:custGeom>
                  <a:avLst/>
                  <a:gdLst>
                    <a:gd name="T0" fmla="*/ 0 w 21600"/>
                    <a:gd name="T1" fmla="*/ 0 h 30094"/>
                    <a:gd name="T2" fmla="*/ 0 w 21600"/>
                    <a:gd name="T3" fmla="*/ 0 h 30094"/>
                    <a:gd name="T4" fmla="*/ 0 w 21600"/>
                    <a:gd name="T5" fmla="*/ 0 h 30094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30094"/>
                    <a:gd name="T11" fmla="*/ 21600 w 21600"/>
                    <a:gd name="T12" fmla="*/ 30094 h 3009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30094" fill="none" extrusionOk="0">
                      <a:moveTo>
                        <a:pt x="13043" y="-1"/>
                      </a:moveTo>
                      <a:cubicBezTo>
                        <a:pt x="18433" y="4083"/>
                        <a:pt x="21600" y="10454"/>
                        <a:pt x="21600" y="17217"/>
                      </a:cubicBezTo>
                      <a:cubicBezTo>
                        <a:pt x="21600" y="21855"/>
                        <a:pt x="20107" y="26370"/>
                        <a:pt x="17341" y="30093"/>
                      </a:cubicBezTo>
                    </a:path>
                    <a:path w="21600" h="30094" stroke="0" extrusionOk="0">
                      <a:moveTo>
                        <a:pt x="13043" y="-1"/>
                      </a:moveTo>
                      <a:cubicBezTo>
                        <a:pt x="18433" y="4083"/>
                        <a:pt x="21600" y="10454"/>
                        <a:pt x="21600" y="17217"/>
                      </a:cubicBezTo>
                      <a:cubicBezTo>
                        <a:pt x="21600" y="21855"/>
                        <a:pt x="20107" y="26370"/>
                        <a:pt x="17341" y="30093"/>
                      </a:cubicBezTo>
                      <a:lnTo>
                        <a:pt x="0" y="17217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76" name="Arc 249"/>
                <p:cNvSpPr>
                  <a:spLocks/>
                </p:cNvSpPr>
                <p:nvPr/>
              </p:nvSpPr>
              <p:spPr bwMode="auto">
                <a:xfrm>
                  <a:off x="1300" y="2025"/>
                  <a:ext cx="16" cy="13"/>
                </a:xfrm>
                <a:custGeom>
                  <a:avLst/>
                  <a:gdLst>
                    <a:gd name="T0" fmla="*/ 0 w 21600"/>
                    <a:gd name="T1" fmla="*/ 0 h 30713"/>
                    <a:gd name="T2" fmla="*/ 0 w 21600"/>
                    <a:gd name="T3" fmla="*/ 0 h 30713"/>
                    <a:gd name="T4" fmla="*/ 0 w 21600"/>
                    <a:gd name="T5" fmla="*/ 0 h 3071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30713"/>
                    <a:gd name="T11" fmla="*/ 21600 w 21600"/>
                    <a:gd name="T12" fmla="*/ 30713 h 307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30713" fill="none" extrusionOk="0">
                      <a:moveTo>
                        <a:pt x="12687" y="0"/>
                      </a:moveTo>
                      <a:cubicBezTo>
                        <a:pt x="18286" y="4063"/>
                        <a:pt x="21600" y="10563"/>
                        <a:pt x="21600" y="17481"/>
                      </a:cubicBezTo>
                      <a:cubicBezTo>
                        <a:pt x="21600" y="22271"/>
                        <a:pt x="20007" y="26926"/>
                        <a:pt x="17072" y="30712"/>
                      </a:cubicBezTo>
                    </a:path>
                    <a:path w="21600" h="30713" stroke="0" extrusionOk="0">
                      <a:moveTo>
                        <a:pt x="12687" y="0"/>
                      </a:moveTo>
                      <a:cubicBezTo>
                        <a:pt x="18286" y="4063"/>
                        <a:pt x="21600" y="10563"/>
                        <a:pt x="21600" y="17481"/>
                      </a:cubicBezTo>
                      <a:cubicBezTo>
                        <a:pt x="21600" y="22271"/>
                        <a:pt x="20007" y="26926"/>
                        <a:pt x="17072" y="30712"/>
                      </a:cubicBezTo>
                      <a:lnTo>
                        <a:pt x="0" y="1748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77" name="Arc 250"/>
                <p:cNvSpPr>
                  <a:spLocks/>
                </p:cNvSpPr>
                <p:nvPr/>
              </p:nvSpPr>
              <p:spPr bwMode="auto">
                <a:xfrm>
                  <a:off x="1294" y="2037"/>
                  <a:ext cx="20" cy="19"/>
                </a:xfrm>
                <a:custGeom>
                  <a:avLst/>
                  <a:gdLst>
                    <a:gd name="T0" fmla="*/ 0 w 28231"/>
                    <a:gd name="T1" fmla="*/ 0 h 27833"/>
                    <a:gd name="T2" fmla="*/ 0 w 28231"/>
                    <a:gd name="T3" fmla="*/ 0 h 27833"/>
                    <a:gd name="T4" fmla="*/ 0 w 28231"/>
                    <a:gd name="T5" fmla="*/ 0 h 27833"/>
                    <a:gd name="T6" fmla="*/ 0 60000 65536"/>
                    <a:gd name="T7" fmla="*/ 0 60000 65536"/>
                    <a:gd name="T8" fmla="*/ 0 60000 65536"/>
                    <a:gd name="T9" fmla="*/ 0 w 28231"/>
                    <a:gd name="T10" fmla="*/ 0 h 27833"/>
                    <a:gd name="T11" fmla="*/ 28231 w 28231"/>
                    <a:gd name="T12" fmla="*/ 27833 h 278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231" h="27833" fill="none" extrusionOk="0">
                      <a:moveTo>
                        <a:pt x="27312" y="-1"/>
                      </a:moveTo>
                      <a:cubicBezTo>
                        <a:pt x="27921" y="2021"/>
                        <a:pt x="28231" y="4121"/>
                        <a:pt x="28231" y="6233"/>
                      </a:cubicBezTo>
                      <a:cubicBezTo>
                        <a:pt x="28231" y="18162"/>
                        <a:pt x="18560" y="27833"/>
                        <a:pt x="6631" y="27833"/>
                      </a:cubicBezTo>
                      <a:cubicBezTo>
                        <a:pt x="4379" y="27833"/>
                        <a:pt x="2142" y="27481"/>
                        <a:pt x="0" y="26789"/>
                      </a:cubicBezTo>
                    </a:path>
                    <a:path w="28231" h="27833" stroke="0" extrusionOk="0">
                      <a:moveTo>
                        <a:pt x="27312" y="-1"/>
                      </a:moveTo>
                      <a:cubicBezTo>
                        <a:pt x="27921" y="2021"/>
                        <a:pt x="28231" y="4121"/>
                        <a:pt x="28231" y="6233"/>
                      </a:cubicBezTo>
                      <a:cubicBezTo>
                        <a:pt x="28231" y="18162"/>
                        <a:pt x="18560" y="27833"/>
                        <a:pt x="6631" y="27833"/>
                      </a:cubicBezTo>
                      <a:cubicBezTo>
                        <a:pt x="4379" y="27833"/>
                        <a:pt x="2142" y="27481"/>
                        <a:pt x="0" y="26789"/>
                      </a:cubicBezTo>
                      <a:lnTo>
                        <a:pt x="6631" y="6233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78" name="Arc 251"/>
                <p:cNvSpPr>
                  <a:spLocks/>
                </p:cNvSpPr>
                <p:nvPr/>
              </p:nvSpPr>
              <p:spPr bwMode="auto">
                <a:xfrm>
                  <a:off x="1295" y="2037"/>
                  <a:ext cx="19" cy="18"/>
                </a:xfrm>
                <a:custGeom>
                  <a:avLst/>
                  <a:gdLst>
                    <a:gd name="T0" fmla="*/ 0 w 28217"/>
                    <a:gd name="T1" fmla="*/ 0 h 27846"/>
                    <a:gd name="T2" fmla="*/ 0 w 28217"/>
                    <a:gd name="T3" fmla="*/ 0 h 27846"/>
                    <a:gd name="T4" fmla="*/ 0 w 28217"/>
                    <a:gd name="T5" fmla="*/ 0 h 27846"/>
                    <a:gd name="T6" fmla="*/ 0 60000 65536"/>
                    <a:gd name="T7" fmla="*/ 0 60000 65536"/>
                    <a:gd name="T8" fmla="*/ 0 60000 65536"/>
                    <a:gd name="T9" fmla="*/ 0 w 28217"/>
                    <a:gd name="T10" fmla="*/ 0 h 27846"/>
                    <a:gd name="T11" fmla="*/ 28217 w 28217"/>
                    <a:gd name="T12" fmla="*/ 27846 h 2784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217" h="27846" fill="none" extrusionOk="0">
                      <a:moveTo>
                        <a:pt x="27294" y="-1"/>
                      </a:moveTo>
                      <a:cubicBezTo>
                        <a:pt x="27906" y="2025"/>
                        <a:pt x="28217" y="4130"/>
                        <a:pt x="28217" y="6246"/>
                      </a:cubicBezTo>
                      <a:cubicBezTo>
                        <a:pt x="28217" y="18175"/>
                        <a:pt x="18546" y="27846"/>
                        <a:pt x="6617" y="27846"/>
                      </a:cubicBezTo>
                      <a:cubicBezTo>
                        <a:pt x="4370" y="27846"/>
                        <a:pt x="2138" y="27495"/>
                        <a:pt x="-1" y="26807"/>
                      </a:cubicBezTo>
                    </a:path>
                    <a:path w="28217" h="27846" stroke="0" extrusionOk="0">
                      <a:moveTo>
                        <a:pt x="27294" y="-1"/>
                      </a:moveTo>
                      <a:cubicBezTo>
                        <a:pt x="27906" y="2025"/>
                        <a:pt x="28217" y="4130"/>
                        <a:pt x="28217" y="6246"/>
                      </a:cubicBezTo>
                      <a:cubicBezTo>
                        <a:pt x="28217" y="18175"/>
                        <a:pt x="18546" y="27846"/>
                        <a:pt x="6617" y="27846"/>
                      </a:cubicBezTo>
                      <a:cubicBezTo>
                        <a:pt x="4370" y="27846"/>
                        <a:pt x="2138" y="27495"/>
                        <a:pt x="-1" y="26807"/>
                      </a:cubicBezTo>
                      <a:lnTo>
                        <a:pt x="6617" y="6246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79" name="Arc 252"/>
                <p:cNvSpPr>
                  <a:spLocks/>
                </p:cNvSpPr>
                <p:nvPr/>
              </p:nvSpPr>
              <p:spPr bwMode="auto">
                <a:xfrm>
                  <a:off x="1223" y="2024"/>
                  <a:ext cx="10" cy="17"/>
                </a:xfrm>
                <a:custGeom>
                  <a:avLst/>
                  <a:gdLst>
                    <a:gd name="T0" fmla="*/ 0 w 21600"/>
                    <a:gd name="T1" fmla="*/ 0 h 41436"/>
                    <a:gd name="T2" fmla="*/ 0 w 21600"/>
                    <a:gd name="T3" fmla="*/ 0 h 41436"/>
                    <a:gd name="T4" fmla="*/ 0 w 21600"/>
                    <a:gd name="T5" fmla="*/ 0 h 4143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436"/>
                    <a:gd name="T11" fmla="*/ 21600 w 21600"/>
                    <a:gd name="T12" fmla="*/ 41436 h 414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436" fill="none" extrusionOk="0">
                      <a:moveTo>
                        <a:pt x="13091" y="41435"/>
                      </a:moveTo>
                      <a:cubicBezTo>
                        <a:pt x="5149" y="38031"/>
                        <a:pt x="0" y="30222"/>
                        <a:pt x="0" y="21582"/>
                      </a:cubicBezTo>
                      <a:cubicBezTo>
                        <a:pt x="-1" y="9996"/>
                        <a:pt x="9140" y="473"/>
                        <a:pt x="20717" y="0"/>
                      </a:cubicBezTo>
                    </a:path>
                    <a:path w="21600" h="41436" stroke="0" extrusionOk="0">
                      <a:moveTo>
                        <a:pt x="13091" y="41435"/>
                      </a:moveTo>
                      <a:cubicBezTo>
                        <a:pt x="5149" y="38031"/>
                        <a:pt x="0" y="30222"/>
                        <a:pt x="0" y="21582"/>
                      </a:cubicBezTo>
                      <a:cubicBezTo>
                        <a:pt x="-1" y="9996"/>
                        <a:pt x="9140" y="473"/>
                        <a:pt x="20717" y="0"/>
                      </a:cubicBezTo>
                      <a:lnTo>
                        <a:pt x="21600" y="21582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80" name="Arc 253"/>
                <p:cNvSpPr>
                  <a:spLocks/>
                </p:cNvSpPr>
                <p:nvPr/>
              </p:nvSpPr>
              <p:spPr bwMode="auto">
                <a:xfrm>
                  <a:off x="1224" y="2025"/>
                  <a:ext cx="9" cy="15"/>
                </a:xfrm>
                <a:custGeom>
                  <a:avLst/>
                  <a:gdLst>
                    <a:gd name="T0" fmla="*/ 0 w 21600"/>
                    <a:gd name="T1" fmla="*/ 0 h 41473"/>
                    <a:gd name="T2" fmla="*/ 0 w 21600"/>
                    <a:gd name="T3" fmla="*/ 0 h 41473"/>
                    <a:gd name="T4" fmla="*/ 0 w 21600"/>
                    <a:gd name="T5" fmla="*/ 0 h 41473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473"/>
                    <a:gd name="T11" fmla="*/ 21600 w 21600"/>
                    <a:gd name="T12" fmla="*/ 41473 h 4147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473" fill="none" extrusionOk="0">
                      <a:moveTo>
                        <a:pt x="13179" y="41473"/>
                      </a:moveTo>
                      <a:cubicBezTo>
                        <a:pt x="5190" y="38091"/>
                        <a:pt x="0" y="30257"/>
                        <a:pt x="0" y="21582"/>
                      </a:cubicBezTo>
                      <a:cubicBezTo>
                        <a:pt x="-1" y="9991"/>
                        <a:pt x="9147" y="467"/>
                        <a:pt x="20727" y="-1"/>
                      </a:cubicBezTo>
                    </a:path>
                    <a:path w="21600" h="41473" stroke="0" extrusionOk="0">
                      <a:moveTo>
                        <a:pt x="13179" y="41473"/>
                      </a:moveTo>
                      <a:cubicBezTo>
                        <a:pt x="5190" y="38091"/>
                        <a:pt x="0" y="30257"/>
                        <a:pt x="0" y="21582"/>
                      </a:cubicBezTo>
                      <a:cubicBezTo>
                        <a:pt x="-1" y="9991"/>
                        <a:pt x="9147" y="467"/>
                        <a:pt x="20727" y="-1"/>
                      </a:cubicBezTo>
                      <a:lnTo>
                        <a:pt x="21600" y="21582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81" name="Arc 254"/>
                <p:cNvSpPr>
                  <a:spLocks/>
                </p:cNvSpPr>
                <p:nvPr/>
              </p:nvSpPr>
              <p:spPr bwMode="auto">
                <a:xfrm>
                  <a:off x="1252" y="2048"/>
                  <a:ext cx="42" cy="12"/>
                </a:xfrm>
                <a:custGeom>
                  <a:avLst/>
                  <a:gdLst>
                    <a:gd name="T0" fmla="*/ 0 w 38844"/>
                    <a:gd name="T1" fmla="*/ 0 h 21600"/>
                    <a:gd name="T2" fmla="*/ 0 w 38844"/>
                    <a:gd name="T3" fmla="*/ 0 h 21600"/>
                    <a:gd name="T4" fmla="*/ 0 w 38844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844"/>
                    <a:gd name="T10" fmla="*/ 0 h 21600"/>
                    <a:gd name="T11" fmla="*/ 38844 w 38844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844" h="21600" fill="none" extrusionOk="0">
                      <a:moveTo>
                        <a:pt x="38843" y="12211"/>
                      </a:moveTo>
                      <a:cubicBezTo>
                        <a:pt x="34816" y="18087"/>
                        <a:pt x="28150" y="21599"/>
                        <a:pt x="21027" y="21600"/>
                      </a:cubicBezTo>
                      <a:cubicBezTo>
                        <a:pt x="11001" y="21600"/>
                        <a:pt x="2293" y="14701"/>
                        <a:pt x="-1" y="4941"/>
                      </a:cubicBezTo>
                    </a:path>
                    <a:path w="38844" h="21600" stroke="0" extrusionOk="0">
                      <a:moveTo>
                        <a:pt x="38843" y="12211"/>
                      </a:moveTo>
                      <a:cubicBezTo>
                        <a:pt x="34816" y="18087"/>
                        <a:pt x="28150" y="21599"/>
                        <a:pt x="21027" y="21600"/>
                      </a:cubicBezTo>
                      <a:cubicBezTo>
                        <a:pt x="11001" y="21600"/>
                        <a:pt x="2293" y="14701"/>
                        <a:pt x="-1" y="4941"/>
                      </a:cubicBezTo>
                      <a:lnTo>
                        <a:pt x="21027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82" name="Arc 255"/>
                <p:cNvSpPr>
                  <a:spLocks/>
                </p:cNvSpPr>
                <p:nvPr/>
              </p:nvSpPr>
              <p:spPr bwMode="auto">
                <a:xfrm>
                  <a:off x="1253" y="2048"/>
                  <a:ext cx="40" cy="11"/>
                </a:xfrm>
                <a:custGeom>
                  <a:avLst/>
                  <a:gdLst>
                    <a:gd name="T0" fmla="*/ 0 w 38540"/>
                    <a:gd name="T1" fmla="*/ 0 h 21600"/>
                    <a:gd name="T2" fmla="*/ 0 w 38540"/>
                    <a:gd name="T3" fmla="*/ 0 h 21600"/>
                    <a:gd name="T4" fmla="*/ 0 w 3854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540"/>
                    <a:gd name="T10" fmla="*/ 0 h 21600"/>
                    <a:gd name="T11" fmla="*/ 38540 w 3854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540" h="21600" fill="none" extrusionOk="0">
                      <a:moveTo>
                        <a:pt x="38539" y="12573"/>
                      </a:moveTo>
                      <a:cubicBezTo>
                        <a:pt x="34483" y="18239"/>
                        <a:pt x="27944" y="21599"/>
                        <a:pt x="20977" y="21600"/>
                      </a:cubicBezTo>
                      <a:cubicBezTo>
                        <a:pt x="11030" y="21600"/>
                        <a:pt x="2370" y="14808"/>
                        <a:pt x="-1" y="5149"/>
                      </a:cubicBezTo>
                    </a:path>
                    <a:path w="38540" h="21600" stroke="0" extrusionOk="0">
                      <a:moveTo>
                        <a:pt x="38539" y="12573"/>
                      </a:moveTo>
                      <a:cubicBezTo>
                        <a:pt x="34483" y="18239"/>
                        <a:pt x="27944" y="21599"/>
                        <a:pt x="20977" y="21600"/>
                      </a:cubicBezTo>
                      <a:cubicBezTo>
                        <a:pt x="11030" y="21600"/>
                        <a:pt x="2370" y="14808"/>
                        <a:pt x="-1" y="5149"/>
                      </a:cubicBezTo>
                      <a:lnTo>
                        <a:pt x="20977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567" name="Group 256"/>
            <p:cNvGrpSpPr>
              <a:grpSpLocks/>
            </p:cNvGrpSpPr>
            <p:nvPr/>
          </p:nvGrpSpPr>
          <p:grpSpPr bwMode="auto">
            <a:xfrm>
              <a:off x="1709" y="533"/>
              <a:ext cx="169" cy="168"/>
              <a:chOff x="961" y="2167"/>
              <a:chExt cx="169" cy="168"/>
            </a:xfrm>
          </p:grpSpPr>
          <p:sp>
            <p:nvSpPr>
              <p:cNvPr id="18645" name="Freeform 257"/>
              <p:cNvSpPr>
                <a:spLocks/>
              </p:cNvSpPr>
              <p:nvPr/>
            </p:nvSpPr>
            <p:spPr bwMode="auto">
              <a:xfrm>
                <a:off x="985" y="2269"/>
                <a:ext cx="145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3" y="0"/>
                    </a:lnTo>
                    <a:lnTo>
                      <a:pt x="581" y="0"/>
                    </a:lnTo>
                    <a:lnTo>
                      <a:pt x="51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6" name="Freeform 258"/>
              <p:cNvSpPr>
                <a:spLocks/>
              </p:cNvSpPr>
              <p:nvPr/>
            </p:nvSpPr>
            <p:spPr bwMode="auto">
              <a:xfrm>
                <a:off x="985" y="2269"/>
                <a:ext cx="145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3" y="0"/>
                    </a:lnTo>
                    <a:lnTo>
                      <a:pt x="581" y="0"/>
                    </a:lnTo>
                    <a:lnTo>
                      <a:pt x="51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7" name="Rectangle 259"/>
              <p:cNvSpPr>
                <a:spLocks noChangeArrowheads="1"/>
              </p:cNvSpPr>
              <p:nvPr/>
            </p:nvSpPr>
            <p:spPr bwMode="auto">
              <a:xfrm>
                <a:off x="985" y="2287"/>
                <a:ext cx="129" cy="22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8" name="Rectangle 260"/>
              <p:cNvSpPr>
                <a:spLocks noChangeArrowheads="1"/>
              </p:cNvSpPr>
              <p:nvPr/>
            </p:nvSpPr>
            <p:spPr bwMode="auto">
              <a:xfrm>
                <a:off x="986" y="2288"/>
                <a:ext cx="127" cy="20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9" name="Freeform 261"/>
              <p:cNvSpPr>
                <a:spLocks/>
              </p:cNvSpPr>
              <p:nvPr/>
            </p:nvSpPr>
            <p:spPr bwMode="auto">
              <a:xfrm>
                <a:off x="1114" y="2269"/>
                <a:ext cx="16" cy="40"/>
              </a:xfrm>
              <a:custGeom>
                <a:avLst/>
                <a:gdLst>
                  <a:gd name="T0" fmla="*/ 0 w 65"/>
                  <a:gd name="T1" fmla="*/ 0 h 160"/>
                  <a:gd name="T2" fmla="*/ 0 w 65"/>
                  <a:gd name="T3" fmla="*/ 0 h 160"/>
                  <a:gd name="T4" fmla="*/ 0 w 65"/>
                  <a:gd name="T5" fmla="*/ 0 h 160"/>
                  <a:gd name="T6" fmla="*/ 0 w 65"/>
                  <a:gd name="T7" fmla="*/ 0 h 160"/>
                  <a:gd name="T8" fmla="*/ 0 w 65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60"/>
                  <a:gd name="T17" fmla="*/ 65 w 6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60">
                    <a:moveTo>
                      <a:pt x="0" y="160"/>
                    </a:moveTo>
                    <a:lnTo>
                      <a:pt x="65" y="96"/>
                    </a:lnTo>
                    <a:lnTo>
                      <a:pt x="65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0" name="Freeform 262"/>
              <p:cNvSpPr>
                <a:spLocks/>
              </p:cNvSpPr>
              <p:nvPr/>
            </p:nvSpPr>
            <p:spPr bwMode="auto">
              <a:xfrm>
                <a:off x="1114" y="2269"/>
                <a:ext cx="16" cy="40"/>
              </a:xfrm>
              <a:custGeom>
                <a:avLst/>
                <a:gdLst>
                  <a:gd name="T0" fmla="*/ 0 w 65"/>
                  <a:gd name="T1" fmla="*/ 0 h 160"/>
                  <a:gd name="T2" fmla="*/ 0 w 65"/>
                  <a:gd name="T3" fmla="*/ 0 h 160"/>
                  <a:gd name="T4" fmla="*/ 0 w 65"/>
                  <a:gd name="T5" fmla="*/ 0 h 160"/>
                  <a:gd name="T6" fmla="*/ 0 w 65"/>
                  <a:gd name="T7" fmla="*/ 0 h 160"/>
                  <a:gd name="T8" fmla="*/ 0 w 65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60"/>
                  <a:gd name="T17" fmla="*/ 65 w 6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60">
                    <a:moveTo>
                      <a:pt x="0" y="160"/>
                    </a:moveTo>
                    <a:lnTo>
                      <a:pt x="65" y="96"/>
                    </a:lnTo>
                    <a:lnTo>
                      <a:pt x="65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1" name="Freeform 263"/>
              <p:cNvSpPr>
                <a:spLocks/>
              </p:cNvSpPr>
              <p:nvPr/>
            </p:nvSpPr>
            <p:spPr bwMode="auto">
              <a:xfrm>
                <a:off x="989" y="2269"/>
                <a:ext cx="139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7" y="0"/>
                    </a:lnTo>
                    <a:lnTo>
                      <a:pt x="557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2" name="Freeform 264"/>
              <p:cNvSpPr>
                <a:spLocks/>
              </p:cNvSpPr>
              <p:nvPr/>
            </p:nvSpPr>
            <p:spPr bwMode="auto">
              <a:xfrm>
                <a:off x="989" y="2269"/>
                <a:ext cx="139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7" y="0"/>
                    </a:lnTo>
                    <a:lnTo>
                      <a:pt x="557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3" name="Freeform 265"/>
              <p:cNvSpPr>
                <a:spLocks/>
              </p:cNvSpPr>
              <p:nvPr/>
            </p:nvSpPr>
            <p:spPr bwMode="auto">
              <a:xfrm>
                <a:off x="987" y="2167"/>
                <a:ext cx="141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8" y="0"/>
                    </a:lnTo>
                    <a:lnTo>
                      <a:pt x="565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4" name="Freeform 266"/>
              <p:cNvSpPr>
                <a:spLocks/>
              </p:cNvSpPr>
              <p:nvPr/>
            </p:nvSpPr>
            <p:spPr bwMode="auto">
              <a:xfrm>
                <a:off x="987" y="2167"/>
                <a:ext cx="141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8" y="0"/>
                    </a:lnTo>
                    <a:lnTo>
                      <a:pt x="565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5" name="Rectangle 267"/>
              <p:cNvSpPr>
                <a:spLocks noChangeArrowheads="1"/>
              </p:cNvSpPr>
              <p:nvPr/>
            </p:nvSpPr>
            <p:spPr bwMode="auto">
              <a:xfrm>
                <a:off x="988" y="2182"/>
                <a:ext cx="127" cy="98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6" name="Rectangle 268"/>
              <p:cNvSpPr>
                <a:spLocks noChangeArrowheads="1"/>
              </p:cNvSpPr>
              <p:nvPr/>
            </p:nvSpPr>
            <p:spPr bwMode="auto">
              <a:xfrm>
                <a:off x="998" y="2194"/>
                <a:ext cx="105" cy="7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7" name="Freeform 269"/>
              <p:cNvSpPr>
                <a:spLocks/>
              </p:cNvSpPr>
              <p:nvPr/>
            </p:nvSpPr>
            <p:spPr bwMode="auto">
              <a:xfrm>
                <a:off x="1114" y="2167"/>
                <a:ext cx="14" cy="112"/>
              </a:xfrm>
              <a:custGeom>
                <a:avLst/>
                <a:gdLst>
                  <a:gd name="T0" fmla="*/ 0 w 57"/>
                  <a:gd name="T1" fmla="*/ 0 h 449"/>
                  <a:gd name="T2" fmla="*/ 0 w 57"/>
                  <a:gd name="T3" fmla="*/ 0 h 449"/>
                  <a:gd name="T4" fmla="*/ 0 w 57"/>
                  <a:gd name="T5" fmla="*/ 0 h 449"/>
                  <a:gd name="T6" fmla="*/ 0 w 57"/>
                  <a:gd name="T7" fmla="*/ 0 h 449"/>
                  <a:gd name="T8" fmla="*/ 0 w 57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49"/>
                  <a:gd name="T17" fmla="*/ 57 w 57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49">
                    <a:moveTo>
                      <a:pt x="0" y="449"/>
                    </a:moveTo>
                    <a:lnTo>
                      <a:pt x="57" y="401"/>
                    </a:lnTo>
                    <a:lnTo>
                      <a:pt x="57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8" name="Freeform 270"/>
              <p:cNvSpPr>
                <a:spLocks/>
              </p:cNvSpPr>
              <p:nvPr/>
            </p:nvSpPr>
            <p:spPr bwMode="auto">
              <a:xfrm>
                <a:off x="1114" y="2167"/>
                <a:ext cx="14" cy="112"/>
              </a:xfrm>
              <a:custGeom>
                <a:avLst/>
                <a:gdLst>
                  <a:gd name="T0" fmla="*/ 0 w 57"/>
                  <a:gd name="T1" fmla="*/ 0 h 449"/>
                  <a:gd name="T2" fmla="*/ 0 w 57"/>
                  <a:gd name="T3" fmla="*/ 0 h 449"/>
                  <a:gd name="T4" fmla="*/ 0 w 57"/>
                  <a:gd name="T5" fmla="*/ 0 h 449"/>
                  <a:gd name="T6" fmla="*/ 0 w 57"/>
                  <a:gd name="T7" fmla="*/ 0 h 449"/>
                  <a:gd name="T8" fmla="*/ 0 w 57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49"/>
                  <a:gd name="T17" fmla="*/ 57 w 57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49">
                    <a:moveTo>
                      <a:pt x="0" y="449"/>
                    </a:moveTo>
                    <a:lnTo>
                      <a:pt x="57" y="401"/>
                    </a:lnTo>
                    <a:lnTo>
                      <a:pt x="57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9" name="Freeform 271"/>
              <p:cNvSpPr>
                <a:spLocks/>
              </p:cNvSpPr>
              <p:nvPr/>
            </p:nvSpPr>
            <p:spPr bwMode="auto">
              <a:xfrm>
                <a:off x="961" y="2305"/>
                <a:ext cx="159" cy="24"/>
              </a:xfrm>
              <a:custGeom>
                <a:avLst/>
                <a:gdLst>
                  <a:gd name="T0" fmla="*/ 0 w 637"/>
                  <a:gd name="T1" fmla="*/ 0 h 97"/>
                  <a:gd name="T2" fmla="*/ 0 w 637"/>
                  <a:gd name="T3" fmla="*/ 0 h 97"/>
                  <a:gd name="T4" fmla="*/ 0 w 637"/>
                  <a:gd name="T5" fmla="*/ 0 h 97"/>
                  <a:gd name="T6" fmla="*/ 0 w 637"/>
                  <a:gd name="T7" fmla="*/ 0 h 97"/>
                  <a:gd name="T8" fmla="*/ 0 w 637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97"/>
                  <a:gd name="T17" fmla="*/ 637 w 637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97">
                    <a:moveTo>
                      <a:pt x="0" y="97"/>
                    </a:moveTo>
                    <a:lnTo>
                      <a:pt x="81" y="0"/>
                    </a:lnTo>
                    <a:lnTo>
                      <a:pt x="637" y="0"/>
                    </a:lnTo>
                    <a:lnTo>
                      <a:pt x="557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0" name="Freeform 272"/>
              <p:cNvSpPr>
                <a:spLocks/>
              </p:cNvSpPr>
              <p:nvPr/>
            </p:nvSpPr>
            <p:spPr bwMode="auto">
              <a:xfrm>
                <a:off x="961" y="2305"/>
                <a:ext cx="159" cy="24"/>
              </a:xfrm>
              <a:custGeom>
                <a:avLst/>
                <a:gdLst>
                  <a:gd name="T0" fmla="*/ 0 w 637"/>
                  <a:gd name="T1" fmla="*/ 0 h 97"/>
                  <a:gd name="T2" fmla="*/ 0 w 637"/>
                  <a:gd name="T3" fmla="*/ 0 h 97"/>
                  <a:gd name="T4" fmla="*/ 0 w 637"/>
                  <a:gd name="T5" fmla="*/ 0 h 97"/>
                  <a:gd name="T6" fmla="*/ 0 w 637"/>
                  <a:gd name="T7" fmla="*/ 0 h 97"/>
                  <a:gd name="T8" fmla="*/ 0 w 637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97"/>
                  <a:gd name="T17" fmla="*/ 637 w 637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97">
                    <a:moveTo>
                      <a:pt x="0" y="97"/>
                    </a:moveTo>
                    <a:lnTo>
                      <a:pt x="81" y="0"/>
                    </a:lnTo>
                    <a:lnTo>
                      <a:pt x="637" y="0"/>
                    </a:lnTo>
                    <a:lnTo>
                      <a:pt x="557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1" name="Freeform 273"/>
              <p:cNvSpPr>
                <a:spLocks/>
              </p:cNvSpPr>
              <p:nvPr/>
            </p:nvSpPr>
            <p:spPr bwMode="auto">
              <a:xfrm>
                <a:off x="1100" y="2305"/>
                <a:ext cx="20" cy="30"/>
              </a:xfrm>
              <a:custGeom>
                <a:avLst/>
                <a:gdLst>
                  <a:gd name="T0" fmla="*/ 0 w 80"/>
                  <a:gd name="T1" fmla="*/ 0 h 121"/>
                  <a:gd name="T2" fmla="*/ 0 w 80"/>
                  <a:gd name="T3" fmla="*/ 0 h 121"/>
                  <a:gd name="T4" fmla="*/ 0 w 80"/>
                  <a:gd name="T5" fmla="*/ 0 h 121"/>
                  <a:gd name="T6" fmla="*/ 0 w 80"/>
                  <a:gd name="T7" fmla="*/ 0 h 121"/>
                  <a:gd name="T8" fmla="*/ 0 w 80"/>
                  <a:gd name="T9" fmla="*/ 0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21"/>
                  <a:gd name="T17" fmla="*/ 80 w 80"/>
                  <a:gd name="T18" fmla="*/ 121 h 1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21">
                    <a:moveTo>
                      <a:pt x="0" y="121"/>
                    </a:moveTo>
                    <a:lnTo>
                      <a:pt x="80" y="40"/>
                    </a:lnTo>
                    <a:lnTo>
                      <a:pt x="80" y="0"/>
                    </a:lnTo>
                    <a:lnTo>
                      <a:pt x="0" y="105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2" name="Freeform 274"/>
              <p:cNvSpPr>
                <a:spLocks/>
              </p:cNvSpPr>
              <p:nvPr/>
            </p:nvSpPr>
            <p:spPr bwMode="auto">
              <a:xfrm>
                <a:off x="1100" y="2305"/>
                <a:ext cx="20" cy="30"/>
              </a:xfrm>
              <a:custGeom>
                <a:avLst/>
                <a:gdLst>
                  <a:gd name="T0" fmla="*/ 0 w 80"/>
                  <a:gd name="T1" fmla="*/ 0 h 121"/>
                  <a:gd name="T2" fmla="*/ 0 w 80"/>
                  <a:gd name="T3" fmla="*/ 0 h 121"/>
                  <a:gd name="T4" fmla="*/ 0 w 80"/>
                  <a:gd name="T5" fmla="*/ 0 h 121"/>
                  <a:gd name="T6" fmla="*/ 0 w 80"/>
                  <a:gd name="T7" fmla="*/ 0 h 121"/>
                  <a:gd name="T8" fmla="*/ 0 w 80"/>
                  <a:gd name="T9" fmla="*/ 0 h 1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21"/>
                  <a:gd name="T17" fmla="*/ 80 w 80"/>
                  <a:gd name="T18" fmla="*/ 121 h 1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21">
                    <a:moveTo>
                      <a:pt x="0" y="121"/>
                    </a:moveTo>
                    <a:lnTo>
                      <a:pt x="80" y="40"/>
                    </a:lnTo>
                    <a:lnTo>
                      <a:pt x="80" y="0"/>
                    </a:lnTo>
                    <a:lnTo>
                      <a:pt x="0" y="105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3" name="Rectangle 275"/>
              <p:cNvSpPr>
                <a:spLocks noChangeArrowheads="1"/>
              </p:cNvSpPr>
              <p:nvPr/>
            </p:nvSpPr>
            <p:spPr bwMode="auto">
              <a:xfrm>
                <a:off x="961" y="2329"/>
                <a:ext cx="139" cy="6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4" name="Rectangle 276"/>
              <p:cNvSpPr>
                <a:spLocks noChangeArrowheads="1"/>
              </p:cNvSpPr>
              <p:nvPr/>
            </p:nvSpPr>
            <p:spPr bwMode="auto">
              <a:xfrm>
                <a:off x="962" y="2330"/>
                <a:ext cx="137" cy="4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68" name="Group 277"/>
            <p:cNvGrpSpPr>
              <a:grpSpLocks/>
            </p:cNvGrpSpPr>
            <p:nvPr/>
          </p:nvGrpSpPr>
          <p:grpSpPr bwMode="auto">
            <a:xfrm>
              <a:off x="1753" y="571"/>
              <a:ext cx="93" cy="56"/>
              <a:chOff x="1005" y="2205"/>
              <a:chExt cx="93" cy="56"/>
            </a:xfrm>
          </p:grpSpPr>
          <p:grpSp>
            <p:nvGrpSpPr>
              <p:cNvPr id="18618" name="Group 278"/>
              <p:cNvGrpSpPr>
                <a:grpSpLocks/>
              </p:cNvGrpSpPr>
              <p:nvPr/>
            </p:nvGrpSpPr>
            <p:grpSpPr bwMode="auto">
              <a:xfrm>
                <a:off x="1005" y="2205"/>
                <a:ext cx="93" cy="56"/>
                <a:chOff x="1005" y="2205"/>
                <a:chExt cx="93" cy="56"/>
              </a:xfrm>
            </p:grpSpPr>
            <p:sp>
              <p:nvSpPr>
                <p:cNvPr id="18636" name="Oval 279"/>
                <p:cNvSpPr>
                  <a:spLocks noChangeArrowheads="1"/>
                </p:cNvSpPr>
                <p:nvPr/>
              </p:nvSpPr>
              <p:spPr bwMode="auto">
                <a:xfrm>
                  <a:off x="1037" y="2205"/>
                  <a:ext cx="41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37" name="Oval 280"/>
                <p:cNvSpPr>
                  <a:spLocks noChangeArrowheads="1"/>
                </p:cNvSpPr>
                <p:nvPr/>
              </p:nvSpPr>
              <p:spPr bwMode="auto">
                <a:xfrm>
                  <a:off x="1015" y="2211"/>
                  <a:ext cx="31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38" name="Oval 281"/>
                <p:cNvSpPr>
                  <a:spLocks noChangeArrowheads="1"/>
                </p:cNvSpPr>
                <p:nvPr/>
              </p:nvSpPr>
              <p:spPr bwMode="auto">
                <a:xfrm>
                  <a:off x="1005" y="2225"/>
                  <a:ext cx="2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39" name="Oval 282"/>
                <p:cNvSpPr>
                  <a:spLocks noChangeArrowheads="1"/>
                </p:cNvSpPr>
                <p:nvPr/>
              </p:nvSpPr>
              <p:spPr bwMode="auto">
                <a:xfrm>
                  <a:off x="1011" y="2233"/>
                  <a:ext cx="32" cy="2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0" name="Oval 283"/>
                <p:cNvSpPr>
                  <a:spLocks noChangeArrowheads="1"/>
                </p:cNvSpPr>
                <p:nvPr/>
              </p:nvSpPr>
              <p:spPr bwMode="auto">
                <a:xfrm>
                  <a:off x="1033" y="2237"/>
                  <a:ext cx="49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1" name="Oval 284"/>
                <p:cNvSpPr>
                  <a:spLocks noChangeArrowheads="1"/>
                </p:cNvSpPr>
                <p:nvPr/>
              </p:nvSpPr>
              <p:spPr bwMode="auto">
                <a:xfrm>
                  <a:off x="1064" y="2211"/>
                  <a:ext cx="3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2" name="Oval 285"/>
                <p:cNvSpPr>
                  <a:spLocks noChangeArrowheads="1"/>
                </p:cNvSpPr>
                <p:nvPr/>
              </p:nvSpPr>
              <p:spPr bwMode="auto">
                <a:xfrm>
                  <a:off x="1068" y="2223"/>
                  <a:ext cx="3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3" name="Oval 286"/>
                <p:cNvSpPr>
                  <a:spLocks noChangeArrowheads="1"/>
                </p:cNvSpPr>
                <p:nvPr/>
              </p:nvSpPr>
              <p:spPr bwMode="auto">
                <a:xfrm>
                  <a:off x="1066" y="2227"/>
                  <a:ext cx="30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44" name="Oval 287"/>
                <p:cNvSpPr>
                  <a:spLocks noChangeArrowheads="1"/>
                </p:cNvSpPr>
                <p:nvPr/>
              </p:nvSpPr>
              <p:spPr bwMode="auto">
                <a:xfrm>
                  <a:off x="1021" y="2219"/>
                  <a:ext cx="61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619" name="Group 288"/>
              <p:cNvGrpSpPr>
                <a:grpSpLocks/>
              </p:cNvGrpSpPr>
              <p:nvPr/>
            </p:nvGrpSpPr>
            <p:grpSpPr bwMode="auto">
              <a:xfrm>
                <a:off x="1005" y="2205"/>
                <a:ext cx="93" cy="56"/>
                <a:chOff x="1005" y="2205"/>
                <a:chExt cx="93" cy="56"/>
              </a:xfrm>
            </p:grpSpPr>
            <p:sp>
              <p:nvSpPr>
                <p:cNvPr id="18620" name="Arc 289"/>
                <p:cNvSpPr>
                  <a:spLocks/>
                </p:cNvSpPr>
                <p:nvPr/>
              </p:nvSpPr>
              <p:spPr bwMode="auto">
                <a:xfrm>
                  <a:off x="1039" y="2205"/>
                  <a:ext cx="38" cy="12"/>
                </a:xfrm>
                <a:custGeom>
                  <a:avLst/>
                  <a:gdLst>
                    <a:gd name="T0" fmla="*/ 0 w 40079"/>
                    <a:gd name="T1" fmla="*/ 0 h 21600"/>
                    <a:gd name="T2" fmla="*/ 0 w 40079"/>
                    <a:gd name="T3" fmla="*/ 0 h 21600"/>
                    <a:gd name="T4" fmla="*/ 0 w 4007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0079"/>
                    <a:gd name="T10" fmla="*/ 0 h 21600"/>
                    <a:gd name="T11" fmla="*/ 40079 w 4007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079" h="21600" fill="none" extrusionOk="0">
                      <a:moveTo>
                        <a:pt x="0" y="14358"/>
                      </a:moveTo>
                      <a:cubicBezTo>
                        <a:pt x="3063" y="5749"/>
                        <a:pt x="11212" y="-1"/>
                        <a:pt x="20350" y="0"/>
                      </a:cubicBezTo>
                      <a:cubicBezTo>
                        <a:pt x="28878" y="0"/>
                        <a:pt x="36608" y="5017"/>
                        <a:pt x="40079" y="12807"/>
                      </a:cubicBezTo>
                    </a:path>
                    <a:path w="40079" h="21600" stroke="0" extrusionOk="0">
                      <a:moveTo>
                        <a:pt x="0" y="14358"/>
                      </a:moveTo>
                      <a:cubicBezTo>
                        <a:pt x="3063" y="5749"/>
                        <a:pt x="11212" y="-1"/>
                        <a:pt x="20350" y="0"/>
                      </a:cubicBezTo>
                      <a:cubicBezTo>
                        <a:pt x="28878" y="0"/>
                        <a:pt x="36608" y="5017"/>
                        <a:pt x="40079" y="12807"/>
                      </a:cubicBezTo>
                      <a:lnTo>
                        <a:pt x="2035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1" name="Arc 290"/>
                <p:cNvSpPr>
                  <a:spLocks/>
                </p:cNvSpPr>
                <p:nvPr/>
              </p:nvSpPr>
              <p:spPr bwMode="auto">
                <a:xfrm>
                  <a:off x="1040" y="2206"/>
                  <a:ext cx="36" cy="11"/>
                </a:xfrm>
                <a:custGeom>
                  <a:avLst/>
                  <a:gdLst>
                    <a:gd name="T0" fmla="*/ 0 w 39867"/>
                    <a:gd name="T1" fmla="*/ 0 h 21600"/>
                    <a:gd name="T2" fmla="*/ 0 w 39867"/>
                    <a:gd name="T3" fmla="*/ 0 h 21600"/>
                    <a:gd name="T4" fmla="*/ 0 w 3986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9867"/>
                    <a:gd name="T10" fmla="*/ 0 h 21600"/>
                    <a:gd name="T11" fmla="*/ 39867 w 3986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867" h="21600" fill="none" extrusionOk="0">
                      <a:moveTo>
                        <a:pt x="-1" y="14116"/>
                      </a:moveTo>
                      <a:cubicBezTo>
                        <a:pt x="3132" y="5633"/>
                        <a:pt x="11218" y="-1"/>
                        <a:pt x="20262" y="0"/>
                      </a:cubicBezTo>
                      <a:cubicBezTo>
                        <a:pt x="28681" y="0"/>
                        <a:pt x="36333" y="4892"/>
                        <a:pt x="39867" y="12533"/>
                      </a:cubicBezTo>
                    </a:path>
                    <a:path w="39867" h="21600" stroke="0" extrusionOk="0">
                      <a:moveTo>
                        <a:pt x="-1" y="14116"/>
                      </a:moveTo>
                      <a:cubicBezTo>
                        <a:pt x="3132" y="5633"/>
                        <a:pt x="11218" y="-1"/>
                        <a:pt x="20262" y="0"/>
                      </a:cubicBezTo>
                      <a:cubicBezTo>
                        <a:pt x="28681" y="0"/>
                        <a:pt x="36333" y="4892"/>
                        <a:pt x="39867" y="12533"/>
                      </a:cubicBezTo>
                      <a:lnTo>
                        <a:pt x="20262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2" name="Arc 291"/>
                <p:cNvSpPr>
                  <a:spLocks/>
                </p:cNvSpPr>
                <p:nvPr/>
              </p:nvSpPr>
              <p:spPr bwMode="auto">
                <a:xfrm>
                  <a:off x="1015" y="2211"/>
                  <a:ext cx="23" cy="14"/>
                </a:xfrm>
                <a:custGeom>
                  <a:avLst/>
                  <a:gdLst>
                    <a:gd name="T0" fmla="*/ 0 w 31958"/>
                    <a:gd name="T1" fmla="*/ 0 h 25972"/>
                    <a:gd name="T2" fmla="*/ 0 w 31958"/>
                    <a:gd name="T3" fmla="*/ 0 h 25972"/>
                    <a:gd name="T4" fmla="*/ 0 w 31958"/>
                    <a:gd name="T5" fmla="*/ 0 h 25972"/>
                    <a:gd name="T6" fmla="*/ 0 60000 65536"/>
                    <a:gd name="T7" fmla="*/ 0 60000 65536"/>
                    <a:gd name="T8" fmla="*/ 0 60000 65536"/>
                    <a:gd name="T9" fmla="*/ 0 w 31958"/>
                    <a:gd name="T10" fmla="*/ 0 h 25972"/>
                    <a:gd name="T11" fmla="*/ 31958 w 31958"/>
                    <a:gd name="T12" fmla="*/ 25972 h 259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958" h="25972" fill="none" extrusionOk="0">
                      <a:moveTo>
                        <a:pt x="447" y="25971"/>
                      </a:moveTo>
                      <a:cubicBezTo>
                        <a:pt x="149" y="24533"/>
                        <a:pt x="0" y="2306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219" y="-1"/>
                        <a:pt x="28781" y="909"/>
                        <a:pt x="31958" y="2645"/>
                      </a:cubicBezTo>
                    </a:path>
                    <a:path w="31958" h="25972" stroke="0" extrusionOk="0">
                      <a:moveTo>
                        <a:pt x="447" y="25971"/>
                      </a:moveTo>
                      <a:cubicBezTo>
                        <a:pt x="149" y="24533"/>
                        <a:pt x="0" y="2306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219" y="-1"/>
                        <a:pt x="28781" y="909"/>
                        <a:pt x="31958" y="264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3" name="Arc 292"/>
                <p:cNvSpPr>
                  <a:spLocks/>
                </p:cNvSpPr>
                <p:nvPr/>
              </p:nvSpPr>
              <p:spPr bwMode="auto">
                <a:xfrm>
                  <a:off x="1016" y="2212"/>
                  <a:ext cx="21" cy="13"/>
                </a:xfrm>
                <a:custGeom>
                  <a:avLst/>
                  <a:gdLst>
                    <a:gd name="T0" fmla="*/ 0 w 31797"/>
                    <a:gd name="T1" fmla="*/ 0 h 26058"/>
                    <a:gd name="T2" fmla="*/ 0 w 31797"/>
                    <a:gd name="T3" fmla="*/ 0 h 26058"/>
                    <a:gd name="T4" fmla="*/ 0 w 31797"/>
                    <a:gd name="T5" fmla="*/ 0 h 26058"/>
                    <a:gd name="T6" fmla="*/ 0 60000 65536"/>
                    <a:gd name="T7" fmla="*/ 0 60000 65536"/>
                    <a:gd name="T8" fmla="*/ 0 60000 65536"/>
                    <a:gd name="T9" fmla="*/ 0 w 31797"/>
                    <a:gd name="T10" fmla="*/ 0 h 26058"/>
                    <a:gd name="T11" fmla="*/ 31797 w 31797"/>
                    <a:gd name="T12" fmla="*/ 26058 h 2605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797" h="26058" fill="none" extrusionOk="0">
                      <a:moveTo>
                        <a:pt x="465" y="26057"/>
                      </a:moveTo>
                      <a:cubicBezTo>
                        <a:pt x="155" y="24592"/>
                        <a:pt x="0" y="2309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157" y="-1"/>
                        <a:pt x="28660" y="878"/>
                        <a:pt x="31796" y="2558"/>
                      </a:cubicBezTo>
                    </a:path>
                    <a:path w="31797" h="26058" stroke="0" extrusionOk="0">
                      <a:moveTo>
                        <a:pt x="465" y="26057"/>
                      </a:moveTo>
                      <a:cubicBezTo>
                        <a:pt x="155" y="24592"/>
                        <a:pt x="0" y="23098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157" y="-1"/>
                        <a:pt x="28660" y="878"/>
                        <a:pt x="31796" y="2558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4" name="Arc 293"/>
                <p:cNvSpPr>
                  <a:spLocks/>
                </p:cNvSpPr>
                <p:nvPr/>
              </p:nvSpPr>
              <p:spPr bwMode="auto">
                <a:xfrm>
                  <a:off x="1011" y="2242"/>
                  <a:ext cx="24" cy="11"/>
                </a:xfrm>
                <a:custGeom>
                  <a:avLst/>
                  <a:gdLst>
                    <a:gd name="T0" fmla="*/ 0 w 32394"/>
                    <a:gd name="T1" fmla="*/ 0 h 22980"/>
                    <a:gd name="T2" fmla="*/ 0 w 32394"/>
                    <a:gd name="T3" fmla="*/ 0 h 22980"/>
                    <a:gd name="T4" fmla="*/ 0 w 32394"/>
                    <a:gd name="T5" fmla="*/ 0 h 22980"/>
                    <a:gd name="T6" fmla="*/ 0 60000 65536"/>
                    <a:gd name="T7" fmla="*/ 0 60000 65536"/>
                    <a:gd name="T8" fmla="*/ 0 60000 65536"/>
                    <a:gd name="T9" fmla="*/ 0 w 32394"/>
                    <a:gd name="T10" fmla="*/ 0 h 22980"/>
                    <a:gd name="T11" fmla="*/ 32394 w 32394"/>
                    <a:gd name="T12" fmla="*/ 22980 h 229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394" h="22980" fill="none" extrusionOk="0">
                      <a:moveTo>
                        <a:pt x="32393" y="20089"/>
                      </a:moveTo>
                      <a:cubicBezTo>
                        <a:pt x="29111" y="21983"/>
                        <a:pt x="25389" y="22979"/>
                        <a:pt x="21600" y="22980"/>
                      </a:cubicBezTo>
                      <a:cubicBezTo>
                        <a:pt x="9670" y="22980"/>
                        <a:pt x="0" y="13309"/>
                        <a:pt x="0" y="1380"/>
                      </a:cubicBezTo>
                      <a:cubicBezTo>
                        <a:pt x="-1" y="919"/>
                        <a:pt x="14" y="459"/>
                        <a:pt x="44" y="0"/>
                      </a:cubicBezTo>
                    </a:path>
                    <a:path w="32394" h="22980" stroke="0" extrusionOk="0">
                      <a:moveTo>
                        <a:pt x="32393" y="20089"/>
                      </a:moveTo>
                      <a:cubicBezTo>
                        <a:pt x="29111" y="21983"/>
                        <a:pt x="25389" y="22979"/>
                        <a:pt x="21600" y="22980"/>
                      </a:cubicBezTo>
                      <a:cubicBezTo>
                        <a:pt x="9670" y="22980"/>
                        <a:pt x="0" y="13309"/>
                        <a:pt x="0" y="1380"/>
                      </a:cubicBezTo>
                      <a:cubicBezTo>
                        <a:pt x="-1" y="919"/>
                        <a:pt x="14" y="459"/>
                        <a:pt x="44" y="0"/>
                      </a:cubicBezTo>
                      <a:lnTo>
                        <a:pt x="21600" y="138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5" name="Arc 294"/>
                <p:cNvSpPr>
                  <a:spLocks/>
                </p:cNvSpPr>
                <p:nvPr/>
              </p:nvSpPr>
              <p:spPr bwMode="auto">
                <a:xfrm>
                  <a:off x="1012" y="2242"/>
                  <a:ext cx="22" cy="10"/>
                </a:xfrm>
                <a:custGeom>
                  <a:avLst/>
                  <a:gdLst>
                    <a:gd name="T0" fmla="*/ 0 w 32065"/>
                    <a:gd name="T1" fmla="*/ 0 h 23037"/>
                    <a:gd name="T2" fmla="*/ 0 w 32065"/>
                    <a:gd name="T3" fmla="*/ 0 h 23037"/>
                    <a:gd name="T4" fmla="*/ 0 w 32065"/>
                    <a:gd name="T5" fmla="*/ 0 h 23037"/>
                    <a:gd name="T6" fmla="*/ 0 60000 65536"/>
                    <a:gd name="T7" fmla="*/ 0 60000 65536"/>
                    <a:gd name="T8" fmla="*/ 0 60000 65536"/>
                    <a:gd name="T9" fmla="*/ 0 w 32065"/>
                    <a:gd name="T10" fmla="*/ 0 h 23037"/>
                    <a:gd name="T11" fmla="*/ 32065 w 32065"/>
                    <a:gd name="T12" fmla="*/ 23037 h 2303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065" h="23037" fill="none" extrusionOk="0">
                      <a:moveTo>
                        <a:pt x="32065" y="20332"/>
                      </a:moveTo>
                      <a:cubicBezTo>
                        <a:pt x="28862" y="22106"/>
                        <a:pt x="25261" y="23036"/>
                        <a:pt x="21600" y="23037"/>
                      </a:cubicBezTo>
                      <a:cubicBezTo>
                        <a:pt x="9670" y="23037"/>
                        <a:pt x="0" y="13366"/>
                        <a:pt x="0" y="1437"/>
                      </a:cubicBezTo>
                      <a:cubicBezTo>
                        <a:pt x="-1" y="957"/>
                        <a:pt x="15" y="478"/>
                        <a:pt x="47" y="-1"/>
                      </a:cubicBezTo>
                    </a:path>
                    <a:path w="32065" h="23037" stroke="0" extrusionOk="0">
                      <a:moveTo>
                        <a:pt x="32065" y="20332"/>
                      </a:moveTo>
                      <a:cubicBezTo>
                        <a:pt x="28862" y="22106"/>
                        <a:pt x="25261" y="23036"/>
                        <a:pt x="21600" y="23037"/>
                      </a:cubicBezTo>
                      <a:cubicBezTo>
                        <a:pt x="9670" y="23037"/>
                        <a:pt x="0" y="13366"/>
                        <a:pt x="0" y="1437"/>
                      </a:cubicBezTo>
                      <a:cubicBezTo>
                        <a:pt x="-1" y="957"/>
                        <a:pt x="15" y="478"/>
                        <a:pt x="47" y="-1"/>
                      </a:cubicBezTo>
                      <a:lnTo>
                        <a:pt x="21600" y="1437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6" name="Arc 295"/>
                <p:cNvSpPr>
                  <a:spLocks/>
                </p:cNvSpPr>
                <p:nvPr/>
              </p:nvSpPr>
              <p:spPr bwMode="auto">
                <a:xfrm>
                  <a:off x="1076" y="2211"/>
                  <a:ext cx="18" cy="13"/>
                </a:xfrm>
                <a:custGeom>
                  <a:avLst/>
                  <a:gdLst>
                    <a:gd name="T0" fmla="*/ 0 w 25836"/>
                    <a:gd name="T1" fmla="*/ 0 h 32090"/>
                    <a:gd name="T2" fmla="*/ 0 w 25836"/>
                    <a:gd name="T3" fmla="*/ 0 h 32090"/>
                    <a:gd name="T4" fmla="*/ 0 w 25836"/>
                    <a:gd name="T5" fmla="*/ 0 h 32090"/>
                    <a:gd name="T6" fmla="*/ 0 60000 65536"/>
                    <a:gd name="T7" fmla="*/ 0 60000 65536"/>
                    <a:gd name="T8" fmla="*/ 0 60000 65536"/>
                    <a:gd name="T9" fmla="*/ 0 w 25836"/>
                    <a:gd name="T10" fmla="*/ 0 h 32090"/>
                    <a:gd name="T11" fmla="*/ 25836 w 25836"/>
                    <a:gd name="T12" fmla="*/ 32090 h 3209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836" h="32090" fill="none" extrusionOk="0">
                      <a:moveTo>
                        <a:pt x="0" y="419"/>
                      </a:moveTo>
                      <a:cubicBezTo>
                        <a:pt x="1394" y="140"/>
                        <a:pt x="2813" y="-1"/>
                        <a:pt x="4236" y="0"/>
                      </a:cubicBezTo>
                      <a:cubicBezTo>
                        <a:pt x="16165" y="0"/>
                        <a:pt x="25836" y="9670"/>
                        <a:pt x="25836" y="21600"/>
                      </a:cubicBezTo>
                      <a:cubicBezTo>
                        <a:pt x="25836" y="25270"/>
                        <a:pt x="24900" y="28881"/>
                        <a:pt x="23117" y="32089"/>
                      </a:cubicBezTo>
                    </a:path>
                    <a:path w="25836" h="32090" stroke="0" extrusionOk="0">
                      <a:moveTo>
                        <a:pt x="0" y="419"/>
                      </a:moveTo>
                      <a:cubicBezTo>
                        <a:pt x="1394" y="140"/>
                        <a:pt x="2813" y="-1"/>
                        <a:pt x="4236" y="0"/>
                      </a:cubicBezTo>
                      <a:cubicBezTo>
                        <a:pt x="16165" y="0"/>
                        <a:pt x="25836" y="9670"/>
                        <a:pt x="25836" y="21600"/>
                      </a:cubicBezTo>
                      <a:cubicBezTo>
                        <a:pt x="25836" y="25270"/>
                        <a:pt x="24900" y="28881"/>
                        <a:pt x="23117" y="32089"/>
                      </a:cubicBezTo>
                      <a:lnTo>
                        <a:pt x="4236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7" name="Arc 296"/>
                <p:cNvSpPr>
                  <a:spLocks/>
                </p:cNvSpPr>
                <p:nvPr/>
              </p:nvSpPr>
              <p:spPr bwMode="auto">
                <a:xfrm>
                  <a:off x="1076" y="2212"/>
                  <a:ext cx="17" cy="12"/>
                </a:xfrm>
                <a:custGeom>
                  <a:avLst/>
                  <a:gdLst>
                    <a:gd name="T0" fmla="*/ 0 w 25642"/>
                    <a:gd name="T1" fmla="*/ 0 h 32484"/>
                    <a:gd name="T2" fmla="*/ 0 w 25642"/>
                    <a:gd name="T3" fmla="*/ 0 h 32484"/>
                    <a:gd name="T4" fmla="*/ 0 w 25642"/>
                    <a:gd name="T5" fmla="*/ 0 h 32484"/>
                    <a:gd name="T6" fmla="*/ 0 60000 65536"/>
                    <a:gd name="T7" fmla="*/ 0 60000 65536"/>
                    <a:gd name="T8" fmla="*/ 0 60000 65536"/>
                    <a:gd name="T9" fmla="*/ 0 w 25642"/>
                    <a:gd name="T10" fmla="*/ 0 h 32484"/>
                    <a:gd name="T11" fmla="*/ 25642 w 25642"/>
                    <a:gd name="T12" fmla="*/ 32484 h 324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642" h="32484" fill="none" extrusionOk="0">
                      <a:moveTo>
                        <a:pt x="0" y="381"/>
                      </a:moveTo>
                      <a:cubicBezTo>
                        <a:pt x="1332" y="127"/>
                        <a:pt x="2685" y="-1"/>
                        <a:pt x="4042" y="0"/>
                      </a:cubicBezTo>
                      <a:cubicBezTo>
                        <a:pt x="15971" y="0"/>
                        <a:pt x="25642" y="9670"/>
                        <a:pt x="25642" y="21600"/>
                      </a:cubicBezTo>
                      <a:cubicBezTo>
                        <a:pt x="25642" y="25424"/>
                        <a:pt x="24626" y="29180"/>
                        <a:pt x="22699" y="32483"/>
                      </a:cubicBezTo>
                    </a:path>
                    <a:path w="25642" h="32484" stroke="0" extrusionOk="0">
                      <a:moveTo>
                        <a:pt x="0" y="381"/>
                      </a:moveTo>
                      <a:cubicBezTo>
                        <a:pt x="1332" y="127"/>
                        <a:pt x="2685" y="-1"/>
                        <a:pt x="4042" y="0"/>
                      </a:cubicBezTo>
                      <a:cubicBezTo>
                        <a:pt x="15971" y="0"/>
                        <a:pt x="25642" y="9670"/>
                        <a:pt x="25642" y="21600"/>
                      </a:cubicBezTo>
                      <a:cubicBezTo>
                        <a:pt x="25642" y="25424"/>
                        <a:pt x="24626" y="29180"/>
                        <a:pt x="22699" y="32483"/>
                      </a:cubicBezTo>
                      <a:lnTo>
                        <a:pt x="4042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8" name="Arc 297"/>
                <p:cNvSpPr>
                  <a:spLocks/>
                </p:cNvSpPr>
                <p:nvPr/>
              </p:nvSpPr>
              <p:spPr bwMode="auto">
                <a:xfrm>
                  <a:off x="1082" y="2225"/>
                  <a:ext cx="16" cy="13"/>
                </a:xfrm>
                <a:custGeom>
                  <a:avLst/>
                  <a:gdLst>
                    <a:gd name="T0" fmla="*/ 0 w 21600"/>
                    <a:gd name="T1" fmla="*/ 0 h 28665"/>
                    <a:gd name="T2" fmla="*/ 0 w 21600"/>
                    <a:gd name="T3" fmla="*/ 0 h 28665"/>
                    <a:gd name="T4" fmla="*/ 0 w 21600"/>
                    <a:gd name="T5" fmla="*/ 0 h 2866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8665"/>
                    <a:gd name="T11" fmla="*/ 21600 w 21600"/>
                    <a:gd name="T12" fmla="*/ 28665 h 2866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8665" fill="none" extrusionOk="0">
                      <a:moveTo>
                        <a:pt x="13298" y="-1"/>
                      </a:moveTo>
                      <a:cubicBezTo>
                        <a:pt x="18537" y="4093"/>
                        <a:pt x="21600" y="10371"/>
                        <a:pt x="21600" y="17021"/>
                      </a:cubicBezTo>
                      <a:cubicBezTo>
                        <a:pt x="21600" y="21148"/>
                        <a:pt x="20417" y="25188"/>
                        <a:pt x="18192" y="28664"/>
                      </a:cubicBezTo>
                    </a:path>
                    <a:path w="21600" h="28665" stroke="0" extrusionOk="0">
                      <a:moveTo>
                        <a:pt x="13298" y="-1"/>
                      </a:moveTo>
                      <a:cubicBezTo>
                        <a:pt x="18537" y="4093"/>
                        <a:pt x="21600" y="10371"/>
                        <a:pt x="21600" y="17021"/>
                      </a:cubicBezTo>
                      <a:cubicBezTo>
                        <a:pt x="21600" y="21148"/>
                        <a:pt x="20417" y="25188"/>
                        <a:pt x="18192" y="28664"/>
                      </a:cubicBezTo>
                      <a:lnTo>
                        <a:pt x="0" y="1702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29" name="Arc 298"/>
                <p:cNvSpPr>
                  <a:spLocks/>
                </p:cNvSpPr>
                <p:nvPr/>
              </p:nvSpPr>
              <p:spPr bwMode="auto">
                <a:xfrm>
                  <a:off x="1082" y="2226"/>
                  <a:ext cx="15" cy="12"/>
                </a:xfrm>
                <a:custGeom>
                  <a:avLst/>
                  <a:gdLst>
                    <a:gd name="T0" fmla="*/ 0 w 21600"/>
                    <a:gd name="T1" fmla="*/ 0 h 29262"/>
                    <a:gd name="T2" fmla="*/ 0 w 21600"/>
                    <a:gd name="T3" fmla="*/ 0 h 29262"/>
                    <a:gd name="T4" fmla="*/ 0 w 21600"/>
                    <a:gd name="T5" fmla="*/ 0 h 2926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9262"/>
                    <a:gd name="T11" fmla="*/ 21600 w 21600"/>
                    <a:gd name="T12" fmla="*/ 29262 h 2926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9262" fill="none" extrusionOk="0">
                      <a:moveTo>
                        <a:pt x="12959" y="-1"/>
                      </a:moveTo>
                      <a:cubicBezTo>
                        <a:pt x="18399" y="4079"/>
                        <a:pt x="21600" y="10481"/>
                        <a:pt x="21600" y="17280"/>
                      </a:cubicBezTo>
                      <a:cubicBezTo>
                        <a:pt x="21600" y="21544"/>
                        <a:pt x="20337" y="25713"/>
                        <a:pt x="17971" y="29261"/>
                      </a:cubicBezTo>
                    </a:path>
                    <a:path w="21600" h="29262" stroke="0" extrusionOk="0">
                      <a:moveTo>
                        <a:pt x="12959" y="-1"/>
                      </a:moveTo>
                      <a:cubicBezTo>
                        <a:pt x="18399" y="4079"/>
                        <a:pt x="21600" y="10481"/>
                        <a:pt x="21600" y="17280"/>
                      </a:cubicBezTo>
                      <a:cubicBezTo>
                        <a:pt x="21600" y="21544"/>
                        <a:pt x="20337" y="25713"/>
                        <a:pt x="17971" y="29261"/>
                      </a:cubicBezTo>
                      <a:lnTo>
                        <a:pt x="0" y="1728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30" name="Arc 299"/>
                <p:cNvSpPr>
                  <a:spLocks/>
                </p:cNvSpPr>
                <p:nvPr/>
              </p:nvSpPr>
              <p:spPr bwMode="auto">
                <a:xfrm>
                  <a:off x="1076" y="2237"/>
                  <a:ext cx="20" cy="20"/>
                </a:xfrm>
                <a:custGeom>
                  <a:avLst/>
                  <a:gdLst>
                    <a:gd name="T0" fmla="*/ 0 w 28696"/>
                    <a:gd name="T1" fmla="*/ 0 h 28431"/>
                    <a:gd name="T2" fmla="*/ 0 w 28696"/>
                    <a:gd name="T3" fmla="*/ 0 h 28431"/>
                    <a:gd name="T4" fmla="*/ 0 w 28696"/>
                    <a:gd name="T5" fmla="*/ 0 h 28431"/>
                    <a:gd name="T6" fmla="*/ 0 60000 65536"/>
                    <a:gd name="T7" fmla="*/ 0 60000 65536"/>
                    <a:gd name="T8" fmla="*/ 0 60000 65536"/>
                    <a:gd name="T9" fmla="*/ 0 w 28696"/>
                    <a:gd name="T10" fmla="*/ 0 h 28431"/>
                    <a:gd name="T11" fmla="*/ 28696 w 28696"/>
                    <a:gd name="T12" fmla="*/ 28431 h 2843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696" h="28431" fill="none" extrusionOk="0">
                      <a:moveTo>
                        <a:pt x="27587" y="0"/>
                      </a:moveTo>
                      <a:cubicBezTo>
                        <a:pt x="28321" y="2202"/>
                        <a:pt x="28696" y="4509"/>
                        <a:pt x="28696" y="6831"/>
                      </a:cubicBezTo>
                      <a:cubicBezTo>
                        <a:pt x="28696" y="18760"/>
                        <a:pt x="19025" y="28431"/>
                        <a:pt x="7096" y="28431"/>
                      </a:cubicBezTo>
                      <a:cubicBezTo>
                        <a:pt x="4680" y="28431"/>
                        <a:pt x="2281" y="28025"/>
                        <a:pt x="-1" y="27232"/>
                      </a:cubicBezTo>
                    </a:path>
                    <a:path w="28696" h="28431" stroke="0" extrusionOk="0">
                      <a:moveTo>
                        <a:pt x="27587" y="0"/>
                      </a:moveTo>
                      <a:cubicBezTo>
                        <a:pt x="28321" y="2202"/>
                        <a:pt x="28696" y="4509"/>
                        <a:pt x="28696" y="6831"/>
                      </a:cubicBezTo>
                      <a:cubicBezTo>
                        <a:pt x="28696" y="18760"/>
                        <a:pt x="19025" y="28431"/>
                        <a:pt x="7096" y="28431"/>
                      </a:cubicBezTo>
                      <a:cubicBezTo>
                        <a:pt x="4680" y="28431"/>
                        <a:pt x="2281" y="28025"/>
                        <a:pt x="-1" y="27232"/>
                      </a:cubicBezTo>
                      <a:lnTo>
                        <a:pt x="7096" y="683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31" name="Arc 300"/>
                <p:cNvSpPr>
                  <a:spLocks/>
                </p:cNvSpPr>
                <p:nvPr/>
              </p:nvSpPr>
              <p:spPr bwMode="auto">
                <a:xfrm>
                  <a:off x="1076" y="2238"/>
                  <a:ext cx="19" cy="18"/>
                </a:xfrm>
                <a:custGeom>
                  <a:avLst/>
                  <a:gdLst>
                    <a:gd name="T0" fmla="*/ 0 w 28696"/>
                    <a:gd name="T1" fmla="*/ 0 h 28431"/>
                    <a:gd name="T2" fmla="*/ 0 w 28696"/>
                    <a:gd name="T3" fmla="*/ 0 h 28431"/>
                    <a:gd name="T4" fmla="*/ 0 w 28696"/>
                    <a:gd name="T5" fmla="*/ 0 h 28431"/>
                    <a:gd name="T6" fmla="*/ 0 60000 65536"/>
                    <a:gd name="T7" fmla="*/ 0 60000 65536"/>
                    <a:gd name="T8" fmla="*/ 0 60000 65536"/>
                    <a:gd name="T9" fmla="*/ 0 w 28696"/>
                    <a:gd name="T10" fmla="*/ 0 h 28431"/>
                    <a:gd name="T11" fmla="*/ 28696 w 28696"/>
                    <a:gd name="T12" fmla="*/ 28431 h 2843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696" h="28431" fill="none" extrusionOk="0">
                      <a:moveTo>
                        <a:pt x="27587" y="0"/>
                      </a:moveTo>
                      <a:cubicBezTo>
                        <a:pt x="28321" y="2202"/>
                        <a:pt x="28696" y="4509"/>
                        <a:pt x="28696" y="6831"/>
                      </a:cubicBezTo>
                      <a:cubicBezTo>
                        <a:pt x="28696" y="18760"/>
                        <a:pt x="19025" y="28431"/>
                        <a:pt x="7096" y="28431"/>
                      </a:cubicBezTo>
                      <a:cubicBezTo>
                        <a:pt x="4680" y="28431"/>
                        <a:pt x="2281" y="28025"/>
                        <a:pt x="-1" y="27232"/>
                      </a:cubicBezTo>
                    </a:path>
                    <a:path w="28696" h="28431" stroke="0" extrusionOk="0">
                      <a:moveTo>
                        <a:pt x="27587" y="0"/>
                      </a:moveTo>
                      <a:cubicBezTo>
                        <a:pt x="28321" y="2202"/>
                        <a:pt x="28696" y="4509"/>
                        <a:pt x="28696" y="6831"/>
                      </a:cubicBezTo>
                      <a:cubicBezTo>
                        <a:pt x="28696" y="18760"/>
                        <a:pt x="19025" y="28431"/>
                        <a:pt x="7096" y="28431"/>
                      </a:cubicBezTo>
                      <a:cubicBezTo>
                        <a:pt x="4680" y="28431"/>
                        <a:pt x="2281" y="28025"/>
                        <a:pt x="-1" y="27232"/>
                      </a:cubicBezTo>
                      <a:lnTo>
                        <a:pt x="7096" y="6831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32" name="Arc 301"/>
                <p:cNvSpPr>
                  <a:spLocks/>
                </p:cNvSpPr>
                <p:nvPr/>
              </p:nvSpPr>
              <p:spPr bwMode="auto">
                <a:xfrm>
                  <a:off x="1005" y="2225"/>
                  <a:ext cx="10" cy="17"/>
                </a:xfrm>
                <a:custGeom>
                  <a:avLst/>
                  <a:gdLst>
                    <a:gd name="T0" fmla="*/ 0 w 21600"/>
                    <a:gd name="T1" fmla="*/ 0 h 41281"/>
                    <a:gd name="T2" fmla="*/ 0 w 21600"/>
                    <a:gd name="T3" fmla="*/ 0 h 41281"/>
                    <a:gd name="T4" fmla="*/ 0 w 21600"/>
                    <a:gd name="T5" fmla="*/ 0 h 4128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281"/>
                    <a:gd name="T11" fmla="*/ 21600 w 21600"/>
                    <a:gd name="T12" fmla="*/ 41281 h 412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281" fill="none" extrusionOk="0">
                      <a:moveTo>
                        <a:pt x="12736" y="41280"/>
                      </a:moveTo>
                      <a:cubicBezTo>
                        <a:pt x="4984" y="37792"/>
                        <a:pt x="0" y="30082"/>
                        <a:pt x="0" y="21583"/>
                      </a:cubicBezTo>
                      <a:cubicBezTo>
                        <a:pt x="-1" y="9982"/>
                        <a:pt x="9163" y="453"/>
                        <a:pt x="20754" y="-1"/>
                      </a:cubicBezTo>
                    </a:path>
                    <a:path w="21600" h="41281" stroke="0" extrusionOk="0">
                      <a:moveTo>
                        <a:pt x="12736" y="41280"/>
                      </a:moveTo>
                      <a:cubicBezTo>
                        <a:pt x="4984" y="37792"/>
                        <a:pt x="0" y="30082"/>
                        <a:pt x="0" y="21583"/>
                      </a:cubicBezTo>
                      <a:cubicBezTo>
                        <a:pt x="-1" y="9982"/>
                        <a:pt x="9163" y="453"/>
                        <a:pt x="20754" y="-1"/>
                      </a:cubicBezTo>
                      <a:lnTo>
                        <a:pt x="21600" y="21583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33" name="Arc 302"/>
                <p:cNvSpPr>
                  <a:spLocks/>
                </p:cNvSpPr>
                <p:nvPr/>
              </p:nvSpPr>
              <p:spPr bwMode="auto">
                <a:xfrm>
                  <a:off x="1006" y="2226"/>
                  <a:ext cx="9" cy="15"/>
                </a:xfrm>
                <a:custGeom>
                  <a:avLst/>
                  <a:gdLst>
                    <a:gd name="T0" fmla="*/ 0 w 21600"/>
                    <a:gd name="T1" fmla="*/ 0 h 41322"/>
                    <a:gd name="T2" fmla="*/ 0 w 21600"/>
                    <a:gd name="T3" fmla="*/ 0 h 41322"/>
                    <a:gd name="T4" fmla="*/ 0 w 21600"/>
                    <a:gd name="T5" fmla="*/ 0 h 4132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322"/>
                    <a:gd name="T11" fmla="*/ 21600 w 21600"/>
                    <a:gd name="T12" fmla="*/ 41322 h 413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322" fill="none" extrusionOk="0">
                      <a:moveTo>
                        <a:pt x="12826" y="41322"/>
                      </a:moveTo>
                      <a:cubicBezTo>
                        <a:pt x="5026" y="37855"/>
                        <a:pt x="0" y="30119"/>
                        <a:pt x="0" y="21584"/>
                      </a:cubicBezTo>
                      <a:cubicBezTo>
                        <a:pt x="-1" y="9979"/>
                        <a:pt x="9169" y="448"/>
                        <a:pt x="20766" y="0"/>
                      </a:cubicBezTo>
                    </a:path>
                    <a:path w="21600" h="41322" stroke="0" extrusionOk="0">
                      <a:moveTo>
                        <a:pt x="12826" y="41322"/>
                      </a:moveTo>
                      <a:cubicBezTo>
                        <a:pt x="5026" y="37855"/>
                        <a:pt x="0" y="30119"/>
                        <a:pt x="0" y="21584"/>
                      </a:cubicBezTo>
                      <a:cubicBezTo>
                        <a:pt x="-1" y="9979"/>
                        <a:pt x="9169" y="448"/>
                        <a:pt x="20766" y="0"/>
                      </a:cubicBezTo>
                      <a:lnTo>
                        <a:pt x="21600" y="21584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34" name="Arc 303"/>
                <p:cNvSpPr>
                  <a:spLocks/>
                </p:cNvSpPr>
                <p:nvPr/>
              </p:nvSpPr>
              <p:spPr bwMode="auto">
                <a:xfrm>
                  <a:off x="1034" y="2249"/>
                  <a:ext cx="43" cy="12"/>
                </a:xfrm>
                <a:custGeom>
                  <a:avLst/>
                  <a:gdLst>
                    <a:gd name="T0" fmla="*/ 0 w 39157"/>
                    <a:gd name="T1" fmla="*/ 0 h 21600"/>
                    <a:gd name="T2" fmla="*/ 0 w 39157"/>
                    <a:gd name="T3" fmla="*/ 0 h 21600"/>
                    <a:gd name="T4" fmla="*/ 0 w 3915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9157"/>
                    <a:gd name="T10" fmla="*/ 0 h 21600"/>
                    <a:gd name="T11" fmla="*/ 39157 w 3915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157" h="21600" fill="none" extrusionOk="0">
                      <a:moveTo>
                        <a:pt x="39156" y="12211"/>
                      </a:moveTo>
                      <a:cubicBezTo>
                        <a:pt x="35129" y="18087"/>
                        <a:pt x="28463" y="21599"/>
                        <a:pt x="21340" y="21600"/>
                      </a:cubicBezTo>
                      <a:cubicBezTo>
                        <a:pt x="10701" y="21600"/>
                        <a:pt x="1646" y="13853"/>
                        <a:pt x="0" y="3342"/>
                      </a:cubicBezTo>
                    </a:path>
                    <a:path w="39157" h="21600" stroke="0" extrusionOk="0">
                      <a:moveTo>
                        <a:pt x="39156" y="12211"/>
                      </a:moveTo>
                      <a:cubicBezTo>
                        <a:pt x="35129" y="18087"/>
                        <a:pt x="28463" y="21599"/>
                        <a:pt x="21340" y="21600"/>
                      </a:cubicBezTo>
                      <a:cubicBezTo>
                        <a:pt x="10701" y="21600"/>
                        <a:pt x="1646" y="13853"/>
                        <a:pt x="0" y="3342"/>
                      </a:cubicBezTo>
                      <a:lnTo>
                        <a:pt x="21340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35" name="Arc 304"/>
                <p:cNvSpPr>
                  <a:spLocks/>
                </p:cNvSpPr>
                <p:nvPr/>
              </p:nvSpPr>
              <p:spPr bwMode="auto">
                <a:xfrm>
                  <a:off x="1035" y="2249"/>
                  <a:ext cx="40" cy="11"/>
                </a:xfrm>
                <a:custGeom>
                  <a:avLst/>
                  <a:gdLst>
                    <a:gd name="T0" fmla="*/ 0 w 38879"/>
                    <a:gd name="T1" fmla="*/ 0 h 21600"/>
                    <a:gd name="T2" fmla="*/ 0 w 38879"/>
                    <a:gd name="T3" fmla="*/ 0 h 21600"/>
                    <a:gd name="T4" fmla="*/ 0 w 3887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879"/>
                    <a:gd name="T10" fmla="*/ 0 h 21600"/>
                    <a:gd name="T11" fmla="*/ 38879 w 3887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879" h="21600" fill="none" extrusionOk="0">
                      <a:moveTo>
                        <a:pt x="38878" y="12573"/>
                      </a:moveTo>
                      <a:cubicBezTo>
                        <a:pt x="34822" y="18239"/>
                        <a:pt x="28283" y="21599"/>
                        <a:pt x="21316" y="21600"/>
                      </a:cubicBezTo>
                      <a:cubicBezTo>
                        <a:pt x="10732" y="21600"/>
                        <a:pt x="1708" y="13932"/>
                        <a:pt x="-1" y="3488"/>
                      </a:cubicBezTo>
                    </a:path>
                    <a:path w="38879" h="21600" stroke="0" extrusionOk="0">
                      <a:moveTo>
                        <a:pt x="38878" y="12573"/>
                      </a:moveTo>
                      <a:cubicBezTo>
                        <a:pt x="34822" y="18239"/>
                        <a:pt x="28283" y="21599"/>
                        <a:pt x="21316" y="21600"/>
                      </a:cubicBezTo>
                      <a:cubicBezTo>
                        <a:pt x="10732" y="21600"/>
                        <a:pt x="1708" y="13932"/>
                        <a:pt x="-1" y="3488"/>
                      </a:cubicBezTo>
                      <a:lnTo>
                        <a:pt x="21316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569" name="Group 305"/>
            <p:cNvGrpSpPr>
              <a:grpSpLocks/>
            </p:cNvGrpSpPr>
            <p:nvPr/>
          </p:nvGrpSpPr>
          <p:grpSpPr bwMode="auto">
            <a:xfrm>
              <a:off x="1523" y="332"/>
              <a:ext cx="170" cy="169"/>
              <a:chOff x="775" y="1966"/>
              <a:chExt cx="170" cy="169"/>
            </a:xfrm>
          </p:grpSpPr>
          <p:sp>
            <p:nvSpPr>
              <p:cNvPr id="18598" name="Freeform 306"/>
              <p:cNvSpPr>
                <a:spLocks/>
              </p:cNvSpPr>
              <p:nvPr/>
            </p:nvSpPr>
            <p:spPr bwMode="auto">
              <a:xfrm>
                <a:off x="799" y="2068"/>
                <a:ext cx="146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2" y="0"/>
                    </a:lnTo>
                    <a:lnTo>
                      <a:pt x="581" y="0"/>
                    </a:lnTo>
                    <a:lnTo>
                      <a:pt x="51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9" name="Freeform 307"/>
              <p:cNvSpPr>
                <a:spLocks/>
              </p:cNvSpPr>
              <p:nvPr/>
            </p:nvSpPr>
            <p:spPr bwMode="auto">
              <a:xfrm>
                <a:off x="799" y="2068"/>
                <a:ext cx="146" cy="18"/>
              </a:xfrm>
              <a:custGeom>
                <a:avLst/>
                <a:gdLst>
                  <a:gd name="T0" fmla="*/ 0 w 581"/>
                  <a:gd name="T1" fmla="*/ 0 h 72"/>
                  <a:gd name="T2" fmla="*/ 0 w 581"/>
                  <a:gd name="T3" fmla="*/ 0 h 72"/>
                  <a:gd name="T4" fmla="*/ 0 w 581"/>
                  <a:gd name="T5" fmla="*/ 0 h 72"/>
                  <a:gd name="T6" fmla="*/ 0 w 581"/>
                  <a:gd name="T7" fmla="*/ 0 h 72"/>
                  <a:gd name="T8" fmla="*/ 0 w 581"/>
                  <a:gd name="T9" fmla="*/ 0 h 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1"/>
                  <a:gd name="T16" fmla="*/ 0 h 72"/>
                  <a:gd name="T17" fmla="*/ 581 w 581"/>
                  <a:gd name="T18" fmla="*/ 72 h 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1" h="72">
                    <a:moveTo>
                      <a:pt x="0" y="72"/>
                    </a:moveTo>
                    <a:lnTo>
                      <a:pt x="72" y="0"/>
                    </a:lnTo>
                    <a:lnTo>
                      <a:pt x="581" y="0"/>
                    </a:lnTo>
                    <a:lnTo>
                      <a:pt x="516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0" name="Rectangle 308"/>
              <p:cNvSpPr>
                <a:spLocks noChangeArrowheads="1"/>
              </p:cNvSpPr>
              <p:nvPr/>
            </p:nvSpPr>
            <p:spPr bwMode="auto">
              <a:xfrm>
                <a:off x="799" y="2086"/>
                <a:ext cx="130" cy="22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1" name="Rectangle 309"/>
              <p:cNvSpPr>
                <a:spLocks noChangeArrowheads="1"/>
              </p:cNvSpPr>
              <p:nvPr/>
            </p:nvSpPr>
            <p:spPr bwMode="auto">
              <a:xfrm>
                <a:off x="800" y="2087"/>
                <a:ext cx="128" cy="20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2" name="Freeform 310"/>
              <p:cNvSpPr>
                <a:spLocks/>
              </p:cNvSpPr>
              <p:nvPr/>
            </p:nvSpPr>
            <p:spPr bwMode="auto">
              <a:xfrm>
                <a:off x="929" y="2068"/>
                <a:ext cx="16" cy="40"/>
              </a:xfrm>
              <a:custGeom>
                <a:avLst/>
                <a:gdLst>
                  <a:gd name="T0" fmla="*/ 0 w 65"/>
                  <a:gd name="T1" fmla="*/ 0 h 160"/>
                  <a:gd name="T2" fmla="*/ 0 w 65"/>
                  <a:gd name="T3" fmla="*/ 0 h 160"/>
                  <a:gd name="T4" fmla="*/ 0 w 65"/>
                  <a:gd name="T5" fmla="*/ 0 h 160"/>
                  <a:gd name="T6" fmla="*/ 0 w 65"/>
                  <a:gd name="T7" fmla="*/ 0 h 160"/>
                  <a:gd name="T8" fmla="*/ 0 w 65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60"/>
                  <a:gd name="T17" fmla="*/ 65 w 6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60">
                    <a:moveTo>
                      <a:pt x="0" y="160"/>
                    </a:moveTo>
                    <a:lnTo>
                      <a:pt x="65" y="96"/>
                    </a:lnTo>
                    <a:lnTo>
                      <a:pt x="65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3" name="Freeform 311"/>
              <p:cNvSpPr>
                <a:spLocks/>
              </p:cNvSpPr>
              <p:nvPr/>
            </p:nvSpPr>
            <p:spPr bwMode="auto">
              <a:xfrm>
                <a:off x="929" y="2068"/>
                <a:ext cx="16" cy="40"/>
              </a:xfrm>
              <a:custGeom>
                <a:avLst/>
                <a:gdLst>
                  <a:gd name="T0" fmla="*/ 0 w 65"/>
                  <a:gd name="T1" fmla="*/ 0 h 160"/>
                  <a:gd name="T2" fmla="*/ 0 w 65"/>
                  <a:gd name="T3" fmla="*/ 0 h 160"/>
                  <a:gd name="T4" fmla="*/ 0 w 65"/>
                  <a:gd name="T5" fmla="*/ 0 h 160"/>
                  <a:gd name="T6" fmla="*/ 0 w 65"/>
                  <a:gd name="T7" fmla="*/ 0 h 160"/>
                  <a:gd name="T8" fmla="*/ 0 w 65"/>
                  <a:gd name="T9" fmla="*/ 0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160"/>
                  <a:gd name="T17" fmla="*/ 65 w 65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160">
                    <a:moveTo>
                      <a:pt x="0" y="160"/>
                    </a:moveTo>
                    <a:lnTo>
                      <a:pt x="65" y="96"/>
                    </a:lnTo>
                    <a:lnTo>
                      <a:pt x="65" y="0"/>
                    </a:lnTo>
                    <a:lnTo>
                      <a:pt x="0" y="72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4" name="Freeform 312"/>
              <p:cNvSpPr>
                <a:spLocks/>
              </p:cNvSpPr>
              <p:nvPr/>
            </p:nvSpPr>
            <p:spPr bwMode="auto">
              <a:xfrm>
                <a:off x="803" y="2068"/>
                <a:ext cx="140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6" y="0"/>
                    </a:lnTo>
                    <a:lnTo>
                      <a:pt x="557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5" name="Freeform 313"/>
              <p:cNvSpPr>
                <a:spLocks/>
              </p:cNvSpPr>
              <p:nvPr/>
            </p:nvSpPr>
            <p:spPr bwMode="auto">
              <a:xfrm>
                <a:off x="803" y="2068"/>
                <a:ext cx="140" cy="14"/>
              </a:xfrm>
              <a:custGeom>
                <a:avLst/>
                <a:gdLst>
                  <a:gd name="T0" fmla="*/ 0 w 557"/>
                  <a:gd name="T1" fmla="*/ 0 h 56"/>
                  <a:gd name="T2" fmla="*/ 0 w 557"/>
                  <a:gd name="T3" fmla="*/ 0 h 56"/>
                  <a:gd name="T4" fmla="*/ 0 w 557"/>
                  <a:gd name="T5" fmla="*/ 0 h 56"/>
                  <a:gd name="T6" fmla="*/ 0 w 557"/>
                  <a:gd name="T7" fmla="*/ 0 h 56"/>
                  <a:gd name="T8" fmla="*/ 0 w 557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7"/>
                  <a:gd name="T16" fmla="*/ 0 h 56"/>
                  <a:gd name="T17" fmla="*/ 557 w 557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7" h="56">
                    <a:moveTo>
                      <a:pt x="0" y="56"/>
                    </a:moveTo>
                    <a:lnTo>
                      <a:pt x="56" y="0"/>
                    </a:lnTo>
                    <a:lnTo>
                      <a:pt x="557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6" name="Freeform 314"/>
              <p:cNvSpPr>
                <a:spLocks/>
              </p:cNvSpPr>
              <p:nvPr/>
            </p:nvSpPr>
            <p:spPr bwMode="auto">
              <a:xfrm>
                <a:off x="801" y="1966"/>
                <a:ext cx="142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8" y="0"/>
                    </a:lnTo>
                    <a:lnTo>
                      <a:pt x="565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7" name="Freeform 315"/>
              <p:cNvSpPr>
                <a:spLocks/>
              </p:cNvSpPr>
              <p:nvPr/>
            </p:nvSpPr>
            <p:spPr bwMode="auto">
              <a:xfrm>
                <a:off x="801" y="1966"/>
                <a:ext cx="142" cy="14"/>
              </a:xfrm>
              <a:custGeom>
                <a:avLst/>
                <a:gdLst>
                  <a:gd name="T0" fmla="*/ 0 w 565"/>
                  <a:gd name="T1" fmla="*/ 0 h 56"/>
                  <a:gd name="T2" fmla="*/ 0 w 565"/>
                  <a:gd name="T3" fmla="*/ 0 h 56"/>
                  <a:gd name="T4" fmla="*/ 0 w 565"/>
                  <a:gd name="T5" fmla="*/ 0 h 56"/>
                  <a:gd name="T6" fmla="*/ 0 w 565"/>
                  <a:gd name="T7" fmla="*/ 0 h 56"/>
                  <a:gd name="T8" fmla="*/ 0 w 565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5"/>
                  <a:gd name="T16" fmla="*/ 0 h 56"/>
                  <a:gd name="T17" fmla="*/ 565 w 565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5" h="56">
                    <a:moveTo>
                      <a:pt x="0" y="56"/>
                    </a:moveTo>
                    <a:lnTo>
                      <a:pt x="48" y="0"/>
                    </a:lnTo>
                    <a:lnTo>
                      <a:pt x="565" y="0"/>
                    </a:lnTo>
                    <a:lnTo>
                      <a:pt x="50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8" name="Rectangle 316"/>
              <p:cNvSpPr>
                <a:spLocks noChangeArrowheads="1"/>
              </p:cNvSpPr>
              <p:nvPr/>
            </p:nvSpPr>
            <p:spPr bwMode="auto">
              <a:xfrm>
                <a:off x="802" y="1981"/>
                <a:ext cx="128" cy="98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9" name="Rectangle 317"/>
              <p:cNvSpPr>
                <a:spLocks noChangeArrowheads="1"/>
              </p:cNvSpPr>
              <p:nvPr/>
            </p:nvSpPr>
            <p:spPr bwMode="auto">
              <a:xfrm>
                <a:off x="813" y="1993"/>
                <a:ext cx="104" cy="7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0" name="Freeform 318"/>
              <p:cNvSpPr>
                <a:spLocks/>
              </p:cNvSpPr>
              <p:nvPr/>
            </p:nvSpPr>
            <p:spPr bwMode="auto">
              <a:xfrm>
                <a:off x="929" y="1966"/>
                <a:ext cx="14" cy="112"/>
              </a:xfrm>
              <a:custGeom>
                <a:avLst/>
                <a:gdLst>
                  <a:gd name="T0" fmla="*/ 0 w 57"/>
                  <a:gd name="T1" fmla="*/ 0 h 449"/>
                  <a:gd name="T2" fmla="*/ 0 w 57"/>
                  <a:gd name="T3" fmla="*/ 0 h 449"/>
                  <a:gd name="T4" fmla="*/ 0 w 57"/>
                  <a:gd name="T5" fmla="*/ 0 h 449"/>
                  <a:gd name="T6" fmla="*/ 0 w 57"/>
                  <a:gd name="T7" fmla="*/ 0 h 449"/>
                  <a:gd name="T8" fmla="*/ 0 w 57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49"/>
                  <a:gd name="T17" fmla="*/ 57 w 57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49">
                    <a:moveTo>
                      <a:pt x="0" y="449"/>
                    </a:moveTo>
                    <a:lnTo>
                      <a:pt x="57" y="401"/>
                    </a:lnTo>
                    <a:lnTo>
                      <a:pt x="57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1" name="Freeform 319"/>
              <p:cNvSpPr>
                <a:spLocks/>
              </p:cNvSpPr>
              <p:nvPr/>
            </p:nvSpPr>
            <p:spPr bwMode="auto">
              <a:xfrm>
                <a:off x="929" y="1966"/>
                <a:ext cx="14" cy="112"/>
              </a:xfrm>
              <a:custGeom>
                <a:avLst/>
                <a:gdLst>
                  <a:gd name="T0" fmla="*/ 0 w 57"/>
                  <a:gd name="T1" fmla="*/ 0 h 449"/>
                  <a:gd name="T2" fmla="*/ 0 w 57"/>
                  <a:gd name="T3" fmla="*/ 0 h 449"/>
                  <a:gd name="T4" fmla="*/ 0 w 57"/>
                  <a:gd name="T5" fmla="*/ 0 h 449"/>
                  <a:gd name="T6" fmla="*/ 0 w 57"/>
                  <a:gd name="T7" fmla="*/ 0 h 449"/>
                  <a:gd name="T8" fmla="*/ 0 w 57"/>
                  <a:gd name="T9" fmla="*/ 0 h 4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449"/>
                  <a:gd name="T17" fmla="*/ 57 w 57"/>
                  <a:gd name="T18" fmla="*/ 449 h 4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449">
                    <a:moveTo>
                      <a:pt x="0" y="449"/>
                    </a:moveTo>
                    <a:lnTo>
                      <a:pt x="57" y="401"/>
                    </a:lnTo>
                    <a:lnTo>
                      <a:pt x="57" y="0"/>
                    </a:lnTo>
                    <a:lnTo>
                      <a:pt x="0" y="56"/>
                    </a:lnTo>
                    <a:lnTo>
                      <a:pt x="0" y="449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2" name="Freeform 320"/>
              <p:cNvSpPr>
                <a:spLocks/>
              </p:cNvSpPr>
              <p:nvPr/>
            </p:nvSpPr>
            <p:spPr bwMode="auto">
              <a:xfrm>
                <a:off x="775" y="2104"/>
                <a:ext cx="160" cy="25"/>
              </a:xfrm>
              <a:custGeom>
                <a:avLst/>
                <a:gdLst>
                  <a:gd name="T0" fmla="*/ 0 w 637"/>
                  <a:gd name="T1" fmla="*/ 0 h 96"/>
                  <a:gd name="T2" fmla="*/ 0 w 637"/>
                  <a:gd name="T3" fmla="*/ 0 h 96"/>
                  <a:gd name="T4" fmla="*/ 0 w 637"/>
                  <a:gd name="T5" fmla="*/ 0 h 96"/>
                  <a:gd name="T6" fmla="*/ 0 w 637"/>
                  <a:gd name="T7" fmla="*/ 0 h 96"/>
                  <a:gd name="T8" fmla="*/ 0 w 637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96"/>
                  <a:gd name="T17" fmla="*/ 637 w 637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96">
                    <a:moveTo>
                      <a:pt x="0" y="96"/>
                    </a:moveTo>
                    <a:lnTo>
                      <a:pt x="81" y="0"/>
                    </a:lnTo>
                    <a:lnTo>
                      <a:pt x="637" y="0"/>
                    </a:lnTo>
                    <a:lnTo>
                      <a:pt x="557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9C9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3" name="Freeform 321"/>
              <p:cNvSpPr>
                <a:spLocks/>
              </p:cNvSpPr>
              <p:nvPr/>
            </p:nvSpPr>
            <p:spPr bwMode="auto">
              <a:xfrm>
                <a:off x="775" y="2104"/>
                <a:ext cx="160" cy="25"/>
              </a:xfrm>
              <a:custGeom>
                <a:avLst/>
                <a:gdLst>
                  <a:gd name="T0" fmla="*/ 0 w 637"/>
                  <a:gd name="T1" fmla="*/ 0 h 96"/>
                  <a:gd name="T2" fmla="*/ 0 w 637"/>
                  <a:gd name="T3" fmla="*/ 0 h 96"/>
                  <a:gd name="T4" fmla="*/ 0 w 637"/>
                  <a:gd name="T5" fmla="*/ 0 h 96"/>
                  <a:gd name="T6" fmla="*/ 0 w 637"/>
                  <a:gd name="T7" fmla="*/ 0 h 96"/>
                  <a:gd name="T8" fmla="*/ 0 w 637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96"/>
                  <a:gd name="T17" fmla="*/ 637 w 637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96">
                    <a:moveTo>
                      <a:pt x="0" y="96"/>
                    </a:moveTo>
                    <a:lnTo>
                      <a:pt x="81" y="0"/>
                    </a:lnTo>
                    <a:lnTo>
                      <a:pt x="637" y="0"/>
                    </a:lnTo>
                    <a:lnTo>
                      <a:pt x="557" y="96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9C9B6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4" name="Freeform 322"/>
              <p:cNvSpPr>
                <a:spLocks/>
              </p:cNvSpPr>
              <p:nvPr/>
            </p:nvSpPr>
            <p:spPr bwMode="auto">
              <a:xfrm>
                <a:off x="914" y="2104"/>
                <a:ext cx="21" cy="31"/>
              </a:xfrm>
              <a:custGeom>
                <a:avLst/>
                <a:gdLst>
                  <a:gd name="T0" fmla="*/ 0 w 80"/>
                  <a:gd name="T1" fmla="*/ 0 h 120"/>
                  <a:gd name="T2" fmla="*/ 0 w 80"/>
                  <a:gd name="T3" fmla="*/ 0 h 120"/>
                  <a:gd name="T4" fmla="*/ 0 w 80"/>
                  <a:gd name="T5" fmla="*/ 0 h 120"/>
                  <a:gd name="T6" fmla="*/ 0 w 80"/>
                  <a:gd name="T7" fmla="*/ 0 h 120"/>
                  <a:gd name="T8" fmla="*/ 0 w 80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20"/>
                  <a:gd name="T17" fmla="*/ 80 w 80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20">
                    <a:moveTo>
                      <a:pt x="0" y="120"/>
                    </a:moveTo>
                    <a:lnTo>
                      <a:pt x="80" y="40"/>
                    </a:lnTo>
                    <a:lnTo>
                      <a:pt x="80" y="0"/>
                    </a:lnTo>
                    <a:lnTo>
                      <a:pt x="0" y="104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7A7A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5" name="Freeform 323"/>
              <p:cNvSpPr>
                <a:spLocks/>
              </p:cNvSpPr>
              <p:nvPr/>
            </p:nvSpPr>
            <p:spPr bwMode="auto">
              <a:xfrm>
                <a:off x="914" y="2104"/>
                <a:ext cx="21" cy="31"/>
              </a:xfrm>
              <a:custGeom>
                <a:avLst/>
                <a:gdLst>
                  <a:gd name="T0" fmla="*/ 0 w 80"/>
                  <a:gd name="T1" fmla="*/ 0 h 120"/>
                  <a:gd name="T2" fmla="*/ 0 w 80"/>
                  <a:gd name="T3" fmla="*/ 0 h 120"/>
                  <a:gd name="T4" fmla="*/ 0 w 80"/>
                  <a:gd name="T5" fmla="*/ 0 h 120"/>
                  <a:gd name="T6" fmla="*/ 0 w 80"/>
                  <a:gd name="T7" fmla="*/ 0 h 120"/>
                  <a:gd name="T8" fmla="*/ 0 w 80"/>
                  <a:gd name="T9" fmla="*/ 0 h 1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20"/>
                  <a:gd name="T17" fmla="*/ 80 w 80"/>
                  <a:gd name="T18" fmla="*/ 120 h 1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20">
                    <a:moveTo>
                      <a:pt x="0" y="120"/>
                    </a:moveTo>
                    <a:lnTo>
                      <a:pt x="80" y="40"/>
                    </a:lnTo>
                    <a:lnTo>
                      <a:pt x="80" y="0"/>
                    </a:lnTo>
                    <a:lnTo>
                      <a:pt x="0" y="104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7A7A5A"/>
              </a:solidFill>
              <a:ln w="3175">
                <a:solidFill>
                  <a:srgbClr val="49493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6" name="Rectangle 324"/>
              <p:cNvSpPr>
                <a:spLocks noChangeArrowheads="1"/>
              </p:cNvSpPr>
              <p:nvPr/>
            </p:nvSpPr>
            <p:spPr bwMode="auto">
              <a:xfrm>
                <a:off x="775" y="2129"/>
                <a:ext cx="139" cy="6"/>
              </a:xfrm>
              <a:prstGeom prst="rect">
                <a:avLst/>
              </a:prstGeom>
              <a:solidFill>
                <a:srgbClr val="B7B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7" name="Rectangle 325"/>
              <p:cNvSpPr>
                <a:spLocks noChangeArrowheads="1"/>
              </p:cNvSpPr>
              <p:nvPr/>
            </p:nvSpPr>
            <p:spPr bwMode="auto">
              <a:xfrm>
                <a:off x="776" y="2130"/>
                <a:ext cx="137" cy="4"/>
              </a:xfrm>
              <a:prstGeom prst="rect">
                <a:avLst/>
              </a:prstGeom>
              <a:solidFill>
                <a:srgbClr val="B7B79D"/>
              </a:solidFill>
              <a:ln w="3175">
                <a:solidFill>
                  <a:srgbClr val="49493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70" name="Group 326"/>
            <p:cNvGrpSpPr>
              <a:grpSpLocks/>
            </p:cNvGrpSpPr>
            <p:nvPr/>
          </p:nvGrpSpPr>
          <p:grpSpPr bwMode="auto">
            <a:xfrm>
              <a:off x="1568" y="370"/>
              <a:ext cx="92" cy="56"/>
              <a:chOff x="820" y="2004"/>
              <a:chExt cx="92" cy="56"/>
            </a:xfrm>
          </p:grpSpPr>
          <p:grpSp>
            <p:nvGrpSpPr>
              <p:cNvPr id="18571" name="Group 327"/>
              <p:cNvGrpSpPr>
                <a:grpSpLocks/>
              </p:cNvGrpSpPr>
              <p:nvPr/>
            </p:nvGrpSpPr>
            <p:grpSpPr bwMode="auto">
              <a:xfrm>
                <a:off x="820" y="2004"/>
                <a:ext cx="92" cy="56"/>
                <a:chOff x="820" y="2004"/>
                <a:chExt cx="92" cy="56"/>
              </a:xfrm>
            </p:grpSpPr>
            <p:sp>
              <p:nvSpPr>
                <p:cNvPr id="18589" name="Oval 328"/>
                <p:cNvSpPr>
                  <a:spLocks noChangeArrowheads="1"/>
                </p:cNvSpPr>
                <p:nvPr/>
              </p:nvSpPr>
              <p:spPr bwMode="auto">
                <a:xfrm>
                  <a:off x="852" y="2004"/>
                  <a:ext cx="40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0" name="Oval 329"/>
                <p:cNvSpPr>
                  <a:spLocks noChangeArrowheads="1"/>
                </p:cNvSpPr>
                <p:nvPr/>
              </p:nvSpPr>
              <p:spPr bwMode="auto">
                <a:xfrm>
                  <a:off x="830" y="2010"/>
                  <a:ext cx="30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1" name="Oval 330"/>
                <p:cNvSpPr>
                  <a:spLocks noChangeArrowheads="1"/>
                </p:cNvSpPr>
                <p:nvPr/>
              </p:nvSpPr>
              <p:spPr bwMode="auto">
                <a:xfrm>
                  <a:off x="820" y="2024"/>
                  <a:ext cx="2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2" name="Oval 331"/>
                <p:cNvSpPr>
                  <a:spLocks noChangeArrowheads="1"/>
                </p:cNvSpPr>
                <p:nvPr/>
              </p:nvSpPr>
              <p:spPr bwMode="auto">
                <a:xfrm>
                  <a:off x="826" y="2032"/>
                  <a:ext cx="32" cy="2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3" name="Oval 332"/>
                <p:cNvSpPr>
                  <a:spLocks noChangeArrowheads="1"/>
                </p:cNvSpPr>
                <p:nvPr/>
              </p:nvSpPr>
              <p:spPr bwMode="auto">
                <a:xfrm>
                  <a:off x="848" y="2036"/>
                  <a:ext cx="48" cy="24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4" name="Oval 333"/>
                <p:cNvSpPr>
                  <a:spLocks noChangeArrowheads="1"/>
                </p:cNvSpPr>
                <p:nvPr/>
              </p:nvSpPr>
              <p:spPr bwMode="auto">
                <a:xfrm>
                  <a:off x="878" y="2010"/>
                  <a:ext cx="3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5" name="Oval 334"/>
                <p:cNvSpPr>
                  <a:spLocks noChangeArrowheads="1"/>
                </p:cNvSpPr>
                <p:nvPr/>
              </p:nvSpPr>
              <p:spPr bwMode="auto">
                <a:xfrm>
                  <a:off x="882" y="2022"/>
                  <a:ext cx="30" cy="18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6" name="Oval 335"/>
                <p:cNvSpPr>
                  <a:spLocks noChangeArrowheads="1"/>
                </p:cNvSpPr>
                <p:nvPr/>
              </p:nvSpPr>
              <p:spPr bwMode="auto">
                <a:xfrm>
                  <a:off x="880" y="2026"/>
                  <a:ext cx="30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97" name="Oval 336"/>
                <p:cNvSpPr>
                  <a:spLocks noChangeArrowheads="1"/>
                </p:cNvSpPr>
                <p:nvPr/>
              </p:nvSpPr>
              <p:spPr bwMode="auto">
                <a:xfrm>
                  <a:off x="836" y="2018"/>
                  <a:ext cx="60" cy="30"/>
                </a:xfrm>
                <a:prstGeom prst="ellipse">
                  <a:avLst/>
                </a:pr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572" name="Group 337"/>
              <p:cNvGrpSpPr>
                <a:grpSpLocks/>
              </p:cNvGrpSpPr>
              <p:nvPr/>
            </p:nvGrpSpPr>
            <p:grpSpPr bwMode="auto">
              <a:xfrm>
                <a:off x="820" y="2004"/>
                <a:ext cx="92" cy="56"/>
                <a:chOff x="820" y="2004"/>
                <a:chExt cx="92" cy="56"/>
              </a:xfrm>
            </p:grpSpPr>
            <p:sp>
              <p:nvSpPr>
                <p:cNvPr id="18573" name="Arc 338"/>
                <p:cNvSpPr>
                  <a:spLocks/>
                </p:cNvSpPr>
                <p:nvPr/>
              </p:nvSpPr>
              <p:spPr bwMode="auto">
                <a:xfrm>
                  <a:off x="853" y="2004"/>
                  <a:ext cx="38" cy="12"/>
                </a:xfrm>
                <a:custGeom>
                  <a:avLst/>
                  <a:gdLst>
                    <a:gd name="T0" fmla="*/ 0 w 41217"/>
                    <a:gd name="T1" fmla="*/ 0 h 21600"/>
                    <a:gd name="T2" fmla="*/ 0 w 41217"/>
                    <a:gd name="T3" fmla="*/ 0 h 21600"/>
                    <a:gd name="T4" fmla="*/ 0 w 4121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1217"/>
                    <a:gd name="T10" fmla="*/ 0 h 21600"/>
                    <a:gd name="T11" fmla="*/ 41217 w 4121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1217" h="21600" fill="none" extrusionOk="0">
                      <a:moveTo>
                        <a:pt x="-1" y="15818"/>
                      </a:moveTo>
                      <a:cubicBezTo>
                        <a:pt x="2596" y="6470"/>
                        <a:pt x="11109" y="-1"/>
                        <a:pt x="20812" y="0"/>
                      </a:cubicBezTo>
                      <a:cubicBezTo>
                        <a:pt x="30010" y="0"/>
                        <a:pt x="38199" y="5825"/>
                        <a:pt x="41216" y="14515"/>
                      </a:cubicBezTo>
                    </a:path>
                    <a:path w="41217" h="21600" stroke="0" extrusionOk="0">
                      <a:moveTo>
                        <a:pt x="-1" y="15818"/>
                      </a:moveTo>
                      <a:cubicBezTo>
                        <a:pt x="2596" y="6470"/>
                        <a:pt x="11109" y="-1"/>
                        <a:pt x="20812" y="0"/>
                      </a:cubicBezTo>
                      <a:cubicBezTo>
                        <a:pt x="30010" y="0"/>
                        <a:pt x="38199" y="5825"/>
                        <a:pt x="41216" y="14515"/>
                      </a:cubicBezTo>
                      <a:lnTo>
                        <a:pt x="20812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4" name="Arc 339"/>
                <p:cNvSpPr>
                  <a:spLocks/>
                </p:cNvSpPr>
                <p:nvPr/>
              </p:nvSpPr>
              <p:spPr bwMode="auto">
                <a:xfrm>
                  <a:off x="854" y="2005"/>
                  <a:ext cx="36" cy="11"/>
                </a:xfrm>
                <a:custGeom>
                  <a:avLst/>
                  <a:gdLst>
                    <a:gd name="T0" fmla="*/ 0 w 41081"/>
                    <a:gd name="T1" fmla="*/ 0 h 21600"/>
                    <a:gd name="T2" fmla="*/ 0 w 41081"/>
                    <a:gd name="T3" fmla="*/ 0 h 21600"/>
                    <a:gd name="T4" fmla="*/ 0 w 41081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1081"/>
                    <a:gd name="T10" fmla="*/ 0 h 21600"/>
                    <a:gd name="T11" fmla="*/ 41081 w 41081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1081" h="21600" fill="none" extrusionOk="0">
                      <a:moveTo>
                        <a:pt x="0" y="15624"/>
                      </a:moveTo>
                      <a:cubicBezTo>
                        <a:pt x="2663" y="6372"/>
                        <a:pt x="11129" y="-1"/>
                        <a:pt x="20757" y="0"/>
                      </a:cubicBezTo>
                      <a:cubicBezTo>
                        <a:pt x="29866" y="0"/>
                        <a:pt x="37996" y="5714"/>
                        <a:pt x="41081" y="14285"/>
                      </a:cubicBezTo>
                    </a:path>
                    <a:path w="41081" h="21600" stroke="0" extrusionOk="0">
                      <a:moveTo>
                        <a:pt x="0" y="15624"/>
                      </a:moveTo>
                      <a:cubicBezTo>
                        <a:pt x="2663" y="6372"/>
                        <a:pt x="11129" y="-1"/>
                        <a:pt x="20757" y="0"/>
                      </a:cubicBezTo>
                      <a:cubicBezTo>
                        <a:pt x="29866" y="0"/>
                        <a:pt x="37996" y="5714"/>
                        <a:pt x="41081" y="14285"/>
                      </a:cubicBezTo>
                      <a:lnTo>
                        <a:pt x="20757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5" name="Arc 340"/>
                <p:cNvSpPr>
                  <a:spLocks/>
                </p:cNvSpPr>
                <p:nvPr/>
              </p:nvSpPr>
              <p:spPr bwMode="auto">
                <a:xfrm>
                  <a:off x="830" y="2010"/>
                  <a:ext cx="23" cy="14"/>
                </a:xfrm>
                <a:custGeom>
                  <a:avLst/>
                  <a:gdLst>
                    <a:gd name="T0" fmla="*/ 0 w 33372"/>
                    <a:gd name="T1" fmla="*/ 0 h 25836"/>
                    <a:gd name="T2" fmla="*/ 0 w 33372"/>
                    <a:gd name="T3" fmla="*/ 0 h 25836"/>
                    <a:gd name="T4" fmla="*/ 0 w 33372"/>
                    <a:gd name="T5" fmla="*/ 0 h 25836"/>
                    <a:gd name="T6" fmla="*/ 0 60000 65536"/>
                    <a:gd name="T7" fmla="*/ 0 60000 65536"/>
                    <a:gd name="T8" fmla="*/ 0 60000 65536"/>
                    <a:gd name="T9" fmla="*/ 0 w 33372"/>
                    <a:gd name="T10" fmla="*/ 0 h 25836"/>
                    <a:gd name="T11" fmla="*/ 33372 w 33372"/>
                    <a:gd name="T12" fmla="*/ 25836 h 258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372" h="25836" fill="none" extrusionOk="0">
                      <a:moveTo>
                        <a:pt x="419" y="25835"/>
                      </a:moveTo>
                      <a:cubicBezTo>
                        <a:pt x="140" y="24441"/>
                        <a:pt x="0" y="23022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79" y="-1"/>
                        <a:pt x="29868" y="1212"/>
                        <a:pt x="33372" y="3489"/>
                      </a:cubicBezTo>
                    </a:path>
                    <a:path w="33372" h="25836" stroke="0" extrusionOk="0">
                      <a:moveTo>
                        <a:pt x="419" y="25835"/>
                      </a:moveTo>
                      <a:cubicBezTo>
                        <a:pt x="140" y="24441"/>
                        <a:pt x="0" y="23022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79" y="-1"/>
                        <a:pt x="29868" y="1212"/>
                        <a:pt x="33372" y="3489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6" name="Arc 341"/>
                <p:cNvSpPr>
                  <a:spLocks/>
                </p:cNvSpPr>
                <p:nvPr/>
              </p:nvSpPr>
              <p:spPr bwMode="auto">
                <a:xfrm>
                  <a:off x="831" y="2011"/>
                  <a:ext cx="22" cy="13"/>
                </a:xfrm>
                <a:custGeom>
                  <a:avLst/>
                  <a:gdLst>
                    <a:gd name="T0" fmla="*/ 0 w 33223"/>
                    <a:gd name="T1" fmla="*/ 0 h 25910"/>
                    <a:gd name="T2" fmla="*/ 0 w 33223"/>
                    <a:gd name="T3" fmla="*/ 0 h 25910"/>
                    <a:gd name="T4" fmla="*/ 0 w 33223"/>
                    <a:gd name="T5" fmla="*/ 0 h 25910"/>
                    <a:gd name="T6" fmla="*/ 0 60000 65536"/>
                    <a:gd name="T7" fmla="*/ 0 60000 65536"/>
                    <a:gd name="T8" fmla="*/ 0 60000 65536"/>
                    <a:gd name="T9" fmla="*/ 0 w 33223"/>
                    <a:gd name="T10" fmla="*/ 0 h 25910"/>
                    <a:gd name="T11" fmla="*/ 33223 w 33223"/>
                    <a:gd name="T12" fmla="*/ 25910 h 259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223" h="25910" fill="none" extrusionOk="0">
                      <a:moveTo>
                        <a:pt x="434" y="25909"/>
                      </a:moveTo>
                      <a:cubicBezTo>
                        <a:pt x="145" y="24491"/>
                        <a:pt x="0" y="23047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18" y="-1"/>
                        <a:pt x="29751" y="1177"/>
                        <a:pt x="33223" y="3393"/>
                      </a:cubicBezTo>
                    </a:path>
                    <a:path w="33223" h="25910" stroke="0" extrusionOk="0">
                      <a:moveTo>
                        <a:pt x="434" y="25909"/>
                      </a:moveTo>
                      <a:cubicBezTo>
                        <a:pt x="145" y="24491"/>
                        <a:pt x="0" y="23047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5718" y="-1"/>
                        <a:pt x="29751" y="1177"/>
                        <a:pt x="33223" y="3393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7" name="Arc 342"/>
                <p:cNvSpPr>
                  <a:spLocks/>
                </p:cNvSpPr>
                <p:nvPr/>
              </p:nvSpPr>
              <p:spPr bwMode="auto">
                <a:xfrm>
                  <a:off x="826" y="2042"/>
                  <a:ext cx="24" cy="10"/>
                </a:xfrm>
                <a:custGeom>
                  <a:avLst/>
                  <a:gdLst>
                    <a:gd name="T0" fmla="*/ 0 w 31800"/>
                    <a:gd name="T1" fmla="*/ 0 h 21600"/>
                    <a:gd name="T2" fmla="*/ 0 w 31800"/>
                    <a:gd name="T3" fmla="*/ 0 h 21600"/>
                    <a:gd name="T4" fmla="*/ 0 w 318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1800"/>
                    <a:gd name="T10" fmla="*/ 0 h 21600"/>
                    <a:gd name="T11" fmla="*/ 31800 w 318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800" h="21600" fill="none" extrusionOk="0">
                      <a:moveTo>
                        <a:pt x="31799" y="19039"/>
                      </a:moveTo>
                      <a:cubicBezTo>
                        <a:pt x="28662" y="20720"/>
                        <a:pt x="25158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31800" h="21600" stroke="0" extrusionOk="0">
                      <a:moveTo>
                        <a:pt x="31799" y="19039"/>
                      </a:moveTo>
                      <a:cubicBezTo>
                        <a:pt x="28662" y="20720"/>
                        <a:pt x="25158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8" name="Arc 343"/>
                <p:cNvSpPr>
                  <a:spLocks/>
                </p:cNvSpPr>
                <p:nvPr/>
              </p:nvSpPr>
              <p:spPr bwMode="auto">
                <a:xfrm>
                  <a:off x="827" y="2042"/>
                  <a:ext cx="22" cy="9"/>
                </a:xfrm>
                <a:custGeom>
                  <a:avLst/>
                  <a:gdLst>
                    <a:gd name="T0" fmla="*/ 0 w 31479"/>
                    <a:gd name="T1" fmla="*/ 0 h 21600"/>
                    <a:gd name="T2" fmla="*/ 0 w 31479"/>
                    <a:gd name="T3" fmla="*/ 0 h 21600"/>
                    <a:gd name="T4" fmla="*/ 0 w 31479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1479"/>
                    <a:gd name="T10" fmla="*/ 0 h 21600"/>
                    <a:gd name="T11" fmla="*/ 31479 w 3147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479" h="21600" fill="none" extrusionOk="0">
                      <a:moveTo>
                        <a:pt x="31478" y="19208"/>
                      </a:moveTo>
                      <a:cubicBezTo>
                        <a:pt x="28422" y="20780"/>
                        <a:pt x="25036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</a:path>
                    <a:path w="31479" h="21600" stroke="0" extrusionOk="0">
                      <a:moveTo>
                        <a:pt x="31478" y="19208"/>
                      </a:moveTo>
                      <a:cubicBezTo>
                        <a:pt x="28422" y="20780"/>
                        <a:pt x="25036" y="21599"/>
                        <a:pt x="21600" y="21600"/>
                      </a:cubicBezTo>
                      <a:cubicBezTo>
                        <a:pt x="9670" y="21600"/>
                        <a:pt x="0" y="11929"/>
                        <a:pt x="0" y="0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79" name="Arc 344"/>
                <p:cNvSpPr>
                  <a:spLocks/>
                </p:cNvSpPr>
                <p:nvPr/>
              </p:nvSpPr>
              <p:spPr bwMode="auto">
                <a:xfrm>
                  <a:off x="890" y="2010"/>
                  <a:ext cx="18" cy="14"/>
                </a:xfrm>
                <a:custGeom>
                  <a:avLst/>
                  <a:gdLst>
                    <a:gd name="T0" fmla="*/ 0 w 26126"/>
                    <a:gd name="T1" fmla="*/ 0 h 32795"/>
                    <a:gd name="T2" fmla="*/ 0 w 26126"/>
                    <a:gd name="T3" fmla="*/ 0 h 32795"/>
                    <a:gd name="T4" fmla="*/ 0 w 26126"/>
                    <a:gd name="T5" fmla="*/ 0 h 32795"/>
                    <a:gd name="T6" fmla="*/ 0 60000 65536"/>
                    <a:gd name="T7" fmla="*/ 0 60000 65536"/>
                    <a:gd name="T8" fmla="*/ 0 60000 65536"/>
                    <a:gd name="T9" fmla="*/ 0 w 26126"/>
                    <a:gd name="T10" fmla="*/ 0 h 32795"/>
                    <a:gd name="T11" fmla="*/ 26126 w 26126"/>
                    <a:gd name="T12" fmla="*/ 32795 h 3279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126" h="32795" fill="none" extrusionOk="0">
                      <a:moveTo>
                        <a:pt x="0" y="479"/>
                      </a:moveTo>
                      <a:cubicBezTo>
                        <a:pt x="1487" y="160"/>
                        <a:pt x="3004" y="-1"/>
                        <a:pt x="4526" y="0"/>
                      </a:cubicBezTo>
                      <a:cubicBezTo>
                        <a:pt x="16455" y="0"/>
                        <a:pt x="26126" y="9670"/>
                        <a:pt x="26126" y="21600"/>
                      </a:cubicBezTo>
                      <a:cubicBezTo>
                        <a:pt x="26126" y="25547"/>
                        <a:pt x="25044" y="29419"/>
                        <a:pt x="22998" y="32795"/>
                      </a:cubicBezTo>
                    </a:path>
                    <a:path w="26126" h="32795" stroke="0" extrusionOk="0">
                      <a:moveTo>
                        <a:pt x="0" y="479"/>
                      </a:moveTo>
                      <a:cubicBezTo>
                        <a:pt x="1487" y="160"/>
                        <a:pt x="3004" y="-1"/>
                        <a:pt x="4526" y="0"/>
                      </a:cubicBezTo>
                      <a:cubicBezTo>
                        <a:pt x="16455" y="0"/>
                        <a:pt x="26126" y="9670"/>
                        <a:pt x="26126" y="21600"/>
                      </a:cubicBezTo>
                      <a:cubicBezTo>
                        <a:pt x="26126" y="25547"/>
                        <a:pt x="25044" y="29419"/>
                        <a:pt x="22998" y="32795"/>
                      </a:cubicBezTo>
                      <a:lnTo>
                        <a:pt x="4526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0" name="Arc 345"/>
                <p:cNvSpPr>
                  <a:spLocks/>
                </p:cNvSpPr>
                <p:nvPr/>
              </p:nvSpPr>
              <p:spPr bwMode="auto">
                <a:xfrm>
                  <a:off x="890" y="2011"/>
                  <a:ext cx="17" cy="12"/>
                </a:xfrm>
                <a:custGeom>
                  <a:avLst/>
                  <a:gdLst>
                    <a:gd name="T0" fmla="*/ 0 w 25919"/>
                    <a:gd name="T1" fmla="*/ 0 h 33197"/>
                    <a:gd name="T2" fmla="*/ 0 w 25919"/>
                    <a:gd name="T3" fmla="*/ 0 h 33197"/>
                    <a:gd name="T4" fmla="*/ 0 w 25919"/>
                    <a:gd name="T5" fmla="*/ 0 h 33197"/>
                    <a:gd name="T6" fmla="*/ 0 60000 65536"/>
                    <a:gd name="T7" fmla="*/ 0 60000 65536"/>
                    <a:gd name="T8" fmla="*/ 0 60000 65536"/>
                    <a:gd name="T9" fmla="*/ 0 w 25919"/>
                    <a:gd name="T10" fmla="*/ 0 h 33197"/>
                    <a:gd name="T11" fmla="*/ 25919 w 25919"/>
                    <a:gd name="T12" fmla="*/ 33197 h 3319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919" h="33197" fill="none" extrusionOk="0">
                      <a:moveTo>
                        <a:pt x="0" y="436"/>
                      </a:moveTo>
                      <a:cubicBezTo>
                        <a:pt x="1421" y="146"/>
                        <a:pt x="2868" y="-1"/>
                        <a:pt x="4319" y="0"/>
                      </a:cubicBezTo>
                      <a:cubicBezTo>
                        <a:pt x="16248" y="0"/>
                        <a:pt x="25919" y="9670"/>
                        <a:pt x="25919" y="21600"/>
                      </a:cubicBezTo>
                      <a:cubicBezTo>
                        <a:pt x="25919" y="25708"/>
                        <a:pt x="24747" y="29731"/>
                        <a:pt x="22541" y="33196"/>
                      </a:cubicBezTo>
                    </a:path>
                    <a:path w="25919" h="33197" stroke="0" extrusionOk="0">
                      <a:moveTo>
                        <a:pt x="0" y="436"/>
                      </a:moveTo>
                      <a:cubicBezTo>
                        <a:pt x="1421" y="146"/>
                        <a:pt x="2868" y="-1"/>
                        <a:pt x="4319" y="0"/>
                      </a:cubicBezTo>
                      <a:cubicBezTo>
                        <a:pt x="16248" y="0"/>
                        <a:pt x="25919" y="9670"/>
                        <a:pt x="25919" y="21600"/>
                      </a:cubicBezTo>
                      <a:cubicBezTo>
                        <a:pt x="25919" y="25708"/>
                        <a:pt x="24747" y="29731"/>
                        <a:pt x="22541" y="33196"/>
                      </a:cubicBezTo>
                      <a:lnTo>
                        <a:pt x="4319" y="2160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1" name="Arc 346"/>
                <p:cNvSpPr>
                  <a:spLocks/>
                </p:cNvSpPr>
                <p:nvPr/>
              </p:nvSpPr>
              <p:spPr bwMode="auto">
                <a:xfrm>
                  <a:off x="896" y="2024"/>
                  <a:ext cx="16" cy="13"/>
                </a:xfrm>
                <a:custGeom>
                  <a:avLst/>
                  <a:gdLst>
                    <a:gd name="T0" fmla="*/ 0 w 21600"/>
                    <a:gd name="T1" fmla="*/ 0 h 28809"/>
                    <a:gd name="T2" fmla="*/ 0 w 21600"/>
                    <a:gd name="T3" fmla="*/ 0 h 28809"/>
                    <a:gd name="T4" fmla="*/ 0 w 21600"/>
                    <a:gd name="T5" fmla="*/ 0 h 28809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8809"/>
                    <a:gd name="T11" fmla="*/ 21600 w 21600"/>
                    <a:gd name="T12" fmla="*/ 28809 h 2880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8809" fill="none" extrusionOk="0">
                      <a:moveTo>
                        <a:pt x="13827" y="0"/>
                      </a:moveTo>
                      <a:cubicBezTo>
                        <a:pt x="18752" y="4104"/>
                        <a:pt x="21600" y="10183"/>
                        <a:pt x="21600" y="16594"/>
                      </a:cubicBezTo>
                      <a:cubicBezTo>
                        <a:pt x="21600" y="20954"/>
                        <a:pt x="20280" y="25212"/>
                        <a:pt x="17814" y="28809"/>
                      </a:cubicBezTo>
                    </a:path>
                    <a:path w="21600" h="28809" stroke="0" extrusionOk="0">
                      <a:moveTo>
                        <a:pt x="13827" y="0"/>
                      </a:moveTo>
                      <a:cubicBezTo>
                        <a:pt x="18752" y="4104"/>
                        <a:pt x="21600" y="10183"/>
                        <a:pt x="21600" y="16594"/>
                      </a:cubicBezTo>
                      <a:cubicBezTo>
                        <a:pt x="21600" y="20954"/>
                        <a:pt x="20280" y="25212"/>
                        <a:pt x="17814" y="28809"/>
                      </a:cubicBezTo>
                      <a:lnTo>
                        <a:pt x="0" y="16594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2" name="Arc 347"/>
                <p:cNvSpPr>
                  <a:spLocks/>
                </p:cNvSpPr>
                <p:nvPr/>
              </p:nvSpPr>
              <p:spPr bwMode="auto">
                <a:xfrm>
                  <a:off x="896" y="2025"/>
                  <a:ext cx="15" cy="12"/>
                </a:xfrm>
                <a:custGeom>
                  <a:avLst/>
                  <a:gdLst>
                    <a:gd name="T0" fmla="*/ 0 w 21600"/>
                    <a:gd name="T1" fmla="*/ 0 h 29422"/>
                    <a:gd name="T2" fmla="*/ 0 w 21600"/>
                    <a:gd name="T3" fmla="*/ 0 h 29422"/>
                    <a:gd name="T4" fmla="*/ 0 w 21600"/>
                    <a:gd name="T5" fmla="*/ 0 h 2942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9422"/>
                    <a:gd name="T11" fmla="*/ 21600 w 21600"/>
                    <a:gd name="T12" fmla="*/ 29422 h 294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9422" fill="none" extrusionOk="0">
                      <a:moveTo>
                        <a:pt x="13493" y="-1"/>
                      </a:moveTo>
                      <a:cubicBezTo>
                        <a:pt x="18617" y="4099"/>
                        <a:pt x="21600" y="10305"/>
                        <a:pt x="21600" y="16867"/>
                      </a:cubicBezTo>
                      <a:cubicBezTo>
                        <a:pt x="21600" y="21368"/>
                        <a:pt x="20193" y="25758"/>
                        <a:pt x="17576" y="29421"/>
                      </a:cubicBezTo>
                    </a:path>
                    <a:path w="21600" h="29422" stroke="0" extrusionOk="0">
                      <a:moveTo>
                        <a:pt x="13493" y="-1"/>
                      </a:moveTo>
                      <a:cubicBezTo>
                        <a:pt x="18617" y="4099"/>
                        <a:pt x="21600" y="10305"/>
                        <a:pt x="21600" y="16867"/>
                      </a:cubicBezTo>
                      <a:cubicBezTo>
                        <a:pt x="21600" y="21368"/>
                        <a:pt x="20193" y="25758"/>
                        <a:pt x="17576" y="29421"/>
                      </a:cubicBezTo>
                      <a:lnTo>
                        <a:pt x="0" y="16867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3" name="Arc 348"/>
                <p:cNvSpPr>
                  <a:spLocks/>
                </p:cNvSpPr>
                <p:nvPr/>
              </p:nvSpPr>
              <p:spPr bwMode="auto">
                <a:xfrm>
                  <a:off x="890" y="2037"/>
                  <a:ext cx="20" cy="19"/>
                </a:xfrm>
                <a:custGeom>
                  <a:avLst/>
                  <a:gdLst>
                    <a:gd name="T0" fmla="*/ 0 w 28431"/>
                    <a:gd name="T1" fmla="*/ 0 h 27648"/>
                    <a:gd name="T2" fmla="*/ 0 w 28431"/>
                    <a:gd name="T3" fmla="*/ 0 h 27648"/>
                    <a:gd name="T4" fmla="*/ 0 w 28431"/>
                    <a:gd name="T5" fmla="*/ 0 h 27648"/>
                    <a:gd name="T6" fmla="*/ 0 60000 65536"/>
                    <a:gd name="T7" fmla="*/ 0 60000 65536"/>
                    <a:gd name="T8" fmla="*/ 0 60000 65536"/>
                    <a:gd name="T9" fmla="*/ 0 w 28431"/>
                    <a:gd name="T10" fmla="*/ 0 h 27648"/>
                    <a:gd name="T11" fmla="*/ 28431 w 28431"/>
                    <a:gd name="T12" fmla="*/ 27648 h 276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431" h="27648" fill="none" extrusionOk="0">
                      <a:moveTo>
                        <a:pt x="27566" y="-1"/>
                      </a:moveTo>
                      <a:cubicBezTo>
                        <a:pt x="28140" y="1964"/>
                        <a:pt x="28431" y="4001"/>
                        <a:pt x="28431" y="6048"/>
                      </a:cubicBezTo>
                      <a:cubicBezTo>
                        <a:pt x="28431" y="17977"/>
                        <a:pt x="18760" y="27648"/>
                        <a:pt x="6831" y="27648"/>
                      </a:cubicBezTo>
                      <a:cubicBezTo>
                        <a:pt x="4509" y="27648"/>
                        <a:pt x="2202" y="27273"/>
                        <a:pt x="0" y="26539"/>
                      </a:cubicBezTo>
                    </a:path>
                    <a:path w="28431" h="27648" stroke="0" extrusionOk="0">
                      <a:moveTo>
                        <a:pt x="27566" y="-1"/>
                      </a:moveTo>
                      <a:cubicBezTo>
                        <a:pt x="28140" y="1964"/>
                        <a:pt x="28431" y="4001"/>
                        <a:pt x="28431" y="6048"/>
                      </a:cubicBezTo>
                      <a:cubicBezTo>
                        <a:pt x="28431" y="17977"/>
                        <a:pt x="18760" y="27648"/>
                        <a:pt x="6831" y="27648"/>
                      </a:cubicBezTo>
                      <a:cubicBezTo>
                        <a:pt x="4509" y="27648"/>
                        <a:pt x="2202" y="27273"/>
                        <a:pt x="0" y="26539"/>
                      </a:cubicBezTo>
                      <a:lnTo>
                        <a:pt x="6831" y="6048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4" name="Arc 349"/>
                <p:cNvSpPr>
                  <a:spLocks/>
                </p:cNvSpPr>
                <p:nvPr/>
              </p:nvSpPr>
              <p:spPr bwMode="auto">
                <a:xfrm>
                  <a:off x="891" y="2037"/>
                  <a:ext cx="18" cy="18"/>
                </a:xfrm>
                <a:custGeom>
                  <a:avLst/>
                  <a:gdLst>
                    <a:gd name="T0" fmla="*/ 0 w 28431"/>
                    <a:gd name="T1" fmla="*/ 0 h 27648"/>
                    <a:gd name="T2" fmla="*/ 0 w 28431"/>
                    <a:gd name="T3" fmla="*/ 0 h 27648"/>
                    <a:gd name="T4" fmla="*/ 0 w 28431"/>
                    <a:gd name="T5" fmla="*/ 0 h 27648"/>
                    <a:gd name="T6" fmla="*/ 0 60000 65536"/>
                    <a:gd name="T7" fmla="*/ 0 60000 65536"/>
                    <a:gd name="T8" fmla="*/ 0 60000 65536"/>
                    <a:gd name="T9" fmla="*/ 0 w 28431"/>
                    <a:gd name="T10" fmla="*/ 0 h 27648"/>
                    <a:gd name="T11" fmla="*/ 28431 w 28431"/>
                    <a:gd name="T12" fmla="*/ 27648 h 276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431" h="27648" fill="none" extrusionOk="0">
                      <a:moveTo>
                        <a:pt x="27566" y="-1"/>
                      </a:moveTo>
                      <a:cubicBezTo>
                        <a:pt x="28140" y="1964"/>
                        <a:pt x="28431" y="4001"/>
                        <a:pt x="28431" y="6048"/>
                      </a:cubicBezTo>
                      <a:cubicBezTo>
                        <a:pt x="28431" y="17977"/>
                        <a:pt x="18760" y="27648"/>
                        <a:pt x="6831" y="27648"/>
                      </a:cubicBezTo>
                      <a:cubicBezTo>
                        <a:pt x="4509" y="27648"/>
                        <a:pt x="2202" y="27273"/>
                        <a:pt x="0" y="26539"/>
                      </a:cubicBezTo>
                    </a:path>
                    <a:path w="28431" h="27648" stroke="0" extrusionOk="0">
                      <a:moveTo>
                        <a:pt x="27566" y="-1"/>
                      </a:moveTo>
                      <a:cubicBezTo>
                        <a:pt x="28140" y="1964"/>
                        <a:pt x="28431" y="4001"/>
                        <a:pt x="28431" y="6048"/>
                      </a:cubicBezTo>
                      <a:cubicBezTo>
                        <a:pt x="28431" y="17977"/>
                        <a:pt x="18760" y="27648"/>
                        <a:pt x="6831" y="27648"/>
                      </a:cubicBezTo>
                      <a:cubicBezTo>
                        <a:pt x="4509" y="27648"/>
                        <a:pt x="2202" y="27273"/>
                        <a:pt x="0" y="26539"/>
                      </a:cubicBezTo>
                      <a:lnTo>
                        <a:pt x="6831" y="6048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5" name="Arc 350"/>
                <p:cNvSpPr>
                  <a:spLocks/>
                </p:cNvSpPr>
                <p:nvPr/>
              </p:nvSpPr>
              <p:spPr bwMode="auto">
                <a:xfrm>
                  <a:off x="820" y="2024"/>
                  <a:ext cx="10" cy="17"/>
                </a:xfrm>
                <a:custGeom>
                  <a:avLst/>
                  <a:gdLst>
                    <a:gd name="T0" fmla="*/ 0 w 21600"/>
                    <a:gd name="T1" fmla="*/ 0 h 41382"/>
                    <a:gd name="T2" fmla="*/ 0 w 21600"/>
                    <a:gd name="T3" fmla="*/ 0 h 41382"/>
                    <a:gd name="T4" fmla="*/ 0 w 21600"/>
                    <a:gd name="T5" fmla="*/ 0 h 4138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382"/>
                    <a:gd name="T11" fmla="*/ 21600 w 21600"/>
                    <a:gd name="T12" fmla="*/ 41382 h 4138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382" fill="none" extrusionOk="0">
                      <a:moveTo>
                        <a:pt x="13091" y="41381"/>
                      </a:moveTo>
                      <a:cubicBezTo>
                        <a:pt x="5149" y="37977"/>
                        <a:pt x="0" y="30168"/>
                        <a:pt x="0" y="21528"/>
                      </a:cubicBezTo>
                      <a:cubicBezTo>
                        <a:pt x="-1" y="10281"/>
                        <a:pt x="8629" y="916"/>
                        <a:pt x="19838" y="-1"/>
                      </a:cubicBezTo>
                    </a:path>
                    <a:path w="21600" h="41382" stroke="0" extrusionOk="0">
                      <a:moveTo>
                        <a:pt x="13091" y="41381"/>
                      </a:moveTo>
                      <a:cubicBezTo>
                        <a:pt x="5149" y="37977"/>
                        <a:pt x="0" y="30168"/>
                        <a:pt x="0" y="21528"/>
                      </a:cubicBezTo>
                      <a:cubicBezTo>
                        <a:pt x="-1" y="10281"/>
                        <a:pt x="8629" y="916"/>
                        <a:pt x="19838" y="-1"/>
                      </a:cubicBezTo>
                      <a:lnTo>
                        <a:pt x="21600" y="21528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6" name="Arc 351"/>
                <p:cNvSpPr>
                  <a:spLocks/>
                </p:cNvSpPr>
                <p:nvPr/>
              </p:nvSpPr>
              <p:spPr bwMode="auto">
                <a:xfrm>
                  <a:off x="821" y="2025"/>
                  <a:ext cx="9" cy="15"/>
                </a:xfrm>
                <a:custGeom>
                  <a:avLst/>
                  <a:gdLst>
                    <a:gd name="T0" fmla="*/ 0 w 21600"/>
                    <a:gd name="T1" fmla="*/ 0 h 41421"/>
                    <a:gd name="T2" fmla="*/ 0 w 21600"/>
                    <a:gd name="T3" fmla="*/ 0 h 41421"/>
                    <a:gd name="T4" fmla="*/ 0 w 21600"/>
                    <a:gd name="T5" fmla="*/ 0 h 41421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1421"/>
                    <a:gd name="T11" fmla="*/ 21600 w 21600"/>
                    <a:gd name="T12" fmla="*/ 41421 h 414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1421" fill="none" extrusionOk="0">
                      <a:moveTo>
                        <a:pt x="13179" y="41421"/>
                      </a:moveTo>
                      <a:cubicBezTo>
                        <a:pt x="5190" y="38039"/>
                        <a:pt x="0" y="30205"/>
                        <a:pt x="0" y="21530"/>
                      </a:cubicBezTo>
                      <a:cubicBezTo>
                        <a:pt x="-1" y="10275"/>
                        <a:pt x="8641" y="906"/>
                        <a:pt x="19860" y="0"/>
                      </a:cubicBezTo>
                    </a:path>
                    <a:path w="21600" h="41421" stroke="0" extrusionOk="0">
                      <a:moveTo>
                        <a:pt x="13179" y="41421"/>
                      </a:moveTo>
                      <a:cubicBezTo>
                        <a:pt x="5190" y="38039"/>
                        <a:pt x="0" y="30205"/>
                        <a:pt x="0" y="21530"/>
                      </a:cubicBezTo>
                      <a:cubicBezTo>
                        <a:pt x="-1" y="10275"/>
                        <a:pt x="8641" y="906"/>
                        <a:pt x="19860" y="0"/>
                      </a:cubicBezTo>
                      <a:lnTo>
                        <a:pt x="21600" y="2153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7" name="Arc 352"/>
                <p:cNvSpPr>
                  <a:spLocks/>
                </p:cNvSpPr>
                <p:nvPr/>
              </p:nvSpPr>
              <p:spPr bwMode="auto">
                <a:xfrm>
                  <a:off x="849" y="2048"/>
                  <a:ext cx="42" cy="12"/>
                </a:xfrm>
                <a:custGeom>
                  <a:avLst/>
                  <a:gdLst>
                    <a:gd name="T0" fmla="*/ 0 w 39208"/>
                    <a:gd name="T1" fmla="*/ 0 h 21600"/>
                    <a:gd name="T2" fmla="*/ 0 w 39208"/>
                    <a:gd name="T3" fmla="*/ 0 h 21600"/>
                    <a:gd name="T4" fmla="*/ 0 w 39208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9208"/>
                    <a:gd name="T10" fmla="*/ 0 h 21600"/>
                    <a:gd name="T11" fmla="*/ 39208 w 39208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208" h="21600" fill="none" extrusionOk="0">
                      <a:moveTo>
                        <a:pt x="39208" y="11629"/>
                      </a:moveTo>
                      <a:cubicBezTo>
                        <a:pt x="35239" y="17840"/>
                        <a:pt x="28377" y="21599"/>
                        <a:pt x="21006" y="21600"/>
                      </a:cubicBezTo>
                      <a:cubicBezTo>
                        <a:pt x="11015" y="21600"/>
                        <a:pt x="2328" y="14748"/>
                        <a:pt x="0" y="5032"/>
                      </a:cubicBezTo>
                    </a:path>
                    <a:path w="39208" h="21600" stroke="0" extrusionOk="0">
                      <a:moveTo>
                        <a:pt x="39208" y="11629"/>
                      </a:moveTo>
                      <a:cubicBezTo>
                        <a:pt x="35239" y="17840"/>
                        <a:pt x="28377" y="21599"/>
                        <a:pt x="21006" y="21600"/>
                      </a:cubicBezTo>
                      <a:cubicBezTo>
                        <a:pt x="11015" y="21600"/>
                        <a:pt x="2328" y="14748"/>
                        <a:pt x="0" y="5032"/>
                      </a:cubicBezTo>
                      <a:lnTo>
                        <a:pt x="21006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88" name="Arc 353"/>
                <p:cNvSpPr>
                  <a:spLocks/>
                </p:cNvSpPr>
                <p:nvPr/>
              </p:nvSpPr>
              <p:spPr bwMode="auto">
                <a:xfrm>
                  <a:off x="850" y="2048"/>
                  <a:ext cx="40" cy="11"/>
                </a:xfrm>
                <a:custGeom>
                  <a:avLst/>
                  <a:gdLst>
                    <a:gd name="T0" fmla="*/ 0 w 38927"/>
                    <a:gd name="T1" fmla="*/ 0 h 21600"/>
                    <a:gd name="T2" fmla="*/ 0 w 38927"/>
                    <a:gd name="T3" fmla="*/ 0 h 21600"/>
                    <a:gd name="T4" fmla="*/ 0 w 3892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38927"/>
                    <a:gd name="T10" fmla="*/ 0 h 21600"/>
                    <a:gd name="T11" fmla="*/ 38927 w 3892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927" h="21600" fill="none" extrusionOk="0">
                      <a:moveTo>
                        <a:pt x="38926" y="11981"/>
                      </a:moveTo>
                      <a:cubicBezTo>
                        <a:pt x="34920" y="17990"/>
                        <a:pt x="28176" y="21599"/>
                        <a:pt x="20955" y="21600"/>
                      </a:cubicBezTo>
                      <a:cubicBezTo>
                        <a:pt x="11043" y="21600"/>
                        <a:pt x="2403" y="14854"/>
                        <a:pt x="-1" y="5239"/>
                      </a:cubicBezTo>
                    </a:path>
                    <a:path w="38927" h="21600" stroke="0" extrusionOk="0">
                      <a:moveTo>
                        <a:pt x="38926" y="11981"/>
                      </a:moveTo>
                      <a:cubicBezTo>
                        <a:pt x="34920" y="17990"/>
                        <a:pt x="28176" y="21599"/>
                        <a:pt x="20955" y="21600"/>
                      </a:cubicBezTo>
                      <a:cubicBezTo>
                        <a:pt x="11043" y="21600"/>
                        <a:pt x="2403" y="14854"/>
                        <a:pt x="-1" y="5239"/>
                      </a:cubicBezTo>
                      <a:lnTo>
                        <a:pt x="20955" y="0"/>
                      </a:lnTo>
                      <a:close/>
                    </a:path>
                  </a:pathLst>
                </a:custGeom>
                <a:solidFill>
                  <a:srgbClr val="E7EDED"/>
                </a:solidFill>
                <a:ln w="3175">
                  <a:solidFill>
                    <a:srgbClr val="6C8F9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18436" name="Picture 35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844675"/>
            <a:ext cx="118903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7" name="Group 355"/>
          <p:cNvGrpSpPr>
            <a:grpSpLocks/>
          </p:cNvGrpSpPr>
          <p:nvPr/>
        </p:nvGrpSpPr>
        <p:grpSpPr bwMode="auto">
          <a:xfrm>
            <a:off x="1603375" y="2055813"/>
            <a:ext cx="1800225" cy="1622425"/>
            <a:chOff x="1358" y="1894"/>
            <a:chExt cx="2981" cy="1793"/>
          </a:xfrm>
        </p:grpSpPr>
        <p:sp>
          <p:nvSpPr>
            <p:cNvPr id="18553" name="Oval 356"/>
            <p:cNvSpPr>
              <a:spLocks noChangeArrowheads="1"/>
            </p:cNvSpPr>
            <p:nvPr/>
          </p:nvSpPr>
          <p:spPr bwMode="auto">
            <a:xfrm>
              <a:off x="2376" y="1894"/>
              <a:ext cx="1299" cy="742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4" name="Oval 357"/>
            <p:cNvSpPr>
              <a:spLocks noChangeArrowheads="1"/>
            </p:cNvSpPr>
            <p:nvPr/>
          </p:nvSpPr>
          <p:spPr bwMode="auto">
            <a:xfrm>
              <a:off x="1662" y="2088"/>
              <a:ext cx="996" cy="742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" name="Oval 358"/>
            <p:cNvSpPr>
              <a:spLocks noChangeArrowheads="1"/>
            </p:cNvSpPr>
            <p:nvPr/>
          </p:nvSpPr>
          <p:spPr bwMode="auto">
            <a:xfrm>
              <a:off x="1358" y="2535"/>
              <a:ext cx="672" cy="605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6" name="Oval 359"/>
            <p:cNvSpPr>
              <a:spLocks noChangeArrowheads="1"/>
            </p:cNvSpPr>
            <p:nvPr/>
          </p:nvSpPr>
          <p:spPr bwMode="auto">
            <a:xfrm>
              <a:off x="1561" y="2801"/>
              <a:ext cx="1010" cy="656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7" name="Oval 360"/>
            <p:cNvSpPr>
              <a:spLocks noChangeArrowheads="1"/>
            </p:cNvSpPr>
            <p:nvPr/>
          </p:nvSpPr>
          <p:spPr bwMode="auto">
            <a:xfrm>
              <a:off x="2275" y="2909"/>
              <a:ext cx="1509" cy="778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8" name="Oval 361"/>
            <p:cNvSpPr>
              <a:spLocks noChangeArrowheads="1"/>
            </p:cNvSpPr>
            <p:nvPr/>
          </p:nvSpPr>
          <p:spPr bwMode="auto">
            <a:xfrm>
              <a:off x="3235" y="2110"/>
              <a:ext cx="967" cy="583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9" name="Oval 362"/>
            <p:cNvSpPr>
              <a:spLocks noChangeArrowheads="1"/>
            </p:cNvSpPr>
            <p:nvPr/>
          </p:nvSpPr>
          <p:spPr bwMode="auto">
            <a:xfrm>
              <a:off x="3379" y="2484"/>
              <a:ext cx="960" cy="584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0" name="Oval 363"/>
            <p:cNvSpPr>
              <a:spLocks noChangeArrowheads="1"/>
            </p:cNvSpPr>
            <p:nvPr/>
          </p:nvSpPr>
          <p:spPr bwMode="auto">
            <a:xfrm>
              <a:off x="3293" y="2607"/>
              <a:ext cx="953" cy="958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1" name="Oval 364"/>
            <p:cNvSpPr>
              <a:spLocks noChangeArrowheads="1"/>
            </p:cNvSpPr>
            <p:nvPr/>
          </p:nvSpPr>
          <p:spPr bwMode="auto">
            <a:xfrm>
              <a:off x="1900" y="2319"/>
              <a:ext cx="1934" cy="958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38" name="Group 365"/>
          <p:cNvGrpSpPr>
            <a:grpSpLocks/>
          </p:cNvGrpSpPr>
          <p:nvPr/>
        </p:nvGrpSpPr>
        <p:grpSpPr bwMode="auto">
          <a:xfrm>
            <a:off x="3330575" y="2149475"/>
            <a:ext cx="2411413" cy="1677988"/>
            <a:chOff x="1358" y="1894"/>
            <a:chExt cx="2981" cy="1793"/>
          </a:xfrm>
        </p:grpSpPr>
        <p:sp>
          <p:nvSpPr>
            <p:cNvPr id="18544" name="Oval 366"/>
            <p:cNvSpPr>
              <a:spLocks noChangeArrowheads="1"/>
            </p:cNvSpPr>
            <p:nvPr/>
          </p:nvSpPr>
          <p:spPr bwMode="auto">
            <a:xfrm>
              <a:off x="2376" y="1894"/>
              <a:ext cx="1299" cy="742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5" name="Oval 367"/>
            <p:cNvSpPr>
              <a:spLocks noChangeArrowheads="1"/>
            </p:cNvSpPr>
            <p:nvPr/>
          </p:nvSpPr>
          <p:spPr bwMode="auto">
            <a:xfrm>
              <a:off x="1662" y="2088"/>
              <a:ext cx="996" cy="742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6" name="Oval 368"/>
            <p:cNvSpPr>
              <a:spLocks noChangeArrowheads="1"/>
            </p:cNvSpPr>
            <p:nvPr/>
          </p:nvSpPr>
          <p:spPr bwMode="auto">
            <a:xfrm>
              <a:off x="1358" y="2535"/>
              <a:ext cx="672" cy="605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7" name="Oval 369"/>
            <p:cNvSpPr>
              <a:spLocks noChangeArrowheads="1"/>
            </p:cNvSpPr>
            <p:nvPr/>
          </p:nvSpPr>
          <p:spPr bwMode="auto">
            <a:xfrm>
              <a:off x="1561" y="2801"/>
              <a:ext cx="1010" cy="656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8" name="Oval 370"/>
            <p:cNvSpPr>
              <a:spLocks noChangeArrowheads="1"/>
            </p:cNvSpPr>
            <p:nvPr/>
          </p:nvSpPr>
          <p:spPr bwMode="auto">
            <a:xfrm>
              <a:off x="2275" y="2909"/>
              <a:ext cx="1509" cy="778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9" name="Oval 371"/>
            <p:cNvSpPr>
              <a:spLocks noChangeArrowheads="1"/>
            </p:cNvSpPr>
            <p:nvPr/>
          </p:nvSpPr>
          <p:spPr bwMode="auto">
            <a:xfrm>
              <a:off x="3235" y="2110"/>
              <a:ext cx="967" cy="583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0" name="Oval 372"/>
            <p:cNvSpPr>
              <a:spLocks noChangeArrowheads="1"/>
            </p:cNvSpPr>
            <p:nvPr/>
          </p:nvSpPr>
          <p:spPr bwMode="auto">
            <a:xfrm>
              <a:off x="3379" y="2484"/>
              <a:ext cx="960" cy="584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1" name="Oval 373"/>
            <p:cNvSpPr>
              <a:spLocks noChangeArrowheads="1"/>
            </p:cNvSpPr>
            <p:nvPr/>
          </p:nvSpPr>
          <p:spPr bwMode="auto">
            <a:xfrm>
              <a:off x="3293" y="2607"/>
              <a:ext cx="953" cy="958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2" name="Oval 374"/>
            <p:cNvSpPr>
              <a:spLocks noChangeArrowheads="1"/>
            </p:cNvSpPr>
            <p:nvPr/>
          </p:nvSpPr>
          <p:spPr bwMode="auto">
            <a:xfrm>
              <a:off x="1900" y="2319"/>
              <a:ext cx="1934" cy="958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39" name="Group 375"/>
          <p:cNvGrpSpPr>
            <a:grpSpLocks/>
          </p:cNvGrpSpPr>
          <p:nvPr/>
        </p:nvGrpSpPr>
        <p:grpSpPr bwMode="auto">
          <a:xfrm>
            <a:off x="3363913" y="2179638"/>
            <a:ext cx="2390775" cy="1706562"/>
            <a:chOff x="1358" y="1886"/>
            <a:chExt cx="2989" cy="1810"/>
          </a:xfrm>
        </p:grpSpPr>
        <p:sp>
          <p:nvSpPr>
            <p:cNvPr id="18528" name="Arc 376"/>
            <p:cNvSpPr>
              <a:spLocks/>
            </p:cNvSpPr>
            <p:nvPr/>
          </p:nvSpPr>
          <p:spPr bwMode="auto">
            <a:xfrm>
              <a:off x="2404" y="1886"/>
              <a:ext cx="1247" cy="375"/>
            </a:xfrm>
            <a:custGeom>
              <a:avLst/>
              <a:gdLst>
                <a:gd name="T0" fmla="*/ 0 w 40985"/>
                <a:gd name="T1" fmla="*/ 0 h 21600"/>
                <a:gd name="T2" fmla="*/ 0 w 40985"/>
                <a:gd name="T3" fmla="*/ 0 h 21600"/>
                <a:gd name="T4" fmla="*/ 0 w 40985"/>
                <a:gd name="T5" fmla="*/ 0 h 21600"/>
                <a:gd name="T6" fmla="*/ 0 60000 65536"/>
                <a:gd name="T7" fmla="*/ 0 60000 65536"/>
                <a:gd name="T8" fmla="*/ 0 60000 65536"/>
                <a:gd name="T9" fmla="*/ 0 w 40985"/>
                <a:gd name="T10" fmla="*/ 0 h 21600"/>
                <a:gd name="T11" fmla="*/ 40985 w 409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85" h="21600" fill="none" extrusionOk="0">
                  <a:moveTo>
                    <a:pt x="0" y="15316"/>
                  </a:moveTo>
                  <a:cubicBezTo>
                    <a:pt x="2766" y="6218"/>
                    <a:pt x="11157" y="-1"/>
                    <a:pt x="20666" y="0"/>
                  </a:cubicBezTo>
                  <a:cubicBezTo>
                    <a:pt x="29769" y="0"/>
                    <a:pt x="37896" y="5708"/>
                    <a:pt x="40984" y="14272"/>
                  </a:cubicBezTo>
                </a:path>
                <a:path w="40985" h="21600" stroke="0" extrusionOk="0">
                  <a:moveTo>
                    <a:pt x="0" y="15316"/>
                  </a:moveTo>
                  <a:cubicBezTo>
                    <a:pt x="2766" y="6218"/>
                    <a:pt x="11157" y="-1"/>
                    <a:pt x="20666" y="0"/>
                  </a:cubicBezTo>
                  <a:cubicBezTo>
                    <a:pt x="29769" y="0"/>
                    <a:pt x="37896" y="5708"/>
                    <a:pt x="40984" y="14272"/>
                  </a:cubicBezTo>
                  <a:lnTo>
                    <a:pt x="20666" y="2160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9" name="Arc 377"/>
            <p:cNvSpPr>
              <a:spLocks/>
            </p:cNvSpPr>
            <p:nvPr/>
          </p:nvSpPr>
          <p:spPr bwMode="auto">
            <a:xfrm>
              <a:off x="2412" y="1893"/>
              <a:ext cx="1232" cy="368"/>
            </a:xfrm>
            <a:custGeom>
              <a:avLst/>
              <a:gdLst>
                <a:gd name="T0" fmla="*/ 0 w 40951"/>
                <a:gd name="T1" fmla="*/ 0 h 21600"/>
                <a:gd name="T2" fmla="*/ 0 w 40951"/>
                <a:gd name="T3" fmla="*/ 0 h 21600"/>
                <a:gd name="T4" fmla="*/ 0 w 40951"/>
                <a:gd name="T5" fmla="*/ 0 h 21600"/>
                <a:gd name="T6" fmla="*/ 0 60000 65536"/>
                <a:gd name="T7" fmla="*/ 0 60000 65536"/>
                <a:gd name="T8" fmla="*/ 0 60000 65536"/>
                <a:gd name="T9" fmla="*/ 0 w 40951"/>
                <a:gd name="T10" fmla="*/ 0 h 21600"/>
                <a:gd name="T11" fmla="*/ 40951 w 4095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51" h="21600" fill="none" extrusionOk="0">
                  <a:moveTo>
                    <a:pt x="-1" y="15268"/>
                  </a:moveTo>
                  <a:cubicBezTo>
                    <a:pt x="2781" y="6195"/>
                    <a:pt x="11160" y="-1"/>
                    <a:pt x="20651" y="0"/>
                  </a:cubicBezTo>
                  <a:cubicBezTo>
                    <a:pt x="29734" y="0"/>
                    <a:pt x="37847" y="5683"/>
                    <a:pt x="40951" y="14219"/>
                  </a:cubicBezTo>
                </a:path>
                <a:path w="40951" h="21600" stroke="0" extrusionOk="0">
                  <a:moveTo>
                    <a:pt x="-1" y="15268"/>
                  </a:moveTo>
                  <a:cubicBezTo>
                    <a:pt x="2781" y="6195"/>
                    <a:pt x="11160" y="-1"/>
                    <a:pt x="20651" y="0"/>
                  </a:cubicBezTo>
                  <a:cubicBezTo>
                    <a:pt x="29734" y="0"/>
                    <a:pt x="37847" y="5683"/>
                    <a:pt x="40951" y="14219"/>
                  </a:cubicBezTo>
                  <a:lnTo>
                    <a:pt x="20651" y="2160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0" name="Arc 378"/>
            <p:cNvSpPr>
              <a:spLocks/>
            </p:cNvSpPr>
            <p:nvPr/>
          </p:nvSpPr>
          <p:spPr bwMode="auto">
            <a:xfrm>
              <a:off x="1662" y="2081"/>
              <a:ext cx="766" cy="446"/>
            </a:xfrm>
            <a:custGeom>
              <a:avLst/>
              <a:gdLst>
                <a:gd name="T0" fmla="*/ 0 w 33007"/>
                <a:gd name="T1" fmla="*/ 0 h 25698"/>
                <a:gd name="T2" fmla="*/ 0 w 33007"/>
                <a:gd name="T3" fmla="*/ 0 h 25698"/>
                <a:gd name="T4" fmla="*/ 0 w 33007"/>
                <a:gd name="T5" fmla="*/ 0 h 25698"/>
                <a:gd name="T6" fmla="*/ 0 60000 65536"/>
                <a:gd name="T7" fmla="*/ 0 60000 65536"/>
                <a:gd name="T8" fmla="*/ 0 60000 65536"/>
                <a:gd name="T9" fmla="*/ 0 w 33007"/>
                <a:gd name="T10" fmla="*/ 0 h 25698"/>
                <a:gd name="T11" fmla="*/ 33007 w 33007"/>
                <a:gd name="T12" fmla="*/ 25698 h 256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007" h="25698" fill="none" extrusionOk="0">
                  <a:moveTo>
                    <a:pt x="392" y="25697"/>
                  </a:moveTo>
                  <a:cubicBezTo>
                    <a:pt x="131" y="24347"/>
                    <a:pt x="0" y="2297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31" y="-1"/>
                    <a:pt x="29583" y="1128"/>
                    <a:pt x="33007" y="3257"/>
                  </a:cubicBezTo>
                </a:path>
                <a:path w="33007" h="25698" stroke="0" extrusionOk="0">
                  <a:moveTo>
                    <a:pt x="392" y="25697"/>
                  </a:moveTo>
                  <a:cubicBezTo>
                    <a:pt x="131" y="24347"/>
                    <a:pt x="0" y="2297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31" y="-1"/>
                    <a:pt x="29583" y="1128"/>
                    <a:pt x="33007" y="3257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1" name="Arc 379"/>
            <p:cNvSpPr>
              <a:spLocks/>
            </p:cNvSpPr>
            <p:nvPr/>
          </p:nvSpPr>
          <p:spPr bwMode="auto">
            <a:xfrm>
              <a:off x="1669" y="2088"/>
              <a:ext cx="755" cy="438"/>
            </a:xfrm>
            <a:custGeom>
              <a:avLst/>
              <a:gdLst>
                <a:gd name="T0" fmla="*/ 0 w 32968"/>
                <a:gd name="T1" fmla="*/ 0 h 25717"/>
                <a:gd name="T2" fmla="*/ 0 w 32968"/>
                <a:gd name="T3" fmla="*/ 0 h 25717"/>
                <a:gd name="T4" fmla="*/ 0 w 32968"/>
                <a:gd name="T5" fmla="*/ 0 h 25717"/>
                <a:gd name="T6" fmla="*/ 0 60000 65536"/>
                <a:gd name="T7" fmla="*/ 0 60000 65536"/>
                <a:gd name="T8" fmla="*/ 0 60000 65536"/>
                <a:gd name="T9" fmla="*/ 0 w 32968"/>
                <a:gd name="T10" fmla="*/ 0 h 25717"/>
                <a:gd name="T11" fmla="*/ 32968 w 32968"/>
                <a:gd name="T12" fmla="*/ 25717 h 257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968" h="25717" fill="none" extrusionOk="0">
                  <a:moveTo>
                    <a:pt x="395" y="25717"/>
                  </a:moveTo>
                  <a:cubicBezTo>
                    <a:pt x="132" y="24360"/>
                    <a:pt x="0" y="2298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16" y="-1"/>
                    <a:pt x="29552" y="1119"/>
                    <a:pt x="32967" y="3233"/>
                  </a:cubicBezTo>
                </a:path>
                <a:path w="32968" h="25717" stroke="0" extrusionOk="0">
                  <a:moveTo>
                    <a:pt x="395" y="25717"/>
                  </a:moveTo>
                  <a:cubicBezTo>
                    <a:pt x="132" y="24360"/>
                    <a:pt x="0" y="2298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16" y="-1"/>
                    <a:pt x="29552" y="1119"/>
                    <a:pt x="32967" y="3233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2" name="Arc 380"/>
            <p:cNvSpPr>
              <a:spLocks/>
            </p:cNvSpPr>
            <p:nvPr/>
          </p:nvSpPr>
          <p:spPr bwMode="auto">
            <a:xfrm>
              <a:off x="1553" y="3120"/>
              <a:ext cx="773" cy="345"/>
            </a:xfrm>
            <a:custGeom>
              <a:avLst/>
              <a:gdLst>
                <a:gd name="T0" fmla="*/ 0 w 32097"/>
                <a:gd name="T1" fmla="*/ 0 h 21984"/>
                <a:gd name="T2" fmla="*/ 0 w 32097"/>
                <a:gd name="T3" fmla="*/ 0 h 21984"/>
                <a:gd name="T4" fmla="*/ 0 w 32097"/>
                <a:gd name="T5" fmla="*/ 0 h 21984"/>
                <a:gd name="T6" fmla="*/ 0 60000 65536"/>
                <a:gd name="T7" fmla="*/ 0 60000 65536"/>
                <a:gd name="T8" fmla="*/ 0 60000 65536"/>
                <a:gd name="T9" fmla="*/ 0 w 32097"/>
                <a:gd name="T10" fmla="*/ 0 h 21984"/>
                <a:gd name="T11" fmla="*/ 32097 w 32097"/>
                <a:gd name="T12" fmla="*/ 21984 h 219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97" h="21984" fill="none" extrusionOk="0">
                  <a:moveTo>
                    <a:pt x="32096" y="19261"/>
                  </a:moveTo>
                  <a:cubicBezTo>
                    <a:pt x="28886" y="21047"/>
                    <a:pt x="25273" y="21983"/>
                    <a:pt x="21600" y="21984"/>
                  </a:cubicBezTo>
                  <a:cubicBezTo>
                    <a:pt x="9670" y="21984"/>
                    <a:pt x="0" y="12313"/>
                    <a:pt x="0" y="384"/>
                  </a:cubicBezTo>
                  <a:cubicBezTo>
                    <a:pt x="-1" y="255"/>
                    <a:pt x="1" y="127"/>
                    <a:pt x="3" y="0"/>
                  </a:cubicBezTo>
                </a:path>
                <a:path w="32097" h="21984" stroke="0" extrusionOk="0">
                  <a:moveTo>
                    <a:pt x="32096" y="19261"/>
                  </a:moveTo>
                  <a:cubicBezTo>
                    <a:pt x="28886" y="21047"/>
                    <a:pt x="25273" y="21983"/>
                    <a:pt x="21600" y="21984"/>
                  </a:cubicBezTo>
                  <a:cubicBezTo>
                    <a:pt x="9670" y="21984"/>
                    <a:pt x="0" y="12313"/>
                    <a:pt x="0" y="384"/>
                  </a:cubicBezTo>
                  <a:cubicBezTo>
                    <a:pt x="-1" y="255"/>
                    <a:pt x="1" y="127"/>
                    <a:pt x="3" y="0"/>
                  </a:cubicBezTo>
                  <a:lnTo>
                    <a:pt x="21600" y="384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3" name="Arc 381"/>
            <p:cNvSpPr>
              <a:spLocks/>
            </p:cNvSpPr>
            <p:nvPr/>
          </p:nvSpPr>
          <p:spPr bwMode="auto">
            <a:xfrm>
              <a:off x="1560" y="3120"/>
              <a:ext cx="761" cy="337"/>
            </a:xfrm>
            <a:custGeom>
              <a:avLst/>
              <a:gdLst>
                <a:gd name="T0" fmla="*/ 0 w 32039"/>
                <a:gd name="T1" fmla="*/ 0 h 21986"/>
                <a:gd name="T2" fmla="*/ 0 w 32039"/>
                <a:gd name="T3" fmla="*/ 0 h 21986"/>
                <a:gd name="T4" fmla="*/ 0 w 32039"/>
                <a:gd name="T5" fmla="*/ 0 h 21986"/>
                <a:gd name="T6" fmla="*/ 0 60000 65536"/>
                <a:gd name="T7" fmla="*/ 0 60000 65536"/>
                <a:gd name="T8" fmla="*/ 0 60000 65536"/>
                <a:gd name="T9" fmla="*/ 0 w 32039"/>
                <a:gd name="T10" fmla="*/ 0 h 21986"/>
                <a:gd name="T11" fmla="*/ 32039 w 32039"/>
                <a:gd name="T12" fmla="*/ 21986 h 219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39" h="21986" fill="none" extrusionOk="0">
                  <a:moveTo>
                    <a:pt x="32038" y="19295"/>
                  </a:moveTo>
                  <a:cubicBezTo>
                    <a:pt x="28842" y="21060"/>
                    <a:pt x="25251" y="21985"/>
                    <a:pt x="21600" y="21986"/>
                  </a:cubicBezTo>
                  <a:cubicBezTo>
                    <a:pt x="9670" y="21986"/>
                    <a:pt x="0" y="12315"/>
                    <a:pt x="0" y="386"/>
                  </a:cubicBezTo>
                  <a:cubicBezTo>
                    <a:pt x="-1" y="257"/>
                    <a:pt x="1" y="128"/>
                    <a:pt x="3" y="0"/>
                  </a:cubicBezTo>
                </a:path>
                <a:path w="32039" h="21986" stroke="0" extrusionOk="0">
                  <a:moveTo>
                    <a:pt x="32038" y="19295"/>
                  </a:moveTo>
                  <a:cubicBezTo>
                    <a:pt x="28842" y="21060"/>
                    <a:pt x="25251" y="21985"/>
                    <a:pt x="21600" y="21986"/>
                  </a:cubicBezTo>
                  <a:cubicBezTo>
                    <a:pt x="9670" y="21986"/>
                    <a:pt x="0" y="12315"/>
                    <a:pt x="0" y="386"/>
                  </a:cubicBezTo>
                  <a:cubicBezTo>
                    <a:pt x="-1" y="257"/>
                    <a:pt x="1" y="128"/>
                    <a:pt x="3" y="0"/>
                  </a:cubicBezTo>
                  <a:lnTo>
                    <a:pt x="21600" y="386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4" name="Arc 382"/>
            <p:cNvSpPr>
              <a:spLocks/>
            </p:cNvSpPr>
            <p:nvPr/>
          </p:nvSpPr>
          <p:spPr bwMode="auto">
            <a:xfrm>
              <a:off x="3626" y="2103"/>
              <a:ext cx="584" cy="427"/>
            </a:xfrm>
            <a:custGeom>
              <a:avLst/>
              <a:gdLst>
                <a:gd name="T0" fmla="*/ 0 w 26070"/>
                <a:gd name="T1" fmla="*/ 0 h 31631"/>
                <a:gd name="T2" fmla="*/ 0 w 26070"/>
                <a:gd name="T3" fmla="*/ 0 h 31631"/>
                <a:gd name="T4" fmla="*/ 0 w 26070"/>
                <a:gd name="T5" fmla="*/ 0 h 31631"/>
                <a:gd name="T6" fmla="*/ 0 60000 65536"/>
                <a:gd name="T7" fmla="*/ 0 60000 65536"/>
                <a:gd name="T8" fmla="*/ 0 60000 65536"/>
                <a:gd name="T9" fmla="*/ 0 w 26070"/>
                <a:gd name="T10" fmla="*/ 0 h 31631"/>
                <a:gd name="T11" fmla="*/ 26070 w 26070"/>
                <a:gd name="T12" fmla="*/ 31631 h 316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070" h="31631" fill="none" extrusionOk="0">
                  <a:moveTo>
                    <a:pt x="-1" y="467"/>
                  </a:moveTo>
                  <a:cubicBezTo>
                    <a:pt x="1469" y="156"/>
                    <a:pt x="2967" y="-1"/>
                    <a:pt x="4470" y="0"/>
                  </a:cubicBezTo>
                  <a:cubicBezTo>
                    <a:pt x="16399" y="0"/>
                    <a:pt x="26070" y="9670"/>
                    <a:pt x="26070" y="21600"/>
                  </a:cubicBezTo>
                  <a:cubicBezTo>
                    <a:pt x="26070" y="25094"/>
                    <a:pt x="25222" y="28536"/>
                    <a:pt x="23599" y="31631"/>
                  </a:cubicBezTo>
                </a:path>
                <a:path w="26070" h="31631" stroke="0" extrusionOk="0">
                  <a:moveTo>
                    <a:pt x="-1" y="467"/>
                  </a:moveTo>
                  <a:cubicBezTo>
                    <a:pt x="1469" y="156"/>
                    <a:pt x="2967" y="-1"/>
                    <a:pt x="4470" y="0"/>
                  </a:cubicBezTo>
                  <a:cubicBezTo>
                    <a:pt x="16399" y="0"/>
                    <a:pt x="26070" y="9670"/>
                    <a:pt x="26070" y="21600"/>
                  </a:cubicBezTo>
                  <a:cubicBezTo>
                    <a:pt x="26070" y="25094"/>
                    <a:pt x="25222" y="28536"/>
                    <a:pt x="23599" y="31631"/>
                  </a:cubicBezTo>
                  <a:lnTo>
                    <a:pt x="4470" y="2160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" name="Arc 383"/>
            <p:cNvSpPr>
              <a:spLocks/>
            </p:cNvSpPr>
            <p:nvPr/>
          </p:nvSpPr>
          <p:spPr bwMode="auto">
            <a:xfrm>
              <a:off x="3628" y="2110"/>
              <a:ext cx="574" cy="418"/>
            </a:xfrm>
            <a:custGeom>
              <a:avLst/>
              <a:gdLst>
                <a:gd name="T0" fmla="*/ 0 w 26029"/>
                <a:gd name="T1" fmla="*/ 0 h 31708"/>
                <a:gd name="T2" fmla="*/ 0 w 26029"/>
                <a:gd name="T3" fmla="*/ 0 h 31708"/>
                <a:gd name="T4" fmla="*/ 0 w 26029"/>
                <a:gd name="T5" fmla="*/ 0 h 31708"/>
                <a:gd name="T6" fmla="*/ 0 60000 65536"/>
                <a:gd name="T7" fmla="*/ 0 60000 65536"/>
                <a:gd name="T8" fmla="*/ 0 60000 65536"/>
                <a:gd name="T9" fmla="*/ 0 w 26029"/>
                <a:gd name="T10" fmla="*/ 0 h 31708"/>
                <a:gd name="T11" fmla="*/ 26029 w 26029"/>
                <a:gd name="T12" fmla="*/ 31708 h 317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029" h="31708" fill="none" extrusionOk="0">
                  <a:moveTo>
                    <a:pt x="-1" y="458"/>
                  </a:moveTo>
                  <a:cubicBezTo>
                    <a:pt x="1456" y="153"/>
                    <a:pt x="2940" y="-1"/>
                    <a:pt x="4429" y="0"/>
                  </a:cubicBezTo>
                  <a:cubicBezTo>
                    <a:pt x="16358" y="0"/>
                    <a:pt x="26029" y="9670"/>
                    <a:pt x="26029" y="21600"/>
                  </a:cubicBezTo>
                  <a:cubicBezTo>
                    <a:pt x="26029" y="25123"/>
                    <a:pt x="25166" y="28593"/>
                    <a:pt x="23517" y="31707"/>
                  </a:cubicBezTo>
                </a:path>
                <a:path w="26029" h="31708" stroke="0" extrusionOk="0">
                  <a:moveTo>
                    <a:pt x="-1" y="458"/>
                  </a:moveTo>
                  <a:cubicBezTo>
                    <a:pt x="1456" y="153"/>
                    <a:pt x="2940" y="-1"/>
                    <a:pt x="4429" y="0"/>
                  </a:cubicBezTo>
                  <a:cubicBezTo>
                    <a:pt x="16358" y="0"/>
                    <a:pt x="26029" y="9670"/>
                    <a:pt x="26029" y="21600"/>
                  </a:cubicBezTo>
                  <a:cubicBezTo>
                    <a:pt x="26029" y="25123"/>
                    <a:pt x="25166" y="28593"/>
                    <a:pt x="23517" y="31707"/>
                  </a:cubicBezTo>
                  <a:lnTo>
                    <a:pt x="4429" y="2160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6" name="Arc 384"/>
            <p:cNvSpPr>
              <a:spLocks/>
            </p:cNvSpPr>
            <p:nvPr/>
          </p:nvSpPr>
          <p:spPr bwMode="auto">
            <a:xfrm>
              <a:off x="3791" y="2534"/>
              <a:ext cx="556" cy="428"/>
            </a:xfrm>
            <a:custGeom>
              <a:avLst/>
              <a:gdLst>
                <a:gd name="T0" fmla="*/ 0 w 21600"/>
                <a:gd name="T1" fmla="*/ 0 h 29154"/>
                <a:gd name="T2" fmla="*/ 0 w 21600"/>
                <a:gd name="T3" fmla="*/ 0 h 29154"/>
                <a:gd name="T4" fmla="*/ 0 w 21600"/>
                <a:gd name="T5" fmla="*/ 0 h 2915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154"/>
                <a:gd name="T11" fmla="*/ 21600 w 21600"/>
                <a:gd name="T12" fmla="*/ 29154 h 29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154" fill="none" extrusionOk="0">
                  <a:moveTo>
                    <a:pt x="13583" y="0"/>
                  </a:moveTo>
                  <a:cubicBezTo>
                    <a:pt x="18654" y="4101"/>
                    <a:pt x="21600" y="10273"/>
                    <a:pt x="21600" y="16794"/>
                  </a:cubicBezTo>
                  <a:cubicBezTo>
                    <a:pt x="21600" y="21214"/>
                    <a:pt x="20243" y="25528"/>
                    <a:pt x="17714" y="29154"/>
                  </a:cubicBezTo>
                </a:path>
                <a:path w="21600" h="29154" stroke="0" extrusionOk="0">
                  <a:moveTo>
                    <a:pt x="13583" y="0"/>
                  </a:moveTo>
                  <a:cubicBezTo>
                    <a:pt x="18654" y="4101"/>
                    <a:pt x="21600" y="10273"/>
                    <a:pt x="21600" y="16794"/>
                  </a:cubicBezTo>
                  <a:cubicBezTo>
                    <a:pt x="21600" y="21214"/>
                    <a:pt x="20243" y="25528"/>
                    <a:pt x="17714" y="29154"/>
                  </a:cubicBezTo>
                  <a:lnTo>
                    <a:pt x="0" y="16794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" name="Arc 385"/>
            <p:cNvSpPr>
              <a:spLocks/>
            </p:cNvSpPr>
            <p:nvPr/>
          </p:nvSpPr>
          <p:spPr bwMode="auto">
            <a:xfrm>
              <a:off x="3791" y="2538"/>
              <a:ext cx="549" cy="420"/>
            </a:xfrm>
            <a:custGeom>
              <a:avLst/>
              <a:gdLst>
                <a:gd name="T0" fmla="*/ 0 w 21600"/>
                <a:gd name="T1" fmla="*/ 0 h 29298"/>
                <a:gd name="T2" fmla="*/ 0 w 21600"/>
                <a:gd name="T3" fmla="*/ 0 h 29298"/>
                <a:gd name="T4" fmla="*/ 0 w 21600"/>
                <a:gd name="T5" fmla="*/ 0 h 2929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298"/>
                <a:gd name="T11" fmla="*/ 21600 w 21600"/>
                <a:gd name="T12" fmla="*/ 29298 h 29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298" fill="none" extrusionOk="0">
                  <a:moveTo>
                    <a:pt x="13504" y="0"/>
                  </a:moveTo>
                  <a:cubicBezTo>
                    <a:pt x="18621" y="4099"/>
                    <a:pt x="21600" y="10301"/>
                    <a:pt x="21600" y="16858"/>
                  </a:cubicBezTo>
                  <a:cubicBezTo>
                    <a:pt x="21600" y="21311"/>
                    <a:pt x="20223" y="25656"/>
                    <a:pt x="17658" y="29298"/>
                  </a:cubicBezTo>
                </a:path>
                <a:path w="21600" h="29298" stroke="0" extrusionOk="0">
                  <a:moveTo>
                    <a:pt x="13504" y="0"/>
                  </a:moveTo>
                  <a:cubicBezTo>
                    <a:pt x="18621" y="4099"/>
                    <a:pt x="21600" y="10301"/>
                    <a:pt x="21600" y="16858"/>
                  </a:cubicBezTo>
                  <a:cubicBezTo>
                    <a:pt x="21600" y="21311"/>
                    <a:pt x="20223" y="25656"/>
                    <a:pt x="17658" y="29298"/>
                  </a:cubicBezTo>
                  <a:lnTo>
                    <a:pt x="0" y="16858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38" name="Arc 386"/>
            <p:cNvSpPr>
              <a:spLocks/>
            </p:cNvSpPr>
            <p:nvPr/>
          </p:nvSpPr>
          <p:spPr bwMode="auto">
            <a:xfrm>
              <a:off x="3609" y="2973"/>
              <a:ext cx="651" cy="607"/>
            </a:xfrm>
            <a:custGeom>
              <a:avLst/>
              <a:gdLst>
                <a:gd name="T0" fmla="*/ 0 w 28655"/>
                <a:gd name="T1" fmla="*/ 0 h 27157"/>
                <a:gd name="T2" fmla="*/ 0 w 28655"/>
                <a:gd name="T3" fmla="*/ 0 h 27157"/>
                <a:gd name="T4" fmla="*/ 0 w 28655"/>
                <a:gd name="T5" fmla="*/ 0 h 27157"/>
                <a:gd name="T6" fmla="*/ 0 60000 65536"/>
                <a:gd name="T7" fmla="*/ 0 60000 65536"/>
                <a:gd name="T8" fmla="*/ 0 60000 65536"/>
                <a:gd name="T9" fmla="*/ 0 w 28655"/>
                <a:gd name="T10" fmla="*/ 0 h 27157"/>
                <a:gd name="T11" fmla="*/ 28655 w 28655"/>
                <a:gd name="T12" fmla="*/ 27157 h 27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55" h="27157" fill="none" extrusionOk="0">
                  <a:moveTo>
                    <a:pt x="27927" y="0"/>
                  </a:moveTo>
                  <a:cubicBezTo>
                    <a:pt x="28410" y="1812"/>
                    <a:pt x="28655" y="3680"/>
                    <a:pt x="28655" y="5557"/>
                  </a:cubicBezTo>
                  <a:cubicBezTo>
                    <a:pt x="28655" y="17486"/>
                    <a:pt x="18984" y="27157"/>
                    <a:pt x="7055" y="27157"/>
                  </a:cubicBezTo>
                  <a:cubicBezTo>
                    <a:pt x="4653" y="27157"/>
                    <a:pt x="2269" y="26756"/>
                    <a:pt x="-1" y="25972"/>
                  </a:cubicBezTo>
                </a:path>
                <a:path w="28655" h="27157" stroke="0" extrusionOk="0">
                  <a:moveTo>
                    <a:pt x="27927" y="0"/>
                  </a:moveTo>
                  <a:cubicBezTo>
                    <a:pt x="28410" y="1812"/>
                    <a:pt x="28655" y="3680"/>
                    <a:pt x="28655" y="5557"/>
                  </a:cubicBezTo>
                  <a:cubicBezTo>
                    <a:pt x="28655" y="17486"/>
                    <a:pt x="18984" y="27157"/>
                    <a:pt x="7055" y="27157"/>
                  </a:cubicBezTo>
                  <a:cubicBezTo>
                    <a:pt x="4653" y="27157"/>
                    <a:pt x="2269" y="26756"/>
                    <a:pt x="-1" y="25972"/>
                  </a:cubicBezTo>
                  <a:lnTo>
                    <a:pt x="7055" y="5557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9" name="Arc 387"/>
            <p:cNvSpPr>
              <a:spLocks/>
            </p:cNvSpPr>
            <p:nvPr/>
          </p:nvSpPr>
          <p:spPr bwMode="auto">
            <a:xfrm>
              <a:off x="3611" y="2975"/>
              <a:ext cx="642" cy="598"/>
            </a:xfrm>
            <a:custGeom>
              <a:avLst/>
              <a:gdLst>
                <a:gd name="T0" fmla="*/ 0 w 28653"/>
                <a:gd name="T1" fmla="*/ 0 h 27158"/>
                <a:gd name="T2" fmla="*/ 0 w 28653"/>
                <a:gd name="T3" fmla="*/ 0 h 27158"/>
                <a:gd name="T4" fmla="*/ 0 w 28653"/>
                <a:gd name="T5" fmla="*/ 0 h 27158"/>
                <a:gd name="T6" fmla="*/ 0 60000 65536"/>
                <a:gd name="T7" fmla="*/ 0 60000 65536"/>
                <a:gd name="T8" fmla="*/ 0 60000 65536"/>
                <a:gd name="T9" fmla="*/ 0 w 28653"/>
                <a:gd name="T10" fmla="*/ 0 h 27158"/>
                <a:gd name="T11" fmla="*/ 28653 w 28653"/>
                <a:gd name="T12" fmla="*/ 27158 h 27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53" h="27158" fill="none" extrusionOk="0">
                  <a:moveTo>
                    <a:pt x="27925" y="0"/>
                  </a:moveTo>
                  <a:cubicBezTo>
                    <a:pt x="28408" y="1813"/>
                    <a:pt x="28653" y="3681"/>
                    <a:pt x="28653" y="5558"/>
                  </a:cubicBezTo>
                  <a:cubicBezTo>
                    <a:pt x="28653" y="17487"/>
                    <a:pt x="18982" y="27158"/>
                    <a:pt x="7053" y="27158"/>
                  </a:cubicBezTo>
                  <a:cubicBezTo>
                    <a:pt x="4652" y="27158"/>
                    <a:pt x="2268" y="26757"/>
                    <a:pt x="-1" y="25974"/>
                  </a:cubicBezTo>
                </a:path>
                <a:path w="28653" h="27158" stroke="0" extrusionOk="0">
                  <a:moveTo>
                    <a:pt x="27925" y="0"/>
                  </a:moveTo>
                  <a:cubicBezTo>
                    <a:pt x="28408" y="1813"/>
                    <a:pt x="28653" y="3681"/>
                    <a:pt x="28653" y="5558"/>
                  </a:cubicBezTo>
                  <a:cubicBezTo>
                    <a:pt x="28653" y="17487"/>
                    <a:pt x="18982" y="27158"/>
                    <a:pt x="7053" y="27158"/>
                  </a:cubicBezTo>
                  <a:cubicBezTo>
                    <a:pt x="4652" y="27158"/>
                    <a:pt x="2268" y="26757"/>
                    <a:pt x="-1" y="25974"/>
                  </a:cubicBezTo>
                  <a:lnTo>
                    <a:pt x="7053" y="5558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0" name="Arc 388"/>
            <p:cNvSpPr>
              <a:spLocks/>
            </p:cNvSpPr>
            <p:nvPr/>
          </p:nvSpPr>
          <p:spPr bwMode="auto">
            <a:xfrm>
              <a:off x="1358" y="2529"/>
              <a:ext cx="354" cy="592"/>
            </a:xfrm>
            <a:custGeom>
              <a:avLst/>
              <a:gdLst>
                <a:gd name="T0" fmla="*/ 0 w 21600"/>
                <a:gd name="T1" fmla="*/ 0 h 41297"/>
                <a:gd name="T2" fmla="*/ 0 w 21600"/>
                <a:gd name="T3" fmla="*/ 0 h 41297"/>
                <a:gd name="T4" fmla="*/ 0 w 21600"/>
                <a:gd name="T5" fmla="*/ 0 h 41297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297"/>
                <a:gd name="T11" fmla="*/ 21600 w 21600"/>
                <a:gd name="T12" fmla="*/ 41297 h 412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297" fill="none" extrusionOk="0">
                  <a:moveTo>
                    <a:pt x="12844" y="41297"/>
                  </a:moveTo>
                  <a:cubicBezTo>
                    <a:pt x="5035" y="37834"/>
                    <a:pt x="0" y="30094"/>
                    <a:pt x="0" y="21551"/>
                  </a:cubicBezTo>
                  <a:cubicBezTo>
                    <a:pt x="-1" y="10187"/>
                    <a:pt x="8803" y="767"/>
                    <a:pt x="20141" y="0"/>
                  </a:cubicBezTo>
                </a:path>
                <a:path w="21600" h="41297" stroke="0" extrusionOk="0">
                  <a:moveTo>
                    <a:pt x="12844" y="41297"/>
                  </a:moveTo>
                  <a:cubicBezTo>
                    <a:pt x="5035" y="37834"/>
                    <a:pt x="0" y="30094"/>
                    <a:pt x="0" y="21551"/>
                  </a:cubicBezTo>
                  <a:cubicBezTo>
                    <a:pt x="-1" y="10187"/>
                    <a:pt x="8803" y="767"/>
                    <a:pt x="20141" y="0"/>
                  </a:cubicBezTo>
                  <a:lnTo>
                    <a:pt x="21600" y="21551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1" name="Arc 389"/>
            <p:cNvSpPr>
              <a:spLocks/>
            </p:cNvSpPr>
            <p:nvPr/>
          </p:nvSpPr>
          <p:spPr bwMode="auto">
            <a:xfrm>
              <a:off x="1365" y="2536"/>
              <a:ext cx="347" cy="578"/>
            </a:xfrm>
            <a:custGeom>
              <a:avLst/>
              <a:gdLst>
                <a:gd name="T0" fmla="*/ 0 w 21600"/>
                <a:gd name="T1" fmla="*/ 0 h 41307"/>
                <a:gd name="T2" fmla="*/ 0 w 21600"/>
                <a:gd name="T3" fmla="*/ 0 h 41307"/>
                <a:gd name="T4" fmla="*/ 0 w 21600"/>
                <a:gd name="T5" fmla="*/ 0 h 41307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307"/>
                <a:gd name="T11" fmla="*/ 21600 w 21600"/>
                <a:gd name="T12" fmla="*/ 41307 h 413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307" fill="none" extrusionOk="0">
                  <a:moveTo>
                    <a:pt x="12867" y="41306"/>
                  </a:moveTo>
                  <a:cubicBezTo>
                    <a:pt x="5045" y="37849"/>
                    <a:pt x="0" y="30102"/>
                    <a:pt x="0" y="21551"/>
                  </a:cubicBezTo>
                  <a:cubicBezTo>
                    <a:pt x="-1" y="10186"/>
                    <a:pt x="8806" y="765"/>
                    <a:pt x="20145" y="-1"/>
                  </a:cubicBezTo>
                </a:path>
                <a:path w="21600" h="41307" stroke="0" extrusionOk="0">
                  <a:moveTo>
                    <a:pt x="12867" y="41306"/>
                  </a:moveTo>
                  <a:cubicBezTo>
                    <a:pt x="5045" y="37849"/>
                    <a:pt x="0" y="30102"/>
                    <a:pt x="0" y="21551"/>
                  </a:cubicBezTo>
                  <a:cubicBezTo>
                    <a:pt x="-1" y="10186"/>
                    <a:pt x="8806" y="765"/>
                    <a:pt x="20145" y="-1"/>
                  </a:cubicBezTo>
                  <a:lnTo>
                    <a:pt x="21600" y="21551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42" name="Arc 390"/>
            <p:cNvSpPr>
              <a:spLocks/>
            </p:cNvSpPr>
            <p:nvPr/>
          </p:nvSpPr>
          <p:spPr bwMode="auto">
            <a:xfrm>
              <a:off x="2293" y="3335"/>
              <a:ext cx="1344" cy="361"/>
            </a:xfrm>
            <a:custGeom>
              <a:avLst/>
              <a:gdLst>
                <a:gd name="T0" fmla="*/ 0 w 39224"/>
                <a:gd name="T1" fmla="*/ 0 h 21600"/>
                <a:gd name="T2" fmla="*/ 0 w 39224"/>
                <a:gd name="T3" fmla="*/ 0 h 21600"/>
                <a:gd name="T4" fmla="*/ 0 w 39224"/>
                <a:gd name="T5" fmla="*/ 0 h 21600"/>
                <a:gd name="T6" fmla="*/ 0 60000 65536"/>
                <a:gd name="T7" fmla="*/ 0 60000 65536"/>
                <a:gd name="T8" fmla="*/ 0 60000 65536"/>
                <a:gd name="T9" fmla="*/ 0 w 39224"/>
                <a:gd name="T10" fmla="*/ 0 h 21600"/>
                <a:gd name="T11" fmla="*/ 39224 w 3922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224" h="21600" fill="none" extrusionOk="0">
                  <a:moveTo>
                    <a:pt x="39224" y="12019"/>
                  </a:moveTo>
                  <a:cubicBezTo>
                    <a:pt x="35214" y="18006"/>
                    <a:pt x="28483" y="21599"/>
                    <a:pt x="21277" y="21600"/>
                  </a:cubicBezTo>
                  <a:cubicBezTo>
                    <a:pt x="10782" y="21600"/>
                    <a:pt x="1807" y="14057"/>
                    <a:pt x="-1" y="3720"/>
                  </a:cubicBezTo>
                </a:path>
                <a:path w="39224" h="21600" stroke="0" extrusionOk="0">
                  <a:moveTo>
                    <a:pt x="39224" y="12019"/>
                  </a:moveTo>
                  <a:cubicBezTo>
                    <a:pt x="35214" y="18006"/>
                    <a:pt x="28483" y="21599"/>
                    <a:pt x="21277" y="21600"/>
                  </a:cubicBezTo>
                  <a:cubicBezTo>
                    <a:pt x="10782" y="21600"/>
                    <a:pt x="1807" y="14057"/>
                    <a:pt x="-1" y="3720"/>
                  </a:cubicBezTo>
                  <a:lnTo>
                    <a:pt x="21277" y="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3" name="Arc 391"/>
            <p:cNvSpPr>
              <a:spLocks/>
            </p:cNvSpPr>
            <p:nvPr/>
          </p:nvSpPr>
          <p:spPr bwMode="auto">
            <a:xfrm>
              <a:off x="2300" y="3335"/>
              <a:ext cx="1329" cy="354"/>
            </a:xfrm>
            <a:custGeom>
              <a:avLst/>
              <a:gdLst>
                <a:gd name="T0" fmla="*/ 0 w 39161"/>
                <a:gd name="T1" fmla="*/ 0 h 21600"/>
                <a:gd name="T2" fmla="*/ 0 w 39161"/>
                <a:gd name="T3" fmla="*/ 0 h 21600"/>
                <a:gd name="T4" fmla="*/ 0 w 39161"/>
                <a:gd name="T5" fmla="*/ 0 h 21600"/>
                <a:gd name="T6" fmla="*/ 0 60000 65536"/>
                <a:gd name="T7" fmla="*/ 0 60000 65536"/>
                <a:gd name="T8" fmla="*/ 0 60000 65536"/>
                <a:gd name="T9" fmla="*/ 0 w 39161"/>
                <a:gd name="T10" fmla="*/ 0 h 21600"/>
                <a:gd name="T11" fmla="*/ 39161 w 391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161" h="21600" fill="none" extrusionOk="0">
                  <a:moveTo>
                    <a:pt x="39161" y="12103"/>
                  </a:moveTo>
                  <a:cubicBezTo>
                    <a:pt x="35143" y="18042"/>
                    <a:pt x="28441" y="21599"/>
                    <a:pt x="21271" y="21600"/>
                  </a:cubicBezTo>
                  <a:cubicBezTo>
                    <a:pt x="10790" y="21600"/>
                    <a:pt x="1822" y="14076"/>
                    <a:pt x="0" y="3755"/>
                  </a:cubicBezTo>
                </a:path>
                <a:path w="39161" h="21600" stroke="0" extrusionOk="0">
                  <a:moveTo>
                    <a:pt x="39161" y="12103"/>
                  </a:moveTo>
                  <a:cubicBezTo>
                    <a:pt x="35143" y="18042"/>
                    <a:pt x="28441" y="21599"/>
                    <a:pt x="21271" y="21600"/>
                  </a:cubicBezTo>
                  <a:cubicBezTo>
                    <a:pt x="10790" y="21600"/>
                    <a:pt x="1822" y="14076"/>
                    <a:pt x="0" y="3755"/>
                  </a:cubicBezTo>
                  <a:lnTo>
                    <a:pt x="21271" y="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40" name="Group 392"/>
          <p:cNvGrpSpPr>
            <a:grpSpLocks/>
          </p:cNvGrpSpPr>
          <p:nvPr/>
        </p:nvGrpSpPr>
        <p:grpSpPr bwMode="auto">
          <a:xfrm>
            <a:off x="1603375" y="2055813"/>
            <a:ext cx="1800225" cy="1651000"/>
            <a:chOff x="1358" y="1886"/>
            <a:chExt cx="2989" cy="1810"/>
          </a:xfrm>
        </p:grpSpPr>
        <p:sp>
          <p:nvSpPr>
            <p:cNvPr id="18512" name="Arc 393"/>
            <p:cNvSpPr>
              <a:spLocks/>
            </p:cNvSpPr>
            <p:nvPr/>
          </p:nvSpPr>
          <p:spPr bwMode="auto">
            <a:xfrm>
              <a:off x="2404" y="1886"/>
              <a:ext cx="1247" cy="375"/>
            </a:xfrm>
            <a:custGeom>
              <a:avLst/>
              <a:gdLst>
                <a:gd name="T0" fmla="*/ 0 w 40985"/>
                <a:gd name="T1" fmla="*/ 0 h 21600"/>
                <a:gd name="T2" fmla="*/ 0 w 40985"/>
                <a:gd name="T3" fmla="*/ 0 h 21600"/>
                <a:gd name="T4" fmla="*/ 0 w 40985"/>
                <a:gd name="T5" fmla="*/ 0 h 21600"/>
                <a:gd name="T6" fmla="*/ 0 60000 65536"/>
                <a:gd name="T7" fmla="*/ 0 60000 65536"/>
                <a:gd name="T8" fmla="*/ 0 60000 65536"/>
                <a:gd name="T9" fmla="*/ 0 w 40985"/>
                <a:gd name="T10" fmla="*/ 0 h 21600"/>
                <a:gd name="T11" fmla="*/ 40985 w 409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85" h="21600" fill="none" extrusionOk="0">
                  <a:moveTo>
                    <a:pt x="0" y="15316"/>
                  </a:moveTo>
                  <a:cubicBezTo>
                    <a:pt x="2766" y="6218"/>
                    <a:pt x="11157" y="-1"/>
                    <a:pt x="20666" y="0"/>
                  </a:cubicBezTo>
                  <a:cubicBezTo>
                    <a:pt x="29769" y="0"/>
                    <a:pt x="37896" y="5708"/>
                    <a:pt x="40984" y="14272"/>
                  </a:cubicBezTo>
                </a:path>
                <a:path w="40985" h="21600" stroke="0" extrusionOk="0">
                  <a:moveTo>
                    <a:pt x="0" y="15316"/>
                  </a:moveTo>
                  <a:cubicBezTo>
                    <a:pt x="2766" y="6218"/>
                    <a:pt x="11157" y="-1"/>
                    <a:pt x="20666" y="0"/>
                  </a:cubicBezTo>
                  <a:cubicBezTo>
                    <a:pt x="29769" y="0"/>
                    <a:pt x="37896" y="5708"/>
                    <a:pt x="40984" y="14272"/>
                  </a:cubicBezTo>
                  <a:lnTo>
                    <a:pt x="20666" y="2160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3" name="Arc 394"/>
            <p:cNvSpPr>
              <a:spLocks/>
            </p:cNvSpPr>
            <p:nvPr/>
          </p:nvSpPr>
          <p:spPr bwMode="auto">
            <a:xfrm>
              <a:off x="2412" y="1893"/>
              <a:ext cx="1232" cy="368"/>
            </a:xfrm>
            <a:custGeom>
              <a:avLst/>
              <a:gdLst>
                <a:gd name="T0" fmla="*/ 0 w 40951"/>
                <a:gd name="T1" fmla="*/ 0 h 21600"/>
                <a:gd name="T2" fmla="*/ 0 w 40951"/>
                <a:gd name="T3" fmla="*/ 0 h 21600"/>
                <a:gd name="T4" fmla="*/ 0 w 40951"/>
                <a:gd name="T5" fmla="*/ 0 h 21600"/>
                <a:gd name="T6" fmla="*/ 0 60000 65536"/>
                <a:gd name="T7" fmla="*/ 0 60000 65536"/>
                <a:gd name="T8" fmla="*/ 0 60000 65536"/>
                <a:gd name="T9" fmla="*/ 0 w 40951"/>
                <a:gd name="T10" fmla="*/ 0 h 21600"/>
                <a:gd name="T11" fmla="*/ 40951 w 4095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51" h="21600" fill="none" extrusionOk="0">
                  <a:moveTo>
                    <a:pt x="-1" y="15268"/>
                  </a:moveTo>
                  <a:cubicBezTo>
                    <a:pt x="2781" y="6195"/>
                    <a:pt x="11160" y="-1"/>
                    <a:pt x="20651" y="0"/>
                  </a:cubicBezTo>
                  <a:cubicBezTo>
                    <a:pt x="29734" y="0"/>
                    <a:pt x="37847" y="5683"/>
                    <a:pt x="40951" y="14219"/>
                  </a:cubicBezTo>
                </a:path>
                <a:path w="40951" h="21600" stroke="0" extrusionOk="0">
                  <a:moveTo>
                    <a:pt x="-1" y="15268"/>
                  </a:moveTo>
                  <a:cubicBezTo>
                    <a:pt x="2781" y="6195"/>
                    <a:pt x="11160" y="-1"/>
                    <a:pt x="20651" y="0"/>
                  </a:cubicBezTo>
                  <a:cubicBezTo>
                    <a:pt x="29734" y="0"/>
                    <a:pt x="37847" y="5683"/>
                    <a:pt x="40951" y="14219"/>
                  </a:cubicBezTo>
                  <a:lnTo>
                    <a:pt x="20651" y="2160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4" name="Arc 395"/>
            <p:cNvSpPr>
              <a:spLocks/>
            </p:cNvSpPr>
            <p:nvPr/>
          </p:nvSpPr>
          <p:spPr bwMode="auto">
            <a:xfrm>
              <a:off x="1662" y="2081"/>
              <a:ext cx="766" cy="446"/>
            </a:xfrm>
            <a:custGeom>
              <a:avLst/>
              <a:gdLst>
                <a:gd name="T0" fmla="*/ 0 w 33007"/>
                <a:gd name="T1" fmla="*/ 0 h 25698"/>
                <a:gd name="T2" fmla="*/ 0 w 33007"/>
                <a:gd name="T3" fmla="*/ 0 h 25698"/>
                <a:gd name="T4" fmla="*/ 0 w 33007"/>
                <a:gd name="T5" fmla="*/ 0 h 25698"/>
                <a:gd name="T6" fmla="*/ 0 60000 65536"/>
                <a:gd name="T7" fmla="*/ 0 60000 65536"/>
                <a:gd name="T8" fmla="*/ 0 60000 65536"/>
                <a:gd name="T9" fmla="*/ 0 w 33007"/>
                <a:gd name="T10" fmla="*/ 0 h 25698"/>
                <a:gd name="T11" fmla="*/ 33007 w 33007"/>
                <a:gd name="T12" fmla="*/ 25698 h 256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007" h="25698" fill="none" extrusionOk="0">
                  <a:moveTo>
                    <a:pt x="392" y="25697"/>
                  </a:moveTo>
                  <a:cubicBezTo>
                    <a:pt x="131" y="24347"/>
                    <a:pt x="0" y="2297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31" y="-1"/>
                    <a:pt x="29583" y="1128"/>
                    <a:pt x="33007" y="3257"/>
                  </a:cubicBezTo>
                </a:path>
                <a:path w="33007" h="25698" stroke="0" extrusionOk="0">
                  <a:moveTo>
                    <a:pt x="392" y="25697"/>
                  </a:moveTo>
                  <a:cubicBezTo>
                    <a:pt x="131" y="24347"/>
                    <a:pt x="0" y="2297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31" y="-1"/>
                    <a:pt x="29583" y="1128"/>
                    <a:pt x="33007" y="3257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5" name="Arc 396"/>
            <p:cNvSpPr>
              <a:spLocks/>
            </p:cNvSpPr>
            <p:nvPr/>
          </p:nvSpPr>
          <p:spPr bwMode="auto">
            <a:xfrm>
              <a:off x="1669" y="2088"/>
              <a:ext cx="755" cy="438"/>
            </a:xfrm>
            <a:custGeom>
              <a:avLst/>
              <a:gdLst>
                <a:gd name="T0" fmla="*/ 0 w 32968"/>
                <a:gd name="T1" fmla="*/ 0 h 25717"/>
                <a:gd name="T2" fmla="*/ 0 w 32968"/>
                <a:gd name="T3" fmla="*/ 0 h 25717"/>
                <a:gd name="T4" fmla="*/ 0 w 32968"/>
                <a:gd name="T5" fmla="*/ 0 h 25717"/>
                <a:gd name="T6" fmla="*/ 0 60000 65536"/>
                <a:gd name="T7" fmla="*/ 0 60000 65536"/>
                <a:gd name="T8" fmla="*/ 0 60000 65536"/>
                <a:gd name="T9" fmla="*/ 0 w 32968"/>
                <a:gd name="T10" fmla="*/ 0 h 25717"/>
                <a:gd name="T11" fmla="*/ 32968 w 32968"/>
                <a:gd name="T12" fmla="*/ 25717 h 257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968" h="25717" fill="none" extrusionOk="0">
                  <a:moveTo>
                    <a:pt x="395" y="25717"/>
                  </a:moveTo>
                  <a:cubicBezTo>
                    <a:pt x="132" y="24360"/>
                    <a:pt x="0" y="2298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16" y="-1"/>
                    <a:pt x="29552" y="1119"/>
                    <a:pt x="32967" y="3233"/>
                  </a:cubicBezTo>
                </a:path>
                <a:path w="32968" h="25717" stroke="0" extrusionOk="0">
                  <a:moveTo>
                    <a:pt x="395" y="25717"/>
                  </a:moveTo>
                  <a:cubicBezTo>
                    <a:pt x="132" y="24360"/>
                    <a:pt x="0" y="2298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16" y="-1"/>
                    <a:pt x="29552" y="1119"/>
                    <a:pt x="32967" y="3233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6" name="Arc 397"/>
            <p:cNvSpPr>
              <a:spLocks/>
            </p:cNvSpPr>
            <p:nvPr/>
          </p:nvSpPr>
          <p:spPr bwMode="auto">
            <a:xfrm>
              <a:off x="1553" y="3120"/>
              <a:ext cx="773" cy="345"/>
            </a:xfrm>
            <a:custGeom>
              <a:avLst/>
              <a:gdLst>
                <a:gd name="T0" fmla="*/ 0 w 32097"/>
                <a:gd name="T1" fmla="*/ 0 h 21984"/>
                <a:gd name="T2" fmla="*/ 0 w 32097"/>
                <a:gd name="T3" fmla="*/ 0 h 21984"/>
                <a:gd name="T4" fmla="*/ 0 w 32097"/>
                <a:gd name="T5" fmla="*/ 0 h 21984"/>
                <a:gd name="T6" fmla="*/ 0 60000 65536"/>
                <a:gd name="T7" fmla="*/ 0 60000 65536"/>
                <a:gd name="T8" fmla="*/ 0 60000 65536"/>
                <a:gd name="T9" fmla="*/ 0 w 32097"/>
                <a:gd name="T10" fmla="*/ 0 h 21984"/>
                <a:gd name="T11" fmla="*/ 32097 w 32097"/>
                <a:gd name="T12" fmla="*/ 21984 h 219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97" h="21984" fill="none" extrusionOk="0">
                  <a:moveTo>
                    <a:pt x="32096" y="19261"/>
                  </a:moveTo>
                  <a:cubicBezTo>
                    <a:pt x="28886" y="21047"/>
                    <a:pt x="25273" y="21983"/>
                    <a:pt x="21600" y="21984"/>
                  </a:cubicBezTo>
                  <a:cubicBezTo>
                    <a:pt x="9670" y="21984"/>
                    <a:pt x="0" y="12313"/>
                    <a:pt x="0" y="384"/>
                  </a:cubicBezTo>
                  <a:cubicBezTo>
                    <a:pt x="-1" y="255"/>
                    <a:pt x="1" y="127"/>
                    <a:pt x="3" y="0"/>
                  </a:cubicBezTo>
                </a:path>
                <a:path w="32097" h="21984" stroke="0" extrusionOk="0">
                  <a:moveTo>
                    <a:pt x="32096" y="19261"/>
                  </a:moveTo>
                  <a:cubicBezTo>
                    <a:pt x="28886" y="21047"/>
                    <a:pt x="25273" y="21983"/>
                    <a:pt x="21600" y="21984"/>
                  </a:cubicBezTo>
                  <a:cubicBezTo>
                    <a:pt x="9670" y="21984"/>
                    <a:pt x="0" y="12313"/>
                    <a:pt x="0" y="384"/>
                  </a:cubicBezTo>
                  <a:cubicBezTo>
                    <a:pt x="-1" y="255"/>
                    <a:pt x="1" y="127"/>
                    <a:pt x="3" y="0"/>
                  </a:cubicBezTo>
                  <a:lnTo>
                    <a:pt x="21600" y="384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7" name="Arc 398"/>
            <p:cNvSpPr>
              <a:spLocks/>
            </p:cNvSpPr>
            <p:nvPr/>
          </p:nvSpPr>
          <p:spPr bwMode="auto">
            <a:xfrm>
              <a:off x="1560" y="3120"/>
              <a:ext cx="761" cy="337"/>
            </a:xfrm>
            <a:custGeom>
              <a:avLst/>
              <a:gdLst>
                <a:gd name="T0" fmla="*/ 0 w 32039"/>
                <a:gd name="T1" fmla="*/ 0 h 21986"/>
                <a:gd name="T2" fmla="*/ 0 w 32039"/>
                <a:gd name="T3" fmla="*/ 0 h 21986"/>
                <a:gd name="T4" fmla="*/ 0 w 32039"/>
                <a:gd name="T5" fmla="*/ 0 h 21986"/>
                <a:gd name="T6" fmla="*/ 0 60000 65536"/>
                <a:gd name="T7" fmla="*/ 0 60000 65536"/>
                <a:gd name="T8" fmla="*/ 0 60000 65536"/>
                <a:gd name="T9" fmla="*/ 0 w 32039"/>
                <a:gd name="T10" fmla="*/ 0 h 21986"/>
                <a:gd name="T11" fmla="*/ 32039 w 32039"/>
                <a:gd name="T12" fmla="*/ 21986 h 219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39" h="21986" fill="none" extrusionOk="0">
                  <a:moveTo>
                    <a:pt x="32038" y="19295"/>
                  </a:moveTo>
                  <a:cubicBezTo>
                    <a:pt x="28842" y="21060"/>
                    <a:pt x="25251" y="21985"/>
                    <a:pt x="21600" y="21986"/>
                  </a:cubicBezTo>
                  <a:cubicBezTo>
                    <a:pt x="9670" y="21986"/>
                    <a:pt x="0" y="12315"/>
                    <a:pt x="0" y="386"/>
                  </a:cubicBezTo>
                  <a:cubicBezTo>
                    <a:pt x="-1" y="257"/>
                    <a:pt x="1" y="128"/>
                    <a:pt x="3" y="0"/>
                  </a:cubicBezTo>
                </a:path>
                <a:path w="32039" h="21986" stroke="0" extrusionOk="0">
                  <a:moveTo>
                    <a:pt x="32038" y="19295"/>
                  </a:moveTo>
                  <a:cubicBezTo>
                    <a:pt x="28842" y="21060"/>
                    <a:pt x="25251" y="21985"/>
                    <a:pt x="21600" y="21986"/>
                  </a:cubicBezTo>
                  <a:cubicBezTo>
                    <a:pt x="9670" y="21986"/>
                    <a:pt x="0" y="12315"/>
                    <a:pt x="0" y="386"/>
                  </a:cubicBezTo>
                  <a:cubicBezTo>
                    <a:pt x="-1" y="257"/>
                    <a:pt x="1" y="128"/>
                    <a:pt x="3" y="0"/>
                  </a:cubicBezTo>
                  <a:lnTo>
                    <a:pt x="21600" y="386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18" name="Arc 399"/>
            <p:cNvSpPr>
              <a:spLocks/>
            </p:cNvSpPr>
            <p:nvPr/>
          </p:nvSpPr>
          <p:spPr bwMode="auto">
            <a:xfrm>
              <a:off x="3626" y="2103"/>
              <a:ext cx="584" cy="427"/>
            </a:xfrm>
            <a:custGeom>
              <a:avLst/>
              <a:gdLst>
                <a:gd name="T0" fmla="*/ 0 w 26070"/>
                <a:gd name="T1" fmla="*/ 0 h 31631"/>
                <a:gd name="T2" fmla="*/ 0 w 26070"/>
                <a:gd name="T3" fmla="*/ 0 h 31631"/>
                <a:gd name="T4" fmla="*/ 0 w 26070"/>
                <a:gd name="T5" fmla="*/ 0 h 31631"/>
                <a:gd name="T6" fmla="*/ 0 60000 65536"/>
                <a:gd name="T7" fmla="*/ 0 60000 65536"/>
                <a:gd name="T8" fmla="*/ 0 60000 65536"/>
                <a:gd name="T9" fmla="*/ 0 w 26070"/>
                <a:gd name="T10" fmla="*/ 0 h 31631"/>
                <a:gd name="T11" fmla="*/ 26070 w 26070"/>
                <a:gd name="T12" fmla="*/ 31631 h 316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070" h="31631" fill="none" extrusionOk="0">
                  <a:moveTo>
                    <a:pt x="-1" y="467"/>
                  </a:moveTo>
                  <a:cubicBezTo>
                    <a:pt x="1469" y="156"/>
                    <a:pt x="2967" y="-1"/>
                    <a:pt x="4470" y="0"/>
                  </a:cubicBezTo>
                  <a:cubicBezTo>
                    <a:pt x="16399" y="0"/>
                    <a:pt x="26070" y="9670"/>
                    <a:pt x="26070" y="21600"/>
                  </a:cubicBezTo>
                  <a:cubicBezTo>
                    <a:pt x="26070" y="25094"/>
                    <a:pt x="25222" y="28536"/>
                    <a:pt x="23599" y="31631"/>
                  </a:cubicBezTo>
                </a:path>
                <a:path w="26070" h="31631" stroke="0" extrusionOk="0">
                  <a:moveTo>
                    <a:pt x="-1" y="467"/>
                  </a:moveTo>
                  <a:cubicBezTo>
                    <a:pt x="1469" y="156"/>
                    <a:pt x="2967" y="-1"/>
                    <a:pt x="4470" y="0"/>
                  </a:cubicBezTo>
                  <a:cubicBezTo>
                    <a:pt x="16399" y="0"/>
                    <a:pt x="26070" y="9670"/>
                    <a:pt x="26070" y="21600"/>
                  </a:cubicBezTo>
                  <a:cubicBezTo>
                    <a:pt x="26070" y="25094"/>
                    <a:pt x="25222" y="28536"/>
                    <a:pt x="23599" y="31631"/>
                  </a:cubicBezTo>
                  <a:lnTo>
                    <a:pt x="4470" y="2160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9" name="Arc 400"/>
            <p:cNvSpPr>
              <a:spLocks/>
            </p:cNvSpPr>
            <p:nvPr/>
          </p:nvSpPr>
          <p:spPr bwMode="auto">
            <a:xfrm>
              <a:off x="3628" y="2110"/>
              <a:ext cx="574" cy="418"/>
            </a:xfrm>
            <a:custGeom>
              <a:avLst/>
              <a:gdLst>
                <a:gd name="T0" fmla="*/ 0 w 26029"/>
                <a:gd name="T1" fmla="*/ 0 h 31708"/>
                <a:gd name="T2" fmla="*/ 0 w 26029"/>
                <a:gd name="T3" fmla="*/ 0 h 31708"/>
                <a:gd name="T4" fmla="*/ 0 w 26029"/>
                <a:gd name="T5" fmla="*/ 0 h 31708"/>
                <a:gd name="T6" fmla="*/ 0 60000 65536"/>
                <a:gd name="T7" fmla="*/ 0 60000 65536"/>
                <a:gd name="T8" fmla="*/ 0 60000 65536"/>
                <a:gd name="T9" fmla="*/ 0 w 26029"/>
                <a:gd name="T10" fmla="*/ 0 h 31708"/>
                <a:gd name="T11" fmla="*/ 26029 w 26029"/>
                <a:gd name="T12" fmla="*/ 31708 h 317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029" h="31708" fill="none" extrusionOk="0">
                  <a:moveTo>
                    <a:pt x="-1" y="458"/>
                  </a:moveTo>
                  <a:cubicBezTo>
                    <a:pt x="1456" y="153"/>
                    <a:pt x="2940" y="-1"/>
                    <a:pt x="4429" y="0"/>
                  </a:cubicBezTo>
                  <a:cubicBezTo>
                    <a:pt x="16358" y="0"/>
                    <a:pt x="26029" y="9670"/>
                    <a:pt x="26029" y="21600"/>
                  </a:cubicBezTo>
                  <a:cubicBezTo>
                    <a:pt x="26029" y="25123"/>
                    <a:pt x="25166" y="28593"/>
                    <a:pt x="23517" y="31707"/>
                  </a:cubicBezTo>
                </a:path>
                <a:path w="26029" h="31708" stroke="0" extrusionOk="0">
                  <a:moveTo>
                    <a:pt x="-1" y="458"/>
                  </a:moveTo>
                  <a:cubicBezTo>
                    <a:pt x="1456" y="153"/>
                    <a:pt x="2940" y="-1"/>
                    <a:pt x="4429" y="0"/>
                  </a:cubicBezTo>
                  <a:cubicBezTo>
                    <a:pt x="16358" y="0"/>
                    <a:pt x="26029" y="9670"/>
                    <a:pt x="26029" y="21600"/>
                  </a:cubicBezTo>
                  <a:cubicBezTo>
                    <a:pt x="26029" y="25123"/>
                    <a:pt x="25166" y="28593"/>
                    <a:pt x="23517" y="31707"/>
                  </a:cubicBezTo>
                  <a:lnTo>
                    <a:pt x="4429" y="2160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0" name="Arc 401"/>
            <p:cNvSpPr>
              <a:spLocks/>
            </p:cNvSpPr>
            <p:nvPr/>
          </p:nvSpPr>
          <p:spPr bwMode="auto">
            <a:xfrm>
              <a:off x="3791" y="2534"/>
              <a:ext cx="556" cy="428"/>
            </a:xfrm>
            <a:custGeom>
              <a:avLst/>
              <a:gdLst>
                <a:gd name="T0" fmla="*/ 0 w 21600"/>
                <a:gd name="T1" fmla="*/ 0 h 29154"/>
                <a:gd name="T2" fmla="*/ 0 w 21600"/>
                <a:gd name="T3" fmla="*/ 0 h 29154"/>
                <a:gd name="T4" fmla="*/ 0 w 21600"/>
                <a:gd name="T5" fmla="*/ 0 h 2915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154"/>
                <a:gd name="T11" fmla="*/ 21600 w 21600"/>
                <a:gd name="T12" fmla="*/ 29154 h 29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154" fill="none" extrusionOk="0">
                  <a:moveTo>
                    <a:pt x="13583" y="0"/>
                  </a:moveTo>
                  <a:cubicBezTo>
                    <a:pt x="18654" y="4101"/>
                    <a:pt x="21600" y="10273"/>
                    <a:pt x="21600" y="16794"/>
                  </a:cubicBezTo>
                  <a:cubicBezTo>
                    <a:pt x="21600" y="21214"/>
                    <a:pt x="20243" y="25528"/>
                    <a:pt x="17714" y="29154"/>
                  </a:cubicBezTo>
                </a:path>
                <a:path w="21600" h="29154" stroke="0" extrusionOk="0">
                  <a:moveTo>
                    <a:pt x="13583" y="0"/>
                  </a:moveTo>
                  <a:cubicBezTo>
                    <a:pt x="18654" y="4101"/>
                    <a:pt x="21600" y="10273"/>
                    <a:pt x="21600" y="16794"/>
                  </a:cubicBezTo>
                  <a:cubicBezTo>
                    <a:pt x="21600" y="21214"/>
                    <a:pt x="20243" y="25528"/>
                    <a:pt x="17714" y="29154"/>
                  </a:cubicBezTo>
                  <a:lnTo>
                    <a:pt x="0" y="16794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1" name="Arc 402"/>
            <p:cNvSpPr>
              <a:spLocks/>
            </p:cNvSpPr>
            <p:nvPr/>
          </p:nvSpPr>
          <p:spPr bwMode="auto">
            <a:xfrm>
              <a:off x="3791" y="2538"/>
              <a:ext cx="549" cy="420"/>
            </a:xfrm>
            <a:custGeom>
              <a:avLst/>
              <a:gdLst>
                <a:gd name="T0" fmla="*/ 0 w 21600"/>
                <a:gd name="T1" fmla="*/ 0 h 29298"/>
                <a:gd name="T2" fmla="*/ 0 w 21600"/>
                <a:gd name="T3" fmla="*/ 0 h 29298"/>
                <a:gd name="T4" fmla="*/ 0 w 21600"/>
                <a:gd name="T5" fmla="*/ 0 h 2929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298"/>
                <a:gd name="T11" fmla="*/ 21600 w 21600"/>
                <a:gd name="T12" fmla="*/ 29298 h 29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298" fill="none" extrusionOk="0">
                  <a:moveTo>
                    <a:pt x="13504" y="0"/>
                  </a:moveTo>
                  <a:cubicBezTo>
                    <a:pt x="18621" y="4099"/>
                    <a:pt x="21600" y="10301"/>
                    <a:pt x="21600" y="16858"/>
                  </a:cubicBezTo>
                  <a:cubicBezTo>
                    <a:pt x="21600" y="21311"/>
                    <a:pt x="20223" y="25656"/>
                    <a:pt x="17658" y="29298"/>
                  </a:cubicBezTo>
                </a:path>
                <a:path w="21600" h="29298" stroke="0" extrusionOk="0">
                  <a:moveTo>
                    <a:pt x="13504" y="0"/>
                  </a:moveTo>
                  <a:cubicBezTo>
                    <a:pt x="18621" y="4099"/>
                    <a:pt x="21600" y="10301"/>
                    <a:pt x="21600" y="16858"/>
                  </a:cubicBezTo>
                  <a:cubicBezTo>
                    <a:pt x="21600" y="21311"/>
                    <a:pt x="20223" y="25656"/>
                    <a:pt x="17658" y="29298"/>
                  </a:cubicBezTo>
                  <a:lnTo>
                    <a:pt x="0" y="16858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2" name="Arc 403"/>
            <p:cNvSpPr>
              <a:spLocks/>
            </p:cNvSpPr>
            <p:nvPr/>
          </p:nvSpPr>
          <p:spPr bwMode="auto">
            <a:xfrm>
              <a:off x="3609" y="2973"/>
              <a:ext cx="651" cy="607"/>
            </a:xfrm>
            <a:custGeom>
              <a:avLst/>
              <a:gdLst>
                <a:gd name="T0" fmla="*/ 0 w 28655"/>
                <a:gd name="T1" fmla="*/ 0 h 27157"/>
                <a:gd name="T2" fmla="*/ 0 w 28655"/>
                <a:gd name="T3" fmla="*/ 0 h 27157"/>
                <a:gd name="T4" fmla="*/ 0 w 28655"/>
                <a:gd name="T5" fmla="*/ 0 h 27157"/>
                <a:gd name="T6" fmla="*/ 0 60000 65536"/>
                <a:gd name="T7" fmla="*/ 0 60000 65536"/>
                <a:gd name="T8" fmla="*/ 0 60000 65536"/>
                <a:gd name="T9" fmla="*/ 0 w 28655"/>
                <a:gd name="T10" fmla="*/ 0 h 27157"/>
                <a:gd name="T11" fmla="*/ 28655 w 28655"/>
                <a:gd name="T12" fmla="*/ 27157 h 27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55" h="27157" fill="none" extrusionOk="0">
                  <a:moveTo>
                    <a:pt x="27927" y="0"/>
                  </a:moveTo>
                  <a:cubicBezTo>
                    <a:pt x="28410" y="1812"/>
                    <a:pt x="28655" y="3680"/>
                    <a:pt x="28655" y="5557"/>
                  </a:cubicBezTo>
                  <a:cubicBezTo>
                    <a:pt x="28655" y="17486"/>
                    <a:pt x="18984" y="27157"/>
                    <a:pt x="7055" y="27157"/>
                  </a:cubicBezTo>
                  <a:cubicBezTo>
                    <a:pt x="4653" y="27157"/>
                    <a:pt x="2269" y="26756"/>
                    <a:pt x="-1" y="25972"/>
                  </a:cubicBezTo>
                </a:path>
                <a:path w="28655" h="27157" stroke="0" extrusionOk="0">
                  <a:moveTo>
                    <a:pt x="27927" y="0"/>
                  </a:moveTo>
                  <a:cubicBezTo>
                    <a:pt x="28410" y="1812"/>
                    <a:pt x="28655" y="3680"/>
                    <a:pt x="28655" y="5557"/>
                  </a:cubicBezTo>
                  <a:cubicBezTo>
                    <a:pt x="28655" y="17486"/>
                    <a:pt x="18984" y="27157"/>
                    <a:pt x="7055" y="27157"/>
                  </a:cubicBezTo>
                  <a:cubicBezTo>
                    <a:pt x="4653" y="27157"/>
                    <a:pt x="2269" y="26756"/>
                    <a:pt x="-1" y="25972"/>
                  </a:cubicBezTo>
                  <a:lnTo>
                    <a:pt x="7055" y="5557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3" name="Arc 404"/>
            <p:cNvSpPr>
              <a:spLocks/>
            </p:cNvSpPr>
            <p:nvPr/>
          </p:nvSpPr>
          <p:spPr bwMode="auto">
            <a:xfrm>
              <a:off x="3611" y="2975"/>
              <a:ext cx="642" cy="598"/>
            </a:xfrm>
            <a:custGeom>
              <a:avLst/>
              <a:gdLst>
                <a:gd name="T0" fmla="*/ 0 w 28653"/>
                <a:gd name="T1" fmla="*/ 0 h 27158"/>
                <a:gd name="T2" fmla="*/ 0 w 28653"/>
                <a:gd name="T3" fmla="*/ 0 h 27158"/>
                <a:gd name="T4" fmla="*/ 0 w 28653"/>
                <a:gd name="T5" fmla="*/ 0 h 27158"/>
                <a:gd name="T6" fmla="*/ 0 60000 65536"/>
                <a:gd name="T7" fmla="*/ 0 60000 65536"/>
                <a:gd name="T8" fmla="*/ 0 60000 65536"/>
                <a:gd name="T9" fmla="*/ 0 w 28653"/>
                <a:gd name="T10" fmla="*/ 0 h 27158"/>
                <a:gd name="T11" fmla="*/ 28653 w 28653"/>
                <a:gd name="T12" fmla="*/ 27158 h 27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53" h="27158" fill="none" extrusionOk="0">
                  <a:moveTo>
                    <a:pt x="27925" y="0"/>
                  </a:moveTo>
                  <a:cubicBezTo>
                    <a:pt x="28408" y="1813"/>
                    <a:pt x="28653" y="3681"/>
                    <a:pt x="28653" y="5558"/>
                  </a:cubicBezTo>
                  <a:cubicBezTo>
                    <a:pt x="28653" y="17487"/>
                    <a:pt x="18982" y="27158"/>
                    <a:pt x="7053" y="27158"/>
                  </a:cubicBezTo>
                  <a:cubicBezTo>
                    <a:pt x="4652" y="27158"/>
                    <a:pt x="2268" y="26757"/>
                    <a:pt x="-1" y="25974"/>
                  </a:cubicBezTo>
                </a:path>
                <a:path w="28653" h="27158" stroke="0" extrusionOk="0">
                  <a:moveTo>
                    <a:pt x="27925" y="0"/>
                  </a:moveTo>
                  <a:cubicBezTo>
                    <a:pt x="28408" y="1813"/>
                    <a:pt x="28653" y="3681"/>
                    <a:pt x="28653" y="5558"/>
                  </a:cubicBezTo>
                  <a:cubicBezTo>
                    <a:pt x="28653" y="17487"/>
                    <a:pt x="18982" y="27158"/>
                    <a:pt x="7053" y="27158"/>
                  </a:cubicBezTo>
                  <a:cubicBezTo>
                    <a:pt x="4652" y="27158"/>
                    <a:pt x="2268" y="26757"/>
                    <a:pt x="-1" y="25974"/>
                  </a:cubicBezTo>
                  <a:lnTo>
                    <a:pt x="7053" y="5558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4" name="Arc 405"/>
            <p:cNvSpPr>
              <a:spLocks/>
            </p:cNvSpPr>
            <p:nvPr/>
          </p:nvSpPr>
          <p:spPr bwMode="auto">
            <a:xfrm>
              <a:off x="1358" y="2529"/>
              <a:ext cx="354" cy="592"/>
            </a:xfrm>
            <a:custGeom>
              <a:avLst/>
              <a:gdLst>
                <a:gd name="T0" fmla="*/ 0 w 21600"/>
                <a:gd name="T1" fmla="*/ 0 h 41297"/>
                <a:gd name="T2" fmla="*/ 0 w 21600"/>
                <a:gd name="T3" fmla="*/ 0 h 41297"/>
                <a:gd name="T4" fmla="*/ 0 w 21600"/>
                <a:gd name="T5" fmla="*/ 0 h 41297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297"/>
                <a:gd name="T11" fmla="*/ 21600 w 21600"/>
                <a:gd name="T12" fmla="*/ 41297 h 412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297" fill="none" extrusionOk="0">
                  <a:moveTo>
                    <a:pt x="12844" y="41297"/>
                  </a:moveTo>
                  <a:cubicBezTo>
                    <a:pt x="5035" y="37834"/>
                    <a:pt x="0" y="30094"/>
                    <a:pt x="0" y="21551"/>
                  </a:cubicBezTo>
                  <a:cubicBezTo>
                    <a:pt x="-1" y="10187"/>
                    <a:pt x="8803" y="767"/>
                    <a:pt x="20141" y="0"/>
                  </a:cubicBezTo>
                </a:path>
                <a:path w="21600" h="41297" stroke="0" extrusionOk="0">
                  <a:moveTo>
                    <a:pt x="12844" y="41297"/>
                  </a:moveTo>
                  <a:cubicBezTo>
                    <a:pt x="5035" y="37834"/>
                    <a:pt x="0" y="30094"/>
                    <a:pt x="0" y="21551"/>
                  </a:cubicBezTo>
                  <a:cubicBezTo>
                    <a:pt x="-1" y="10187"/>
                    <a:pt x="8803" y="767"/>
                    <a:pt x="20141" y="0"/>
                  </a:cubicBezTo>
                  <a:lnTo>
                    <a:pt x="21600" y="21551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5" name="Arc 406"/>
            <p:cNvSpPr>
              <a:spLocks/>
            </p:cNvSpPr>
            <p:nvPr/>
          </p:nvSpPr>
          <p:spPr bwMode="auto">
            <a:xfrm>
              <a:off x="1365" y="2536"/>
              <a:ext cx="347" cy="578"/>
            </a:xfrm>
            <a:custGeom>
              <a:avLst/>
              <a:gdLst>
                <a:gd name="T0" fmla="*/ 0 w 21600"/>
                <a:gd name="T1" fmla="*/ 0 h 41307"/>
                <a:gd name="T2" fmla="*/ 0 w 21600"/>
                <a:gd name="T3" fmla="*/ 0 h 41307"/>
                <a:gd name="T4" fmla="*/ 0 w 21600"/>
                <a:gd name="T5" fmla="*/ 0 h 41307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307"/>
                <a:gd name="T11" fmla="*/ 21600 w 21600"/>
                <a:gd name="T12" fmla="*/ 41307 h 413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307" fill="none" extrusionOk="0">
                  <a:moveTo>
                    <a:pt x="12867" y="41306"/>
                  </a:moveTo>
                  <a:cubicBezTo>
                    <a:pt x="5045" y="37849"/>
                    <a:pt x="0" y="30102"/>
                    <a:pt x="0" y="21551"/>
                  </a:cubicBezTo>
                  <a:cubicBezTo>
                    <a:pt x="-1" y="10186"/>
                    <a:pt x="8806" y="765"/>
                    <a:pt x="20145" y="-1"/>
                  </a:cubicBezTo>
                </a:path>
                <a:path w="21600" h="41307" stroke="0" extrusionOk="0">
                  <a:moveTo>
                    <a:pt x="12867" y="41306"/>
                  </a:moveTo>
                  <a:cubicBezTo>
                    <a:pt x="5045" y="37849"/>
                    <a:pt x="0" y="30102"/>
                    <a:pt x="0" y="21551"/>
                  </a:cubicBezTo>
                  <a:cubicBezTo>
                    <a:pt x="-1" y="10186"/>
                    <a:pt x="8806" y="765"/>
                    <a:pt x="20145" y="-1"/>
                  </a:cubicBezTo>
                  <a:lnTo>
                    <a:pt x="21600" y="21551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26" name="Arc 407"/>
            <p:cNvSpPr>
              <a:spLocks/>
            </p:cNvSpPr>
            <p:nvPr/>
          </p:nvSpPr>
          <p:spPr bwMode="auto">
            <a:xfrm>
              <a:off x="2293" y="3335"/>
              <a:ext cx="1344" cy="361"/>
            </a:xfrm>
            <a:custGeom>
              <a:avLst/>
              <a:gdLst>
                <a:gd name="T0" fmla="*/ 0 w 39224"/>
                <a:gd name="T1" fmla="*/ 0 h 21600"/>
                <a:gd name="T2" fmla="*/ 0 w 39224"/>
                <a:gd name="T3" fmla="*/ 0 h 21600"/>
                <a:gd name="T4" fmla="*/ 0 w 39224"/>
                <a:gd name="T5" fmla="*/ 0 h 21600"/>
                <a:gd name="T6" fmla="*/ 0 60000 65536"/>
                <a:gd name="T7" fmla="*/ 0 60000 65536"/>
                <a:gd name="T8" fmla="*/ 0 60000 65536"/>
                <a:gd name="T9" fmla="*/ 0 w 39224"/>
                <a:gd name="T10" fmla="*/ 0 h 21600"/>
                <a:gd name="T11" fmla="*/ 39224 w 3922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224" h="21600" fill="none" extrusionOk="0">
                  <a:moveTo>
                    <a:pt x="39224" y="12019"/>
                  </a:moveTo>
                  <a:cubicBezTo>
                    <a:pt x="35214" y="18006"/>
                    <a:pt x="28483" y="21599"/>
                    <a:pt x="21277" y="21600"/>
                  </a:cubicBezTo>
                  <a:cubicBezTo>
                    <a:pt x="10782" y="21600"/>
                    <a:pt x="1807" y="14057"/>
                    <a:pt x="-1" y="3720"/>
                  </a:cubicBezTo>
                </a:path>
                <a:path w="39224" h="21600" stroke="0" extrusionOk="0">
                  <a:moveTo>
                    <a:pt x="39224" y="12019"/>
                  </a:moveTo>
                  <a:cubicBezTo>
                    <a:pt x="35214" y="18006"/>
                    <a:pt x="28483" y="21599"/>
                    <a:pt x="21277" y="21600"/>
                  </a:cubicBezTo>
                  <a:cubicBezTo>
                    <a:pt x="10782" y="21600"/>
                    <a:pt x="1807" y="14057"/>
                    <a:pt x="-1" y="3720"/>
                  </a:cubicBezTo>
                  <a:lnTo>
                    <a:pt x="21277" y="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7" name="Arc 408"/>
            <p:cNvSpPr>
              <a:spLocks/>
            </p:cNvSpPr>
            <p:nvPr/>
          </p:nvSpPr>
          <p:spPr bwMode="auto">
            <a:xfrm>
              <a:off x="2300" y="3335"/>
              <a:ext cx="1329" cy="354"/>
            </a:xfrm>
            <a:custGeom>
              <a:avLst/>
              <a:gdLst>
                <a:gd name="T0" fmla="*/ 0 w 39161"/>
                <a:gd name="T1" fmla="*/ 0 h 21600"/>
                <a:gd name="T2" fmla="*/ 0 w 39161"/>
                <a:gd name="T3" fmla="*/ 0 h 21600"/>
                <a:gd name="T4" fmla="*/ 0 w 39161"/>
                <a:gd name="T5" fmla="*/ 0 h 21600"/>
                <a:gd name="T6" fmla="*/ 0 60000 65536"/>
                <a:gd name="T7" fmla="*/ 0 60000 65536"/>
                <a:gd name="T8" fmla="*/ 0 60000 65536"/>
                <a:gd name="T9" fmla="*/ 0 w 39161"/>
                <a:gd name="T10" fmla="*/ 0 h 21600"/>
                <a:gd name="T11" fmla="*/ 39161 w 391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161" h="21600" fill="none" extrusionOk="0">
                  <a:moveTo>
                    <a:pt x="39161" y="12103"/>
                  </a:moveTo>
                  <a:cubicBezTo>
                    <a:pt x="35143" y="18042"/>
                    <a:pt x="28441" y="21599"/>
                    <a:pt x="21271" y="21600"/>
                  </a:cubicBezTo>
                  <a:cubicBezTo>
                    <a:pt x="10790" y="21600"/>
                    <a:pt x="1822" y="14076"/>
                    <a:pt x="0" y="3755"/>
                  </a:cubicBezTo>
                </a:path>
                <a:path w="39161" h="21600" stroke="0" extrusionOk="0">
                  <a:moveTo>
                    <a:pt x="39161" y="12103"/>
                  </a:moveTo>
                  <a:cubicBezTo>
                    <a:pt x="35143" y="18042"/>
                    <a:pt x="28441" y="21599"/>
                    <a:pt x="21271" y="21600"/>
                  </a:cubicBezTo>
                  <a:cubicBezTo>
                    <a:pt x="10790" y="21600"/>
                    <a:pt x="1822" y="14076"/>
                    <a:pt x="0" y="3755"/>
                  </a:cubicBezTo>
                  <a:lnTo>
                    <a:pt x="21271" y="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28889" name="Line 409"/>
          <p:cNvSpPr>
            <a:spLocks noChangeShapeType="1"/>
          </p:cNvSpPr>
          <p:nvPr/>
        </p:nvSpPr>
        <p:spPr bwMode="auto">
          <a:xfrm>
            <a:off x="1914525" y="2330450"/>
            <a:ext cx="280988" cy="495300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890" name="Line 410"/>
          <p:cNvSpPr>
            <a:spLocks noChangeShapeType="1"/>
          </p:cNvSpPr>
          <p:nvPr/>
        </p:nvSpPr>
        <p:spPr bwMode="auto">
          <a:xfrm flipH="1">
            <a:off x="2241550" y="2605088"/>
            <a:ext cx="608013" cy="220662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891" name="Line 411"/>
          <p:cNvSpPr>
            <a:spLocks noChangeShapeType="1"/>
          </p:cNvSpPr>
          <p:nvPr/>
        </p:nvSpPr>
        <p:spPr bwMode="auto">
          <a:xfrm flipH="1" flipV="1">
            <a:off x="2195513" y="2881313"/>
            <a:ext cx="420687" cy="439737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892" name="Line 412"/>
          <p:cNvSpPr>
            <a:spLocks noChangeShapeType="1"/>
          </p:cNvSpPr>
          <p:nvPr/>
        </p:nvSpPr>
        <p:spPr bwMode="auto">
          <a:xfrm flipH="1" flipV="1">
            <a:off x="2895600" y="2605088"/>
            <a:ext cx="511175" cy="153987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893" name="Line 413"/>
          <p:cNvSpPr>
            <a:spLocks noChangeShapeType="1"/>
          </p:cNvSpPr>
          <p:nvPr/>
        </p:nvSpPr>
        <p:spPr bwMode="auto">
          <a:xfrm flipH="1">
            <a:off x="2616200" y="2835275"/>
            <a:ext cx="790575" cy="430213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894" name="Line 414"/>
          <p:cNvSpPr>
            <a:spLocks noChangeShapeType="1"/>
          </p:cNvSpPr>
          <p:nvPr/>
        </p:nvSpPr>
        <p:spPr bwMode="auto">
          <a:xfrm flipH="1">
            <a:off x="3579813" y="2533650"/>
            <a:ext cx="1028700" cy="112713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895" name="Line 415"/>
          <p:cNvSpPr>
            <a:spLocks noChangeShapeType="1"/>
          </p:cNvSpPr>
          <p:nvPr/>
        </p:nvSpPr>
        <p:spPr bwMode="auto">
          <a:xfrm flipH="1" flipV="1">
            <a:off x="3625850" y="2646363"/>
            <a:ext cx="373063" cy="660400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896" name="Line 416"/>
          <p:cNvSpPr>
            <a:spLocks noChangeShapeType="1"/>
          </p:cNvSpPr>
          <p:nvPr/>
        </p:nvSpPr>
        <p:spPr bwMode="auto">
          <a:xfrm flipH="1" flipV="1">
            <a:off x="3625850" y="2589213"/>
            <a:ext cx="561975" cy="330200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897" name="Line 417"/>
          <p:cNvSpPr>
            <a:spLocks noChangeShapeType="1"/>
          </p:cNvSpPr>
          <p:nvPr/>
        </p:nvSpPr>
        <p:spPr bwMode="auto">
          <a:xfrm flipH="1" flipV="1">
            <a:off x="4187825" y="2919413"/>
            <a:ext cx="1122363" cy="55562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898" name="Line 418"/>
          <p:cNvSpPr>
            <a:spLocks noChangeShapeType="1"/>
          </p:cNvSpPr>
          <p:nvPr/>
        </p:nvSpPr>
        <p:spPr bwMode="auto">
          <a:xfrm flipH="1" flipV="1">
            <a:off x="4654550" y="2533650"/>
            <a:ext cx="514350" cy="166688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899" name="Line 419"/>
          <p:cNvSpPr>
            <a:spLocks noChangeShapeType="1"/>
          </p:cNvSpPr>
          <p:nvPr/>
        </p:nvSpPr>
        <p:spPr bwMode="auto">
          <a:xfrm flipH="1">
            <a:off x="3998913" y="3360738"/>
            <a:ext cx="1030287" cy="0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900" name="Line 420"/>
          <p:cNvSpPr>
            <a:spLocks noChangeShapeType="1"/>
          </p:cNvSpPr>
          <p:nvPr/>
        </p:nvSpPr>
        <p:spPr bwMode="auto">
          <a:xfrm flipV="1">
            <a:off x="5075238" y="2974975"/>
            <a:ext cx="280987" cy="385763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901" name="Line 421"/>
          <p:cNvSpPr>
            <a:spLocks noChangeShapeType="1"/>
          </p:cNvSpPr>
          <p:nvPr/>
        </p:nvSpPr>
        <p:spPr bwMode="auto">
          <a:xfrm flipH="1" flipV="1">
            <a:off x="5214938" y="2700338"/>
            <a:ext cx="141287" cy="274637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902" name="Line 422"/>
          <p:cNvSpPr>
            <a:spLocks noChangeShapeType="1"/>
          </p:cNvSpPr>
          <p:nvPr/>
        </p:nvSpPr>
        <p:spPr bwMode="auto">
          <a:xfrm flipH="1">
            <a:off x="5159375" y="3216275"/>
            <a:ext cx="457200" cy="228600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18455" name="Picture 42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2219325"/>
            <a:ext cx="3651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8904" name="Line 424"/>
          <p:cNvSpPr>
            <a:spLocks noChangeShapeType="1"/>
          </p:cNvSpPr>
          <p:nvPr/>
        </p:nvSpPr>
        <p:spPr bwMode="auto">
          <a:xfrm flipV="1">
            <a:off x="1587500" y="2881313"/>
            <a:ext cx="608013" cy="165100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18457" name="Picture 42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2747963"/>
            <a:ext cx="3651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8" name="Picture 42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2508250"/>
            <a:ext cx="36353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9" name="Picture 42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224213"/>
            <a:ext cx="3667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0" name="Picture 428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8" y="3255963"/>
            <a:ext cx="392112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1" name="Picture 429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2809875"/>
            <a:ext cx="3921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2" name="Picture 430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436813"/>
            <a:ext cx="39211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3" name="Picture 43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2584450"/>
            <a:ext cx="3921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4" name="Picture 43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3300413"/>
            <a:ext cx="3921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5" name="Picture 43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2897188"/>
            <a:ext cx="3921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7" name="Text Box 435"/>
          <p:cNvSpPr txBox="1">
            <a:spLocks noChangeArrowheads="1"/>
          </p:cNvSpPr>
          <p:nvPr/>
        </p:nvSpPr>
        <p:spPr bwMode="auto">
          <a:xfrm>
            <a:off x="3101975" y="1997075"/>
            <a:ext cx="593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Arial" charset="0"/>
              </a:rPr>
              <a:t>ISP</a:t>
            </a:r>
          </a:p>
        </p:txBody>
      </p:sp>
      <p:pic>
        <p:nvPicPr>
          <p:cNvPr id="18468" name="Picture 43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2895600"/>
            <a:ext cx="3651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9" name="Picture 43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635250"/>
            <a:ext cx="365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70" name="Group 438"/>
          <p:cNvGrpSpPr>
            <a:grpSpLocks/>
          </p:cNvGrpSpPr>
          <p:nvPr/>
        </p:nvGrpSpPr>
        <p:grpSpPr bwMode="auto">
          <a:xfrm>
            <a:off x="5768975" y="2073275"/>
            <a:ext cx="1800225" cy="1624013"/>
            <a:chOff x="1358" y="1894"/>
            <a:chExt cx="2981" cy="1793"/>
          </a:xfrm>
        </p:grpSpPr>
        <p:sp>
          <p:nvSpPr>
            <p:cNvPr id="18503" name="Oval 439"/>
            <p:cNvSpPr>
              <a:spLocks noChangeArrowheads="1"/>
            </p:cNvSpPr>
            <p:nvPr/>
          </p:nvSpPr>
          <p:spPr bwMode="auto">
            <a:xfrm>
              <a:off x="2376" y="1894"/>
              <a:ext cx="1299" cy="742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4" name="Oval 440"/>
            <p:cNvSpPr>
              <a:spLocks noChangeArrowheads="1"/>
            </p:cNvSpPr>
            <p:nvPr/>
          </p:nvSpPr>
          <p:spPr bwMode="auto">
            <a:xfrm>
              <a:off x="1662" y="2088"/>
              <a:ext cx="996" cy="742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5" name="Oval 441"/>
            <p:cNvSpPr>
              <a:spLocks noChangeArrowheads="1"/>
            </p:cNvSpPr>
            <p:nvPr/>
          </p:nvSpPr>
          <p:spPr bwMode="auto">
            <a:xfrm>
              <a:off x="1358" y="2535"/>
              <a:ext cx="672" cy="605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6" name="Oval 442"/>
            <p:cNvSpPr>
              <a:spLocks noChangeArrowheads="1"/>
            </p:cNvSpPr>
            <p:nvPr/>
          </p:nvSpPr>
          <p:spPr bwMode="auto">
            <a:xfrm>
              <a:off x="1561" y="2801"/>
              <a:ext cx="1010" cy="656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7" name="Oval 443"/>
            <p:cNvSpPr>
              <a:spLocks noChangeArrowheads="1"/>
            </p:cNvSpPr>
            <p:nvPr/>
          </p:nvSpPr>
          <p:spPr bwMode="auto">
            <a:xfrm>
              <a:off x="2275" y="2909"/>
              <a:ext cx="1509" cy="778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8" name="Oval 444"/>
            <p:cNvSpPr>
              <a:spLocks noChangeArrowheads="1"/>
            </p:cNvSpPr>
            <p:nvPr/>
          </p:nvSpPr>
          <p:spPr bwMode="auto">
            <a:xfrm>
              <a:off x="3235" y="2110"/>
              <a:ext cx="967" cy="583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9" name="Oval 445"/>
            <p:cNvSpPr>
              <a:spLocks noChangeArrowheads="1"/>
            </p:cNvSpPr>
            <p:nvPr/>
          </p:nvSpPr>
          <p:spPr bwMode="auto">
            <a:xfrm>
              <a:off x="3379" y="2484"/>
              <a:ext cx="960" cy="584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0" name="Oval 446"/>
            <p:cNvSpPr>
              <a:spLocks noChangeArrowheads="1"/>
            </p:cNvSpPr>
            <p:nvPr/>
          </p:nvSpPr>
          <p:spPr bwMode="auto">
            <a:xfrm>
              <a:off x="3293" y="2607"/>
              <a:ext cx="953" cy="958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1" name="Oval 447"/>
            <p:cNvSpPr>
              <a:spLocks noChangeArrowheads="1"/>
            </p:cNvSpPr>
            <p:nvPr/>
          </p:nvSpPr>
          <p:spPr bwMode="auto">
            <a:xfrm>
              <a:off x="1900" y="2319"/>
              <a:ext cx="1934" cy="958"/>
            </a:xfrm>
            <a:prstGeom prst="ellipse">
              <a:avLst/>
            </a:pr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71" name="Group 448"/>
          <p:cNvGrpSpPr>
            <a:grpSpLocks/>
          </p:cNvGrpSpPr>
          <p:nvPr/>
        </p:nvGrpSpPr>
        <p:grpSpPr bwMode="auto">
          <a:xfrm>
            <a:off x="5768975" y="2073275"/>
            <a:ext cx="1800225" cy="1652588"/>
            <a:chOff x="1358" y="1886"/>
            <a:chExt cx="2989" cy="1810"/>
          </a:xfrm>
        </p:grpSpPr>
        <p:sp>
          <p:nvSpPr>
            <p:cNvPr id="18487" name="Arc 449"/>
            <p:cNvSpPr>
              <a:spLocks/>
            </p:cNvSpPr>
            <p:nvPr/>
          </p:nvSpPr>
          <p:spPr bwMode="auto">
            <a:xfrm>
              <a:off x="2404" y="1886"/>
              <a:ext cx="1247" cy="375"/>
            </a:xfrm>
            <a:custGeom>
              <a:avLst/>
              <a:gdLst>
                <a:gd name="T0" fmla="*/ 0 w 40985"/>
                <a:gd name="T1" fmla="*/ 0 h 21600"/>
                <a:gd name="T2" fmla="*/ 0 w 40985"/>
                <a:gd name="T3" fmla="*/ 0 h 21600"/>
                <a:gd name="T4" fmla="*/ 0 w 40985"/>
                <a:gd name="T5" fmla="*/ 0 h 21600"/>
                <a:gd name="T6" fmla="*/ 0 60000 65536"/>
                <a:gd name="T7" fmla="*/ 0 60000 65536"/>
                <a:gd name="T8" fmla="*/ 0 60000 65536"/>
                <a:gd name="T9" fmla="*/ 0 w 40985"/>
                <a:gd name="T10" fmla="*/ 0 h 21600"/>
                <a:gd name="T11" fmla="*/ 40985 w 4098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85" h="21600" fill="none" extrusionOk="0">
                  <a:moveTo>
                    <a:pt x="0" y="15316"/>
                  </a:moveTo>
                  <a:cubicBezTo>
                    <a:pt x="2766" y="6218"/>
                    <a:pt x="11157" y="-1"/>
                    <a:pt x="20666" y="0"/>
                  </a:cubicBezTo>
                  <a:cubicBezTo>
                    <a:pt x="29769" y="0"/>
                    <a:pt x="37896" y="5708"/>
                    <a:pt x="40984" y="14272"/>
                  </a:cubicBezTo>
                </a:path>
                <a:path w="40985" h="21600" stroke="0" extrusionOk="0">
                  <a:moveTo>
                    <a:pt x="0" y="15316"/>
                  </a:moveTo>
                  <a:cubicBezTo>
                    <a:pt x="2766" y="6218"/>
                    <a:pt x="11157" y="-1"/>
                    <a:pt x="20666" y="0"/>
                  </a:cubicBezTo>
                  <a:cubicBezTo>
                    <a:pt x="29769" y="0"/>
                    <a:pt x="37896" y="5708"/>
                    <a:pt x="40984" y="14272"/>
                  </a:cubicBezTo>
                  <a:lnTo>
                    <a:pt x="20666" y="2160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8" name="Arc 450"/>
            <p:cNvSpPr>
              <a:spLocks/>
            </p:cNvSpPr>
            <p:nvPr/>
          </p:nvSpPr>
          <p:spPr bwMode="auto">
            <a:xfrm>
              <a:off x="2412" y="1893"/>
              <a:ext cx="1232" cy="368"/>
            </a:xfrm>
            <a:custGeom>
              <a:avLst/>
              <a:gdLst>
                <a:gd name="T0" fmla="*/ 0 w 40951"/>
                <a:gd name="T1" fmla="*/ 0 h 21600"/>
                <a:gd name="T2" fmla="*/ 0 w 40951"/>
                <a:gd name="T3" fmla="*/ 0 h 21600"/>
                <a:gd name="T4" fmla="*/ 0 w 40951"/>
                <a:gd name="T5" fmla="*/ 0 h 21600"/>
                <a:gd name="T6" fmla="*/ 0 60000 65536"/>
                <a:gd name="T7" fmla="*/ 0 60000 65536"/>
                <a:gd name="T8" fmla="*/ 0 60000 65536"/>
                <a:gd name="T9" fmla="*/ 0 w 40951"/>
                <a:gd name="T10" fmla="*/ 0 h 21600"/>
                <a:gd name="T11" fmla="*/ 40951 w 4095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51" h="21600" fill="none" extrusionOk="0">
                  <a:moveTo>
                    <a:pt x="-1" y="15268"/>
                  </a:moveTo>
                  <a:cubicBezTo>
                    <a:pt x="2781" y="6195"/>
                    <a:pt x="11160" y="-1"/>
                    <a:pt x="20651" y="0"/>
                  </a:cubicBezTo>
                  <a:cubicBezTo>
                    <a:pt x="29734" y="0"/>
                    <a:pt x="37847" y="5683"/>
                    <a:pt x="40951" y="14219"/>
                  </a:cubicBezTo>
                </a:path>
                <a:path w="40951" h="21600" stroke="0" extrusionOk="0">
                  <a:moveTo>
                    <a:pt x="-1" y="15268"/>
                  </a:moveTo>
                  <a:cubicBezTo>
                    <a:pt x="2781" y="6195"/>
                    <a:pt x="11160" y="-1"/>
                    <a:pt x="20651" y="0"/>
                  </a:cubicBezTo>
                  <a:cubicBezTo>
                    <a:pt x="29734" y="0"/>
                    <a:pt x="37847" y="5683"/>
                    <a:pt x="40951" y="14219"/>
                  </a:cubicBezTo>
                  <a:lnTo>
                    <a:pt x="20651" y="2160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9" name="Arc 451"/>
            <p:cNvSpPr>
              <a:spLocks/>
            </p:cNvSpPr>
            <p:nvPr/>
          </p:nvSpPr>
          <p:spPr bwMode="auto">
            <a:xfrm>
              <a:off x="1662" y="2081"/>
              <a:ext cx="766" cy="446"/>
            </a:xfrm>
            <a:custGeom>
              <a:avLst/>
              <a:gdLst>
                <a:gd name="T0" fmla="*/ 0 w 33007"/>
                <a:gd name="T1" fmla="*/ 0 h 25698"/>
                <a:gd name="T2" fmla="*/ 0 w 33007"/>
                <a:gd name="T3" fmla="*/ 0 h 25698"/>
                <a:gd name="T4" fmla="*/ 0 w 33007"/>
                <a:gd name="T5" fmla="*/ 0 h 25698"/>
                <a:gd name="T6" fmla="*/ 0 60000 65536"/>
                <a:gd name="T7" fmla="*/ 0 60000 65536"/>
                <a:gd name="T8" fmla="*/ 0 60000 65536"/>
                <a:gd name="T9" fmla="*/ 0 w 33007"/>
                <a:gd name="T10" fmla="*/ 0 h 25698"/>
                <a:gd name="T11" fmla="*/ 33007 w 33007"/>
                <a:gd name="T12" fmla="*/ 25698 h 256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007" h="25698" fill="none" extrusionOk="0">
                  <a:moveTo>
                    <a:pt x="392" y="25697"/>
                  </a:moveTo>
                  <a:cubicBezTo>
                    <a:pt x="131" y="24347"/>
                    <a:pt x="0" y="2297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31" y="-1"/>
                    <a:pt x="29583" y="1128"/>
                    <a:pt x="33007" y="3257"/>
                  </a:cubicBezTo>
                </a:path>
                <a:path w="33007" h="25698" stroke="0" extrusionOk="0">
                  <a:moveTo>
                    <a:pt x="392" y="25697"/>
                  </a:moveTo>
                  <a:cubicBezTo>
                    <a:pt x="131" y="24347"/>
                    <a:pt x="0" y="2297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31" y="-1"/>
                    <a:pt x="29583" y="1128"/>
                    <a:pt x="33007" y="3257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0" name="Arc 452"/>
            <p:cNvSpPr>
              <a:spLocks/>
            </p:cNvSpPr>
            <p:nvPr/>
          </p:nvSpPr>
          <p:spPr bwMode="auto">
            <a:xfrm>
              <a:off x="1669" y="2088"/>
              <a:ext cx="755" cy="438"/>
            </a:xfrm>
            <a:custGeom>
              <a:avLst/>
              <a:gdLst>
                <a:gd name="T0" fmla="*/ 0 w 32968"/>
                <a:gd name="T1" fmla="*/ 0 h 25717"/>
                <a:gd name="T2" fmla="*/ 0 w 32968"/>
                <a:gd name="T3" fmla="*/ 0 h 25717"/>
                <a:gd name="T4" fmla="*/ 0 w 32968"/>
                <a:gd name="T5" fmla="*/ 0 h 25717"/>
                <a:gd name="T6" fmla="*/ 0 60000 65536"/>
                <a:gd name="T7" fmla="*/ 0 60000 65536"/>
                <a:gd name="T8" fmla="*/ 0 60000 65536"/>
                <a:gd name="T9" fmla="*/ 0 w 32968"/>
                <a:gd name="T10" fmla="*/ 0 h 25717"/>
                <a:gd name="T11" fmla="*/ 32968 w 32968"/>
                <a:gd name="T12" fmla="*/ 25717 h 257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968" h="25717" fill="none" extrusionOk="0">
                  <a:moveTo>
                    <a:pt x="395" y="25717"/>
                  </a:moveTo>
                  <a:cubicBezTo>
                    <a:pt x="132" y="24360"/>
                    <a:pt x="0" y="2298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16" y="-1"/>
                    <a:pt x="29552" y="1119"/>
                    <a:pt x="32967" y="3233"/>
                  </a:cubicBezTo>
                </a:path>
                <a:path w="32968" h="25717" stroke="0" extrusionOk="0">
                  <a:moveTo>
                    <a:pt x="395" y="25717"/>
                  </a:moveTo>
                  <a:cubicBezTo>
                    <a:pt x="132" y="24360"/>
                    <a:pt x="0" y="2298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5616" y="-1"/>
                    <a:pt x="29552" y="1119"/>
                    <a:pt x="32967" y="3233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1" name="Arc 453"/>
            <p:cNvSpPr>
              <a:spLocks/>
            </p:cNvSpPr>
            <p:nvPr/>
          </p:nvSpPr>
          <p:spPr bwMode="auto">
            <a:xfrm>
              <a:off x="1553" y="3120"/>
              <a:ext cx="773" cy="345"/>
            </a:xfrm>
            <a:custGeom>
              <a:avLst/>
              <a:gdLst>
                <a:gd name="T0" fmla="*/ 0 w 32097"/>
                <a:gd name="T1" fmla="*/ 0 h 21984"/>
                <a:gd name="T2" fmla="*/ 0 w 32097"/>
                <a:gd name="T3" fmla="*/ 0 h 21984"/>
                <a:gd name="T4" fmla="*/ 0 w 32097"/>
                <a:gd name="T5" fmla="*/ 0 h 21984"/>
                <a:gd name="T6" fmla="*/ 0 60000 65536"/>
                <a:gd name="T7" fmla="*/ 0 60000 65536"/>
                <a:gd name="T8" fmla="*/ 0 60000 65536"/>
                <a:gd name="T9" fmla="*/ 0 w 32097"/>
                <a:gd name="T10" fmla="*/ 0 h 21984"/>
                <a:gd name="T11" fmla="*/ 32097 w 32097"/>
                <a:gd name="T12" fmla="*/ 21984 h 219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97" h="21984" fill="none" extrusionOk="0">
                  <a:moveTo>
                    <a:pt x="32096" y="19261"/>
                  </a:moveTo>
                  <a:cubicBezTo>
                    <a:pt x="28886" y="21047"/>
                    <a:pt x="25273" y="21983"/>
                    <a:pt x="21600" y="21984"/>
                  </a:cubicBezTo>
                  <a:cubicBezTo>
                    <a:pt x="9670" y="21984"/>
                    <a:pt x="0" y="12313"/>
                    <a:pt x="0" y="384"/>
                  </a:cubicBezTo>
                  <a:cubicBezTo>
                    <a:pt x="-1" y="255"/>
                    <a:pt x="1" y="127"/>
                    <a:pt x="3" y="0"/>
                  </a:cubicBezTo>
                </a:path>
                <a:path w="32097" h="21984" stroke="0" extrusionOk="0">
                  <a:moveTo>
                    <a:pt x="32096" y="19261"/>
                  </a:moveTo>
                  <a:cubicBezTo>
                    <a:pt x="28886" y="21047"/>
                    <a:pt x="25273" y="21983"/>
                    <a:pt x="21600" y="21984"/>
                  </a:cubicBezTo>
                  <a:cubicBezTo>
                    <a:pt x="9670" y="21984"/>
                    <a:pt x="0" y="12313"/>
                    <a:pt x="0" y="384"/>
                  </a:cubicBezTo>
                  <a:cubicBezTo>
                    <a:pt x="-1" y="255"/>
                    <a:pt x="1" y="127"/>
                    <a:pt x="3" y="0"/>
                  </a:cubicBezTo>
                  <a:lnTo>
                    <a:pt x="21600" y="384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2" name="Arc 454"/>
            <p:cNvSpPr>
              <a:spLocks/>
            </p:cNvSpPr>
            <p:nvPr/>
          </p:nvSpPr>
          <p:spPr bwMode="auto">
            <a:xfrm>
              <a:off x="1560" y="3120"/>
              <a:ext cx="761" cy="337"/>
            </a:xfrm>
            <a:custGeom>
              <a:avLst/>
              <a:gdLst>
                <a:gd name="T0" fmla="*/ 0 w 32039"/>
                <a:gd name="T1" fmla="*/ 0 h 21986"/>
                <a:gd name="T2" fmla="*/ 0 w 32039"/>
                <a:gd name="T3" fmla="*/ 0 h 21986"/>
                <a:gd name="T4" fmla="*/ 0 w 32039"/>
                <a:gd name="T5" fmla="*/ 0 h 21986"/>
                <a:gd name="T6" fmla="*/ 0 60000 65536"/>
                <a:gd name="T7" fmla="*/ 0 60000 65536"/>
                <a:gd name="T8" fmla="*/ 0 60000 65536"/>
                <a:gd name="T9" fmla="*/ 0 w 32039"/>
                <a:gd name="T10" fmla="*/ 0 h 21986"/>
                <a:gd name="T11" fmla="*/ 32039 w 32039"/>
                <a:gd name="T12" fmla="*/ 21986 h 219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039" h="21986" fill="none" extrusionOk="0">
                  <a:moveTo>
                    <a:pt x="32038" y="19295"/>
                  </a:moveTo>
                  <a:cubicBezTo>
                    <a:pt x="28842" y="21060"/>
                    <a:pt x="25251" y="21985"/>
                    <a:pt x="21600" y="21986"/>
                  </a:cubicBezTo>
                  <a:cubicBezTo>
                    <a:pt x="9670" y="21986"/>
                    <a:pt x="0" y="12315"/>
                    <a:pt x="0" y="386"/>
                  </a:cubicBezTo>
                  <a:cubicBezTo>
                    <a:pt x="-1" y="257"/>
                    <a:pt x="1" y="128"/>
                    <a:pt x="3" y="0"/>
                  </a:cubicBezTo>
                </a:path>
                <a:path w="32039" h="21986" stroke="0" extrusionOk="0">
                  <a:moveTo>
                    <a:pt x="32038" y="19295"/>
                  </a:moveTo>
                  <a:cubicBezTo>
                    <a:pt x="28842" y="21060"/>
                    <a:pt x="25251" y="21985"/>
                    <a:pt x="21600" y="21986"/>
                  </a:cubicBezTo>
                  <a:cubicBezTo>
                    <a:pt x="9670" y="21986"/>
                    <a:pt x="0" y="12315"/>
                    <a:pt x="0" y="386"/>
                  </a:cubicBezTo>
                  <a:cubicBezTo>
                    <a:pt x="-1" y="257"/>
                    <a:pt x="1" y="128"/>
                    <a:pt x="3" y="0"/>
                  </a:cubicBezTo>
                  <a:lnTo>
                    <a:pt x="21600" y="386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3" name="Arc 455"/>
            <p:cNvSpPr>
              <a:spLocks/>
            </p:cNvSpPr>
            <p:nvPr/>
          </p:nvSpPr>
          <p:spPr bwMode="auto">
            <a:xfrm>
              <a:off x="3626" y="2103"/>
              <a:ext cx="584" cy="427"/>
            </a:xfrm>
            <a:custGeom>
              <a:avLst/>
              <a:gdLst>
                <a:gd name="T0" fmla="*/ 0 w 26070"/>
                <a:gd name="T1" fmla="*/ 0 h 31631"/>
                <a:gd name="T2" fmla="*/ 0 w 26070"/>
                <a:gd name="T3" fmla="*/ 0 h 31631"/>
                <a:gd name="T4" fmla="*/ 0 w 26070"/>
                <a:gd name="T5" fmla="*/ 0 h 31631"/>
                <a:gd name="T6" fmla="*/ 0 60000 65536"/>
                <a:gd name="T7" fmla="*/ 0 60000 65536"/>
                <a:gd name="T8" fmla="*/ 0 60000 65536"/>
                <a:gd name="T9" fmla="*/ 0 w 26070"/>
                <a:gd name="T10" fmla="*/ 0 h 31631"/>
                <a:gd name="T11" fmla="*/ 26070 w 26070"/>
                <a:gd name="T12" fmla="*/ 31631 h 316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070" h="31631" fill="none" extrusionOk="0">
                  <a:moveTo>
                    <a:pt x="-1" y="467"/>
                  </a:moveTo>
                  <a:cubicBezTo>
                    <a:pt x="1469" y="156"/>
                    <a:pt x="2967" y="-1"/>
                    <a:pt x="4470" y="0"/>
                  </a:cubicBezTo>
                  <a:cubicBezTo>
                    <a:pt x="16399" y="0"/>
                    <a:pt x="26070" y="9670"/>
                    <a:pt x="26070" y="21600"/>
                  </a:cubicBezTo>
                  <a:cubicBezTo>
                    <a:pt x="26070" y="25094"/>
                    <a:pt x="25222" y="28536"/>
                    <a:pt x="23599" y="31631"/>
                  </a:cubicBezTo>
                </a:path>
                <a:path w="26070" h="31631" stroke="0" extrusionOk="0">
                  <a:moveTo>
                    <a:pt x="-1" y="467"/>
                  </a:moveTo>
                  <a:cubicBezTo>
                    <a:pt x="1469" y="156"/>
                    <a:pt x="2967" y="-1"/>
                    <a:pt x="4470" y="0"/>
                  </a:cubicBezTo>
                  <a:cubicBezTo>
                    <a:pt x="16399" y="0"/>
                    <a:pt x="26070" y="9670"/>
                    <a:pt x="26070" y="21600"/>
                  </a:cubicBezTo>
                  <a:cubicBezTo>
                    <a:pt x="26070" y="25094"/>
                    <a:pt x="25222" y="28536"/>
                    <a:pt x="23599" y="31631"/>
                  </a:cubicBezTo>
                  <a:lnTo>
                    <a:pt x="4470" y="2160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4" name="Arc 456"/>
            <p:cNvSpPr>
              <a:spLocks/>
            </p:cNvSpPr>
            <p:nvPr/>
          </p:nvSpPr>
          <p:spPr bwMode="auto">
            <a:xfrm>
              <a:off x="3628" y="2110"/>
              <a:ext cx="574" cy="418"/>
            </a:xfrm>
            <a:custGeom>
              <a:avLst/>
              <a:gdLst>
                <a:gd name="T0" fmla="*/ 0 w 26029"/>
                <a:gd name="T1" fmla="*/ 0 h 31708"/>
                <a:gd name="T2" fmla="*/ 0 w 26029"/>
                <a:gd name="T3" fmla="*/ 0 h 31708"/>
                <a:gd name="T4" fmla="*/ 0 w 26029"/>
                <a:gd name="T5" fmla="*/ 0 h 31708"/>
                <a:gd name="T6" fmla="*/ 0 60000 65536"/>
                <a:gd name="T7" fmla="*/ 0 60000 65536"/>
                <a:gd name="T8" fmla="*/ 0 60000 65536"/>
                <a:gd name="T9" fmla="*/ 0 w 26029"/>
                <a:gd name="T10" fmla="*/ 0 h 31708"/>
                <a:gd name="T11" fmla="*/ 26029 w 26029"/>
                <a:gd name="T12" fmla="*/ 31708 h 317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029" h="31708" fill="none" extrusionOk="0">
                  <a:moveTo>
                    <a:pt x="-1" y="458"/>
                  </a:moveTo>
                  <a:cubicBezTo>
                    <a:pt x="1456" y="153"/>
                    <a:pt x="2940" y="-1"/>
                    <a:pt x="4429" y="0"/>
                  </a:cubicBezTo>
                  <a:cubicBezTo>
                    <a:pt x="16358" y="0"/>
                    <a:pt x="26029" y="9670"/>
                    <a:pt x="26029" y="21600"/>
                  </a:cubicBezTo>
                  <a:cubicBezTo>
                    <a:pt x="26029" y="25123"/>
                    <a:pt x="25166" y="28593"/>
                    <a:pt x="23517" y="31707"/>
                  </a:cubicBezTo>
                </a:path>
                <a:path w="26029" h="31708" stroke="0" extrusionOk="0">
                  <a:moveTo>
                    <a:pt x="-1" y="458"/>
                  </a:moveTo>
                  <a:cubicBezTo>
                    <a:pt x="1456" y="153"/>
                    <a:pt x="2940" y="-1"/>
                    <a:pt x="4429" y="0"/>
                  </a:cubicBezTo>
                  <a:cubicBezTo>
                    <a:pt x="16358" y="0"/>
                    <a:pt x="26029" y="9670"/>
                    <a:pt x="26029" y="21600"/>
                  </a:cubicBezTo>
                  <a:cubicBezTo>
                    <a:pt x="26029" y="25123"/>
                    <a:pt x="25166" y="28593"/>
                    <a:pt x="23517" y="31707"/>
                  </a:cubicBezTo>
                  <a:lnTo>
                    <a:pt x="4429" y="2160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5" name="Arc 457"/>
            <p:cNvSpPr>
              <a:spLocks/>
            </p:cNvSpPr>
            <p:nvPr/>
          </p:nvSpPr>
          <p:spPr bwMode="auto">
            <a:xfrm>
              <a:off x="3791" y="2534"/>
              <a:ext cx="556" cy="428"/>
            </a:xfrm>
            <a:custGeom>
              <a:avLst/>
              <a:gdLst>
                <a:gd name="T0" fmla="*/ 0 w 21600"/>
                <a:gd name="T1" fmla="*/ 0 h 29154"/>
                <a:gd name="T2" fmla="*/ 0 w 21600"/>
                <a:gd name="T3" fmla="*/ 0 h 29154"/>
                <a:gd name="T4" fmla="*/ 0 w 21600"/>
                <a:gd name="T5" fmla="*/ 0 h 2915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154"/>
                <a:gd name="T11" fmla="*/ 21600 w 21600"/>
                <a:gd name="T12" fmla="*/ 29154 h 29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154" fill="none" extrusionOk="0">
                  <a:moveTo>
                    <a:pt x="13583" y="0"/>
                  </a:moveTo>
                  <a:cubicBezTo>
                    <a:pt x="18654" y="4101"/>
                    <a:pt x="21600" y="10273"/>
                    <a:pt x="21600" y="16794"/>
                  </a:cubicBezTo>
                  <a:cubicBezTo>
                    <a:pt x="21600" y="21214"/>
                    <a:pt x="20243" y="25528"/>
                    <a:pt x="17714" y="29154"/>
                  </a:cubicBezTo>
                </a:path>
                <a:path w="21600" h="29154" stroke="0" extrusionOk="0">
                  <a:moveTo>
                    <a:pt x="13583" y="0"/>
                  </a:moveTo>
                  <a:cubicBezTo>
                    <a:pt x="18654" y="4101"/>
                    <a:pt x="21600" y="10273"/>
                    <a:pt x="21600" y="16794"/>
                  </a:cubicBezTo>
                  <a:cubicBezTo>
                    <a:pt x="21600" y="21214"/>
                    <a:pt x="20243" y="25528"/>
                    <a:pt x="17714" y="29154"/>
                  </a:cubicBezTo>
                  <a:lnTo>
                    <a:pt x="0" y="16794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6" name="Arc 458"/>
            <p:cNvSpPr>
              <a:spLocks/>
            </p:cNvSpPr>
            <p:nvPr/>
          </p:nvSpPr>
          <p:spPr bwMode="auto">
            <a:xfrm>
              <a:off x="3791" y="2538"/>
              <a:ext cx="549" cy="420"/>
            </a:xfrm>
            <a:custGeom>
              <a:avLst/>
              <a:gdLst>
                <a:gd name="T0" fmla="*/ 0 w 21600"/>
                <a:gd name="T1" fmla="*/ 0 h 29298"/>
                <a:gd name="T2" fmla="*/ 0 w 21600"/>
                <a:gd name="T3" fmla="*/ 0 h 29298"/>
                <a:gd name="T4" fmla="*/ 0 w 21600"/>
                <a:gd name="T5" fmla="*/ 0 h 2929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298"/>
                <a:gd name="T11" fmla="*/ 21600 w 21600"/>
                <a:gd name="T12" fmla="*/ 29298 h 29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298" fill="none" extrusionOk="0">
                  <a:moveTo>
                    <a:pt x="13504" y="0"/>
                  </a:moveTo>
                  <a:cubicBezTo>
                    <a:pt x="18621" y="4099"/>
                    <a:pt x="21600" y="10301"/>
                    <a:pt x="21600" y="16858"/>
                  </a:cubicBezTo>
                  <a:cubicBezTo>
                    <a:pt x="21600" y="21311"/>
                    <a:pt x="20223" y="25656"/>
                    <a:pt x="17658" y="29298"/>
                  </a:cubicBezTo>
                </a:path>
                <a:path w="21600" h="29298" stroke="0" extrusionOk="0">
                  <a:moveTo>
                    <a:pt x="13504" y="0"/>
                  </a:moveTo>
                  <a:cubicBezTo>
                    <a:pt x="18621" y="4099"/>
                    <a:pt x="21600" y="10301"/>
                    <a:pt x="21600" y="16858"/>
                  </a:cubicBezTo>
                  <a:cubicBezTo>
                    <a:pt x="21600" y="21311"/>
                    <a:pt x="20223" y="25656"/>
                    <a:pt x="17658" y="29298"/>
                  </a:cubicBezTo>
                  <a:lnTo>
                    <a:pt x="0" y="16858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7" name="Arc 459"/>
            <p:cNvSpPr>
              <a:spLocks/>
            </p:cNvSpPr>
            <p:nvPr/>
          </p:nvSpPr>
          <p:spPr bwMode="auto">
            <a:xfrm>
              <a:off x="3609" y="2973"/>
              <a:ext cx="651" cy="607"/>
            </a:xfrm>
            <a:custGeom>
              <a:avLst/>
              <a:gdLst>
                <a:gd name="T0" fmla="*/ 0 w 28655"/>
                <a:gd name="T1" fmla="*/ 0 h 27157"/>
                <a:gd name="T2" fmla="*/ 0 w 28655"/>
                <a:gd name="T3" fmla="*/ 0 h 27157"/>
                <a:gd name="T4" fmla="*/ 0 w 28655"/>
                <a:gd name="T5" fmla="*/ 0 h 27157"/>
                <a:gd name="T6" fmla="*/ 0 60000 65536"/>
                <a:gd name="T7" fmla="*/ 0 60000 65536"/>
                <a:gd name="T8" fmla="*/ 0 60000 65536"/>
                <a:gd name="T9" fmla="*/ 0 w 28655"/>
                <a:gd name="T10" fmla="*/ 0 h 27157"/>
                <a:gd name="T11" fmla="*/ 28655 w 28655"/>
                <a:gd name="T12" fmla="*/ 27157 h 27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55" h="27157" fill="none" extrusionOk="0">
                  <a:moveTo>
                    <a:pt x="27927" y="0"/>
                  </a:moveTo>
                  <a:cubicBezTo>
                    <a:pt x="28410" y="1812"/>
                    <a:pt x="28655" y="3680"/>
                    <a:pt x="28655" y="5557"/>
                  </a:cubicBezTo>
                  <a:cubicBezTo>
                    <a:pt x="28655" y="17486"/>
                    <a:pt x="18984" y="27157"/>
                    <a:pt x="7055" y="27157"/>
                  </a:cubicBezTo>
                  <a:cubicBezTo>
                    <a:pt x="4653" y="27157"/>
                    <a:pt x="2269" y="26756"/>
                    <a:pt x="-1" y="25972"/>
                  </a:cubicBezTo>
                </a:path>
                <a:path w="28655" h="27157" stroke="0" extrusionOk="0">
                  <a:moveTo>
                    <a:pt x="27927" y="0"/>
                  </a:moveTo>
                  <a:cubicBezTo>
                    <a:pt x="28410" y="1812"/>
                    <a:pt x="28655" y="3680"/>
                    <a:pt x="28655" y="5557"/>
                  </a:cubicBezTo>
                  <a:cubicBezTo>
                    <a:pt x="28655" y="17486"/>
                    <a:pt x="18984" y="27157"/>
                    <a:pt x="7055" y="27157"/>
                  </a:cubicBezTo>
                  <a:cubicBezTo>
                    <a:pt x="4653" y="27157"/>
                    <a:pt x="2269" y="26756"/>
                    <a:pt x="-1" y="25972"/>
                  </a:cubicBezTo>
                  <a:lnTo>
                    <a:pt x="7055" y="5557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8" name="Arc 460"/>
            <p:cNvSpPr>
              <a:spLocks/>
            </p:cNvSpPr>
            <p:nvPr/>
          </p:nvSpPr>
          <p:spPr bwMode="auto">
            <a:xfrm>
              <a:off x="3611" y="2975"/>
              <a:ext cx="642" cy="598"/>
            </a:xfrm>
            <a:custGeom>
              <a:avLst/>
              <a:gdLst>
                <a:gd name="T0" fmla="*/ 0 w 28653"/>
                <a:gd name="T1" fmla="*/ 0 h 27158"/>
                <a:gd name="T2" fmla="*/ 0 w 28653"/>
                <a:gd name="T3" fmla="*/ 0 h 27158"/>
                <a:gd name="T4" fmla="*/ 0 w 28653"/>
                <a:gd name="T5" fmla="*/ 0 h 27158"/>
                <a:gd name="T6" fmla="*/ 0 60000 65536"/>
                <a:gd name="T7" fmla="*/ 0 60000 65536"/>
                <a:gd name="T8" fmla="*/ 0 60000 65536"/>
                <a:gd name="T9" fmla="*/ 0 w 28653"/>
                <a:gd name="T10" fmla="*/ 0 h 27158"/>
                <a:gd name="T11" fmla="*/ 28653 w 28653"/>
                <a:gd name="T12" fmla="*/ 27158 h 27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653" h="27158" fill="none" extrusionOk="0">
                  <a:moveTo>
                    <a:pt x="27925" y="0"/>
                  </a:moveTo>
                  <a:cubicBezTo>
                    <a:pt x="28408" y="1813"/>
                    <a:pt x="28653" y="3681"/>
                    <a:pt x="28653" y="5558"/>
                  </a:cubicBezTo>
                  <a:cubicBezTo>
                    <a:pt x="28653" y="17487"/>
                    <a:pt x="18982" y="27158"/>
                    <a:pt x="7053" y="27158"/>
                  </a:cubicBezTo>
                  <a:cubicBezTo>
                    <a:pt x="4652" y="27158"/>
                    <a:pt x="2268" y="26757"/>
                    <a:pt x="-1" y="25974"/>
                  </a:cubicBezTo>
                </a:path>
                <a:path w="28653" h="27158" stroke="0" extrusionOk="0">
                  <a:moveTo>
                    <a:pt x="27925" y="0"/>
                  </a:moveTo>
                  <a:cubicBezTo>
                    <a:pt x="28408" y="1813"/>
                    <a:pt x="28653" y="3681"/>
                    <a:pt x="28653" y="5558"/>
                  </a:cubicBezTo>
                  <a:cubicBezTo>
                    <a:pt x="28653" y="17487"/>
                    <a:pt x="18982" y="27158"/>
                    <a:pt x="7053" y="27158"/>
                  </a:cubicBezTo>
                  <a:cubicBezTo>
                    <a:pt x="4652" y="27158"/>
                    <a:pt x="2268" y="26757"/>
                    <a:pt x="-1" y="25974"/>
                  </a:cubicBezTo>
                  <a:lnTo>
                    <a:pt x="7053" y="5558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99" name="Arc 461"/>
            <p:cNvSpPr>
              <a:spLocks/>
            </p:cNvSpPr>
            <p:nvPr/>
          </p:nvSpPr>
          <p:spPr bwMode="auto">
            <a:xfrm>
              <a:off x="1358" y="2529"/>
              <a:ext cx="354" cy="592"/>
            </a:xfrm>
            <a:custGeom>
              <a:avLst/>
              <a:gdLst>
                <a:gd name="T0" fmla="*/ 0 w 21600"/>
                <a:gd name="T1" fmla="*/ 0 h 41297"/>
                <a:gd name="T2" fmla="*/ 0 w 21600"/>
                <a:gd name="T3" fmla="*/ 0 h 41297"/>
                <a:gd name="T4" fmla="*/ 0 w 21600"/>
                <a:gd name="T5" fmla="*/ 0 h 41297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297"/>
                <a:gd name="T11" fmla="*/ 21600 w 21600"/>
                <a:gd name="T12" fmla="*/ 41297 h 412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297" fill="none" extrusionOk="0">
                  <a:moveTo>
                    <a:pt x="12844" y="41297"/>
                  </a:moveTo>
                  <a:cubicBezTo>
                    <a:pt x="5035" y="37834"/>
                    <a:pt x="0" y="30094"/>
                    <a:pt x="0" y="21551"/>
                  </a:cubicBezTo>
                  <a:cubicBezTo>
                    <a:pt x="-1" y="10187"/>
                    <a:pt x="8803" y="767"/>
                    <a:pt x="20141" y="0"/>
                  </a:cubicBezTo>
                </a:path>
                <a:path w="21600" h="41297" stroke="0" extrusionOk="0">
                  <a:moveTo>
                    <a:pt x="12844" y="41297"/>
                  </a:moveTo>
                  <a:cubicBezTo>
                    <a:pt x="5035" y="37834"/>
                    <a:pt x="0" y="30094"/>
                    <a:pt x="0" y="21551"/>
                  </a:cubicBezTo>
                  <a:cubicBezTo>
                    <a:pt x="-1" y="10187"/>
                    <a:pt x="8803" y="767"/>
                    <a:pt x="20141" y="0"/>
                  </a:cubicBezTo>
                  <a:lnTo>
                    <a:pt x="21600" y="21551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0" name="Arc 462"/>
            <p:cNvSpPr>
              <a:spLocks/>
            </p:cNvSpPr>
            <p:nvPr/>
          </p:nvSpPr>
          <p:spPr bwMode="auto">
            <a:xfrm>
              <a:off x="1365" y="2536"/>
              <a:ext cx="347" cy="578"/>
            </a:xfrm>
            <a:custGeom>
              <a:avLst/>
              <a:gdLst>
                <a:gd name="T0" fmla="*/ 0 w 21600"/>
                <a:gd name="T1" fmla="*/ 0 h 41307"/>
                <a:gd name="T2" fmla="*/ 0 w 21600"/>
                <a:gd name="T3" fmla="*/ 0 h 41307"/>
                <a:gd name="T4" fmla="*/ 0 w 21600"/>
                <a:gd name="T5" fmla="*/ 0 h 41307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307"/>
                <a:gd name="T11" fmla="*/ 21600 w 21600"/>
                <a:gd name="T12" fmla="*/ 41307 h 413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307" fill="none" extrusionOk="0">
                  <a:moveTo>
                    <a:pt x="12867" y="41306"/>
                  </a:moveTo>
                  <a:cubicBezTo>
                    <a:pt x="5045" y="37849"/>
                    <a:pt x="0" y="30102"/>
                    <a:pt x="0" y="21551"/>
                  </a:cubicBezTo>
                  <a:cubicBezTo>
                    <a:pt x="-1" y="10186"/>
                    <a:pt x="8806" y="765"/>
                    <a:pt x="20145" y="-1"/>
                  </a:cubicBezTo>
                </a:path>
                <a:path w="21600" h="41307" stroke="0" extrusionOk="0">
                  <a:moveTo>
                    <a:pt x="12867" y="41306"/>
                  </a:moveTo>
                  <a:cubicBezTo>
                    <a:pt x="5045" y="37849"/>
                    <a:pt x="0" y="30102"/>
                    <a:pt x="0" y="21551"/>
                  </a:cubicBezTo>
                  <a:cubicBezTo>
                    <a:pt x="-1" y="10186"/>
                    <a:pt x="8806" y="765"/>
                    <a:pt x="20145" y="-1"/>
                  </a:cubicBezTo>
                  <a:lnTo>
                    <a:pt x="21600" y="21551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01" name="Arc 463"/>
            <p:cNvSpPr>
              <a:spLocks/>
            </p:cNvSpPr>
            <p:nvPr/>
          </p:nvSpPr>
          <p:spPr bwMode="auto">
            <a:xfrm>
              <a:off x="2293" y="3335"/>
              <a:ext cx="1344" cy="361"/>
            </a:xfrm>
            <a:custGeom>
              <a:avLst/>
              <a:gdLst>
                <a:gd name="T0" fmla="*/ 0 w 39224"/>
                <a:gd name="T1" fmla="*/ 0 h 21600"/>
                <a:gd name="T2" fmla="*/ 0 w 39224"/>
                <a:gd name="T3" fmla="*/ 0 h 21600"/>
                <a:gd name="T4" fmla="*/ 0 w 39224"/>
                <a:gd name="T5" fmla="*/ 0 h 21600"/>
                <a:gd name="T6" fmla="*/ 0 60000 65536"/>
                <a:gd name="T7" fmla="*/ 0 60000 65536"/>
                <a:gd name="T8" fmla="*/ 0 60000 65536"/>
                <a:gd name="T9" fmla="*/ 0 w 39224"/>
                <a:gd name="T10" fmla="*/ 0 h 21600"/>
                <a:gd name="T11" fmla="*/ 39224 w 3922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224" h="21600" fill="none" extrusionOk="0">
                  <a:moveTo>
                    <a:pt x="39224" y="12019"/>
                  </a:moveTo>
                  <a:cubicBezTo>
                    <a:pt x="35214" y="18006"/>
                    <a:pt x="28483" y="21599"/>
                    <a:pt x="21277" y="21600"/>
                  </a:cubicBezTo>
                  <a:cubicBezTo>
                    <a:pt x="10782" y="21600"/>
                    <a:pt x="1807" y="14057"/>
                    <a:pt x="-1" y="3720"/>
                  </a:cubicBezTo>
                </a:path>
                <a:path w="39224" h="21600" stroke="0" extrusionOk="0">
                  <a:moveTo>
                    <a:pt x="39224" y="12019"/>
                  </a:moveTo>
                  <a:cubicBezTo>
                    <a:pt x="35214" y="18006"/>
                    <a:pt x="28483" y="21599"/>
                    <a:pt x="21277" y="21600"/>
                  </a:cubicBezTo>
                  <a:cubicBezTo>
                    <a:pt x="10782" y="21600"/>
                    <a:pt x="1807" y="14057"/>
                    <a:pt x="-1" y="3720"/>
                  </a:cubicBezTo>
                  <a:lnTo>
                    <a:pt x="21277" y="0"/>
                  </a:lnTo>
                  <a:close/>
                </a:path>
              </a:pathLst>
            </a:custGeom>
            <a:solidFill>
              <a:srgbClr val="B6C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2" name="Arc 464"/>
            <p:cNvSpPr>
              <a:spLocks/>
            </p:cNvSpPr>
            <p:nvPr/>
          </p:nvSpPr>
          <p:spPr bwMode="auto">
            <a:xfrm>
              <a:off x="2300" y="3335"/>
              <a:ext cx="1329" cy="354"/>
            </a:xfrm>
            <a:custGeom>
              <a:avLst/>
              <a:gdLst>
                <a:gd name="T0" fmla="*/ 0 w 39161"/>
                <a:gd name="T1" fmla="*/ 0 h 21600"/>
                <a:gd name="T2" fmla="*/ 0 w 39161"/>
                <a:gd name="T3" fmla="*/ 0 h 21600"/>
                <a:gd name="T4" fmla="*/ 0 w 39161"/>
                <a:gd name="T5" fmla="*/ 0 h 21600"/>
                <a:gd name="T6" fmla="*/ 0 60000 65536"/>
                <a:gd name="T7" fmla="*/ 0 60000 65536"/>
                <a:gd name="T8" fmla="*/ 0 60000 65536"/>
                <a:gd name="T9" fmla="*/ 0 w 39161"/>
                <a:gd name="T10" fmla="*/ 0 h 21600"/>
                <a:gd name="T11" fmla="*/ 39161 w 3916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161" h="21600" fill="none" extrusionOk="0">
                  <a:moveTo>
                    <a:pt x="39161" y="12103"/>
                  </a:moveTo>
                  <a:cubicBezTo>
                    <a:pt x="35143" y="18042"/>
                    <a:pt x="28441" y="21599"/>
                    <a:pt x="21271" y="21600"/>
                  </a:cubicBezTo>
                  <a:cubicBezTo>
                    <a:pt x="10790" y="21600"/>
                    <a:pt x="1822" y="14076"/>
                    <a:pt x="0" y="3755"/>
                  </a:cubicBezTo>
                </a:path>
                <a:path w="39161" h="21600" stroke="0" extrusionOk="0">
                  <a:moveTo>
                    <a:pt x="39161" y="12103"/>
                  </a:moveTo>
                  <a:cubicBezTo>
                    <a:pt x="35143" y="18042"/>
                    <a:pt x="28441" y="21599"/>
                    <a:pt x="21271" y="21600"/>
                  </a:cubicBezTo>
                  <a:cubicBezTo>
                    <a:pt x="10790" y="21600"/>
                    <a:pt x="1822" y="14076"/>
                    <a:pt x="0" y="3755"/>
                  </a:cubicBezTo>
                  <a:lnTo>
                    <a:pt x="21271" y="0"/>
                  </a:lnTo>
                  <a:close/>
                </a:path>
              </a:pathLst>
            </a:custGeom>
            <a:solidFill>
              <a:srgbClr val="B6C7C9"/>
            </a:solidFill>
            <a:ln w="22225">
              <a:solidFill>
                <a:srgbClr val="6C8F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28945" name="Line 465"/>
          <p:cNvSpPr>
            <a:spLocks noChangeShapeType="1"/>
          </p:cNvSpPr>
          <p:nvPr/>
        </p:nvSpPr>
        <p:spPr bwMode="auto">
          <a:xfrm flipH="1">
            <a:off x="6407150" y="2624138"/>
            <a:ext cx="608013" cy="222250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946" name="Line 466"/>
          <p:cNvSpPr>
            <a:spLocks noChangeShapeType="1"/>
          </p:cNvSpPr>
          <p:nvPr/>
        </p:nvSpPr>
        <p:spPr bwMode="auto">
          <a:xfrm flipH="1" flipV="1">
            <a:off x="6361113" y="2900363"/>
            <a:ext cx="420687" cy="439737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947" name="Line 467"/>
          <p:cNvSpPr>
            <a:spLocks noChangeShapeType="1"/>
          </p:cNvSpPr>
          <p:nvPr/>
        </p:nvSpPr>
        <p:spPr bwMode="auto">
          <a:xfrm flipH="1" flipV="1">
            <a:off x="7062788" y="2624138"/>
            <a:ext cx="419100" cy="771525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948" name="Line 468"/>
          <p:cNvSpPr>
            <a:spLocks noChangeShapeType="1"/>
          </p:cNvSpPr>
          <p:nvPr/>
        </p:nvSpPr>
        <p:spPr bwMode="auto">
          <a:xfrm flipH="1" flipV="1">
            <a:off x="6781800" y="3286125"/>
            <a:ext cx="700088" cy="109538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28949" name="Line 469"/>
          <p:cNvSpPr>
            <a:spLocks noChangeShapeType="1"/>
          </p:cNvSpPr>
          <p:nvPr/>
        </p:nvSpPr>
        <p:spPr bwMode="auto">
          <a:xfrm flipV="1">
            <a:off x="5751513" y="2900363"/>
            <a:ext cx="609600" cy="165100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18477" name="Picture 470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2767013"/>
            <a:ext cx="3635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8" name="Picture 47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3243263"/>
            <a:ext cx="3667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79" name="Text Box 472"/>
          <p:cNvSpPr txBox="1">
            <a:spLocks noChangeArrowheads="1"/>
          </p:cNvSpPr>
          <p:nvPr/>
        </p:nvSpPr>
        <p:spPr bwMode="auto">
          <a:xfrm>
            <a:off x="5835650" y="1849438"/>
            <a:ext cx="593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b="1">
                <a:latin typeface="Arial" charset="0"/>
              </a:rPr>
              <a:t>ISP</a:t>
            </a:r>
          </a:p>
        </p:txBody>
      </p:sp>
      <p:pic>
        <p:nvPicPr>
          <p:cNvPr id="18480" name="Picture 473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2987675"/>
            <a:ext cx="3651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1" name="Picture 474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163" y="3243263"/>
            <a:ext cx="3651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8955" name="Line 475"/>
          <p:cNvSpPr>
            <a:spLocks noChangeShapeType="1"/>
          </p:cNvSpPr>
          <p:nvPr/>
        </p:nvSpPr>
        <p:spPr bwMode="auto">
          <a:xfrm flipH="1">
            <a:off x="6978650" y="2306638"/>
            <a:ext cx="457200" cy="304800"/>
          </a:xfrm>
          <a:prstGeom prst="line">
            <a:avLst/>
          </a:prstGeom>
          <a:noFill/>
          <a:ln w="3175">
            <a:solidFill>
              <a:srgbClr val="00B9EA"/>
            </a:solidFill>
            <a:round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18483" name="Picture 476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2219325"/>
            <a:ext cx="365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4" name="Picture 47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2527300"/>
            <a:ext cx="36512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85" name="Rectangle 47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Internet Infrastructure</a:t>
            </a:r>
          </a:p>
        </p:txBody>
      </p:sp>
      <p:sp>
        <p:nvSpPr>
          <p:cNvPr id="18486" name="Rectangle 479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4405313"/>
            <a:ext cx="7772400" cy="1443037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Local and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interdomain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routing</a:t>
            </a:r>
          </a:p>
          <a:p>
            <a:pPr lvl="1" eaLnBrk="1" hangingPunct="1"/>
            <a:r>
              <a:rPr lang="en-US" sz="2000" dirty="0">
                <a:latin typeface="Tahoma" charset="0"/>
                <a:ea typeface="ＭＳ Ｐゴシック" charset="0"/>
              </a:rPr>
              <a:t>TCP/IP for 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routing</a:t>
            </a:r>
            <a:r>
              <a:rPr lang="en-US" sz="2000" dirty="0">
                <a:latin typeface="Tahoma" charset="0"/>
                <a:ea typeface="ＭＳ Ｐゴシック" charset="0"/>
              </a:rPr>
              <a:t> 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and messaging</a:t>
            </a:r>
            <a:endParaRPr lang="en-US" sz="2000" dirty="0">
              <a:latin typeface="Tahoma" charset="0"/>
              <a:ea typeface="ＭＳ Ｐゴシック" charset="0"/>
            </a:endParaRPr>
          </a:p>
          <a:p>
            <a:pPr lvl="1" eaLnBrk="1" hangingPunct="1"/>
            <a:r>
              <a:rPr lang="en-US" sz="2000" dirty="0">
                <a:latin typeface="Tahoma" charset="0"/>
                <a:ea typeface="ＭＳ Ｐゴシック" charset="0"/>
              </a:rPr>
              <a:t>BGP for routing announcements</a:t>
            </a:r>
          </a:p>
          <a:p>
            <a:pPr eaLnBrk="1" hangingPunct="1"/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Domain Name System</a:t>
            </a:r>
          </a:p>
          <a:p>
            <a:pPr lvl="1" eaLnBrk="1" hangingPunct="1"/>
            <a:r>
              <a:rPr lang="en-US" sz="2000" dirty="0">
                <a:latin typeface="Tahoma" charset="0"/>
                <a:ea typeface="ＭＳ Ｐゴシック" charset="0"/>
              </a:rPr>
              <a:t>Find IP address from symbolic name (</a:t>
            </a:r>
            <a:r>
              <a:rPr lang="en-US" sz="2000" dirty="0" err="1">
                <a:latin typeface="Tahoma" charset="0"/>
                <a:ea typeface="ＭＳ Ｐゴシック" charset="0"/>
              </a:rPr>
              <a:t>www.cs.stanford.edu</a:t>
            </a:r>
            <a:r>
              <a:rPr lang="en-US" sz="2000" dirty="0">
                <a:latin typeface="Tahoma" charset="0"/>
                <a:ea typeface="ＭＳ Ｐゴシック" charset="0"/>
              </a:rPr>
              <a:t>)</a:t>
            </a:r>
          </a:p>
        </p:txBody>
      </p:sp>
      <p:sp>
        <p:nvSpPr>
          <p:cNvPr id="480" name="Text Box 435"/>
          <p:cNvSpPr txBox="1">
            <a:spLocks noChangeArrowheads="1"/>
          </p:cNvSpPr>
          <p:nvPr/>
        </p:nvSpPr>
        <p:spPr bwMode="auto">
          <a:xfrm>
            <a:off x="4318000" y="1626845"/>
            <a:ext cx="593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6" rIns="91430" bIns="45716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Arial" charset="0"/>
              </a:rPr>
              <a:t>ISP</a:t>
            </a:r>
          </a:p>
        </p:txBody>
      </p:sp>
      <p:pic>
        <p:nvPicPr>
          <p:cNvPr id="481" name="Picture 43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2590800"/>
            <a:ext cx="3651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2" name="Subtitle 2"/>
          <p:cNvSpPr txBox="1">
            <a:spLocks/>
          </p:cNvSpPr>
          <p:nvPr/>
        </p:nvSpPr>
        <p:spPr>
          <a:xfrm>
            <a:off x="-1837" y="6477000"/>
            <a:ext cx="6400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Based on slides from CS155 at Stanford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2. TCP Connection Spoofing</a:t>
            </a:r>
          </a:p>
        </p:txBody>
      </p:sp>
      <p:sp>
        <p:nvSpPr>
          <p:cNvPr id="317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153400" cy="49530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Why random initial sequence numbers?   (SN</a:t>
            </a:r>
            <a:r>
              <a:rPr lang="en-US" sz="2400" baseline="-25000" dirty="0">
                <a:latin typeface="Tahoma" charset="0"/>
                <a:ea typeface="ＭＳ Ｐゴシック" charset="0"/>
                <a:cs typeface="ＭＳ Ｐゴシック" charset="0"/>
              </a:rPr>
              <a:t>C 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, SN</a:t>
            </a:r>
            <a:r>
              <a:rPr lang="en-US" sz="2400" baseline="-25000" dirty="0">
                <a:latin typeface="Tahoma" charset="0"/>
                <a:ea typeface="ＭＳ Ｐゴシック" charset="0"/>
                <a:cs typeface="ＭＳ Ｐゴシック" charset="0"/>
              </a:rPr>
              <a:t>S 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spcBef>
                <a:spcPts val="3000"/>
              </a:spcBef>
            </a:pP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Suppose </a:t>
            </a:r>
            <a:r>
              <a:rPr lang="en-US" sz="2400" dirty="0" err="1">
                <a:latin typeface="Tahoma" charset="0"/>
                <a:ea typeface="ＭＳ Ｐゴシック" charset="0"/>
                <a:cs typeface="ＭＳ Ｐゴシック" charset="0"/>
              </a:rPr>
              <a:t>init.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 sequence numbers are predictable</a:t>
            </a:r>
          </a:p>
          <a:p>
            <a:pPr lvl="1" eaLnBrk="1" hangingPunct="1"/>
            <a:r>
              <a:rPr lang="en-US" sz="2000" dirty="0">
                <a:latin typeface="Tahoma" charset="0"/>
                <a:ea typeface="ＭＳ Ｐゴシック" charset="0"/>
              </a:rPr>
              <a:t>Attacker can create TCP session on behalf of forged source </a:t>
            </a:r>
            <a:r>
              <a:rPr lang="en-US" sz="2000" dirty="0" smtClean="0">
                <a:latin typeface="Tahoma" charset="0"/>
                <a:ea typeface="ＭＳ Ｐゴシック" charset="0"/>
              </a:rPr>
              <a:t>IP</a:t>
            </a:r>
            <a:endParaRPr lang="en-US" sz="2000" dirty="0">
              <a:latin typeface="Tahoma" charset="0"/>
              <a:ea typeface="ＭＳ Ｐゴシック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7543800" y="4111625"/>
            <a:ext cx="12954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/>
              <a:t>Victim</a:t>
            </a:r>
          </a:p>
        </p:txBody>
      </p:sp>
      <p:sp>
        <p:nvSpPr>
          <p:cNvPr id="31749" name="Rectangle 11"/>
          <p:cNvSpPr>
            <a:spLocks noChangeArrowheads="1"/>
          </p:cNvSpPr>
          <p:nvPr/>
        </p:nvSpPr>
        <p:spPr bwMode="auto">
          <a:xfrm>
            <a:off x="4114800" y="3886200"/>
            <a:ext cx="1295400" cy="2667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/>
              <a:t>Server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410200" y="4224338"/>
            <a:ext cx="2133600" cy="1016000"/>
            <a:chOff x="5181600" y="4224338"/>
            <a:chExt cx="2133600" cy="1016000"/>
          </a:xfrm>
        </p:grpSpPr>
        <p:cxnSp>
          <p:nvCxnSpPr>
            <p:cNvPr id="31764" name="Straight Arrow Connector 13"/>
            <p:cNvCxnSpPr>
              <a:cxnSpLocks noChangeShapeType="1"/>
            </p:cNvCxnSpPr>
            <p:nvPr/>
          </p:nvCxnSpPr>
          <p:spPr bwMode="auto">
            <a:xfrm>
              <a:off x="5181600" y="4567238"/>
              <a:ext cx="2133600" cy="158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65" name="TextBox 14"/>
            <p:cNvSpPr txBox="1">
              <a:spLocks noChangeArrowheads="1"/>
            </p:cNvSpPr>
            <p:nvPr/>
          </p:nvSpPr>
          <p:spPr bwMode="auto">
            <a:xfrm>
              <a:off x="5386388" y="4224338"/>
              <a:ext cx="1917700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SYN/ACK</a:t>
              </a:r>
              <a:br>
                <a:rPr lang="en-US"/>
              </a:br>
              <a:r>
                <a:rPr lang="en-US"/>
                <a:t>dstIP=victim</a:t>
              </a:r>
            </a:p>
            <a:p>
              <a:pPr eaLnBrk="1" hangingPunct="1"/>
              <a:r>
                <a:rPr lang="en-US"/>
                <a:t>SN=server SN</a:t>
              </a:r>
              <a:r>
                <a:rPr lang="en-US" baseline="-25000"/>
                <a:t>S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600200" y="4752975"/>
            <a:ext cx="2514600" cy="1041400"/>
            <a:chOff x="1371600" y="4752975"/>
            <a:chExt cx="2514600" cy="1041400"/>
          </a:xfrm>
        </p:grpSpPr>
        <p:cxnSp>
          <p:nvCxnSpPr>
            <p:cNvPr id="31761" name="Straight Arrow Connector 20"/>
            <p:cNvCxnSpPr>
              <a:cxnSpLocks noChangeShapeType="1"/>
            </p:cNvCxnSpPr>
            <p:nvPr/>
          </p:nvCxnSpPr>
          <p:spPr bwMode="auto">
            <a:xfrm>
              <a:off x="1371600" y="5086350"/>
              <a:ext cx="25146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62" name="TextBox 21"/>
            <p:cNvSpPr txBox="1">
              <a:spLocks noChangeArrowheads="1"/>
            </p:cNvSpPr>
            <p:nvPr/>
          </p:nvSpPr>
          <p:spPr bwMode="auto">
            <a:xfrm>
              <a:off x="1768475" y="4752975"/>
              <a:ext cx="642938" cy="40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ACK</a:t>
              </a:r>
            </a:p>
          </p:txBody>
        </p:sp>
        <p:sp>
          <p:nvSpPr>
            <p:cNvPr id="31763" name="TextBox 22"/>
            <p:cNvSpPr txBox="1">
              <a:spLocks noChangeArrowheads="1"/>
            </p:cNvSpPr>
            <p:nvPr/>
          </p:nvSpPr>
          <p:spPr bwMode="auto">
            <a:xfrm>
              <a:off x="1447800" y="5086350"/>
              <a:ext cx="2281238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srcIP=victim</a:t>
              </a:r>
            </a:p>
            <a:p>
              <a:pPr eaLnBrk="1" hangingPunct="1"/>
              <a:r>
                <a:rPr lang="en-US"/>
                <a:t>AN=predicted SN</a:t>
              </a:r>
              <a:r>
                <a:rPr lang="en-US" baseline="-25000"/>
                <a:t>S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600200" y="6153150"/>
            <a:ext cx="2514600" cy="400050"/>
            <a:chOff x="1371600" y="6153150"/>
            <a:chExt cx="2514600" cy="400050"/>
          </a:xfrm>
        </p:grpSpPr>
        <p:cxnSp>
          <p:nvCxnSpPr>
            <p:cNvPr id="31759" name="Straight Arrow Connector 23"/>
            <p:cNvCxnSpPr>
              <a:cxnSpLocks noChangeShapeType="1"/>
            </p:cNvCxnSpPr>
            <p:nvPr/>
          </p:nvCxnSpPr>
          <p:spPr bwMode="auto">
            <a:xfrm>
              <a:off x="1371600" y="6229350"/>
              <a:ext cx="25146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60" name="TextBox 24"/>
            <p:cNvSpPr txBox="1">
              <a:spLocks noChangeArrowheads="1"/>
            </p:cNvSpPr>
            <p:nvPr/>
          </p:nvSpPr>
          <p:spPr bwMode="auto">
            <a:xfrm>
              <a:off x="1768475" y="6153150"/>
              <a:ext cx="129063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command</a:t>
              </a:r>
            </a:p>
          </p:txBody>
        </p:sp>
      </p:grpSp>
      <p:sp>
        <p:nvSpPr>
          <p:cNvPr id="18448" name="TextBox 26"/>
          <p:cNvSpPr txBox="1">
            <a:spLocks noChangeArrowheads="1"/>
          </p:cNvSpPr>
          <p:nvPr/>
        </p:nvSpPr>
        <p:spPr bwMode="auto">
          <a:xfrm>
            <a:off x="5557838" y="5953125"/>
            <a:ext cx="2900362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server thinks command </a:t>
            </a:r>
            <a:br>
              <a:rPr lang="en-US"/>
            </a:br>
            <a:r>
              <a:rPr lang="en-US"/>
              <a:t>is from victim IP addr</a:t>
            </a:r>
          </a:p>
        </p:txBody>
      </p:sp>
      <p:sp>
        <p:nvSpPr>
          <p:cNvPr id="31754" name="Rectangle 3"/>
          <p:cNvSpPr>
            <a:spLocks noChangeArrowheads="1"/>
          </p:cNvSpPr>
          <p:nvPr/>
        </p:nvSpPr>
        <p:spPr bwMode="auto">
          <a:xfrm>
            <a:off x="304800" y="4038600"/>
            <a:ext cx="1295400" cy="264001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/>
              <a:t>attacker</a:t>
            </a: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600200" y="3783013"/>
            <a:ext cx="2514600" cy="731837"/>
            <a:chOff x="1371600" y="3783013"/>
            <a:chExt cx="2514600" cy="731837"/>
          </a:xfrm>
        </p:grpSpPr>
        <p:sp>
          <p:nvSpPr>
            <p:cNvPr id="31756" name="TextBox 17"/>
            <p:cNvSpPr txBox="1">
              <a:spLocks noChangeArrowheads="1"/>
            </p:cNvSpPr>
            <p:nvPr/>
          </p:nvSpPr>
          <p:spPr bwMode="auto">
            <a:xfrm>
              <a:off x="1730375" y="3783013"/>
              <a:ext cx="11652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TCP SYN</a:t>
              </a:r>
            </a:p>
          </p:txBody>
        </p:sp>
        <p:sp>
          <p:nvSpPr>
            <p:cNvPr id="31757" name="TextBox 18"/>
            <p:cNvSpPr txBox="1">
              <a:spLocks noChangeArrowheads="1"/>
            </p:cNvSpPr>
            <p:nvPr/>
          </p:nvSpPr>
          <p:spPr bwMode="auto">
            <a:xfrm>
              <a:off x="1638300" y="4114800"/>
              <a:ext cx="16002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srcIP=victim</a:t>
              </a:r>
            </a:p>
          </p:txBody>
        </p:sp>
        <p:cxnSp>
          <p:nvCxnSpPr>
            <p:cNvPr id="31758" name="Straight Arrow Connector 29"/>
            <p:cNvCxnSpPr>
              <a:cxnSpLocks noChangeShapeType="1"/>
            </p:cNvCxnSpPr>
            <p:nvPr/>
          </p:nvCxnSpPr>
          <p:spPr bwMode="auto">
            <a:xfrm flipV="1">
              <a:off x="1371600" y="4111625"/>
              <a:ext cx="2514600" cy="317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Subtitle 2"/>
          <p:cNvSpPr txBox="1">
            <a:spLocks/>
          </p:cNvSpPr>
          <p:nvPr/>
        </p:nvSpPr>
        <p:spPr>
          <a:xfrm>
            <a:off x="-13268" y="0"/>
            <a:ext cx="9157267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tx1"/>
                </a:solidFill>
              </a:rPr>
              <a:t>Based on slides from CS155 at Stanford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3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Example DoS vulnerability  </a:t>
            </a:r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[Watson</a:t>
            </a:r>
            <a:r>
              <a:rPr lang="ja-JP" altLang="en-US" sz="2000">
                <a:latin typeface="Tahom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000">
                <a:latin typeface="Tahoma" charset="0"/>
                <a:ea typeface="ＭＳ Ｐゴシック" charset="0"/>
                <a:cs typeface="ＭＳ Ｐゴシック" charset="0"/>
              </a:rPr>
              <a:t>04]</a:t>
            </a:r>
            <a:endParaRPr lang="en-US" sz="240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610600" cy="48768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Suppose attacker can guess seq. number for an existing connection: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Attacker can send Reset packet to </a:t>
            </a:r>
            <a:br>
              <a:rPr lang="en-US" dirty="0">
                <a:latin typeface="Tahoma" charset="0"/>
                <a:ea typeface="ＭＳ Ｐゴシック" charset="0"/>
              </a:rPr>
            </a:br>
            <a:r>
              <a:rPr lang="en-US" dirty="0">
                <a:latin typeface="Tahoma" charset="0"/>
                <a:ea typeface="ＭＳ Ｐゴシック" charset="0"/>
              </a:rPr>
              <a:t>close connection.   Results in </a:t>
            </a:r>
            <a:r>
              <a:rPr lang="en-US" dirty="0" err="1">
                <a:latin typeface="Tahoma" charset="0"/>
                <a:ea typeface="ＭＳ Ｐゴシック" charset="0"/>
              </a:rPr>
              <a:t>DoS</a:t>
            </a:r>
            <a:r>
              <a:rPr lang="en-US" dirty="0">
                <a:latin typeface="Tahoma" charset="0"/>
                <a:ea typeface="ＭＳ Ｐゴシック" charset="0"/>
              </a:rPr>
              <a:t>.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Naively, success prob. is  1/2</a:t>
            </a:r>
            <a:r>
              <a:rPr lang="en-US" baseline="30000" dirty="0">
                <a:latin typeface="Tahoma" charset="0"/>
                <a:ea typeface="ＭＳ Ｐゴシック" charset="0"/>
              </a:rPr>
              <a:t>32</a:t>
            </a:r>
            <a:r>
              <a:rPr lang="en-US" dirty="0">
                <a:latin typeface="Tahoma" charset="0"/>
                <a:ea typeface="ＭＳ Ｐゴシック" charset="0"/>
              </a:rPr>
              <a:t>   (32-bit seq. #</a:t>
            </a:r>
            <a:r>
              <a:rPr lang="ja-JP" altLang="en-US" dirty="0">
                <a:latin typeface="Tahoma" charset="0"/>
                <a:ea typeface="ＭＳ Ｐゴシック" charset="0"/>
              </a:rPr>
              <a:t>’</a:t>
            </a:r>
            <a:r>
              <a:rPr lang="en-US" dirty="0">
                <a:latin typeface="Tahoma" charset="0"/>
                <a:ea typeface="ＭＳ Ｐゴシック" charset="0"/>
              </a:rPr>
              <a:t>s).</a:t>
            </a:r>
          </a:p>
          <a:p>
            <a:pPr lvl="1" eaLnBrk="1" hangingPunct="1"/>
            <a:r>
              <a:rPr lang="en-US" dirty="0">
                <a:latin typeface="Tahoma" charset="0"/>
                <a:ea typeface="ＭＳ Ｐゴシック" charset="0"/>
              </a:rPr>
              <a:t>Most systems allow for a large window of </a:t>
            </a:r>
            <a:br>
              <a:rPr lang="en-US" dirty="0">
                <a:latin typeface="Tahoma" charset="0"/>
                <a:ea typeface="ＭＳ Ｐゴシック" charset="0"/>
              </a:rPr>
            </a:br>
            <a:r>
              <a:rPr lang="en-US" dirty="0">
                <a:latin typeface="Tahoma" charset="0"/>
                <a:ea typeface="ＭＳ Ｐゴシック" charset="0"/>
              </a:rPr>
              <a:t>acceptable seq. #</a:t>
            </a:r>
            <a:r>
              <a:rPr lang="ja-JP" altLang="en-US" dirty="0">
                <a:latin typeface="Tahoma" charset="0"/>
                <a:ea typeface="ＭＳ Ｐゴシック" charset="0"/>
              </a:rPr>
              <a:t>’</a:t>
            </a:r>
            <a:r>
              <a:rPr lang="en-US" dirty="0">
                <a:latin typeface="Tahoma" charset="0"/>
                <a:ea typeface="ＭＳ Ｐゴシック" charset="0"/>
              </a:rPr>
              <a:t>s</a:t>
            </a:r>
            <a:endParaRPr lang="en-US" baseline="-25000" dirty="0">
              <a:latin typeface="Tahoma" charset="0"/>
              <a:ea typeface="ＭＳ Ｐゴシック" charset="0"/>
            </a:endParaRPr>
          </a:p>
          <a:p>
            <a:pPr lvl="2" eaLnBrk="1" hangingPunct="1"/>
            <a:r>
              <a:rPr lang="en-US" dirty="0">
                <a:latin typeface="Tahoma" charset="0"/>
                <a:ea typeface="ＭＳ Ｐゴシック" charset="0"/>
              </a:rPr>
              <a:t>Much higher success probability.</a:t>
            </a:r>
          </a:p>
          <a:p>
            <a:pPr eaLnBrk="1" hangingPunct="1"/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Attack is most effective against long lived connections, e.g. BGP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-13268" y="0"/>
            <a:ext cx="9157267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tx1"/>
                </a:solidFill>
              </a:rPr>
              <a:t>Based on slides from CS155 at Stanford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7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Random initial TCP SNs</a:t>
            </a:r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5257800"/>
          </a:xfrm>
        </p:spPr>
        <p:txBody>
          <a:bodyPr/>
          <a:lstStyle/>
          <a:p>
            <a:pPr eaLnBrk="1" hangingPunct="1"/>
            <a:r>
              <a:rPr lang="en-US" sz="2400">
                <a:latin typeface="Tahoma" charset="0"/>
                <a:ea typeface="ＭＳ Ｐゴシック" charset="0"/>
                <a:cs typeface="ＭＳ Ｐゴシック" charset="0"/>
              </a:rPr>
              <a:t>Unpredictable SNs prevent basic packet injection</a:t>
            </a:r>
          </a:p>
          <a:p>
            <a:pPr lvl="1" eaLnBrk="1" hangingPunct="1"/>
            <a:r>
              <a:rPr lang="en-US" sz="2200">
                <a:latin typeface="Tahoma" charset="0"/>
                <a:ea typeface="ＭＳ Ｐゴシック" charset="0"/>
              </a:rPr>
              <a:t>… but attacker can inject packets after </a:t>
            </a:r>
            <a:br>
              <a:rPr lang="en-US" sz="2200">
                <a:latin typeface="Tahoma" charset="0"/>
                <a:ea typeface="ＭＳ Ｐゴシック" charset="0"/>
              </a:rPr>
            </a:br>
            <a:r>
              <a:rPr lang="en-US" sz="2200">
                <a:latin typeface="Tahoma" charset="0"/>
                <a:ea typeface="ＭＳ Ｐゴシック" charset="0"/>
              </a:rPr>
              <a:t>	eavesdropping to obtain current SN</a:t>
            </a:r>
          </a:p>
          <a:p>
            <a:pPr lvl="1" eaLnBrk="1" hangingPunct="1"/>
            <a:endParaRPr lang="en-US" sz="2200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 sz="2400">
                <a:latin typeface="Tahoma" charset="0"/>
                <a:ea typeface="ＭＳ Ｐゴシック" charset="0"/>
                <a:cs typeface="ＭＳ Ｐゴシック" charset="0"/>
              </a:rPr>
              <a:t>Most TCP stacks now generate random SNs</a:t>
            </a:r>
          </a:p>
          <a:p>
            <a:pPr lvl="1" eaLnBrk="1" hangingPunct="1">
              <a:spcBef>
                <a:spcPts val="1800"/>
              </a:spcBef>
            </a:pPr>
            <a:r>
              <a:rPr lang="en-US" sz="2000">
                <a:latin typeface="Tahoma" charset="0"/>
                <a:ea typeface="ＭＳ Ｐゴシック" charset="0"/>
              </a:rPr>
              <a:t>Random generator should be unpredictable</a:t>
            </a:r>
          </a:p>
          <a:p>
            <a:pPr lvl="1" eaLnBrk="1" hangingPunct="1">
              <a:spcBef>
                <a:spcPts val="1800"/>
              </a:spcBef>
            </a:pPr>
            <a:r>
              <a:rPr lang="en-US" sz="2000">
                <a:latin typeface="Tahoma" charset="0"/>
                <a:ea typeface="ＭＳ Ｐゴシック" charset="0"/>
              </a:rPr>
              <a:t>GPR</a:t>
            </a:r>
            <a:r>
              <a:rPr lang="ja-JP" altLang="en-US" sz="2000">
                <a:latin typeface="Tahoma" charset="0"/>
                <a:ea typeface="ＭＳ Ｐゴシック" charset="0"/>
              </a:rPr>
              <a:t>’</a:t>
            </a:r>
            <a:r>
              <a:rPr lang="en-US" sz="2000">
                <a:latin typeface="Tahoma" charset="0"/>
                <a:ea typeface="ＭＳ Ｐゴシック" charset="0"/>
              </a:rPr>
              <a:t>06:   Linux RNG for generating SNs is predictable</a:t>
            </a:r>
          </a:p>
          <a:p>
            <a:pPr lvl="2" eaLnBrk="1" hangingPunct="1"/>
            <a:r>
              <a:rPr lang="en-US">
                <a:solidFill>
                  <a:srgbClr val="869406"/>
                </a:solidFill>
                <a:latin typeface="Tahoma" charset="0"/>
                <a:ea typeface="ＭＳ Ｐゴシック" charset="0"/>
              </a:rPr>
              <a:t>Attacker repeatedly connects to server</a:t>
            </a:r>
          </a:p>
          <a:p>
            <a:pPr lvl="2" eaLnBrk="1" hangingPunct="1"/>
            <a:r>
              <a:rPr lang="en-US">
                <a:solidFill>
                  <a:srgbClr val="869406"/>
                </a:solidFill>
                <a:latin typeface="Tahoma" charset="0"/>
                <a:ea typeface="ＭＳ Ｐゴシック" charset="0"/>
              </a:rPr>
              <a:t>Obtains sequence of SNs</a:t>
            </a:r>
          </a:p>
          <a:p>
            <a:pPr lvl="2" eaLnBrk="1" hangingPunct="1"/>
            <a:r>
              <a:rPr lang="en-US">
                <a:solidFill>
                  <a:srgbClr val="869406"/>
                </a:solidFill>
                <a:latin typeface="Tahoma" charset="0"/>
                <a:ea typeface="ＭＳ Ｐゴシック" charset="0"/>
              </a:rPr>
              <a:t>Can predict next SN</a:t>
            </a:r>
          </a:p>
          <a:p>
            <a:pPr lvl="2" eaLnBrk="1" hangingPunct="1"/>
            <a:r>
              <a:rPr lang="en-US">
                <a:solidFill>
                  <a:srgbClr val="869406"/>
                </a:solidFill>
                <a:latin typeface="Tahoma" charset="0"/>
                <a:ea typeface="ＭＳ Ｐゴシック" charset="0"/>
              </a:rPr>
              <a:t>Attacker can now do TCP spoofing  (create TCP session with forged source IP)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-13268" y="0"/>
            <a:ext cx="9157267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schemeClr val="tx1"/>
                </a:solidFill>
              </a:rPr>
              <a:t>Based on slides from CS155 at Stanford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9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Securing the IP/TCP stack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85800" y="2438400"/>
            <a:ext cx="2286000" cy="381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TCP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5800" y="2819400"/>
            <a:ext cx="2286000" cy="381000"/>
          </a:xfrm>
          <a:prstGeom prst="rect">
            <a:avLst/>
          </a:prstGeom>
          <a:solidFill>
            <a:srgbClr val="66CC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IP/IPSEC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85800" y="2057400"/>
            <a:ext cx="762000" cy="381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HTTP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447800" y="2057400"/>
            <a:ext cx="762000" cy="381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FTP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209800" y="2057400"/>
            <a:ext cx="762000" cy="381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SMTP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105400" y="2667000"/>
            <a:ext cx="2286000" cy="381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TCP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105400" y="3048000"/>
            <a:ext cx="2286000" cy="381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IP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105400" y="1905000"/>
            <a:ext cx="762000" cy="381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HTTP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867400" y="1905000"/>
            <a:ext cx="762000" cy="381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FTP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629400" y="1905000"/>
            <a:ext cx="762000" cy="381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SMTP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5105400" y="2286000"/>
            <a:ext cx="2286000" cy="381000"/>
          </a:xfrm>
          <a:prstGeom prst="rect">
            <a:avLst/>
          </a:prstGeom>
          <a:solidFill>
            <a:srgbClr val="66CC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SSL/TLS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3581400" y="5105400"/>
            <a:ext cx="2362200" cy="381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TCP</a:t>
            </a: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2667000" y="5486400"/>
            <a:ext cx="3276600" cy="381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IP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3581400" y="4343400"/>
            <a:ext cx="838200" cy="381000"/>
          </a:xfrm>
          <a:prstGeom prst="rect">
            <a:avLst/>
          </a:prstGeom>
          <a:solidFill>
            <a:srgbClr val="66CC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S/MIME</a:t>
            </a: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4419600" y="4343400"/>
            <a:ext cx="762000" cy="381000"/>
          </a:xfrm>
          <a:prstGeom prst="rect">
            <a:avLst/>
          </a:prstGeom>
          <a:solidFill>
            <a:srgbClr val="66CC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PGP</a:t>
            </a: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2667000" y="5105400"/>
            <a:ext cx="914400" cy="381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UDP</a:t>
            </a: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2667000" y="4724400"/>
            <a:ext cx="914400" cy="381000"/>
          </a:xfrm>
          <a:prstGeom prst="rect">
            <a:avLst/>
          </a:prstGeom>
          <a:solidFill>
            <a:srgbClr val="66CC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Kerberos</a:t>
            </a: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3581400" y="4724400"/>
            <a:ext cx="1600200" cy="381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SMTP</a:t>
            </a: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5181600" y="4343400"/>
            <a:ext cx="762000" cy="381000"/>
          </a:xfrm>
          <a:prstGeom prst="rect">
            <a:avLst/>
          </a:prstGeom>
          <a:solidFill>
            <a:srgbClr val="66CC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SET</a:t>
            </a: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5181600" y="4724400"/>
            <a:ext cx="762000" cy="381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HTTP</a:t>
            </a: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990600" y="3352800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At the Network Level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5422900" y="3581400"/>
            <a:ext cx="1808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At the Transport Level</a:t>
            </a: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3452813" y="5943600"/>
            <a:ext cx="1957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At the Application Level</a:t>
            </a:r>
          </a:p>
        </p:txBody>
      </p:sp>
    </p:spTree>
    <p:extLst>
      <p:ext uri="{BB962C8B-B14F-4D97-AF65-F5344CB8AC3E}">
        <p14:creationId xmlns:p14="http://schemas.microsoft.com/office/powerpoint/2010/main" val="311170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uses IPsec? </a:t>
            </a:r>
            <a:r>
              <a:rPr lang="en-US" sz="2400" dirty="0" smtClean="0"/>
              <a:t>From Stallings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edition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64498"/>
            <a:ext cx="7196494" cy="4807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85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1: Transport</a:t>
            </a:r>
            <a:endParaRPr lang="en-US" dirty="0"/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368" y="5029200"/>
            <a:ext cx="6934200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4357688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49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2: Tunnel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1219200"/>
            <a:ext cx="535430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7" y="5127386"/>
            <a:ext cx="6786563" cy="3461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38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609600" y="5693229"/>
            <a:ext cx="521425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ESP Tunnel mode </a:t>
            </a:r>
            <a:br>
              <a:rPr lang="en-US" dirty="0" smtClean="0"/>
            </a:br>
            <a:r>
              <a:rPr lang="en-US" sz="2400" dirty="0" smtClean="0"/>
              <a:t>(From Steve </a:t>
            </a:r>
            <a:r>
              <a:rPr lang="en-US" sz="2400" dirty="0" err="1" smtClean="0"/>
              <a:t>Friedl</a:t>
            </a:r>
            <a:r>
              <a:rPr lang="en-US" sz="2400" dirty="0" smtClean="0"/>
              <a:t>)</a:t>
            </a:r>
            <a:endParaRPr lang="en-US" dirty="0"/>
          </a:p>
        </p:txBody>
      </p:sp>
      <p:pic>
        <p:nvPicPr>
          <p:cNvPr id="8194" name="Picture 2" descr="ESP Tunnel pac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6934200" cy="679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76200"/>
            <a:ext cx="152400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ToS</a:t>
            </a:r>
            <a:r>
              <a:rPr lang="en-US" dirty="0" smtClean="0"/>
              <a:t> leaks info.</a:t>
            </a:r>
          </a:p>
          <a:p>
            <a:endParaRPr lang="en-US" dirty="0"/>
          </a:p>
          <a:p>
            <a:r>
              <a:rPr lang="en-US" dirty="0" smtClean="0"/>
              <a:t>Source and </a:t>
            </a:r>
            <a:r>
              <a:rPr lang="en-US" dirty="0" err="1" smtClean="0"/>
              <a:t>dest</a:t>
            </a:r>
            <a:r>
              <a:rPr lang="en-US" dirty="0" smtClean="0"/>
              <a:t> address are not authenticated (vulnerable to IP address spoofing) between the tunnels.  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DoS</a:t>
            </a:r>
            <a:r>
              <a:rPr lang="en-US" dirty="0" smtClean="0"/>
              <a:t> attacks too?)</a:t>
            </a:r>
          </a:p>
          <a:p>
            <a:endParaRPr lang="en-US" dirty="0"/>
          </a:p>
          <a:p>
            <a:r>
              <a:rPr lang="en-US" dirty="0" smtClean="0"/>
              <a:t>Source and </a:t>
            </a:r>
            <a:r>
              <a:rPr lang="en-US" dirty="0" err="1" smtClean="0"/>
              <a:t>dest</a:t>
            </a:r>
            <a:r>
              <a:rPr lang="en-US" dirty="0" smtClean="0"/>
              <a:t> address INSIDE the tunnel is protected.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58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ESP without authentication </a:t>
            </a:r>
            <a:r>
              <a:rPr lang="en-US" sz="2400" dirty="0" smtClean="0"/>
              <a:t>(From Steve </a:t>
            </a:r>
            <a:r>
              <a:rPr lang="en-US" sz="2400" dirty="0" err="1" smtClean="0"/>
              <a:t>Friedl</a:t>
            </a:r>
            <a:r>
              <a:rPr lang="en-US" sz="2400" dirty="0" smtClean="0"/>
              <a:t>)</a:t>
            </a:r>
            <a:endParaRPr lang="en-US" dirty="0"/>
          </a:p>
        </p:txBody>
      </p:sp>
      <p:pic>
        <p:nvPicPr>
          <p:cNvPr id="7172" name="Picture 4" descr="[ESP with no auth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1828800"/>
            <a:ext cx="4060422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2209800"/>
            <a:ext cx="1983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BAD IDEA!!!!!!!!!!!!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771" y="5734645"/>
            <a:ext cx="8329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 we can encrypt, or encrypt and authenticate</a:t>
            </a:r>
          </a:p>
          <a:p>
            <a:r>
              <a:rPr lang="en-US" dirty="0" smtClean="0"/>
              <a:t>The padding allows us to reduce traffic analysis attacks, but people almost never use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34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H Tunnel pac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096"/>
            <a:ext cx="5791199" cy="651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32657" y="4648200"/>
            <a:ext cx="521425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AH Tunnel mode </a:t>
            </a:r>
            <a:br>
              <a:rPr lang="en-US" dirty="0" smtClean="0"/>
            </a:br>
            <a:r>
              <a:rPr lang="en-US" sz="2400" dirty="0" smtClean="0"/>
              <a:t>(From Steve </a:t>
            </a:r>
            <a:r>
              <a:rPr lang="en-US" sz="2400" dirty="0" err="1" smtClean="0"/>
              <a:t>Friedl</a:t>
            </a:r>
            <a:r>
              <a:rPr lang="en-US" sz="2400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771" y="5734645"/>
            <a:ext cx="34457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Authenticated connection for VPN </a:t>
            </a:r>
          </a:p>
          <a:p>
            <a:r>
              <a:rPr lang="en-US" dirty="0" smtClean="0"/>
              <a:t>Packet encapsulated, </a:t>
            </a:r>
          </a:p>
          <a:p>
            <a:r>
              <a:rPr lang="en-US" dirty="0" smtClean="0"/>
              <a:t>source and </a:t>
            </a:r>
            <a:r>
              <a:rPr lang="en-US" dirty="0" err="1" smtClean="0"/>
              <a:t>dest</a:t>
            </a:r>
            <a:r>
              <a:rPr lang="en-US" dirty="0" smtClean="0"/>
              <a:t> address protected</a:t>
            </a:r>
          </a:p>
          <a:p>
            <a:r>
              <a:rPr lang="en-US" dirty="0" smtClean="0"/>
              <a:t>Can’t work with NATs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7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TCP Protocol Stack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2271713"/>
            <a:ext cx="1676400" cy="676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/>
              <a:t>Application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2947988"/>
            <a:ext cx="1676400" cy="6778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/>
              <a:t>Transport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3625850"/>
            <a:ext cx="1676400" cy="676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/>
              <a:t>Network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4302125"/>
            <a:ext cx="1676400" cy="677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/>
              <a:t>Link</a:t>
            </a: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1676400" y="2562225"/>
            <a:ext cx="4283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349500" y="2057400"/>
            <a:ext cx="2832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Application protocol</a:t>
            </a: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1676400" y="3335338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2819400" y="2817813"/>
            <a:ext cx="1893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TCP protocol</a:t>
            </a: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1676400" y="4108450"/>
            <a:ext cx="155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1752600" y="3641725"/>
            <a:ext cx="1404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/>
              <a:t>IP protocol</a:t>
            </a: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1676400" y="4786313"/>
            <a:ext cx="155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2057400" y="4403725"/>
            <a:ext cx="755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/>
              <a:t>Data Link</a:t>
            </a: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3200400" y="3625850"/>
            <a:ext cx="1143000" cy="676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/>
              <a:t>IP</a:t>
            </a: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3200400" y="4302125"/>
            <a:ext cx="1143000" cy="677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800"/>
              <a:t>Network Access</a:t>
            </a: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4343400" y="4089400"/>
            <a:ext cx="155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4419600" y="3641725"/>
            <a:ext cx="140493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/>
              <a:t>IP protocol</a:t>
            </a:r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4343400" y="4765675"/>
            <a:ext cx="155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4724400" y="4405313"/>
            <a:ext cx="7556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/>
              <a:t>Data Link</a:t>
            </a:r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5943600" y="2271713"/>
            <a:ext cx="1676400" cy="676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/>
              <a:t>Application</a:t>
            </a:r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5943600" y="2947988"/>
            <a:ext cx="1676400" cy="6778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/>
              <a:t>Transport</a:t>
            </a:r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5943600" y="3625850"/>
            <a:ext cx="1676400" cy="676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/>
              <a:t>Network</a:t>
            </a: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5943600" y="4302125"/>
            <a:ext cx="1676400" cy="6778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dirty="0"/>
              <a:t>Link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93810" y="3014008"/>
            <a:ext cx="1415900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Port #</a:t>
            </a:r>
          </a:p>
          <a:p>
            <a:endParaRPr lang="en-US" sz="800" dirty="0" smtClean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IP addresses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MAC address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-1837" y="6477000"/>
            <a:ext cx="6400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Based on slides from CS155 at Stanford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99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AH Transport mode </a:t>
            </a:r>
            <a:r>
              <a:rPr lang="en-US" sz="2400" dirty="0" smtClean="0"/>
              <a:t>(From Steve </a:t>
            </a:r>
            <a:r>
              <a:rPr lang="en-US" sz="2400" dirty="0" err="1" smtClean="0"/>
              <a:t>Friedl</a:t>
            </a:r>
            <a:r>
              <a:rPr lang="en-US" sz="2400" dirty="0" smtClean="0"/>
              <a:t>)</a:t>
            </a:r>
            <a:endParaRPr lang="en-US" dirty="0"/>
          </a:p>
        </p:txBody>
      </p:sp>
      <p:pic>
        <p:nvPicPr>
          <p:cNvPr id="1026" name="Picture 2" descr="AH Transport pac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6019800" cy="529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211669"/>
            <a:ext cx="54078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Authenticated connection between two hosts (HMAC!!)</a:t>
            </a:r>
          </a:p>
          <a:p>
            <a:r>
              <a:rPr lang="en-US" dirty="0" smtClean="0"/>
              <a:t>Doesn’t work with NAT (network address translation)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8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256495" y="5693229"/>
            <a:ext cx="521425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ESP Transport mode </a:t>
            </a:r>
            <a:br>
              <a:rPr lang="en-US" dirty="0" smtClean="0"/>
            </a:br>
            <a:r>
              <a:rPr lang="en-US" sz="2400" dirty="0" smtClean="0"/>
              <a:t>(From Steve </a:t>
            </a:r>
            <a:r>
              <a:rPr lang="en-US" sz="2400" dirty="0" err="1" smtClean="0"/>
              <a:t>Friedl</a:t>
            </a:r>
            <a:r>
              <a:rPr lang="en-US" sz="2400" dirty="0" smtClean="0"/>
              <a:t>)</a:t>
            </a:r>
            <a:endParaRPr lang="en-US" dirty="0"/>
          </a:p>
        </p:txBody>
      </p:sp>
      <p:pic>
        <p:nvPicPr>
          <p:cNvPr id="6146" name="Picture 2" descr="ESP Transport pac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5648325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04800"/>
            <a:ext cx="15240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ToS</a:t>
            </a:r>
            <a:r>
              <a:rPr lang="en-US" dirty="0" smtClean="0"/>
              <a:t> leaks info.</a:t>
            </a:r>
          </a:p>
          <a:p>
            <a:endParaRPr lang="en-US" dirty="0"/>
          </a:p>
          <a:p>
            <a:r>
              <a:rPr lang="en-US" dirty="0" smtClean="0"/>
              <a:t>Source and </a:t>
            </a:r>
            <a:r>
              <a:rPr lang="en-US" dirty="0" err="1" smtClean="0"/>
              <a:t>dest</a:t>
            </a:r>
            <a:r>
              <a:rPr lang="en-US" dirty="0" smtClean="0"/>
              <a:t> address are not authenticated (vulnerable to IP address spoofing!)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70814" y="838200"/>
            <a:ext cx="3818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</a:t>
            </a:r>
            <a:r>
              <a:rPr lang="en-US" baseline="-25000" dirty="0" smtClean="0"/>
              <a:t>0</a:t>
            </a:r>
          </a:p>
          <a:p>
            <a:endParaRPr lang="en-US" sz="800" dirty="0" smtClean="0"/>
          </a:p>
          <a:p>
            <a:endParaRPr lang="en-US" dirty="0" smtClean="0"/>
          </a:p>
          <a:p>
            <a:r>
              <a:rPr lang="en-US" dirty="0" smtClean="0"/>
              <a:t>P</a:t>
            </a:r>
            <a:r>
              <a:rPr lang="en-US" baseline="-25000" dirty="0" smtClean="0"/>
              <a:t>1</a:t>
            </a:r>
            <a:endParaRPr lang="en-US" baseline="-25000" dirty="0"/>
          </a:p>
          <a:p>
            <a:endParaRPr lang="en-US" sz="1000" dirty="0" smtClean="0"/>
          </a:p>
          <a:p>
            <a:r>
              <a:rPr lang="en-US" dirty="0" smtClean="0"/>
              <a:t>P</a:t>
            </a:r>
            <a:r>
              <a:rPr lang="en-US" baseline="-25000" dirty="0" smtClean="0"/>
              <a:t>2</a:t>
            </a:r>
            <a:endParaRPr lang="en-US" baseline="-25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1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7200"/>
            <a:ext cx="6477000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3657600"/>
            <a:ext cx="7772400" cy="213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 smtClean="0"/>
              <a:t>If a received packet falls in the window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if authenticated and unmarked, mark it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if marked, then replay!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If a received packet is &gt; 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if authenticated, advance the window so that this packet is at the rightmost edge and mark it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If a received packet is &lt;= N-W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packet is discarded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57200" y="2362200"/>
            <a:ext cx="22860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</a:pPr>
            <a:r>
              <a:rPr lang="en-US" sz="2400" dirty="0">
                <a:latin typeface="Tahoma" pitchFamily="34" charset="0"/>
              </a:rPr>
              <a:t>window size W (default is 64)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09600" y="381000"/>
            <a:ext cx="350520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AH – Anti-replay Service in </a:t>
            </a:r>
            <a:r>
              <a:rPr lang="en-US" sz="3600" b="1" dirty="0" err="1" smtClean="0"/>
              <a:t>Ipsec</a:t>
            </a:r>
            <a:endParaRPr lang="en-US" sz="3600" b="1" dirty="0" smtClean="0"/>
          </a:p>
          <a:p>
            <a:r>
              <a:rPr lang="en-US" sz="1800" dirty="0"/>
              <a:t>From Stallings 5</a:t>
            </a:r>
            <a:r>
              <a:rPr lang="en-US" sz="1800" baseline="30000" dirty="0"/>
              <a:t>th</a:t>
            </a:r>
            <a:r>
              <a:rPr lang="en-US" sz="1800" dirty="0"/>
              <a:t> edition</a:t>
            </a:r>
            <a:endParaRPr lang="en-US" sz="1800" b="1" dirty="0" smtClean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162800" y="3124200"/>
            <a:ext cx="16002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1200" b="1"/>
              <a:t>N: highest seq. number for a valid paket recevied so far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32171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Traffic analysis :</a:t>
            </a:r>
          </a:p>
          <a:p>
            <a:pPr lvl="1"/>
            <a:r>
              <a:rPr lang="en-US" dirty="0" smtClean="0"/>
              <a:t>packet lengths, </a:t>
            </a:r>
          </a:p>
          <a:p>
            <a:pPr lvl="1"/>
            <a:r>
              <a:rPr lang="en-US" dirty="0" smtClean="0"/>
              <a:t>Timing</a:t>
            </a:r>
          </a:p>
          <a:p>
            <a:pPr lvl="1"/>
            <a:r>
              <a:rPr lang="en-US" dirty="0" smtClean="0"/>
              <a:t>Source and destination addresses</a:t>
            </a:r>
          </a:p>
          <a:p>
            <a:pPr lvl="1"/>
            <a:r>
              <a:rPr lang="en-US" dirty="0" err="1" smtClean="0"/>
              <a:t>ToS</a:t>
            </a:r>
            <a:r>
              <a:rPr lang="en-US" dirty="0" smtClean="0"/>
              <a:t> fields</a:t>
            </a:r>
          </a:p>
          <a:p>
            <a:r>
              <a:rPr lang="en-US" dirty="0" smtClean="0"/>
              <a:t>Dealing with NATs</a:t>
            </a:r>
          </a:p>
          <a:p>
            <a:r>
              <a:rPr lang="en-US" dirty="0" smtClean="0"/>
              <a:t>Replay attacks</a:t>
            </a:r>
          </a:p>
          <a:p>
            <a:r>
              <a:rPr lang="en-US" dirty="0" smtClean="0"/>
              <a:t>Key management!!!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45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CAIDA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64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85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TLS Handshake</a:t>
            </a:r>
            <a:endParaRPr lang="en-US" dirty="0"/>
          </a:p>
        </p:txBody>
      </p:sp>
      <p:pic>
        <p:nvPicPr>
          <p:cNvPr id="8194" name="Picture 2" descr="This diagram illustrates the SSL or TLS handshake as described in the text preceding the diagram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276850" cy="496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42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TLS packet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14600"/>
            <a:ext cx="4838700" cy="31813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74295" y="6211669"/>
            <a:ext cx="8913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As opposed to unsecured HTTP URLs which begin with "http://" and use port 80 by default, secure HTTPS URLs begin with "https://" and use port 443 by default.</a:t>
            </a:r>
          </a:p>
        </p:txBody>
      </p:sp>
    </p:spTree>
    <p:extLst>
      <p:ext uri="{BB962C8B-B14F-4D97-AF65-F5344CB8AC3E}">
        <p14:creationId xmlns:p14="http://schemas.microsoft.com/office/powerpoint/2010/main" val="278573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IPSEC VS TLS?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are still talking about this!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www.metzdowd.com/pipermail/cryptography/2014-April/020674.html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3400" y="4191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[Cryptography] IPsec is worse than unusable (Re: TLS/DTLS Use Cases)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Nico</a:t>
            </a:r>
            <a:r>
              <a:rPr kumimoji="0" lang="en-US" altLang="en-US" sz="7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Williams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hlinkClick r:id="rId3" tooltip="[Cryptography] IPsec is worse than unusable (Re: TLS/DTLS Use Cases)"/>
              </a:rPr>
              <a:t>nico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hlinkClick r:id="rId3" tooltip="[Cryptography] IPsec is worse than unusable (Re: TLS/DTLS Use Cases)"/>
              </a:rPr>
              <a:t> at cryptonector.com 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altLang="en-US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Wed Apr 2 11:59:52 EDT 2014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Previous message: 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  <a:hlinkClick r:id="rId4"/>
              </a:rPr>
              <a:t>[Cryptography] TLS/DTLS Use Cases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Next message: 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  <a:hlinkClick r:id="rId5"/>
              </a:rPr>
              <a:t>[Cryptography] IPsec is worse than unusable (Re: TLS/DTLS Use Cases)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Messages sorted by: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  <a:hlinkClick r:id="rId6"/>
              </a:rPr>
              <a:t>[ date ]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  <a:hlinkClick r:id="rId7"/>
              </a:rPr>
              <a:t>[ thread ]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  <a:hlinkClick r:id="rId8"/>
              </a:rPr>
              <a:t>[ subject ]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  <a:hlinkClick r:id="rId9"/>
              </a:rPr>
              <a:t>[ author ]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33400" y="5309682"/>
            <a:ext cx="8153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On Tue, Apr 01, 2014 at 10:31:54PM -0400, Jerry </a:t>
            </a:r>
            <a:r>
              <a:rPr kumimoji="0" lang="en-US" alt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Leichter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wrote: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&gt;</a:t>
            </a:r>
            <a:r>
              <a:rPr kumimoji="0" lang="en-US" alt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en-US" alt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IPSec</a:t>
            </a:r>
            <a:r>
              <a:rPr kumimoji="0" lang="en-US" alt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has many faults - so many as to render it unusable - but it did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&gt;</a:t>
            </a:r>
            <a:r>
              <a:rPr kumimoji="0" lang="en-US" alt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get one thing right: To most code, an </a:t>
            </a:r>
            <a:r>
              <a:rPr kumimoji="0" lang="en-US" alt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IPSec</a:t>
            </a:r>
            <a:r>
              <a:rPr kumimoji="0" lang="en-US" alt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socket looks just like a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&gt;</a:t>
            </a:r>
            <a:r>
              <a:rPr kumimoji="0" lang="en-US" alt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plain TCP socket. Anything that talks TCP can talk TCP "securely"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&gt;</a:t>
            </a:r>
            <a:r>
              <a:rPr kumimoji="0" lang="en-US" alt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over </a:t>
            </a:r>
            <a:r>
              <a:rPr kumimoji="0" lang="en-US" alt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IPSec</a:t>
            </a:r>
            <a:r>
              <a:rPr kumimoji="0" lang="en-US" alt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with essentially no changes. ("Securely" in quotes because 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&gt;</a:t>
            </a:r>
            <a:r>
              <a:rPr kumimoji="0" lang="en-US" alt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it's a rather specialized notion of "securely".)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37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ARP?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 </a:t>
            </a:r>
            <a:r>
              <a:rPr lang="en-US" dirty="0" smtClean="0">
                <a:hlinkClick r:id="rId2"/>
              </a:rPr>
              <a:t>Address Resolution Protocol (ARP)</a:t>
            </a:r>
            <a:r>
              <a:rPr lang="en-US" dirty="0" smtClean="0"/>
              <a:t> is how network devices associate </a:t>
            </a:r>
            <a:r>
              <a:rPr lang="en-US" dirty="0" smtClean="0">
                <a:hlinkClick r:id="rId3"/>
              </a:rPr>
              <a:t>MAC addresses</a:t>
            </a:r>
            <a:r>
              <a:rPr lang="en-US" dirty="0" smtClean="0"/>
              <a:t> with </a:t>
            </a:r>
            <a:r>
              <a:rPr lang="en-US" dirty="0" smtClean="0">
                <a:hlinkClick r:id="rId4"/>
              </a:rPr>
              <a:t>IP Addresses</a:t>
            </a:r>
            <a:r>
              <a:rPr lang="en-US" dirty="0" smtClean="0"/>
              <a:t> so that devices on the local network can find each other. ARP is basically a form of networking roll call.</a:t>
            </a:r>
          </a:p>
          <a:p>
            <a:r>
              <a:rPr lang="en-US" dirty="0" smtClean="0"/>
              <a:t>ARP, a very simple protocol, consists of merely four basic message types:</a:t>
            </a:r>
          </a:p>
          <a:p>
            <a:r>
              <a:rPr lang="en-US" b="1" dirty="0" smtClean="0"/>
              <a:t>An ARP Request</a:t>
            </a:r>
            <a:r>
              <a:rPr lang="en-US" dirty="0" smtClean="0"/>
              <a:t>. Computer A asks the network, "Who has this IP address?"</a:t>
            </a:r>
          </a:p>
          <a:p>
            <a:r>
              <a:rPr lang="en-US" b="1" dirty="0" smtClean="0"/>
              <a:t>An ARP Reply</a:t>
            </a:r>
            <a:r>
              <a:rPr lang="en-US" dirty="0" smtClean="0"/>
              <a:t>. Computer B tells Computer A, "I have that IP. My MAC address is [whatever it is]."</a:t>
            </a:r>
          </a:p>
          <a:p>
            <a:r>
              <a:rPr lang="en-US" b="1" dirty="0" smtClean="0"/>
              <a:t>A Reverse ARP Request (RARP)</a:t>
            </a:r>
            <a:r>
              <a:rPr lang="en-US" dirty="0" smtClean="0"/>
              <a:t>. Same concept as ARP Request, but Computer A asks, "Who has this MAC address?"</a:t>
            </a:r>
          </a:p>
          <a:p>
            <a:r>
              <a:rPr lang="en-US" b="1" dirty="0" smtClean="0"/>
              <a:t>A RARP Reply</a:t>
            </a:r>
            <a:r>
              <a:rPr lang="en-US" dirty="0" smtClean="0"/>
              <a:t>. Computer B tells Computer A, "I have that MAC. My IP address is [whatever it is]“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FROM: http://www.watchguard.com/infocenter/editorial/135324.asp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35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atchguard.com/archive/files/images/ARPpois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6724"/>
            <a:ext cx="7143750" cy="578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71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 flipH="1">
            <a:off x="4800600" y="4953000"/>
            <a:ext cx="152400" cy="533400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 flipH="1" flipV="1">
            <a:off x="3886200" y="2286000"/>
            <a:ext cx="381000" cy="990600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Data Formats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04800" y="2362200"/>
            <a:ext cx="2286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Arial Narrow" charset="0"/>
              </a:rPr>
              <a:t>Application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04800" y="3048000"/>
            <a:ext cx="2286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Arial Narrow" charset="0"/>
              </a:rPr>
              <a:t>Transport (TCP, UDP)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304800" y="3733800"/>
            <a:ext cx="2286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Arial Narrow" charset="0"/>
              </a:rPr>
              <a:t>Network (IP)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04800" y="4419600"/>
            <a:ext cx="2286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Arial Narrow" charset="0"/>
              </a:rPr>
              <a:t>Link Layer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4800600" y="2362200"/>
            <a:ext cx="2971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Arial Narrow" charset="0"/>
              </a:rPr>
              <a:t>Application message - data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4114800" y="3276600"/>
            <a:ext cx="4572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chemeClr val="bg1"/>
                </a:solidFill>
                <a:latin typeface="Arial Narrow" charset="0"/>
              </a:rPr>
              <a:t>TCP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4572000" y="3276600"/>
            <a:ext cx="914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Arial Narrow" charset="0"/>
              </a:rPr>
              <a:t>data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5791200" y="3276600"/>
            <a:ext cx="4572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chemeClr val="bg1"/>
                </a:solidFill>
                <a:latin typeface="Arial Narrow" charset="0"/>
              </a:rPr>
              <a:t>TCP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6248400" y="3276600"/>
            <a:ext cx="914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Arial Narrow" charset="0"/>
              </a:rPr>
              <a:t>data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7391400" y="3276600"/>
            <a:ext cx="4572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1800">
                <a:solidFill>
                  <a:schemeClr val="bg1"/>
                </a:solidFill>
                <a:latin typeface="Arial Narrow" charset="0"/>
              </a:rPr>
              <a:t>TCP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7848600" y="3276600"/>
            <a:ext cx="914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Arial Narrow" charset="0"/>
              </a:rPr>
              <a:t>data</a:t>
            </a:r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H="1">
            <a:off x="4572000" y="26670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flipH="1">
            <a:off x="5486400" y="2667000"/>
            <a:ext cx="152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5638800" y="26670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>
            <a:off x="6553200" y="26670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>
            <a:off x="6629400" y="2667000"/>
            <a:ext cx="1143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>
            <a:off x="7772400" y="26670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3413125" y="1939925"/>
            <a:ext cx="1225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 Narrow" charset="0"/>
              </a:rPr>
              <a:t>TCP Header</a:t>
            </a: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6248400" y="3962400"/>
            <a:ext cx="914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Arial Narrow" charset="0"/>
              </a:rPr>
              <a:t>data</a:t>
            </a: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5791200" y="3962400"/>
            <a:ext cx="4572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chemeClr val="bg1"/>
                </a:solidFill>
                <a:latin typeface="Arial Narrow" charset="0"/>
              </a:rPr>
              <a:t>TCP</a:t>
            </a:r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5334000" y="3962400"/>
            <a:ext cx="4572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chemeClr val="bg1"/>
                </a:solidFill>
                <a:latin typeface="Arial Narrow" charset="0"/>
              </a:rPr>
              <a:t>IP</a:t>
            </a:r>
          </a:p>
        </p:txBody>
      </p:sp>
      <p:sp>
        <p:nvSpPr>
          <p:cNvPr id="20506" name="Line 26"/>
          <p:cNvSpPr>
            <a:spLocks noChangeShapeType="1"/>
          </p:cNvSpPr>
          <p:nvPr/>
        </p:nvSpPr>
        <p:spPr bwMode="auto">
          <a:xfrm flipH="1">
            <a:off x="3624263" y="4173538"/>
            <a:ext cx="1709737" cy="1160462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2897188" y="5407025"/>
            <a:ext cx="1028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 Narrow" charset="0"/>
              </a:rPr>
              <a:t>IP Header</a:t>
            </a:r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6248400" y="4648200"/>
            <a:ext cx="9144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latin typeface="Arial Narrow" charset="0"/>
              </a:rPr>
              <a:t>data</a:t>
            </a:r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5791200" y="4648200"/>
            <a:ext cx="4572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chemeClr val="bg1"/>
                </a:solidFill>
                <a:latin typeface="Arial Narrow" charset="0"/>
              </a:rPr>
              <a:t>TCP</a:t>
            </a:r>
          </a:p>
        </p:txBody>
      </p:sp>
      <p:sp>
        <p:nvSpPr>
          <p:cNvPr id="20510" name="Rectangle 30"/>
          <p:cNvSpPr>
            <a:spLocks noChangeArrowheads="1"/>
          </p:cNvSpPr>
          <p:nvPr/>
        </p:nvSpPr>
        <p:spPr bwMode="auto">
          <a:xfrm>
            <a:off x="5334000" y="4648200"/>
            <a:ext cx="4572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chemeClr val="bg1"/>
                </a:solidFill>
                <a:latin typeface="Arial Narrow" charset="0"/>
              </a:rPr>
              <a:t>IP</a:t>
            </a:r>
          </a:p>
        </p:txBody>
      </p:sp>
      <p:sp>
        <p:nvSpPr>
          <p:cNvPr id="20511" name="Rectangle 31"/>
          <p:cNvSpPr>
            <a:spLocks noChangeArrowheads="1"/>
          </p:cNvSpPr>
          <p:nvPr/>
        </p:nvSpPr>
        <p:spPr bwMode="auto">
          <a:xfrm>
            <a:off x="4876800" y="4648200"/>
            <a:ext cx="4572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chemeClr val="bg1"/>
                </a:solidFill>
                <a:latin typeface="Arial Narrow" charset="0"/>
              </a:rPr>
              <a:t>ETH</a:t>
            </a:r>
          </a:p>
        </p:txBody>
      </p:sp>
      <p:sp>
        <p:nvSpPr>
          <p:cNvPr id="20512" name="Rectangle 32"/>
          <p:cNvSpPr>
            <a:spLocks noChangeArrowheads="1"/>
          </p:cNvSpPr>
          <p:nvPr/>
        </p:nvSpPr>
        <p:spPr bwMode="auto">
          <a:xfrm>
            <a:off x="7162800" y="4648200"/>
            <a:ext cx="4572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>
                <a:solidFill>
                  <a:schemeClr val="bg1"/>
                </a:solidFill>
                <a:latin typeface="Arial Narrow" charset="0"/>
              </a:rPr>
              <a:t>ETF</a:t>
            </a:r>
          </a:p>
        </p:txBody>
      </p:sp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4495800" y="5407025"/>
            <a:ext cx="1412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 Narrow" charset="0"/>
              </a:rPr>
              <a:t>Link (Ethernet)</a:t>
            </a:r>
          </a:p>
          <a:p>
            <a:r>
              <a:rPr lang="en-US" sz="1800">
                <a:latin typeface="Arial Narrow" charset="0"/>
              </a:rPr>
              <a:t>      Header</a:t>
            </a:r>
          </a:p>
        </p:txBody>
      </p:sp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6858000" y="5407025"/>
            <a:ext cx="1412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 Narrow" charset="0"/>
              </a:rPr>
              <a:t>Link (Ethernet)</a:t>
            </a:r>
          </a:p>
          <a:p>
            <a:r>
              <a:rPr lang="en-US" sz="1800">
                <a:latin typeface="Arial Narrow" charset="0"/>
              </a:rPr>
              <a:t>      Trailer</a:t>
            </a:r>
          </a:p>
        </p:txBody>
      </p:sp>
      <p:sp>
        <p:nvSpPr>
          <p:cNvPr id="20515" name="Line 35"/>
          <p:cNvSpPr>
            <a:spLocks noChangeShapeType="1"/>
          </p:cNvSpPr>
          <p:nvPr/>
        </p:nvSpPr>
        <p:spPr bwMode="auto">
          <a:xfrm>
            <a:off x="7391400" y="4953000"/>
            <a:ext cx="152400" cy="454025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Line 36"/>
          <p:cNvSpPr>
            <a:spLocks noChangeShapeType="1"/>
          </p:cNvSpPr>
          <p:nvPr/>
        </p:nvSpPr>
        <p:spPr bwMode="auto">
          <a:xfrm>
            <a:off x="5791200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7" name="Line 37"/>
          <p:cNvSpPr>
            <a:spLocks noChangeShapeType="1"/>
          </p:cNvSpPr>
          <p:nvPr/>
        </p:nvSpPr>
        <p:spPr bwMode="auto">
          <a:xfrm>
            <a:off x="7162800" y="4191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8" name="Line 38"/>
          <p:cNvSpPr>
            <a:spLocks noChangeShapeType="1"/>
          </p:cNvSpPr>
          <p:nvPr/>
        </p:nvSpPr>
        <p:spPr bwMode="auto">
          <a:xfrm>
            <a:off x="5791200" y="3581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9" name="Line 39"/>
          <p:cNvSpPr>
            <a:spLocks noChangeShapeType="1"/>
          </p:cNvSpPr>
          <p:nvPr/>
        </p:nvSpPr>
        <p:spPr bwMode="auto">
          <a:xfrm>
            <a:off x="7162800" y="3581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0" name="Text Box 40"/>
          <p:cNvSpPr txBox="1">
            <a:spLocks noChangeArrowheads="1"/>
          </p:cNvSpPr>
          <p:nvPr/>
        </p:nvSpPr>
        <p:spPr bwMode="auto">
          <a:xfrm>
            <a:off x="2667000" y="3197225"/>
            <a:ext cx="955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 i="1">
                <a:latin typeface="Arial Narrow" charset="0"/>
              </a:rPr>
              <a:t>segment </a:t>
            </a:r>
          </a:p>
        </p:txBody>
      </p:sp>
      <p:sp>
        <p:nvSpPr>
          <p:cNvPr id="20521" name="Text Box 41"/>
          <p:cNvSpPr txBox="1">
            <a:spLocks noChangeArrowheads="1"/>
          </p:cNvSpPr>
          <p:nvPr/>
        </p:nvSpPr>
        <p:spPr bwMode="auto">
          <a:xfrm>
            <a:off x="2667000" y="3806825"/>
            <a:ext cx="73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 i="1">
                <a:latin typeface="Arial Narrow" charset="0"/>
              </a:rPr>
              <a:t>packet</a:t>
            </a:r>
            <a:endParaRPr lang="en-US" sz="1800">
              <a:latin typeface="Arial Narrow" charset="0"/>
            </a:endParaRPr>
          </a:p>
        </p:txBody>
      </p:sp>
      <p:sp>
        <p:nvSpPr>
          <p:cNvPr id="20522" name="Text Box 42"/>
          <p:cNvSpPr txBox="1">
            <a:spLocks noChangeArrowheads="1"/>
          </p:cNvSpPr>
          <p:nvPr/>
        </p:nvSpPr>
        <p:spPr bwMode="auto">
          <a:xfrm>
            <a:off x="2667000" y="4568825"/>
            <a:ext cx="663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 i="1">
                <a:latin typeface="Arial Narrow" charset="0"/>
              </a:rPr>
              <a:t>frame</a:t>
            </a:r>
          </a:p>
        </p:txBody>
      </p:sp>
      <p:sp>
        <p:nvSpPr>
          <p:cNvPr id="20523" name="Text Box 43"/>
          <p:cNvSpPr txBox="1">
            <a:spLocks noChangeArrowheads="1"/>
          </p:cNvSpPr>
          <p:nvPr/>
        </p:nvSpPr>
        <p:spPr bwMode="auto">
          <a:xfrm>
            <a:off x="2667000" y="2511425"/>
            <a:ext cx="944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1800" i="1">
                <a:latin typeface="Arial Narrow" charset="0"/>
              </a:rPr>
              <a:t>message</a:t>
            </a:r>
          </a:p>
        </p:txBody>
      </p:sp>
      <p:sp>
        <p:nvSpPr>
          <p:cNvPr id="44" name="Subtitle 2"/>
          <p:cNvSpPr txBox="1">
            <a:spLocks/>
          </p:cNvSpPr>
          <p:nvPr/>
        </p:nvSpPr>
        <p:spPr>
          <a:xfrm>
            <a:off x="-1837" y="6477000"/>
            <a:ext cx="6400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Based on slides from CS155 at Stanford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49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atchguard.com/archive/files/images/ARPpoiso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143750" cy="578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71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watchguard.com/archive/files/images/ARPpoiso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7143750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ARP poisoning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1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watchguard.com/archive/files/images/ARPpoiso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7143750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ARP poisoning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1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watchguard.com/archive/files/images/ARPpoiso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7143750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ARP poisoning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15000" y="5715000"/>
            <a:ext cx="342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What is the threat model for arp poisoning?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1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Cannon of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The GC is currently aimed only at specific destination IP addresses</a:t>
            </a:r>
          </a:p>
          <a:p>
            <a:pPr lvl="1"/>
            <a:r>
              <a:rPr lang="en-US" dirty="0">
                <a:hlinkClick r:id="rId2"/>
              </a:rPr>
              <a:t>When we probed an IP address adjacent to the Baidu server</a:t>
            </a:r>
            <a:r>
              <a:rPr lang="en-US" dirty="0"/>
              <a:t> (123.125.65.121), the GC ignored the requests completely, although the GFW acted on censorable requests to this </a:t>
            </a:r>
            <a:r>
              <a:rPr lang="en-US" dirty="0" smtClean="0"/>
              <a:t>host</a:t>
            </a:r>
          </a:p>
          <a:p>
            <a:r>
              <a:rPr lang="en-US" dirty="0" smtClean="0"/>
              <a:t>If </a:t>
            </a:r>
            <a:r>
              <a:rPr lang="en-US" dirty="0"/>
              <a:t>the GC saw a request for certain </a:t>
            </a:r>
            <a:r>
              <a:rPr lang="en-US" dirty="0" err="1"/>
              <a:t>Javascript</a:t>
            </a:r>
            <a:r>
              <a:rPr lang="en-US" dirty="0"/>
              <a:t> files on one of these servers, it appeared to probabilistically take one of two </a:t>
            </a:r>
            <a:r>
              <a:rPr lang="en-US" dirty="0" smtClean="0"/>
              <a:t>actions: </a:t>
            </a:r>
          </a:p>
          <a:p>
            <a:pPr lvl="1"/>
            <a:r>
              <a:rPr lang="en-US" dirty="0" smtClean="0"/>
              <a:t> it passed </a:t>
            </a:r>
            <a:r>
              <a:rPr lang="en-US" dirty="0"/>
              <a:t>the request onto Baidu’s servers unmolested (roughly 98.25% of the time), or </a:t>
            </a:r>
            <a:endParaRPr lang="en-US" dirty="0" smtClean="0"/>
          </a:p>
          <a:p>
            <a:pPr lvl="1"/>
            <a:r>
              <a:rPr lang="en-US" dirty="0" smtClean="0"/>
              <a:t>it </a:t>
            </a:r>
            <a:r>
              <a:rPr lang="en-US" dirty="0"/>
              <a:t>dropped the request </a:t>
            </a:r>
            <a:r>
              <a:rPr lang="en-US" i="1" dirty="0"/>
              <a:t>before</a:t>
            </a:r>
            <a:r>
              <a:rPr lang="en-US" dirty="0"/>
              <a:t> it reached Baidu and instead sent a malicious script back to the requesting user (roughly 1.75% of the time). </a:t>
            </a:r>
            <a:endParaRPr lang="en-US" dirty="0" smtClean="0"/>
          </a:p>
          <a:p>
            <a:r>
              <a:rPr lang="en-US" dirty="0"/>
              <a:t> In this case, the requesting user is an individual outside China browsing a website making use of a Baidu infrastructure server (e.g., a website with ads served by Baidu’s ad network).  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malicious script enlisted the requesting user as an unwitting participant in the DDoS attack against GreatFire.org and GitHub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0928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(Week of December 1, 2015)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Review IP address and routing tables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ARP and ARP spoofing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Spoofing source IP addresses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UDP, UDP Reflection attacks using source address spoofing (DNS, NTP)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TCP, Forging TCP connections, TCP sequence numbers, Censorship via TCP resets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TLS packet formats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Traffic analysis on IP and TLS packets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Censorship techniques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IP-based filtering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DNS &amp; DNS based filtering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TCP-reset based filtering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Malicious </a:t>
            </a:r>
            <a:r>
              <a:rPr lang="en-US" dirty="0" err="1" smtClean="0"/>
              <a:t>MiTM</a:t>
            </a:r>
            <a:r>
              <a:rPr lang="en-US" dirty="0" smtClean="0"/>
              <a:t> packet injection &amp; great cannon of china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7177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5486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Source: </a:t>
            </a:r>
          </a:p>
          <a:p>
            <a:pPr marL="0" indent="0">
              <a:buNone/>
            </a:pPr>
            <a:r>
              <a:rPr lang="en-US" sz="2000" dirty="0" smtClean="0"/>
              <a:t>https</a:t>
            </a:r>
            <a:r>
              <a:rPr lang="en-US" sz="2000" dirty="0"/>
              <a:t>://devcentral.f5.com/articles/application-is-more-than-header-deep</a:t>
            </a:r>
          </a:p>
        </p:txBody>
      </p:sp>
      <p:pic>
        <p:nvPicPr>
          <p:cNvPr id="1026" name="Picture 2" descr="TCP Packet Descri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"/>
            <a:ext cx="59817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33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Prefixes &amp; Addresses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90600" y="2286000"/>
            <a:ext cx="7848600" cy="2590800"/>
            <a:chOff x="990600" y="2286000"/>
            <a:chExt cx="7848600" cy="2590800"/>
          </a:xfrm>
        </p:grpSpPr>
        <p:sp>
          <p:nvSpPr>
            <p:cNvPr id="5" name="Rectangle 4"/>
            <p:cNvSpPr/>
            <p:nvPr/>
          </p:nvSpPr>
          <p:spPr bwMode="auto">
            <a:xfrm>
              <a:off x="990600" y="2286000"/>
              <a:ext cx="7543800" cy="259080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2800" b="1" dirty="0" smtClean="0">
                  <a:latin typeface="+mj-lt"/>
                </a:rPr>
                <a:t>204.16.254.0/24 is</a:t>
              </a:r>
            </a:p>
            <a:p>
              <a:pPr algn="ctr">
                <a:defRPr/>
              </a:pPr>
              <a:endParaRPr lang="en-US" sz="2800" b="1" dirty="0">
                <a:latin typeface="+mj-lt"/>
              </a:endParaRPr>
            </a:p>
            <a:p>
              <a:pPr algn="ctr">
                <a:defRPr/>
              </a:pPr>
              <a:endParaRPr lang="en-US" sz="2800" b="1" dirty="0" smtClean="0">
                <a:latin typeface="+mj-lt"/>
              </a:endParaRPr>
            </a:p>
            <a:p>
              <a:pPr algn="ctr">
                <a:defRPr/>
              </a:pPr>
              <a:endParaRPr lang="en-US" sz="1200" b="1" dirty="0"/>
            </a:p>
            <a:p>
              <a:pPr algn="ctr">
                <a:defRPr/>
              </a:pPr>
              <a:endParaRPr lang="en-US" b="1" dirty="0" smtClean="0"/>
            </a:p>
            <a:p>
              <a:pPr algn="ctr">
                <a:defRPr/>
              </a:pPr>
              <a:endParaRPr lang="en-US" b="1" dirty="0"/>
            </a:p>
            <a:p>
              <a:pPr algn="ctr">
                <a:defRPr/>
              </a:pPr>
              <a:endParaRPr lang="en-US" b="1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344841" y="3164619"/>
              <a:ext cx="7494359" cy="1483581"/>
              <a:chOff x="1905000" y="2848151"/>
              <a:chExt cx="7494359" cy="1483581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981200" y="2848151"/>
                <a:ext cx="6629400" cy="674684"/>
                <a:chOff x="1981200" y="2848151"/>
                <a:chExt cx="6629400" cy="674684"/>
              </a:xfrm>
            </p:grpSpPr>
            <p:sp>
              <p:nvSpPr>
                <p:cNvPr id="9" name="Left Brace 8"/>
                <p:cNvSpPr/>
                <p:nvPr/>
              </p:nvSpPr>
              <p:spPr bwMode="auto">
                <a:xfrm rot="5400000">
                  <a:off x="2685111" y="2626546"/>
                  <a:ext cx="192378" cy="1600200"/>
                </a:xfrm>
                <a:prstGeom prst="leftBrace">
                  <a:avLst>
                    <a:gd name="adj1" fmla="val 8333"/>
                    <a:gd name="adj2" fmla="val 49147"/>
                  </a:avLst>
                </a:prstGeom>
                <a:solidFill>
                  <a:schemeClr val="bg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570843" y="2848151"/>
                  <a:ext cx="7377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latin typeface="+mj-lt"/>
                    </a:rPr>
                    <a:t>204</a:t>
                  </a:r>
                  <a:endParaRPr lang="en-US" sz="2800" dirty="0">
                    <a:latin typeface="+mj-lt"/>
                  </a:endParaRPr>
                </a:p>
              </p:txBody>
            </p:sp>
            <p:sp>
              <p:nvSpPr>
                <p:cNvPr id="11" name="Left Brace 10"/>
                <p:cNvSpPr/>
                <p:nvPr/>
              </p:nvSpPr>
              <p:spPr bwMode="auto">
                <a:xfrm rot="5400000">
                  <a:off x="4361511" y="2608910"/>
                  <a:ext cx="192378" cy="1600200"/>
                </a:xfrm>
                <a:prstGeom prst="leftBrace">
                  <a:avLst>
                    <a:gd name="adj1" fmla="val 8333"/>
                    <a:gd name="adj2" fmla="val 49147"/>
                  </a:avLst>
                </a:prstGeom>
                <a:solidFill>
                  <a:schemeClr val="bg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4047120" y="2895599"/>
                  <a:ext cx="7040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+mj-lt"/>
                    </a:rPr>
                    <a:t> </a:t>
                  </a:r>
                  <a:r>
                    <a:rPr lang="en-US" sz="2800" dirty="0" smtClean="0">
                      <a:latin typeface="+mj-lt"/>
                    </a:rPr>
                    <a:t> 16</a:t>
                  </a:r>
                  <a:endParaRPr lang="en-US" sz="2800" dirty="0">
                    <a:latin typeface="+mj-lt"/>
                  </a:endParaRPr>
                </a:p>
              </p:txBody>
            </p:sp>
            <p:sp>
              <p:nvSpPr>
                <p:cNvPr id="13" name="Left Brace 12"/>
                <p:cNvSpPr/>
                <p:nvPr/>
              </p:nvSpPr>
              <p:spPr bwMode="auto">
                <a:xfrm rot="5400000">
                  <a:off x="6037911" y="2616364"/>
                  <a:ext cx="192378" cy="1600200"/>
                </a:xfrm>
                <a:prstGeom prst="leftBrace">
                  <a:avLst>
                    <a:gd name="adj1" fmla="val 8333"/>
                    <a:gd name="adj2" fmla="val 49147"/>
                  </a:avLst>
                </a:prstGeom>
                <a:solidFill>
                  <a:schemeClr val="bg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847443" y="2895599"/>
                  <a:ext cx="7377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latin typeface="+mj-lt"/>
                    </a:rPr>
                    <a:t>254</a:t>
                  </a:r>
                  <a:endParaRPr lang="en-US" sz="2800" dirty="0">
                    <a:latin typeface="+mj-lt"/>
                  </a:endParaRPr>
                </a:p>
              </p:txBody>
            </p:sp>
            <p:sp>
              <p:nvSpPr>
                <p:cNvPr id="15" name="Left Brace 14"/>
                <p:cNvSpPr/>
                <p:nvPr/>
              </p:nvSpPr>
              <p:spPr bwMode="auto">
                <a:xfrm rot="5400000">
                  <a:off x="7714311" y="2616364"/>
                  <a:ext cx="192378" cy="1600200"/>
                </a:xfrm>
                <a:prstGeom prst="leftBrace">
                  <a:avLst>
                    <a:gd name="adj1" fmla="val 8333"/>
                    <a:gd name="adj2" fmla="val 49147"/>
                  </a:avLst>
                </a:prstGeom>
                <a:solidFill>
                  <a:schemeClr val="bg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7667254" y="2895599"/>
                  <a:ext cx="333746" cy="3522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smtClean="0">
                      <a:latin typeface="+mj-lt"/>
                    </a:rPr>
                    <a:t>*</a:t>
                  </a:r>
                  <a:endParaRPr lang="en-US" sz="2800" dirty="0">
                    <a:latin typeface="+mj-lt"/>
                  </a:endParaRPr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1905000" y="3962400"/>
                <a:ext cx="74943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+mj-lt"/>
                  </a:rPr>
                  <a:t>1                            8                              16                             24                              32         </a:t>
                </a:r>
                <a:endParaRPr lang="en-US" sz="1800" dirty="0">
                  <a:latin typeface="+mj-lt"/>
                </a:endParaRPr>
              </a:p>
            </p:txBody>
          </p:sp>
        </p:grpSp>
      </p:grp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546042"/>
              </p:ext>
            </p:extLst>
          </p:nvPr>
        </p:nvGraphicFramePr>
        <p:xfrm>
          <a:off x="1385481" y="4026997"/>
          <a:ext cx="6664960" cy="243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1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      IP Routing</a:t>
            </a:r>
          </a:p>
        </p:txBody>
      </p:sp>
      <p:sp>
        <p:nvSpPr>
          <p:cNvPr id="22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-15240" y="5943600"/>
            <a:ext cx="9144000" cy="1600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smtClean="0">
                <a:latin typeface="Tahoma" charset="0"/>
                <a:ea typeface="ＭＳ Ｐゴシック" charset="0"/>
                <a:cs typeface="ＭＳ Ｐゴシック" charset="0"/>
              </a:rPr>
              <a:t>Typical 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route uses several </a:t>
            </a:r>
            <a:r>
              <a:rPr lang="en-US" sz="2400" dirty="0" smtClean="0">
                <a:latin typeface="Tahoma" charset="0"/>
                <a:ea typeface="ＭＳ Ｐゴシック" charset="0"/>
                <a:cs typeface="ＭＳ Ｐゴシック" charset="0"/>
              </a:rPr>
              <a:t>hops</a:t>
            </a:r>
          </a:p>
          <a:p>
            <a:pPr eaLnBrk="1" hangingPunct="1"/>
            <a:r>
              <a:rPr lang="en-US" sz="2400" dirty="0" smtClean="0">
                <a:latin typeface="Tahoma" charset="0"/>
                <a:ea typeface="ＭＳ Ｐゴシック" charset="0"/>
                <a:cs typeface="ＭＳ Ｐゴシック" charset="0"/>
              </a:rPr>
              <a:t>IP: no ordering/delivery guarantees, </a:t>
            </a:r>
            <a:r>
              <a:rPr lang="en-US" sz="2400" dirty="0">
                <a:latin typeface="Tahoma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2400" dirty="0" smtClean="0">
                <a:latin typeface="Tahoma" charset="0"/>
                <a:ea typeface="ＭＳ Ｐゴシック" charset="0"/>
                <a:cs typeface="ＭＳ Ｐゴシック" charset="0"/>
              </a:rPr>
              <a:t>onnectionless, Best effort</a:t>
            </a:r>
            <a:endParaRPr lang="en-US" sz="2400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2532" name="Picture 4" descr="j02394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905000"/>
            <a:ext cx="1077913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j02394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35300"/>
            <a:ext cx="1077913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485900" y="1676400"/>
            <a:ext cx="7477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/>
              <a:t>Meg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7780338" y="2576513"/>
            <a:ext cx="784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/>
              <a:t>Tom</a:t>
            </a: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1392238" y="2649538"/>
            <a:ext cx="674687" cy="860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flipV="1">
            <a:off x="2803525" y="2667000"/>
            <a:ext cx="2682875" cy="96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6426200" y="2520950"/>
            <a:ext cx="889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2774950" y="3859213"/>
            <a:ext cx="635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/>
              <a:t>ISP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5330825" y="1755775"/>
            <a:ext cx="21891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/>
              <a:t>Office gateway</a:t>
            </a:r>
          </a:p>
        </p:txBody>
      </p:sp>
      <p:grpSp>
        <p:nvGrpSpPr>
          <p:cNvPr id="22543" name="Group 15"/>
          <p:cNvGrpSpPr>
            <a:grpSpLocks/>
          </p:cNvGrpSpPr>
          <p:nvPr/>
        </p:nvGrpSpPr>
        <p:grpSpPr bwMode="auto">
          <a:xfrm>
            <a:off x="1616710" y="2150270"/>
            <a:ext cx="2378075" cy="836612"/>
            <a:chOff x="1766" y="1211"/>
            <a:chExt cx="1498" cy="527"/>
          </a:xfrm>
          <a:solidFill>
            <a:schemeClr val="bg2"/>
          </a:solidFill>
        </p:grpSpPr>
        <p:grpSp>
          <p:nvGrpSpPr>
            <p:cNvPr id="22550" name="Group 16"/>
            <p:cNvGrpSpPr>
              <a:grpSpLocks/>
            </p:cNvGrpSpPr>
            <p:nvPr/>
          </p:nvGrpSpPr>
          <p:grpSpPr bwMode="auto">
            <a:xfrm>
              <a:off x="2515" y="1392"/>
              <a:ext cx="749" cy="346"/>
              <a:chOff x="2566" y="2304"/>
              <a:chExt cx="749" cy="346"/>
            </a:xfrm>
            <a:grpFill/>
          </p:grpSpPr>
          <p:sp>
            <p:nvSpPr>
              <p:cNvPr id="22555" name="Rectangle 17"/>
              <p:cNvSpPr>
                <a:spLocks noChangeArrowheads="1"/>
              </p:cNvSpPr>
              <p:nvPr/>
            </p:nvSpPr>
            <p:spPr bwMode="auto">
              <a:xfrm>
                <a:off x="2566" y="2304"/>
                <a:ext cx="749" cy="17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 dirty="0"/>
                  <a:t>121.42.33.12</a:t>
                </a:r>
              </a:p>
            </p:txBody>
          </p:sp>
          <p:sp>
            <p:nvSpPr>
              <p:cNvPr id="22556" name="Rectangle 18"/>
              <p:cNvSpPr>
                <a:spLocks noChangeArrowheads="1"/>
              </p:cNvSpPr>
              <p:nvPr/>
            </p:nvSpPr>
            <p:spPr bwMode="auto">
              <a:xfrm>
                <a:off x="2566" y="2477"/>
                <a:ext cx="749" cy="17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600"/>
                  <a:t>132.14.11.51</a:t>
                </a:r>
              </a:p>
            </p:txBody>
          </p:sp>
        </p:grpSp>
        <p:grpSp>
          <p:nvGrpSpPr>
            <p:cNvPr id="22551" name="Group 20"/>
            <p:cNvGrpSpPr>
              <a:grpSpLocks/>
            </p:cNvGrpSpPr>
            <p:nvPr/>
          </p:nvGrpSpPr>
          <p:grpSpPr bwMode="auto">
            <a:xfrm>
              <a:off x="1766" y="1392"/>
              <a:ext cx="749" cy="346"/>
              <a:chOff x="2566" y="2304"/>
              <a:chExt cx="749" cy="346"/>
            </a:xfrm>
            <a:grpFill/>
          </p:grpSpPr>
          <p:sp>
            <p:nvSpPr>
              <p:cNvPr id="22553" name="Rectangle 21"/>
              <p:cNvSpPr>
                <a:spLocks noChangeArrowheads="1"/>
              </p:cNvSpPr>
              <p:nvPr/>
            </p:nvSpPr>
            <p:spPr bwMode="auto">
              <a:xfrm>
                <a:off x="2566" y="2304"/>
                <a:ext cx="749" cy="17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800"/>
                  <a:t>Source</a:t>
                </a:r>
              </a:p>
            </p:txBody>
          </p:sp>
          <p:sp>
            <p:nvSpPr>
              <p:cNvPr id="22554" name="Rectangle 22"/>
              <p:cNvSpPr>
                <a:spLocks noChangeArrowheads="1"/>
              </p:cNvSpPr>
              <p:nvPr/>
            </p:nvSpPr>
            <p:spPr bwMode="auto">
              <a:xfrm>
                <a:off x="2566" y="2477"/>
                <a:ext cx="749" cy="17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800"/>
                  <a:t>Destination</a:t>
                </a:r>
              </a:p>
            </p:txBody>
          </p:sp>
        </p:grpSp>
        <p:sp>
          <p:nvSpPr>
            <p:cNvPr id="22552" name="Rectangle 24"/>
            <p:cNvSpPr>
              <a:spLocks noChangeArrowheads="1"/>
            </p:cNvSpPr>
            <p:nvPr/>
          </p:nvSpPr>
          <p:spPr bwMode="auto">
            <a:xfrm>
              <a:off x="1766" y="1211"/>
              <a:ext cx="1498" cy="181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tx2"/>
                  </a:solidFill>
                </a:rPr>
                <a:t>Packet</a:t>
              </a:r>
            </a:p>
          </p:txBody>
        </p:sp>
      </p:grpSp>
      <p:sp>
        <p:nvSpPr>
          <p:cNvPr id="22544" name="Text Box 25"/>
          <p:cNvSpPr txBox="1">
            <a:spLocks noChangeArrowheads="1"/>
          </p:cNvSpPr>
          <p:nvPr/>
        </p:nvSpPr>
        <p:spPr bwMode="auto">
          <a:xfrm>
            <a:off x="79375" y="2878138"/>
            <a:ext cx="1514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121.42.33.12</a:t>
            </a:r>
          </a:p>
        </p:txBody>
      </p:sp>
      <p:sp>
        <p:nvSpPr>
          <p:cNvPr id="22545" name="Text Box 26"/>
          <p:cNvSpPr txBox="1">
            <a:spLocks noChangeArrowheads="1"/>
          </p:cNvSpPr>
          <p:nvPr/>
        </p:nvSpPr>
        <p:spPr bwMode="auto">
          <a:xfrm>
            <a:off x="1374775" y="3898900"/>
            <a:ext cx="1390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/>
              <a:t>121.42.33.1</a:t>
            </a:r>
          </a:p>
        </p:txBody>
      </p:sp>
      <p:sp>
        <p:nvSpPr>
          <p:cNvPr id="22546" name="Text Box 27"/>
          <p:cNvSpPr txBox="1">
            <a:spLocks noChangeArrowheads="1"/>
          </p:cNvSpPr>
          <p:nvPr/>
        </p:nvSpPr>
        <p:spPr bwMode="auto">
          <a:xfrm>
            <a:off x="7234238" y="4052888"/>
            <a:ext cx="1514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/>
              <a:t>132.14.11.51</a:t>
            </a:r>
          </a:p>
        </p:txBody>
      </p:sp>
      <p:sp>
        <p:nvSpPr>
          <p:cNvPr id="22547" name="Text Box 28"/>
          <p:cNvSpPr txBox="1">
            <a:spLocks noChangeArrowheads="1"/>
          </p:cNvSpPr>
          <p:nvPr/>
        </p:nvSpPr>
        <p:spPr bwMode="auto">
          <a:xfrm>
            <a:off x="5184775" y="2895600"/>
            <a:ext cx="1390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/>
              <a:t>132.14.11.1</a:t>
            </a:r>
          </a:p>
        </p:txBody>
      </p:sp>
      <p:pic>
        <p:nvPicPr>
          <p:cNvPr id="22548" name="Picture 30" descr="meg-ryan-01-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" r="5289"/>
          <a:stretch>
            <a:fillRect/>
          </a:stretch>
        </p:blipFill>
        <p:spPr bwMode="auto">
          <a:xfrm>
            <a:off x="280988" y="533400"/>
            <a:ext cx="111125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32" descr="200px-Tom_Hanks,_February_2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3" t="5295" r="13750" b="34416"/>
          <a:stretch>
            <a:fillRect/>
          </a:stretch>
        </p:blipFill>
        <p:spPr bwMode="auto">
          <a:xfrm>
            <a:off x="7747000" y="1219200"/>
            <a:ext cx="1063625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Image result for router ico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" name="Picture 42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05824"/>
            <a:ext cx="7937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25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4" y="2387284"/>
            <a:ext cx="935831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492875"/>
              </p:ext>
            </p:extLst>
          </p:nvPr>
        </p:nvGraphicFramePr>
        <p:xfrm>
          <a:off x="853281" y="4290060"/>
          <a:ext cx="380682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413"/>
                <a:gridCol w="1903413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ROUTING TABLE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Destination Prefix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Next Hop IP</a:t>
                      </a:r>
                      <a:endParaRPr lang="en-U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132.14.0.0/16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123.14.11.11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132.0.0.0/8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13.23.45.55</a:t>
                      </a:r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5" name="Subtitle 2"/>
          <p:cNvSpPr txBox="1">
            <a:spLocks/>
          </p:cNvSpPr>
          <p:nvPr/>
        </p:nvSpPr>
        <p:spPr>
          <a:xfrm>
            <a:off x="-13654" y="7937"/>
            <a:ext cx="6400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Based on slides from CS155 at Stanford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57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IP Protocol Functions (Summary)</a:t>
            </a:r>
          </a:p>
        </p:txBody>
      </p:sp>
      <p:sp>
        <p:nvSpPr>
          <p:cNvPr id="235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153400" cy="5257800"/>
          </a:xfrm>
        </p:spPr>
        <p:txBody>
          <a:bodyPr/>
          <a:lstStyle/>
          <a:p>
            <a:pPr eaLnBrk="1" hangingPunct="1"/>
            <a:r>
              <a:rPr lang="en-US" sz="2400">
                <a:latin typeface="Tahoma" charset="0"/>
                <a:ea typeface="ＭＳ Ｐゴシック" charset="0"/>
                <a:cs typeface="ＭＳ Ｐゴシック" charset="0"/>
              </a:rPr>
              <a:t>Routing</a:t>
            </a:r>
          </a:p>
          <a:p>
            <a:pPr lvl="1" eaLnBrk="1" hangingPunct="1"/>
            <a:r>
              <a:rPr lang="en-US" sz="2000">
                <a:latin typeface="Tahoma" charset="0"/>
                <a:ea typeface="ＭＳ Ｐゴシック" charset="0"/>
              </a:rPr>
              <a:t>IP host knows location of router (gateway)</a:t>
            </a:r>
          </a:p>
          <a:p>
            <a:pPr lvl="1" eaLnBrk="1" hangingPunct="1"/>
            <a:r>
              <a:rPr lang="en-US" sz="2000">
                <a:latin typeface="Tahoma" charset="0"/>
                <a:ea typeface="ＭＳ Ｐゴシック" charset="0"/>
              </a:rPr>
              <a:t>IP gateway must know route to other networks</a:t>
            </a:r>
          </a:p>
          <a:p>
            <a:pPr eaLnBrk="1" hangingPunct="1"/>
            <a:endParaRPr lang="en-US" sz="2400">
              <a:latin typeface="Tahom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>
                <a:latin typeface="Tahoma" charset="0"/>
                <a:ea typeface="ＭＳ Ｐゴシック" charset="0"/>
                <a:cs typeface="ＭＳ Ｐゴシック" charset="0"/>
              </a:rPr>
              <a:t>Fragmentation and reassembly</a:t>
            </a:r>
          </a:p>
          <a:p>
            <a:pPr lvl="1" eaLnBrk="1" hangingPunct="1"/>
            <a:r>
              <a:rPr lang="en-US" sz="2000">
                <a:latin typeface="Tahoma" charset="0"/>
                <a:ea typeface="ＭＳ Ｐゴシック" charset="0"/>
              </a:rPr>
              <a:t>If max-packet-size less than the user-data-size</a:t>
            </a:r>
          </a:p>
          <a:p>
            <a:pPr lvl="1" eaLnBrk="1" hangingPunct="1"/>
            <a:endParaRPr lang="en-US" sz="2000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 sz="2400">
                <a:latin typeface="Tahoma" charset="0"/>
                <a:ea typeface="ＭＳ Ｐゴシック" charset="0"/>
                <a:cs typeface="ＭＳ Ｐゴシック" charset="0"/>
              </a:rPr>
              <a:t>Error reporting</a:t>
            </a:r>
          </a:p>
          <a:p>
            <a:pPr lvl="1" eaLnBrk="1" hangingPunct="1"/>
            <a:r>
              <a:rPr lang="en-US" sz="2000">
                <a:latin typeface="Tahoma" charset="0"/>
                <a:ea typeface="ＭＳ Ｐゴシック" charset="0"/>
              </a:rPr>
              <a:t>ICMP packet to source if packet is dropped</a:t>
            </a:r>
          </a:p>
          <a:p>
            <a:pPr lvl="1" eaLnBrk="1" hangingPunct="1"/>
            <a:endParaRPr lang="en-US" sz="2000">
              <a:latin typeface="Tahoma" charset="0"/>
              <a:ea typeface="ＭＳ Ｐゴシック" charset="0"/>
            </a:endParaRPr>
          </a:p>
          <a:p>
            <a:pPr eaLnBrk="1" hangingPunct="1"/>
            <a:r>
              <a:rPr lang="en-US" sz="2400">
                <a:latin typeface="Tahoma" charset="0"/>
                <a:ea typeface="ＭＳ Ｐゴシック" charset="0"/>
                <a:cs typeface="ＭＳ Ｐゴシック" charset="0"/>
              </a:rPr>
              <a:t>TTL field:    decremented after every hop</a:t>
            </a:r>
          </a:p>
          <a:p>
            <a:pPr lvl="1" eaLnBrk="1" hangingPunct="1"/>
            <a:r>
              <a:rPr lang="en-US" sz="2000">
                <a:latin typeface="Tahoma" charset="0"/>
                <a:ea typeface="ＭＳ Ｐゴシック" charset="0"/>
              </a:rPr>
              <a:t>Packet dropped f TTL=0.    Prevents infinite loops.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-13267" y="0"/>
            <a:ext cx="6400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</a:rPr>
              <a:t>Based on slides from CS155 at Stanford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878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IP address space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85800"/>
            <a:ext cx="7543800" cy="6035040"/>
          </a:xfrm>
        </p:spPr>
      </p:pic>
    </p:spTree>
    <p:extLst>
      <p:ext uri="{BB962C8B-B14F-4D97-AF65-F5344CB8AC3E}">
        <p14:creationId xmlns:p14="http://schemas.microsoft.com/office/powerpoint/2010/main" val="290987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26848</TotalTime>
  <Words>1486</Words>
  <Application>Microsoft Office PowerPoint</Application>
  <PresentationFormat>On-screen Show (4:3)</PresentationFormat>
  <Paragraphs>447</Paragraphs>
  <Slides>45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The Internet! Layers, TCP, UDP, IP DDoS Reflection Attacks IPSEC, ARP</vt:lpstr>
      <vt:lpstr>Internet Infrastructure</vt:lpstr>
      <vt:lpstr>TCP Protocol Stack</vt:lpstr>
      <vt:lpstr>Data Formats</vt:lpstr>
      <vt:lpstr>PowerPoint Presentation</vt:lpstr>
      <vt:lpstr>IP Prefixes &amp; Addresses</vt:lpstr>
      <vt:lpstr>       IP Routing</vt:lpstr>
      <vt:lpstr>IP Protocol Functions (Summary)</vt:lpstr>
      <vt:lpstr>The IP address space</vt:lpstr>
      <vt:lpstr>NATS</vt:lpstr>
      <vt:lpstr>User Datagram Protocol    (protocol=17)</vt:lpstr>
      <vt:lpstr>Problem:  no src IP authentication</vt:lpstr>
      <vt:lpstr>DoS Reflection &amp; Amplification Attack Using protocols over UDP: like NTP, DNS etc</vt:lpstr>
      <vt:lpstr>Transmission Control Protocol</vt:lpstr>
      <vt:lpstr>PowerPoint Presentation</vt:lpstr>
      <vt:lpstr>PowerPoint Presentation</vt:lpstr>
      <vt:lpstr>Review: TCP Handshake</vt:lpstr>
      <vt:lpstr>Basic Security Problems</vt:lpstr>
      <vt:lpstr>1. Packet Sniffing</vt:lpstr>
      <vt:lpstr>2. TCP Connection Spoofing</vt:lpstr>
      <vt:lpstr>Example DoS vulnerability  [Watson’04]</vt:lpstr>
      <vt:lpstr>Random initial TCP SNs</vt:lpstr>
      <vt:lpstr>Securing the IP/TCP stack</vt:lpstr>
      <vt:lpstr>Who uses IPsec? From Stallings 5th edition</vt:lpstr>
      <vt:lpstr>Mode 1: Transport</vt:lpstr>
      <vt:lpstr>Mode 2: Tunnel</vt:lpstr>
      <vt:lpstr>ESP Tunnel mode  (From Steve Friedl)</vt:lpstr>
      <vt:lpstr>ESP without authentication (From Steve Friedl)</vt:lpstr>
      <vt:lpstr>AH Tunnel mode  (From Steve Friedl)</vt:lpstr>
      <vt:lpstr>AH Transport mode (From Steve Friedl)</vt:lpstr>
      <vt:lpstr>ESP Transport mode  (From Steve Friedl)</vt:lpstr>
      <vt:lpstr>PowerPoint Presentation</vt:lpstr>
      <vt:lpstr>Other considerations</vt:lpstr>
      <vt:lpstr>From CAIDA</vt:lpstr>
      <vt:lpstr>TLS Handshake</vt:lpstr>
      <vt:lpstr>TLS packet format</vt:lpstr>
      <vt:lpstr>IPSEC VS TLS?</vt:lpstr>
      <vt:lpstr>What is ARP?</vt:lpstr>
      <vt:lpstr>PowerPoint Presentation</vt:lpstr>
      <vt:lpstr>PowerPoint Presentation</vt:lpstr>
      <vt:lpstr>ARP poisoning</vt:lpstr>
      <vt:lpstr>ARP poisoning</vt:lpstr>
      <vt:lpstr>ARP poisoning</vt:lpstr>
      <vt:lpstr>Great Cannon of China</vt:lpstr>
      <vt:lpstr>Topics (Week of December 1, 2015)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IPsec and TLS</dc:title>
  <dc:creator>goldbe</dc:creator>
  <cp:lastModifiedBy>Sharon Goldberg</cp:lastModifiedBy>
  <cp:revision>43</cp:revision>
  <dcterms:created xsi:type="dcterms:W3CDTF">2012-03-15T23:59:51Z</dcterms:created>
  <dcterms:modified xsi:type="dcterms:W3CDTF">2015-12-01T15:39:57Z</dcterms:modified>
</cp:coreProperties>
</file>