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39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C46A-784F-4188-941D-87EB40B3BCF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92F1-E5DB-40D9-9072-70987BED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3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C46A-784F-4188-941D-87EB40B3BCF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92F1-E5DB-40D9-9072-70987BED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2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C46A-784F-4188-941D-87EB40B3BCF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92F1-E5DB-40D9-9072-70987BED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4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C46A-784F-4188-941D-87EB40B3BCF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92F1-E5DB-40D9-9072-70987BED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1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C46A-784F-4188-941D-87EB40B3BCF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92F1-E5DB-40D9-9072-70987BED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3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C46A-784F-4188-941D-87EB40B3BCF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92F1-E5DB-40D9-9072-70987BED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8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C46A-784F-4188-941D-87EB40B3BCF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92F1-E5DB-40D9-9072-70987BED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7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C46A-784F-4188-941D-87EB40B3BCF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92F1-E5DB-40D9-9072-70987BED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9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C46A-784F-4188-941D-87EB40B3BCF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92F1-E5DB-40D9-9072-70987BED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3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C46A-784F-4188-941D-87EB40B3BCF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92F1-E5DB-40D9-9072-70987BED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2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C46A-784F-4188-941D-87EB40B3BCF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92F1-E5DB-40D9-9072-70987BED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7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AC46A-784F-4188-941D-87EB40B3BCF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992F1-E5DB-40D9-9072-70987BED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Policy Learning II: Reinforcement Learning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53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95093"/>
          </a:xfrm>
        </p:spPr>
        <p:txBody>
          <a:bodyPr/>
          <a:lstStyle/>
          <a:p>
            <a:r>
              <a:rPr lang="en-US" dirty="0"/>
              <a:t>Bad for large state spaces (same limitation as policy/value iteration)</a:t>
            </a:r>
          </a:p>
          <a:p>
            <a:pPr lvl="1"/>
            <a:r>
              <a:rPr lang="en-US" dirty="0"/>
              <a:t>Why? Too many equations to solve</a:t>
            </a:r>
          </a:p>
          <a:p>
            <a:endParaRPr lang="en-US" dirty="0"/>
          </a:p>
          <a:p>
            <a:r>
              <a:rPr lang="en-US" dirty="0"/>
              <a:t>Another big problem: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The frequencies are </a:t>
            </a:r>
            <a:r>
              <a:rPr lang="en-US" dirty="0">
                <a:solidFill>
                  <a:srgbClr val="FF0000"/>
                </a:solidFill>
              </a:rPr>
              <a:t>sensitive</a:t>
            </a:r>
            <a:r>
              <a:rPr lang="en-US" dirty="0"/>
              <a:t>!</a:t>
            </a:r>
          </a:p>
          <a:p>
            <a:pPr lvl="2"/>
            <a:r>
              <a:rPr lang="en-US" dirty="0"/>
              <a:t>What if we don’t “explore”  some areas of the map! We won’t have good </a:t>
            </a:r>
            <a:r>
              <a:rPr lang="en-US" dirty="0" err="1"/>
              <a:t>probs</a:t>
            </a:r>
            <a:r>
              <a:rPr lang="en-US" dirty="0"/>
              <a:t>!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Counting frequencies </a:t>
            </a:r>
            <a:r>
              <a:rPr lang="en-US" dirty="0"/>
              <a:t>on their own is </a:t>
            </a:r>
            <a:r>
              <a:rPr lang="en-US" dirty="0">
                <a:solidFill>
                  <a:srgbClr val="FF0000"/>
                </a:solidFill>
              </a:rPr>
              <a:t>too aggressive </a:t>
            </a:r>
            <a:r>
              <a:rPr lang="en-US" dirty="0"/>
              <a:t>a strategy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649" y="3692540"/>
            <a:ext cx="9088156" cy="115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3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“Relaxing” Frequencies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0279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Two methods (in general):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Bayesian </a:t>
                </a:r>
                <a:r>
                  <a:rPr lang="en-US" dirty="0" err="1">
                    <a:solidFill>
                      <a:srgbClr val="FF0000"/>
                    </a:solidFill>
                  </a:rPr>
                  <a:t>esimates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2"/>
                <a:r>
                  <a:rPr lang="en-US" dirty="0"/>
                  <a:t>Frequencies may be unlucky (and therefore learned transition model may be wrong)</a:t>
                </a:r>
              </a:p>
              <a:p>
                <a:pPr lvl="2"/>
                <a:r>
                  <a:rPr lang="en-US" dirty="0"/>
                  <a:t>Keep a </a:t>
                </a:r>
                <a:r>
                  <a:rPr lang="en-US" dirty="0">
                    <a:solidFill>
                      <a:srgbClr val="FF0000"/>
                    </a:solidFill>
                  </a:rPr>
                  <a:t>prior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over models in the hypothesis space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2"/>
                <a:r>
                  <a:rPr lang="en-US" dirty="0"/>
                  <a:t>Maintain a </a:t>
                </a:r>
                <a:r>
                  <a:rPr lang="en-US" dirty="0">
                    <a:solidFill>
                      <a:srgbClr val="FF0000"/>
                    </a:solidFill>
                  </a:rPr>
                  <a:t>posterior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⁡[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</m:e>
                        </m:nary>
                      </m:den>
                    </m:f>
                  </m:oMath>
                </a14:m>
                <a:r>
                  <a:rPr lang="en-US" dirty="0"/>
                  <a:t> over models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2"/>
                <a:r>
                  <a:rPr lang="en-US" dirty="0"/>
                  <a:t>agent decides to stop learning:</a:t>
                </a:r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 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02794"/>
              </a:xfrm>
              <a:blipFill>
                <a:blip r:embed="rId2"/>
                <a:stretch>
                  <a:fillRect l="-1043" t="-2030" b="-6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73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“Relaxing” Frequencies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Second method: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Robust control theory</a:t>
                </a:r>
              </a:p>
              <a:p>
                <a:pPr lvl="2"/>
                <a:r>
                  <a:rPr lang="en-US" dirty="0"/>
                  <a:t>Keep set of </a:t>
                </a:r>
                <a:r>
                  <a:rPr lang="en-US" dirty="0">
                    <a:solidFill>
                      <a:srgbClr val="FF0000"/>
                    </a:solidFill>
                  </a:rPr>
                  <a:t>possible models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Optimal policy is one (from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) that give the best outcome in the </a:t>
                </a:r>
                <a:r>
                  <a:rPr lang="en-US" dirty="0">
                    <a:solidFill>
                      <a:srgbClr val="FF0000"/>
                    </a:solidFill>
                  </a:rPr>
                  <a:t>worst case</a:t>
                </a:r>
                <a:r>
                  <a:rPr lang="en-US" dirty="0"/>
                  <a:t>:</a:t>
                </a:r>
              </a:p>
              <a:p>
                <a:pPr lvl="2"/>
                <a:endParaRPr lang="en-US" dirty="0"/>
              </a:p>
              <a:p>
                <a:pPr marL="3657600" lvl="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lim>
                              </m:limLow>
                            </m:fName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bSup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doesn’t have to be entire hypothesis space:</a:t>
                </a:r>
              </a:p>
              <a:p>
                <a:pPr lvl="3"/>
                <a:r>
                  <a:rPr lang="en-US" dirty="0"/>
                  <a:t>Often set of models that meet some performance criteria (like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52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Temporal-Difference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6369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Solving the MDP is </a:t>
                </a:r>
                <a:r>
                  <a:rPr lang="en-US" dirty="0">
                    <a:solidFill>
                      <a:srgbClr val="FF0000"/>
                    </a:solidFill>
                  </a:rPr>
                  <a:t>not the only way</a:t>
                </a:r>
              </a:p>
              <a:p>
                <a:endParaRPr lang="en-US" dirty="0"/>
              </a:p>
              <a:p>
                <a:r>
                  <a:rPr lang="en-US" dirty="0"/>
                  <a:t>Use observed transitions to adjust utilities (of observed states) to </a:t>
                </a:r>
                <a:r>
                  <a:rPr lang="en-US" dirty="0">
                    <a:solidFill>
                      <a:srgbClr val="FF0000"/>
                    </a:solidFill>
                  </a:rPr>
                  <a:t>make them agree </a:t>
                </a:r>
                <a:r>
                  <a:rPr lang="en-US" dirty="0"/>
                  <a:t>with constraints</a:t>
                </a:r>
              </a:p>
              <a:p>
                <a:endParaRPr lang="en-US" dirty="0"/>
              </a:p>
              <a:p>
                <a:r>
                  <a:rPr lang="en-US" dirty="0"/>
                  <a:t>Lets pretend we observe: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=0.84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=0.92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more the transition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1,3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</m:oMath>
                </a14:m>
                <a:r>
                  <a:rPr lang="en-US" dirty="0"/>
                  <a:t> is observed, the more we expect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=−0.04+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=0.88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Adjust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r>
                  <a:rPr lang="en-US" dirty="0"/>
                  <a:t> according to the following: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63697"/>
              </a:xfrm>
              <a:blipFill>
                <a:blip r:embed="rId2"/>
                <a:stretch>
                  <a:fillRect l="-1043" t="-2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8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Temporal-Difference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Adjusts utilities to move towards </a:t>
                </a:r>
                <a:r>
                  <a:rPr lang="en-US" dirty="0">
                    <a:solidFill>
                      <a:srgbClr val="FF0000"/>
                    </a:solidFill>
                  </a:rPr>
                  <a:t>equilibrium</a:t>
                </a:r>
              </a:p>
              <a:p>
                <a:endParaRPr lang="en-US" dirty="0"/>
              </a:p>
              <a:p>
                <a:r>
                  <a:rPr lang="en-US" dirty="0"/>
                  <a:t>Converges to bellman solution!</a:t>
                </a:r>
              </a:p>
              <a:p>
                <a:pPr lvl="1"/>
                <a:r>
                  <a:rPr lang="en-US" dirty="0"/>
                  <a:t>Average utility converges</a:t>
                </a:r>
              </a:p>
              <a:p>
                <a:pPr lvl="1"/>
                <a:r>
                  <a:rPr lang="en-US" dirty="0"/>
                  <a:t>Decay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over time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No transition model learning!</a:t>
                </a:r>
              </a:p>
              <a:p>
                <a:pPr lvl="1"/>
                <a:r>
                  <a:rPr lang="en-US" dirty="0"/>
                  <a:t>“crude” </a:t>
                </a:r>
                <a:r>
                  <a:rPr lang="en-US" dirty="0" err="1"/>
                  <a:t>approx</a:t>
                </a:r>
                <a:r>
                  <a:rPr lang="en-US" dirty="0"/>
                  <a:t> to ADP</a:t>
                </a:r>
              </a:p>
              <a:p>
                <a:pPr lvl="2"/>
                <a:r>
                  <a:rPr lang="en-US" dirty="0"/>
                  <a:t>(computationally feasible)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896" y="3486616"/>
            <a:ext cx="6344535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0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Temporal-Difference &amp; ADP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9116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Temporal-Difference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Why wait for observed trajectories?</a:t>
            </a:r>
          </a:p>
          <a:p>
            <a:pPr lvl="2"/>
            <a:r>
              <a:rPr lang="en-US" dirty="0"/>
              <a:t>Slow</a:t>
            </a:r>
          </a:p>
          <a:p>
            <a:pPr lvl="2"/>
            <a:r>
              <a:rPr lang="en-US" dirty="0"/>
              <a:t>Need lots of trajectories to converge</a:t>
            </a:r>
          </a:p>
          <a:p>
            <a:endParaRPr lang="en-US" dirty="0"/>
          </a:p>
          <a:p>
            <a:pPr lvl="1"/>
            <a:r>
              <a:rPr lang="en-US" dirty="0"/>
              <a:t>“Imagine” fake transitions (i.e. transitions that “might” happen)</a:t>
            </a:r>
          </a:p>
          <a:p>
            <a:pPr lvl="2"/>
            <a:r>
              <a:rPr lang="en-US" dirty="0"/>
              <a:t>Can generate large number of “imaginary” transitions</a:t>
            </a:r>
          </a:p>
          <a:p>
            <a:pPr lvl="2"/>
            <a:r>
              <a:rPr lang="en-US" dirty="0"/>
              <a:t>Closer to ADP</a:t>
            </a:r>
          </a:p>
          <a:p>
            <a:pPr lvl="2"/>
            <a:r>
              <a:rPr lang="en-US" dirty="0"/>
              <a:t>More compute </a:t>
            </a:r>
            <a:r>
              <a:rPr lang="en-US" dirty="0">
                <a:sym typeface="Wingdings" panose="05000000000000000000" pitchFamily="2" charset="2"/>
              </a:rPr>
              <a:t> converge quicker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ADP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Don’t need to compute all updates:</a:t>
            </a:r>
          </a:p>
          <a:p>
            <a:pPr lvl="2"/>
            <a:r>
              <a:rPr lang="en-US" dirty="0"/>
              <a:t>use a heuristic to adjust only “important” updates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Prioritized sweeping heuristic</a:t>
            </a:r>
            <a:r>
              <a:rPr lang="en-US" dirty="0"/>
              <a:t>:</a:t>
            </a:r>
          </a:p>
          <a:p>
            <a:pPr lvl="3"/>
            <a:r>
              <a:rPr lang="en-US" dirty="0"/>
              <a:t>Make adjustments to states whose likely successors have (just undergone) large adjustments</a:t>
            </a:r>
          </a:p>
        </p:txBody>
      </p:sp>
    </p:spTree>
    <p:extLst>
      <p:ext uri="{BB962C8B-B14F-4D97-AF65-F5344CB8AC3E}">
        <p14:creationId xmlns:p14="http://schemas.microsoft.com/office/powerpoint/2010/main" val="372232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Value Iteration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for each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Use utilities to </a:t>
                </a:r>
                <a:r>
                  <a:rPr lang="en-US" dirty="0">
                    <a:solidFill>
                      <a:srgbClr val="FF0000"/>
                    </a:solidFill>
                  </a:rPr>
                  <a:t>select optimal action </a:t>
                </a:r>
                <a:r>
                  <a:rPr lang="en-US" dirty="0"/>
                  <a:t>in each state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Bellman is a contraction function </a:t>
                </a:r>
                <a:r>
                  <a:rPr lang="en-US" dirty="0">
                    <a:sym typeface="Wingdings" panose="05000000000000000000" pitchFamily="2" charset="2"/>
                  </a:rPr>
                  <a:t> converges  to optimal solution!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Policy Iteration</a:t>
                </a:r>
              </a:p>
              <a:p>
                <a:pPr lvl="1"/>
                <a:r>
                  <a:rPr lang="en-US" dirty="0"/>
                  <a:t>Start with some </a:t>
                </a:r>
                <a:r>
                  <a:rPr lang="en-US" dirty="0">
                    <a:solidFill>
                      <a:srgbClr val="FF0000"/>
                    </a:solidFill>
                  </a:rPr>
                  <a:t>initial policy </a:t>
                </a:r>
                <a:r>
                  <a:rPr lang="en-US" dirty="0"/>
                  <a:t>(can be chosen at random)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Alternate</a:t>
                </a:r>
                <a:r>
                  <a:rPr lang="en-US" dirty="0"/>
                  <a:t> between two steps:</a:t>
                </a:r>
              </a:p>
              <a:p>
                <a:pPr lvl="2"/>
                <a:r>
                  <a:rPr lang="en-US" dirty="0"/>
                  <a:t>Policy </a:t>
                </a:r>
                <a:r>
                  <a:rPr lang="en-US" dirty="0">
                    <a:solidFill>
                      <a:srgbClr val="FF0000"/>
                    </a:solidFill>
                  </a:rPr>
                  <a:t>evaluation</a:t>
                </a:r>
                <a:r>
                  <a:rPr lang="en-US" dirty="0"/>
                  <a:t>:</a:t>
                </a:r>
              </a:p>
              <a:p>
                <a:pPr lvl="3"/>
                <a:r>
                  <a:rPr lang="en-US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Policy </a:t>
                </a:r>
                <a:r>
                  <a:rPr lang="en-US" dirty="0">
                    <a:solidFill>
                      <a:srgbClr val="FF0000"/>
                    </a:solidFill>
                  </a:rPr>
                  <a:t>improvement</a:t>
                </a:r>
                <a:r>
                  <a:rPr lang="en-US" dirty="0"/>
                  <a:t>:</a:t>
                </a:r>
              </a:p>
              <a:p>
                <a:pPr lvl="3"/>
                <a:r>
                  <a:rPr lang="en-US" dirty="0"/>
                  <a:t>Calculate new MEU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using one-step lookahead (bellman equation)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Terminate when policy improvement </a:t>
                </a:r>
                <a:r>
                  <a:rPr lang="en-US" dirty="0">
                    <a:sym typeface="Wingdings" panose="05000000000000000000" pitchFamily="2" charset="2"/>
                  </a:rPr>
                  <a:t> no changes in utility values</a:t>
                </a:r>
              </a:p>
              <a:p>
                <a:pPr lvl="2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Utility values converge </a:t>
                </a:r>
                <a:r>
                  <a:rPr lang="en-US" dirty="0">
                    <a:sym typeface="Wingdings" panose="05000000000000000000" pitchFamily="2" charset="2"/>
                  </a:rPr>
                  <a:t>between iterations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17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Learning (from Examples)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problem:</a:t>
            </a:r>
          </a:p>
          <a:p>
            <a:pPr lvl="1"/>
            <a:r>
              <a:rPr lang="en-US" dirty="0"/>
              <a:t>Value Iteration &amp; Policy Iteration require:</a:t>
            </a:r>
          </a:p>
          <a:p>
            <a:pPr lvl="2"/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advanced</a:t>
            </a:r>
            <a:r>
              <a:rPr lang="en-US" dirty="0"/>
              <a:t>) </a:t>
            </a:r>
            <a:r>
              <a:rPr lang="en-US" dirty="0">
                <a:solidFill>
                  <a:srgbClr val="FF0000"/>
                </a:solidFill>
              </a:rPr>
              <a:t>knowledge</a:t>
            </a:r>
            <a:r>
              <a:rPr lang="en-US" dirty="0"/>
              <a:t> of transition model</a:t>
            </a:r>
          </a:p>
          <a:p>
            <a:pPr lvl="2"/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advanced</a:t>
            </a:r>
            <a:r>
              <a:rPr lang="en-US" dirty="0"/>
              <a:t>) </a:t>
            </a:r>
            <a:r>
              <a:rPr lang="en-US" dirty="0">
                <a:solidFill>
                  <a:srgbClr val="FF0000"/>
                </a:solidFill>
              </a:rPr>
              <a:t>knowledge</a:t>
            </a:r>
            <a:r>
              <a:rPr lang="en-US" dirty="0"/>
              <a:t> of reward function</a:t>
            </a:r>
          </a:p>
          <a:p>
            <a:r>
              <a:rPr lang="en-US" dirty="0"/>
              <a:t>What if we don’t know these? (i.e. world is </a:t>
            </a:r>
            <a:r>
              <a:rPr lang="en-US" dirty="0">
                <a:solidFill>
                  <a:srgbClr val="FF0000"/>
                </a:solidFill>
              </a:rPr>
              <a:t>“black box”</a:t>
            </a:r>
            <a:r>
              <a:rPr lang="en-US" dirty="0"/>
              <a:t>)?</a:t>
            </a:r>
          </a:p>
          <a:p>
            <a:r>
              <a:rPr lang="en-US" dirty="0"/>
              <a:t>The plan:</a:t>
            </a:r>
          </a:p>
          <a:p>
            <a:pPr marL="457200" lvl="1" indent="0">
              <a:buNone/>
            </a:pPr>
            <a:r>
              <a:rPr lang="en-US" dirty="0"/>
              <a:t>				get a bunch of trials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				       Get better</a:t>
            </a:r>
          </a:p>
        </p:txBody>
      </p:sp>
      <p:sp>
        <p:nvSpPr>
          <p:cNvPr id="4" name="Curved Left Arrow 3"/>
          <p:cNvSpPr/>
          <p:nvPr/>
        </p:nvSpPr>
        <p:spPr>
          <a:xfrm>
            <a:off x="6385102" y="4748601"/>
            <a:ext cx="404220" cy="883004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Left Arrow 4"/>
          <p:cNvSpPr/>
          <p:nvPr/>
        </p:nvSpPr>
        <p:spPr>
          <a:xfrm rot="10800000">
            <a:off x="4543874" y="4748601"/>
            <a:ext cx="404220" cy="883004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8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now, let us fix our policy</a:t>
                </a:r>
              </a:p>
              <a:p>
                <a:pPr lvl="1"/>
                <a:r>
                  <a:rPr lang="en-US" dirty="0"/>
                  <a:t>Whatever the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is, </a:t>
                </a:r>
                <a:r>
                  <a:rPr lang="en-US" dirty="0">
                    <a:solidFill>
                      <a:srgbClr val="FF0000"/>
                    </a:solidFill>
                  </a:rPr>
                  <a:t>agent always follows policy</a:t>
                </a:r>
              </a:p>
              <a:p>
                <a:pPr lvl="1"/>
                <a:r>
                  <a:rPr lang="en-US" dirty="0"/>
                  <a:t>Skill issue: get a good policy!</a:t>
                </a:r>
              </a:p>
              <a:p>
                <a:endParaRPr lang="en-US" dirty="0"/>
              </a:p>
              <a:p>
                <a:r>
                  <a:rPr lang="en-US" dirty="0"/>
                  <a:t>Get a bunch of trials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Record state &amp; reward </a:t>
                </a:r>
                <a:r>
                  <a:rPr lang="en-US" dirty="0"/>
                  <a:t>each time</a:t>
                </a:r>
              </a:p>
              <a:p>
                <a:pPr lvl="1"/>
                <a:r>
                  <a:rPr lang="en-US" dirty="0"/>
                  <a:t>Keep going until terminal state is reached</a:t>
                </a:r>
              </a:p>
              <a:p>
                <a:pPr lvl="1"/>
                <a:r>
                  <a:rPr lang="en-US" dirty="0"/>
                  <a:t>Goal: </a:t>
                </a:r>
                <a:r>
                  <a:rPr lang="en-US" dirty="0">
                    <a:solidFill>
                      <a:srgbClr val="FF0000"/>
                    </a:solidFill>
                  </a:rPr>
                  <a:t>Learn</a:t>
                </a:r>
                <a:r>
                  <a:rPr lang="en-US" dirty="0"/>
                  <a:t> the expected utility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9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8237"/>
            <a:ext cx="5345446" cy="204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Learn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0860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Method 1: </a:t>
                </a:r>
                <a:r>
                  <a:rPr lang="en-US" dirty="0">
                    <a:solidFill>
                      <a:srgbClr val="FF0000"/>
                    </a:solidFill>
                  </a:rPr>
                  <a:t>Direct Utility Estimation </a:t>
                </a:r>
              </a:p>
              <a:p>
                <a:pPr lvl="1"/>
                <a:r>
                  <a:rPr lang="en-US" dirty="0"/>
                  <a:t>Idea: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is expected (total) reward for rest of the trajectory</a:t>
                </a:r>
              </a:p>
              <a:p>
                <a:pPr lvl="1"/>
                <a:r>
                  <a:rPr lang="en-US" dirty="0"/>
                  <a:t>Called expected “</a:t>
                </a:r>
                <a:r>
                  <a:rPr lang="en-US" dirty="0">
                    <a:solidFill>
                      <a:srgbClr val="FF0000"/>
                    </a:solidFill>
                  </a:rPr>
                  <a:t>reward to go</a:t>
                </a:r>
                <a:r>
                  <a:rPr lang="en-US" dirty="0"/>
                  <a:t>”</a:t>
                </a:r>
              </a:p>
              <a:p>
                <a:pPr lvl="1"/>
                <a:r>
                  <a:rPr lang="en-US" dirty="0"/>
                  <a:t>Each trial provides a </a:t>
                </a:r>
                <a:r>
                  <a:rPr lang="en-US" dirty="0">
                    <a:solidFill>
                      <a:srgbClr val="FF0000"/>
                    </a:solidFill>
                  </a:rPr>
                  <a:t>sample</a:t>
                </a:r>
                <a:r>
                  <a:rPr lang="en-US" dirty="0"/>
                  <a:t> (for each state visited)</a:t>
                </a:r>
              </a:p>
              <a:p>
                <a:pPr lvl="2"/>
                <a:r>
                  <a:rPr lang="en-US" dirty="0"/>
                  <a:t>Keep running average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dirty="0" smtClean="0"/>
                          <m:t> 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Consider this trajectory: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1 sample for a trajectory starting at (1,1) (total reward = 0.72)</a:t>
                </a:r>
              </a:p>
              <a:p>
                <a:pPr lvl="1"/>
                <a:r>
                  <a:rPr lang="en-US" dirty="0"/>
                  <a:t>2 samples for a trajectory starting at (1,2) (total rewards = 0.76, 0.84)</a:t>
                </a:r>
              </a:p>
              <a:p>
                <a:pPr lvl="1"/>
                <a:r>
                  <a:rPr lang="en-US" dirty="0"/>
                  <a:t>2 samples for (1,3) (total rewards = 0.8, 0.88)</a:t>
                </a:r>
              </a:p>
              <a:p>
                <a:pPr lvl="1"/>
                <a:r>
                  <a:rPr lang="en-US" dirty="0"/>
                  <a:t>…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08607"/>
              </a:xfrm>
              <a:blipFill>
                <a:blip r:embed="rId3"/>
                <a:stretch>
                  <a:fillRect l="-928" t="-2587" b="-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621" y="4596337"/>
            <a:ext cx="7154273" cy="3810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443252-6071-FFEE-8EE9-6EA26870A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159" y="78256"/>
            <a:ext cx="7154273" cy="3810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728F15-9D3F-6AEB-346D-03AEAC3A5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378" y="672020"/>
            <a:ext cx="5568054" cy="2674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DDA1F3-5492-EEFF-2AD5-3560EC822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0317" y="1052674"/>
            <a:ext cx="3903115" cy="2251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BCCD84-B5B3-1703-3B0E-1E53D83F77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6710" y="1523387"/>
            <a:ext cx="4746722" cy="2512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46E39E-E04E-7329-95A0-1998C18A3E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0831" y="1868571"/>
            <a:ext cx="3112601" cy="2381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691612-5051-1322-D712-E57D3D171A0D}"/>
                  </a:ext>
                </a:extLst>
              </p:cNvPr>
              <p:cNvSpPr txBox="1"/>
              <p:nvPr/>
            </p:nvSpPr>
            <p:spPr>
              <a:xfrm>
                <a:off x="5958348" y="1764899"/>
                <a:ext cx="13890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samples!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691612-5051-1322-D712-E57D3D171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348" y="1764899"/>
                <a:ext cx="1389035" cy="276999"/>
              </a:xfrm>
              <a:prstGeom prst="rect">
                <a:avLst/>
              </a:prstGeom>
              <a:blipFill>
                <a:blip r:embed="rId9"/>
                <a:stretch>
                  <a:fillRect t="-28889" r="-1052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D635DC-A308-D1DA-4671-AC9238DE46AF}"/>
                  </a:ext>
                </a:extLst>
              </p:cNvPr>
              <p:cNvSpPr txBox="1"/>
              <p:nvPr/>
            </p:nvSpPr>
            <p:spPr>
              <a:xfrm>
                <a:off x="5710860" y="954422"/>
                <a:ext cx="13890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samples!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D635DC-A308-D1DA-4671-AC9238DE4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860" y="954422"/>
                <a:ext cx="1389035" cy="276999"/>
              </a:xfrm>
              <a:prstGeom prst="rect">
                <a:avLst/>
              </a:prstGeom>
              <a:blipFill>
                <a:blip r:embed="rId10"/>
                <a:stretch>
                  <a:fillRect t="-28889" r="-10088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54011E-DBAF-8A10-378C-14D7DE1599AB}"/>
                  </a:ext>
                </a:extLst>
              </p:cNvPr>
              <p:cNvSpPr txBox="1"/>
              <p:nvPr/>
            </p:nvSpPr>
            <p:spPr>
              <a:xfrm>
                <a:off x="3302940" y="185269"/>
                <a:ext cx="13890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samples!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54011E-DBAF-8A10-378C-14D7DE159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940" y="185269"/>
                <a:ext cx="1389035" cy="276999"/>
              </a:xfrm>
              <a:prstGeom prst="rect">
                <a:avLst/>
              </a:prstGeom>
              <a:blipFill>
                <a:blip r:embed="rId11"/>
                <a:stretch>
                  <a:fillRect t="-28261" r="-10088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56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Direct Utility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6747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Utilities are </a:t>
                </a:r>
                <a:r>
                  <a:rPr lang="en-US" dirty="0">
                    <a:solidFill>
                      <a:srgbClr val="FF0000"/>
                    </a:solidFill>
                  </a:rPr>
                  <a:t>not independent </a:t>
                </a:r>
                <a:r>
                  <a:rPr lang="en-US" dirty="0"/>
                  <a:t>of each other</a:t>
                </a:r>
              </a:p>
              <a:p>
                <a:pPr lvl="1"/>
                <a:r>
                  <a:rPr lang="en-US" dirty="0"/>
                  <a:t>A more accurate representation of utility dependencies: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Consider this trial: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When we reach </a:t>
                </a:r>
                <a:r>
                  <a:rPr lang="en-US" dirty="0">
                    <a:solidFill>
                      <a:srgbClr val="00B0F0"/>
                    </a:solidFill>
                  </a:rPr>
                  <a:t>(3,2)</a:t>
                </a:r>
                <a:r>
                  <a:rPr lang="en-US" dirty="0"/>
                  <a:t>: brand new state</a:t>
                </a:r>
              </a:p>
              <a:p>
                <a:pPr lvl="2"/>
                <a:r>
                  <a:rPr lang="en-US" dirty="0"/>
                  <a:t>Great! Opportunity for learning!</a:t>
                </a:r>
              </a:p>
              <a:p>
                <a:pPr lvl="2"/>
                <a:r>
                  <a:rPr lang="en-US" dirty="0"/>
                  <a:t>Reaches (3,3): a good state (learned from prior trial)</a:t>
                </a:r>
              </a:p>
              <a:p>
                <a:pPr lvl="3"/>
                <a:r>
                  <a:rPr lang="en-US" dirty="0"/>
                  <a:t>Since (3,3) is reachable from (3,2)…shouldn’t (3,2) be a good state (i.e. high utility)?</a:t>
                </a:r>
              </a:p>
              <a:p>
                <a:pPr lvl="2"/>
                <a:r>
                  <a:rPr lang="en-US" dirty="0"/>
                  <a:t>Problem: Direct Utility Estimation doesn’t learn anything until </a:t>
                </a:r>
                <a:r>
                  <a:rPr lang="en-US" dirty="0">
                    <a:solidFill>
                      <a:srgbClr val="FF0000"/>
                    </a:solidFill>
                  </a:rPr>
                  <a:t>after</a:t>
                </a:r>
                <a:r>
                  <a:rPr lang="en-US" dirty="0"/>
                  <a:t> the trial is done!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67474"/>
              </a:xfrm>
              <a:blipFill>
                <a:blip r:embed="rId2"/>
                <a:stretch>
                  <a:fillRect l="-1043" t="-2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863" y="3907951"/>
            <a:ext cx="7154273" cy="62873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166304" y="4286093"/>
            <a:ext cx="396371" cy="20799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5">
            <a:extLst>
              <a:ext uri="{FF2B5EF4-FFF2-40B4-BE49-F238E27FC236}">
                <a16:creationId xmlns:a16="http://schemas.microsoft.com/office/drawing/2014/main" id="{5BAB59B7-521A-A19D-569C-9EC630057C01}"/>
              </a:ext>
            </a:extLst>
          </p:cNvPr>
          <p:cNvSpPr/>
          <p:nvPr/>
        </p:nvSpPr>
        <p:spPr>
          <a:xfrm rot="16200000">
            <a:off x="7238765" y="4630876"/>
            <a:ext cx="396371" cy="20799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8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Direct Utility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5192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Consider all function our model can learn</a:t>
                </a:r>
              </a:p>
              <a:p>
                <a:r>
                  <a:rPr lang="en-US" dirty="0"/>
                  <a:t>Really, </a:t>
                </a:r>
                <a:r>
                  <a:rPr lang="en-US" u="sng" dirty="0"/>
                  <a:t>really</a:t>
                </a:r>
                <a:r>
                  <a:rPr lang="en-US" dirty="0"/>
                  <a:t>, </a:t>
                </a:r>
                <a:r>
                  <a:rPr lang="en-US" b="1" u="sng" dirty="0"/>
                  <a:t>really</a:t>
                </a:r>
                <a:r>
                  <a:rPr lang="en-US" dirty="0"/>
                  <a:t> big space (called a “</a:t>
                </a:r>
                <a:r>
                  <a:rPr lang="en-US" dirty="0">
                    <a:solidFill>
                      <a:srgbClr val="FF0000"/>
                    </a:solidFill>
                  </a:rPr>
                  <a:t>hypothesis space</a:t>
                </a:r>
                <a:r>
                  <a:rPr lang="en-US" dirty="0"/>
                  <a:t>”)</a:t>
                </a:r>
              </a:p>
              <a:p>
                <a:pPr lvl="1"/>
                <a:r>
                  <a:rPr lang="en-US" dirty="0"/>
                  <a:t>Consider: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boolean</a:t>
                </a:r>
                <a:r>
                  <a:rPr lang="en-US" dirty="0"/>
                  <a:t> variables, 1 output (true or false)</a:t>
                </a:r>
              </a:p>
              <a:p>
                <a:pPr lvl="2"/>
                <a:r>
                  <a:rPr lang="en-US" dirty="0"/>
                  <a:t>Goal: learn the function from data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examples)</a:t>
                </a:r>
              </a:p>
              <a:p>
                <a:pPr lvl="2"/>
                <a:r>
                  <a:rPr lang="en-US" dirty="0"/>
                  <a:t>How many functions could exist?</a:t>
                </a:r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combinations of variables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3"/>
                <a:r>
                  <a:rPr lang="en-US" dirty="0"/>
                  <a:t>Function output t/f (for every assignment)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 functions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Direct Utility Estimation:</a:t>
                </a:r>
              </a:p>
              <a:p>
                <a:pPr lvl="1"/>
                <a:r>
                  <a:rPr lang="en-US" dirty="0"/>
                  <a:t>Considers a hypothesis space which is bigger than it needs to be</a:t>
                </a:r>
              </a:p>
              <a:p>
                <a:pPr lvl="1"/>
                <a:r>
                  <a:rPr lang="en-US" dirty="0"/>
                  <a:t>Harder to learn!</a:t>
                </a:r>
              </a:p>
              <a:p>
                <a:pPr lvl="1"/>
                <a:r>
                  <a:rPr lang="en-US" dirty="0"/>
                  <a:t>Converges really slowly!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51923"/>
              </a:xfrm>
              <a:blipFill>
                <a:blip r:embed="rId2"/>
                <a:stretch>
                  <a:fillRect l="-928" t="-2460" b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roup 39">
                <a:extLst>
                  <a:ext uri="{FF2B5EF4-FFF2-40B4-BE49-F238E27FC236}">
                    <a16:creationId xmlns:a16="http://schemas.microsoft.com/office/drawing/2014/main" id="{0433DB45-248C-A703-1A52-4BF7CD2EA9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2511516"/>
                  </p:ext>
                </p:extLst>
              </p:nvPr>
            </p:nvGraphicFramePr>
            <p:xfrm>
              <a:off x="7502822" y="3492400"/>
              <a:ext cx="4208743" cy="1978656"/>
            </p:xfrm>
            <a:graphic>
              <a:graphicData uri="http://schemas.openxmlformats.org/drawingml/2006/table">
                <a:tbl>
                  <a:tblPr/>
                  <a:tblGrid>
                    <a:gridCol w="5737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917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74674">
                      <a:extLst>
                        <a:ext uri="{9D8B030D-6E8A-4147-A177-3AD203B41FA5}">
                          <a16:colId xmlns:a16="http://schemas.microsoft.com/office/drawing/2014/main" val="36066312"/>
                        </a:ext>
                      </a:extLst>
                    </a:gridCol>
                    <a:gridCol w="106001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08587">
                      <a:extLst>
                        <a:ext uri="{9D8B030D-6E8A-4147-A177-3AD203B41FA5}">
                          <a16:colId xmlns:a16="http://schemas.microsoft.com/office/drawing/2014/main" val="2596927598"/>
                        </a:ext>
                      </a:extLst>
                    </a:gridCol>
                  </a:tblGrid>
                  <a:tr h="329776"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1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1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1" i="1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Helvetica" pitchFamily="34" charset="0"/>
                          </a:endParaRPr>
                        </a:p>
                      </a:txBody>
                      <a:tcPr marL="45720" marR="18288" marT="18289" marB="18289"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CC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9pPr>
                        </a:lstStyle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1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1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1" i="1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Helvetica" pitchFamily="34" charset="0"/>
                          </a:endParaRP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sz="1600" b="1" i="1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Helvetica" pitchFamily="34" charset="0"/>
                          </a:endParaRP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CC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9pPr>
                        </a:lstStyle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1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1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1" i="1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Helvetica" pitchFamily="34" charset="0"/>
                          </a:endParaRP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kumimoji="0" lang="en-US" sz="1600" b="1" i="1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Helvetica" pitchFamily="34" charset="0"/>
                          </a:endParaRP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9776"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Console" pitchFamily="49" charset="0"/>
                            </a:rPr>
                            <a:t>t</a:t>
                          </a:r>
                        </a:p>
                      </a:txBody>
                      <a:tcPr marL="45720" marR="18288" marT="18289" marB="18289"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9pPr>
                        </a:lstStyle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t</a:t>
                          </a: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…</a:t>
                          </a: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9pPr>
                        </a:lstStyle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f</a:t>
                          </a: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t</a:t>
                          </a: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9776"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Console" pitchFamily="49" charset="0"/>
                            </a:rPr>
                            <a:t>f</a:t>
                          </a:r>
                        </a:p>
                      </a:txBody>
                      <a:tcPr marL="45720" marR="18288" marT="18289" marB="18289"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9pPr>
                        </a:lstStyle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Console" pitchFamily="49" charset="0"/>
                            </a:rPr>
                            <a:t>t</a:t>
                          </a: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Console" pitchFamily="49" charset="0"/>
                            </a:rPr>
                            <a:t>…</a:t>
                          </a: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9pPr>
                        </a:lstStyle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f</a:t>
                          </a: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t</a:t>
                          </a: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9776"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f</a:t>
                          </a:r>
                        </a:p>
                      </a:txBody>
                      <a:tcPr marL="45720" marR="18288" marT="18289" marB="18289"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9pPr>
                        </a:lstStyle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t</a:t>
                          </a: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…</a:t>
                          </a: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9pPr>
                        </a:lstStyle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f</a:t>
                          </a: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f</a:t>
                          </a: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9776"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Console" pitchFamily="49" charset="0"/>
                            </a:rPr>
                            <a:t>t</a:t>
                          </a:r>
                        </a:p>
                      </a:txBody>
                      <a:tcPr marL="45720" marR="18288" marT="18289" marB="18289"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f</a:t>
                          </a: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…</a:t>
                          </a: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f</a:t>
                          </a: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f</a:t>
                          </a: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3609036"/>
                      </a:ext>
                    </a:extLst>
                  </a:tr>
                  <a:tr h="329776"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Console" pitchFamily="49" charset="0"/>
                            </a:rPr>
                            <a:t>…</a:t>
                          </a:r>
                        </a:p>
                      </a:txBody>
                      <a:tcPr marL="45720" marR="18288" marT="18289" marB="18289"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…</a:t>
                          </a: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…</a:t>
                          </a: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…</a:t>
                          </a: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…</a:t>
                          </a: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76254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roup 39">
                <a:extLst>
                  <a:ext uri="{FF2B5EF4-FFF2-40B4-BE49-F238E27FC236}">
                    <a16:creationId xmlns:a16="http://schemas.microsoft.com/office/drawing/2014/main" id="{0433DB45-248C-A703-1A52-4BF7CD2EA9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2511516"/>
                  </p:ext>
                </p:extLst>
              </p:nvPr>
            </p:nvGraphicFramePr>
            <p:xfrm>
              <a:off x="7502822" y="3492400"/>
              <a:ext cx="4208743" cy="1978656"/>
            </p:xfrm>
            <a:graphic>
              <a:graphicData uri="http://schemas.openxmlformats.org/drawingml/2006/table">
                <a:tbl>
                  <a:tblPr/>
                  <a:tblGrid>
                    <a:gridCol w="5737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917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74674">
                      <a:extLst>
                        <a:ext uri="{9D8B030D-6E8A-4147-A177-3AD203B41FA5}">
                          <a16:colId xmlns:a16="http://schemas.microsoft.com/office/drawing/2014/main" val="36066312"/>
                        </a:ext>
                      </a:extLst>
                    </a:gridCol>
                    <a:gridCol w="106001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08587">
                      <a:extLst>
                        <a:ext uri="{9D8B030D-6E8A-4147-A177-3AD203B41FA5}">
                          <a16:colId xmlns:a16="http://schemas.microsoft.com/office/drawing/2014/main" val="2596927598"/>
                        </a:ext>
                      </a:extLst>
                    </a:gridCol>
                  </a:tblGrid>
                  <a:tr h="3297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18288" marT="18289" marB="18289"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2766" t="-3704" r="-639362" b="-52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92982" t="-3704" r="-427193" b="-52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37500" t="-3704" r="-204375" b="-52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217143" t="-3704" r="-86857" b="-52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372483" t="-3704" r="-2013" b="-520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9776"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Console" pitchFamily="49" charset="0"/>
                            </a:rPr>
                            <a:t>t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Console" pitchFamily="49" charset="0"/>
                          </a:endParaRPr>
                        </a:p>
                      </a:txBody>
                      <a:tcPr marL="45720" marR="18288" marT="18289" marB="18289"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9pPr>
                        </a:lstStyle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t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Lucida Console" pitchFamily="49" charset="0"/>
                          </a:endParaRP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…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Lucida Console" pitchFamily="49" charset="0"/>
                          </a:endParaRP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9pPr>
                        </a:lstStyle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f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Lucida Console" pitchFamily="49" charset="0"/>
                          </a:endParaRP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t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Lucida Console" pitchFamily="49" charset="0"/>
                          </a:endParaRP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9776"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Console" pitchFamily="49" charset="0"/>
                            </a:rPr>
                            <a:t>f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Console" pitchFamily="49" charset="0"/>
                          </a:endParaRPr>
                        </a:p>
                      </a:txBody>
                      <a:tcPr marL="45720" marR="18288" marT="18289" marB="18289"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9pPr>
                        </a:lstStyle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Console" pitchFamily="49" charset="0"/>
                            </a:rPr>
                            <a:t>t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Console" pitchFamily="49" charset="0"/>
                          </a:endParaRP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Console" pitchFamily="49" charset="0"/>
                            </a:rPr>
                            <a:t>…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Console" pitchFamily="49" charset="0"/>
                          </a:endParaRP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9pPr>
                        </a:lstStyle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f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Lucida Console" pitchFamily="49" charset="0"/>
                          </a:endParaRP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t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Lucida Console" pitchFamily="49" charset="0"/>
                          </a:endParaRP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9776"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f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Lucida Console" pitchFamily="49" charset="0"/>
                          </a:endParaRPr>
                        </a:p>
                      </a:txBody>
                      <a:tcPr marL="45720" marR="18288" marT="18289" marB="18289"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9pPr>
                        </a:lstStyle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t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Lucida Console" pitchFamily="49" charset="0"/>
                          </a:endParaRP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…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Lucida Console" pitchFamily="49" charset="0"/>
                          </a:endParaRP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Helvetica"/>
                            </a:defRPr>
                          </a:lvl9pPr>
                        </a:lstStyle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f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Lucida Console" pitchFamily="49" charset="0"/>
                          </a:endParaRP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f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Lucida Console" pitchFamily="49" charset="0"/>
                          </a:endParaRP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9776"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Console" pitchFamily="49" charset="0"/>
                            </a:rPr>
                            <a:t>t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Console" pitchFamily="49" charset="0"/>
                          </a:endParaRPr>
                        </a:p>
                      </a:txBody>
                      <a:tcPr marL="45720" marR="18288" marT="18289" marB="18289"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f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Lucida Console" pitchFamily="49" charset="0"/>
                          </a:endParaRP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…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Lucida Console" pitchFamily="49" charset="0"/>
                          </a:endParaRP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f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Lucida Console" pitchFamily="49" charset="0"/>
                          </a:endParaRP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f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Lucida Console" pitchFamily="49" charset="0"/>
                          </a:endParaRP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3609036"/>
                      </a:ext>
                    </a:extLst>
                  </a:tr>
                  <a:tr h="329776"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Console" pitchFamily="49" charset="0"/>
                            </a:rPr>
                            <a:t>…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Console" pitchFamily="49" charset="0"/>
                          </a:endParaRPr>
                        </a:p>
                      </a:txBody>
                      <a:tcPr marL="45720" marR="18288" marT="18289" marB="18289"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…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Lucida Console" pitchFamily="49" charset="0"/>
                          </a:endParaRP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…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Lucida Console" pitchFamily="49" charset="0"/>
                          </a:endParaRP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…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Lucida Console" pitchFamily="49" charset="0"/>
                          </a:endParaRP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7675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1425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Lucida Console" pitchFamily="49" charset="0"/>
                            </a:rPr>
                            <a:t>…</a:t>
                          </a:r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Lucida Console" pitchFamily="49" charset="0"/>
                          </a:endParaRPr>
                        </a:p>
                      </a:txBody>
                      <a:tcPr marL="45720" marR="18288" marT="18289" marB="18289"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lg" len="lg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76254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1653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Learn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Method 2: </a:t>
                </a:r>
                <a:r>
                  <a:rPr lang="en-US" dirty="0">
                    <a:solidFill>
                      <a:srgbClr val="FF0000"/>
                    </a:solidFill>
                  </a:rPr>
                  <a:t>Adaptive Dynamic Programming </a:t>
                </a:r>
                <a:r>
                  <a:rPr lang="en-US" dirty="0"/>
                  <a:t>(ADP)</a:t>
                </a:r>
              </a:p>
              <a:p>
                <a:pPr lvl="1"/>
                <a:r>
                  <a:rPr lang="en-US" dirty="0"/>
                  <a:t>Uses constraints (i.e. dependencies) between state utilities</a:t>
                </a:r>
              </a:p>
              <a:p>
                <a:pPr lvl="1"/>
                <a:r>
                  <a:rPr lang="en-US" dirty="0"/>
                  <a:t>Learn the </a:t>
                </a:r>
                <a:r>
                  <a:rPr lang="en-US" dirty="0">
                    <a:solidFill>
                      <a:srgbClr val="FF0000"/>
                    </a:solidFill>
                  </a:rPr>
                  <a:t>transition model</a:t>
                </a:r>
                <a:r>
                  <a:rPr lang="en-US" dirty="0"/>
                  <a:t>!</a:t>
                </a:r>
              </a:p>
              <a:p>
                <a:pPr lvl="2"/>
                <a:r>
                  <a:rPr lang="en-US" dirty="0"/>
                  <a:t>Then solve the MDP (using modified policy iteration, </a:t>
                </a:r>
                <a:r>
                  <a:rPr lang="en-US" dirty="0" err="1"/>
                  <a:t>etc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How to learn transition model?</a:t>
                </a:r>
              </a:p>
              <a:p>
                <a:pPr lvl="1"/>
                <a:r>
                  <a:rPr lang="en-US" dirty="0"/>
                  <a:t>Fully observable world:</a:t>
                </a:r>
              </a:p>
              <a:p>
                <a:pPr lvl="2"/>
                <a:r>
                  <a:rPr lang="en-US" dirty="0"/>
                  <a:t>Record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triple and learn the relationship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lvl="3"/>
                <a:r>
                  <a:rPr lang="en-US" dirty="0"/>
                  <a:t>For example, keep </a:t>
                </a:r>
                <a:r>
                  <a:rPr lang="en-US" dirty="0" err="1"/>
                  <a:t>pmf</a:t>
                </a:r>
                <a:r>
                  <a:rPr lang="en-US" dirty="0"/>
                  <a:t> for each state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:pPr lvl="4"/>
                <a:r>
                  <a:rPr lang="en-US" dirty="0"/>
                  <a:t>count frequencies!</a:t>
                </a:r>
              </a:p>
              <a:p>
                <a:pPr lvl="4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244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143"/>
            <a:ext cx="10515600" cy="1325563"/>
          </a:xfrm>
        </p:spPr>
        <p:txBody>
          <a:bodyPr/>
          <a:lstStyle/>
          <a:p>
            <a:r>
              <a:rPr lang="en-US" dirty="0"/>
              <a:t>Passive ADP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8777FF-F7E3-0982-F63F-CE0940936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831" y="1066969"/>
            <a:ext cx="7783011" cy="3810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940E36-B486-3622-D409-52DEAB227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831" y="1448022"/>
            <a:ext cx="9945488" cy="390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C694C6-CDC1-2127-F42B-F1963CF74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067" y="1838602"/>
            <a:ext cx="3896269" cy="3715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3A3903-3649-0EC4-3DC4-DE27E22F0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426" y="2216295"/>
            <a:ext cx="8183117" cy="3524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2D5B22-121C-B21A-258E-0B945E9C8B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906" y="2541204"/>
            <a:ext cx="6458851" cy="3810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96D611-93D7-0EA5-A3CB-5E25E75D61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735" y="2908810"/>
            <a:ext cx="9612066" cy="3334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D68AD6-B6FC-8156-B248-FD55D8ABA5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735" y="3242232"/>
            <a:ext cx="11307753" cy="3620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6B633D-BA3F-4152-505B-B609FFFC40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735" y="3562207"/>
            <a:ext cx="7649643" cy="3429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F293F37-A84C-9CB5-4168-C97272A87F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2067" y="3905155"/>
            <a:ext cx="5334744" cy="4382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B5524B-7C6F-27EA-D662-5E9DC9129C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6330" y="4375250"/>
            <a:ext cx="2753109" cy="3715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0441FB-2C13-11D9-D904-47F5EB1411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6330" y="4739021"/>
            <a:ext cx="5753903" cy="4096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4E34AAE-A030-FAE5-F2CA-6BE3F152C3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83373" y="5110548"/>
            <a:ext cx="6925642" cy="3429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EB742A6-67BC-1193-6C87-ECEDE4808C2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04842" y="5463022"/>
            <a:ext cx="6211167" cy="3620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ADAB8B2-9423-270C-F610-021F37682DD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45476" y="5850242"/>
            <a:ext cx="5506218" cy="31436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CBCF6F5-3CCB-C884-A76F-8ED07B7577F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02067" y="6171686"/>
            <a:ext cx="7135221" cy="42868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971D561-1CF0-22B5-C0ED-0D95C16B8E4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48277" y="6534105"/>
            <a:ext cx="1495634" cy="32389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3C56423-C073-0BFD-6331-9BE15743133D}"/>
              </a:ext>
            </a:extLst>
          </p:cNvPr>
          <p:cNvSpPr txBox="1"/>
          <p:nvPr/>
        </p:nvSpPr>
        <p:spPr>
          <a:xfrm>
            <a:off x="330364" y="1837664"/>
            <a:ext cx="167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Global variables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73065E-7BD1-601F-43B2-CCE384133312}"/>
              </a:ext>
            </a:extLst>
          </p:cNvPr>
          <p:cNvSpPr txBox="1"/>
          <p:nvPr/>
        </p:nvSpPr>
        <p:spPr>
          <a:xfrm>
            <a:off x="7698141" y="5419631"/>
            <a:ext cx="2599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Estimate transition model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2ADC30-1C17-0478-6089-35F8EA62DD96}"/>
              </a:ext>
            </a:extLst>
          </p:cNvPr>
          <p:cNvSpPr txBox="1"/>
          <p:nvPr/>
        </p:nvSpPr>
        <p:spPr>
          <a:xfrm>
            <a:off x="7698141" y="5850242"/>
            <a:ext cx="4473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Make utilities from updated transition model!</a:t>
            </a:r>
          </a:p>
        </p:txBody>
      </p:sp>
    </p:spTree>
    <p:extLst>
      <p:ext uri="{BB962C8B-B14F-4D97-AF65-F5344CB8AC3E}">
        <p14:creationId xmlns:p14="http://schemas.microsoft.com/office/powerpoint/2010/main" val="379150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1057</Words>
  <Application>Microsoft Office PowerPoint</Application>
  <PresentationFormat>Widescreen</PresentationFormat>
  <Paragraphs>199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Helvetica</vt:lpstr>
      <vt:lpstr>Lucida Console</vt:lpstr>
      <vt:lpstr>Times New Roman</vt:lpstr>
      <vt:lpstr>Office Theme</vt:lpstr>
      <vt:lpstr>Policy Learning II: Reinforcement Learning I</vt:lpstr>
      <vt:lpstr>Last Time</vt:lpstr>
      <vt:lpstr>Today: Learning (from Examples)</vt:lpstr>
      <vt:lpstr>How?</vt:lpstr>
      <vt:lpstr>How to Learn U^π (s) </vt:lpstr>
      <vt:lpstr>Problem with Direct Utility Estimation</vt:lpstr>
      <vt:lpstr>Problem with Direct Utility Estimation</vt:lpstr>
      <vt:lpstr>How to Learn U^π (s) </vt:lpstr>
      <vt:lpstr>Passive ADP</vt:lpstr>
      <vt:lpstr>ADP</vt:lpstr>
      <vt:lpstr>“Relaxing” Frequencies</vt:lpstr>
      <vt:lpstr>“Relaxing” Frequencies</vt:lpstr>
      <vt:lpstr>Temporal-Difference Learning</vt:lpstr>
      <vt:lpstr>Temporal-Difference Learning</vt:lpstr>
      <vt:lpstr>Improving Temporal-Difference &amp; ADP</vt:lpstr>
    </vt:vector>
  </TitlesOfParts>
  <Company>Boston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Learning II: Reinforcement Learning I</dc:title>
  <dc:creator>andrew</dc:creator>
  <cp:lastModifiedBy>Wood, Andrew</cp:lastModifiedBy>
  <cp:revision>20</cp:revision>
  <dcterms:created xsi:type="dcterms:W3CDTF">2023-04-04T11:17:58Z</dcterms:created>
  <dcterms:modified xsi:type="dcterms:W3CDTF">2023-11-17T15:10:55Z</dcterms:modified>
</cp:coreProperties>
</file>