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4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0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7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5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9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7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5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3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8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8B976-1D6C-4769-B5E0-CC02C7AF408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1122-53E5-4ABB-9B4C-DC046A960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0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26" Type="http://schemas.openxmlformats.org/officeDocument/2006/relationships/image" Target="../media/image66.png"/><Relationship Id="rId39" Type="http://schemas.openxmlformats.org/officeDocument/2006/relationships/image" Target="../media/image79.png"/><Relationship Id="rId21" Type="http://schemas.openxmlformats.org/officeDocument/2006/relationships/image" Target="../media/image61.png"/><Relationship Id="rId34" Type="http://schemas.openxmlformats.org/officeDocument/2006/relationships/image" Target="../media/image74.png"/><Relationship Id="rId42" Type="http://schemas.openxmlformats.org/officeDocument/2006/relationships/image" Target="../media/image82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29" Type="http://schemas.openxmlformats.org/officeDocument/2006/relationships/image" Target="../media/image69.png"/><Relationship Id="rId41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32" Type="http://schemas.openxmlformats.org/officeDocument/2006/relationships/image" Target="../media/image72.png"/><Relationship Id="rId37" Type="http://schemas.openxmlformats.org/officeDocument/2006/relationships/image" Target="../media/image77.png"/><Relationship Id="rId40" Type="http://schemas.openxmlformats.org/officeDocument/2006/relationships/image" Target="../media/image80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28" Type="http://schemas.openxmlformats.org/officeDocument/2006/relationships/image" Target="../media/image68.png"/><Relationship Id="rId36" Type="http://schemas.openxmlformats.org/officeDocument/2006/relationships/image" Target="../media/image76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31" Type="http://schemas.openxmlformats.org/officeDocument/2006/relationships/image" Target="../media/image71.png"/><Relationship Id="rId44" Type="http://schemas.openxmlformats.org/officeDocument/2006/relationships/image" Target="../media/image84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Relationship Id="rId30" Type="http://schemas.openxmlformats.org/officeDocument/2006/relationships/image" Target="../media/image70.png"/><Relationship Id="rId35" Type="http://schemas.openxmlformats.org/officeDocument/2006/relationships/image" Target="../media/image75.png"/><Relationship Id="rId43" Type="http://schemas.openxmlformats.org/officeDocument/2006/relationships/image" Target="../media/image83.png"/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image" Target="../media/image65.png"/><Relationship Id="rId33" Type="http://schemas.openxmlformats.org/officeDocument/2006/relationships/image" Target="../media/image73.png"/><Relationship Id="rId38" Type="http://schemas.openxmlformats.org/officeDocument/2006/relationships/image" Target="../media/image7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Learning IV: RL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6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The Exploration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Tradeoff between </a:t>
                </a:r>
                <a:r>
                  <a:rPr lang="en-US" dirty="0">
                    <a:solidFill>
                      <a:srgbClr val="FF0000"/>
                    </a:solidFill>
                  </a:rPr>
                  <a:t>greed</a:t>
                </a:r>
                <a:r>
                  <a:rPr lang="en-US" dirty="0"/>
                  <a:t> and </a:t>
                </a:r>
                <a:r>
                  <a:rPr lang="en-US" dirty="0">
                    <a:solidFill>
                      <a:srgbClr val="FF0000"/>
                    </a:solidFill>
                  </a:rPr>
                  <a:t>curiosity</a:t>
                </a:r>
              </a:p>
              <a:p>
                <a:pPr lvl="1"/>
                <a:r>
                  <a:rPr lang="en-US" dirty="0"/>
                  <a:t>Greed = preference for large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Curiosity = preference for low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should be increasing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and decreasing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One definition: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/>
                  <a:t> = optimistic estimate of best possible reward in any state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/>
                  <a:t>= threshold for “seen this action-state pair enough times”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B6DBED-0404-754E-6210-1446465D78CB}"/>
                  </a:ext>
                </a:extLst>
              </p:cNvPr>
              <p:cNvSpPr txBox="1"/>
              <p:nvPr/>
            </p:nvSpPr>
            <p:spPr>
              <a:xfrm>
                <a:off x="7198658" y="4580075"/>
                <a:ext cx="143435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B6DBED-0404-754E-6210-1446465D7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8658" y="4580075"/>
                <a:ext cx="143435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44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Action-Utility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Active TD agent?</a:t>
                </a:r>
              </a:p>
              <a:p>
                <a:pPr lvl="1"/>
                <a:r>
                  <a:rPr lang="en-US" dirty="0"/>
                  <a:t>Stop fixing policy</a:t>
                </a:r>
              </a:p>
              <a:p>
                <a:pPr lvl="1"/>
                <a:r>
                  <a:rPr lang="en-US" dirty="0"/>
                  <a:t>Passive TD agent learns utilities </a:t>
                </a:r>
                <a:r>
                  <a:rPr lang="en-US" dirty="0">
                    <a:sym typeface="Wingdings" panose="05000000000000000000" pitchFamily="2" charset="2"/>
                  </a:rPr>
                  <a:t> need to learn model to choose actions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Why not </a:t>
                </a:r>
                <a:r>
                  <a:rPr lang="en-US" dirty="0">
                    <a:solidFill>
                      <a:srgbClr val="FF0000"/>
                    </a:solidFill>
                  </a:rPr>
                  <a:t>learn</a:t>
                </a:r>
                <a:r>
                  <a:rPr lang="en-US" dirty="0"/>
                  <a:t> both </a:t>
                </a:r>
                <a:r>
                  <a:rPr lang="en-US" dirty="0">
                    <a:solidFill>
                      <a:srgbClr val="FF0000"/>
                    </a:solidFill>
                  </a:rPr>
                  <a:t>utilities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and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model</a:t>
                </a:r>
                <a:r>
                  <a:rPr lang="en-US" dirty="0"/>
                  <a:t> at the </a:t>
                </a:r>
                <a:r>
                  <a:rPr lang="en-US" dirty="0">
                    <a:solidFill>
                      <a:srgbClr val="FF0000"/>
                    </a:solidFill>
                  </a:rPr>
                  <a:t>same time</a:t>
                </a:r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Q-function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= “utility” of choosing action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in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func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Q-function takes the place of learned utilities and transition </a:t>
                </a:r>
                <a:r>
                  <a:rPr lang="en-US" dirty="0" err="1"/>
                  <a:t>probs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464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Q-function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3622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Also obeys </a:t>
                </a:r>
                <a:r>
                  <a:rPr lang="en-US" dirty="0">
                    <a:solidFill>
                      <a:srgbClr val="FF0000"/>
                    </a:solidFill>
                  </a:rPr>
                  <a:t>equilibrium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constrains</a:t>
                </a:r>
                <a:r>
                  <a:rPr lang="en-US" dirty="0"/>
                  <a:t> (similar to Bellman)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lim>
                              </m:limLow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Given a model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, we can solve this directly</a:t>
                </a:r>
              </a:p>
              <a:p>
                <a:pPr lvl="1"/>
                <a:r>
                  <a:rPr lang="en-US" dirty="0"/>
                  <a:t>problem: requires a model (avoid)</a:t>
                </a:r>
              </a:p>
              <a:p>
                <a:endParaRPr lang="en-US" dirty="0"/>
              </a:p>
              <a:p>
                <a:r>
                  <a:rPr lang="en-US" dirty="0"/>
                  <a:t>TD approach requires no model</a:t>
                </a:r>
              </a:p>
              <a:p>
                <a:pPr lvl="1"/>
                <a:r>
                  <a:rPr lang="en-US" dirty="0"/>
                  <a:t>Just nudge the Q values in the right direction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36226"/>
              </a:xfrm>
              <a:blipFill>
                <a:blip r:embed="rId3"/>
                <a:stretch>
                  <a:fillRect l="-928" t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own Arrow 3"/>
          <p:cNvSpPr/>
          <p:nvPr/>
        </p:nvSpPr>
        <p:spPr>
          <a:xfrm>
            <a:off x="4999767" y="5839602"/>
            <a:ext cx="396370" cy="28256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3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State-Action-Reward-State-Action (SARSA)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96762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Close relative of Q-learning</a:t>
                </a:r>
              </a:p>
              <a:p>
                <a:endParaRPr lang="en-US" dirty="0"/>
              </a:p>
              <a:p>
                <a:r>
                  <a:rPr lang="en-US" dirty="0"/>
                  <a:t>Q-learning rule: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SARSA learning rule: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difference:</a:t>
                </a:r>
              </a:p>
              <a:p>
                <a:pPr lvl="1"/>
                <a:r>
                  <a:rPr lang="en-US" dirty="0"/>
                  <a:t>Q-learning uses </a:t>
                </a:r>
                <a:r>
                  <a:rPr lang="en-US" dirty="0">
                    <a:solidFill>
                      <a:srgbClr val="FF0000"/>
                    </a:solidFill>
                  </a:rPr>
                  <a:t>best action</a:t>
                </a:r>
                <a:r>
                  <a:rPr lang="en-US" dirty="0"/>
                  <a:t> (ignores actual action taken)</a:t>
                </a:r>
              </a:p>
              <a:p>
                <a:pPr lvl="2"/>
                <a:r>
                  <a:rPr lang="en-US" dirty="0"/>
                  <a:t>More flexible</a:t>
                </a:r>
              </a:p>
              <a:p>
                <a:pPr lvl="1"/>
                <a:r>
                  <a:rPr lang="en-US" dirty="0"/>
                  <a:t>SARSA uses </a:t>
                </a:r>
                <a:r>
                  <a:rPr lang="en-US" dirty="0">
                    <a:solidFill>
                      <a:srgbClr val="FF0000"/>
                    </a:solidFill>
                  </a:rPr>
                  <a:t>actual action </a:t>
                </a:r>
                <a:r>
                  <a:rPr lang="en-US" dirty="0"/>
                  <a:t>taken (ignores best action unless chosen)</a:t>
                </a:r>
              </a:p>
              <a:p>
                <a:pPr lvl="2"/>
                <a:r>
                  <a:rPr lang="en-US" dirty="0"/>
                  <a:t>Better if policy depends (even in part) on  (an)other agent(s)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967621"/>
              </a:xfrm>
              <a:blipFill>
                <a:blip r:embed="rId2"/>
                <a:stretch>
                  <a:fillRect l="-928" t="-3067" b="-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RL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 far, functions have been dictionaries (big lookup tables):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is big dictionary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big dictionary</a:t>
                </a:r>
              </a:p>
              <a:p>
                <a:endParaRPr lang="en-US" dirty="0"/>
              </a:p>
              <a:p>
                <a:r>
                  <a:rPr lang="en-US" dirty="0"/>
                  <a:t>Doesn’t scale</a:t>
                </a:r>
              </a:p>
              <a:p>
                <a:pPr lvl="1"/>
                <a:r>
                  <a:rPr lang="en-US" dirty="0"/>
                  <a:t>Need an approach which uses less memory</a:t>
                </a:r>
              </a:p>
              <a:p>
                <a:endParaRPr lang="en-US" dirty="0"/>
              </a:p>
              <a:p>
                <a:r>
                  <a:rPr lang="en-US" dirty="0"/>
                  <a:t>Function </a:t>
                </a:r>
                <a:r>
                  <a:rPr lang="en-US" dirty="0">
                    <a:solidFill>
                      <a:srgbClr val="FF0000"/>
                    </a:solidFill>
                  </a:rPr>
                  <a:t>approximation</a:t>
                </a:r>
              </a:p>
              <a:p>
                <a:pPr lvl="1"/>
                <a:r>
                  <a:rPr lang="en-US" dirty="0"/>
                  <a:t>Represent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with an approximate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98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Approximation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Compress entire table into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parameters</a:t>
                </a:r>
              </a:p>
              <a:p>
                <a:pPr lvl="1"/>
                <a:r>
                  <a:rPr lang="en-US" dirty="0"/>
                  <a:t>Might not be able to do exactly, but “good enough”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Share knowledge between inputs through parameters</a:t>
                </a:r>
              </a:p>
              <a:p>
                <a:pPr lvl="2"/>
                <a:r>
                  <a:rPr lang="en-US" dirty="0"/>
                  <a:t>Generalization?</a:t>
                </a:r>
              </a:p>
              <a:p>
                <a:pPr lvl="2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controls size of hypothesis space</a:t>
                </a:r>
              </a:p>
              <a:p>
                <a:pPr lvl="1"/>
                <a:r>
                  <a:rPr lang="en-US" dirty="0"/>
                  <a:t>Want “true” function to be a candidate</a:t>
                </a:r>
              </a:p>
              <a:p>
                <a:pPr lvl="1"/>
                <a:r>
                  <a:rPr lang="en-US" dirty="0"/>
                  <a:t>Tradeoff: size of hypothesis space (i.e.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 vs. learning time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94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299" y="1797507"/>
            <a:ext cx="10515600" cy="4351338"/>
          </a:xfrm>
        </p:spPr>
        <p:txBody>
          <a:bodyPr/>
          <a:lstStyle/>
          <a:p>
            <a:r>
              <a:rPr lang="en-US" dirty="0"/>
              <a:t>Neural Networks are really powerful function </a:t>
            </a:r>
            <a:r>
              <a:rPr lang="en-US" dirty="0" err="1"/>
              <a:t>approximators</a:t>
            </a:r>
            <a:endParaRPr lang="en-US" dirty="0"/>
          </a:p>
          <a:p>
            <a:pPr lvl="1"/>
            <a:r>
              <a:rPr lang="en-US" dirty="0"/>
              <a:t>Really useful models in their own right</a:t>
            </a:r>
          </a:p>
          <a:p>
            <a:pPr lvl="1"/>
            <a:r>
              <a:rPr lang="en-US" dirty="0"/>
              <a:t>We will use them for function </a:t>
            </a:r>
            <a:r>
              <a:rPr lang="en-US" dirty="0" err="1"/>
              <a:t>approximators</a:t>
            </a:r>
            <a:r>
              <a:rPr lang="en-US" dirty="0"/>
              <a:t> in RL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2087661" y="3197041"/>
                <a:ext cx="565122" cy="56512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661" y="3197041"/>
                <a:ext cx="565122" cy="565122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/>
              <p:cNvSpPr/>
              <p:nvPr/>
            </p:nvSpPr>
            <p:spPr>
              <a:xfrm>
                <a:off x="2087661" y="4648308"/>
                <a:ext cx="565122" cy="56512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Oval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661" y="4648308"/>
                <a:ext cx="565122" cy="565122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/>
              <p:cNvSpPr/>
              <p:nvPr/>
            </p:nvSpPr>
            <p:spPr>
              <a:xfrm>
                <a:off x="2087661" y="6135271"/>
                <a:ext cx="565122" cy="56512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661" y="6135271"/>
                <a:ext cx="565122" cy="565122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/>
              <p:cNvSpPr/>
              <p:nvPr/>
            </p:nvSpPr>
            <p:spPr>
              <a:xfrm>
                <a:off x="5633086" y="3617531"/>
                <a:ext cx="565122" cy="56512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Ova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086" y="3617531"/>
                <a:ext cx="565122" cy="565122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/>
              <p:cNvSpPr/>
              <p:nvPr/>
            </p:nvSpPr>
            <p:spPr>
              <a:xfrm>
                <a:off x="5695878" y="5426523"/>
                <a:ext cx="565122" cy="56512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Oval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878" y="5426523"/>
                <a:ext cx="565122" cy="565122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4" idx="6"/>
            <a:endCxn id="7" idx="2"/>
          </p:cNvCxnSpPr>
          <p:nvPr/>
        </p:nvCxnSpPr>
        <p:spPr>
          <a:xfrm>
            <a:off x="2652783" y="3479602"/>
            <a:ext cx="2980303" cy="420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6"/>
            <a:endCxn id="8" idx="2"/>
          </p:cNvCxnSpPr>
          <p:nvPr/>
        </p:nvCxnSpPr>
        <p:spPr>
          <a:xfrm>
            <a:off x="2652783" y="3479602"/>
            <a:ext cx="3043095" cy="2229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7" idx="2"/>
          </p:cNvCxnSpPr>
          <p:nvPr/>
        </p:nvCxnSpPr>
        <p:spPr>
          <a:xfrm flipV="1">
            <a:off x="2652783" y="3900092"/>
            <a:ext cx="2980303" cy="1030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6"/>
            <a:endCxn id="8" idx="2"/>
          </p:cNvCxnSpPr>
          <p:nvPr/>
        </p:nvCxnSpPr>
        <p:spPr>
          <a:xfrm>
            <a:off x="2652783" y="4930869"/>
            <a:ext cx="3043095" cy="778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6"/>
            <a:endCxn id="7" idx="2"/>
          </p:cNvCxnSpPr>
          <p:nvPr/>
        </p:nvCxnSpPr>
        <p:spPr>
          <a:xfrm flipV="1">
            <a:off x="2652783" y="3900092"/>
            <a:ext cx="2980303" cy="2517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6"/>
            <a:endCxn id="8" idx="2"/>
          </p:cNvCxnSpPr>
          <p:nvPr/>
        </p:nvCxnSpPr>
        <p:spPr>
          <a:xfrm flipV="1">
            <a:off x="2652783" y="5709084"/>
            <a:ext cx="3043095" cy="708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29950" y="3055081"/>
                <a:ext cx="762773" cy="3951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50" y="3055081"/>
                <a:ext cx="762773" cy="3951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029950" y="3564448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50" y="3564448"/>
                <a:ext cx="762773" cy="3957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29951" y="4266265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51" y="4266265"/>
                <a:ext cx="762773" cy="3957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029950" y="5000646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50" y="5000646"/>
                <a:ext cx="762773" cy="3957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29951" y="5371334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51" y="5371334"/>
                <a:ext cx="762773" cy="3957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29951" y="6177597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51" y="6177597"/>
                <a:ext cx="762773" cy="3957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60976" y="4133176"/>
                <a:ext cx="477247" cy="372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976" y="4133176"/>
                <a:ext cx="477247" cy="372538"/>
              </a:xfrm>
              <a:prstGeom prst="rect">
                <a:avLst/>
              </a:prstGeom>
              <a:blipFill>
                <a:blip r:embed="rId1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51017" y="5953875"/>
                <a:ext cx="477246" cy="37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017" y="5953875"/>
                <a:ext cx="477246" cy="373051"/>
              </a:xfrm>
              <a:prstGeom prst="rect">
                <a:avLst/>
              </a:prstGeom>
              <a:blipFill>
                <a:blip r:embed="rId1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595904" y="3294936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04" y="3294936"/>
                <a:ext cx="46076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95904" y="4714350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04" y="4714350"/>
                <a:ext cx="4660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595903" y="6246927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03" y="6246927"/>
                <a:ext cx="4660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059628" y="3689847"/>
                <a:ext cx="462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628" y="3689847"/>
                <a:ext cx="462434" cy="369332"/>
              </a:xfrm>
              <a:prstGeom prst="rect">
                <a:avLst/>
              </a:prstGeom>
              <a:blipFill>
                <a:blip r:embed="rId1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7059628" y="5488265"/>
                <a:ext cx="4677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628" y="5488265"/>
                <a:ext cx="467756" cy="369332"/>
              </a:xfrm>
              <a:prstGeom prst="rect">
                <a:avLst/>
              </a:prstGeom>
              <a:blipFill>
                <a:blip r:embed="rId1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ight Arrow 48"/>
          <p:cNvSpPr/>
          <p:nvPr/>
        </p:nvSpPr>
        <p:spPr>
          <a:xfrm>
            <a:off x="1133808" y="3436596"/>
            <a:ext cx="765270" cy="14913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1133808" y="4856304"/>
            <a:ext cx="765270" cy="14913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1133807" y="6343267"/>
            <a:ext cx="765270" cy="14913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>
            <a:off x="6344841" y="3825527"/>
            <a:ext cx="765270" cy="14913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>
            <a:off x="6355751" y="5638400"/>
            <a:ext cx="765270" cy="14913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val 53"/>
              <p:cNvSpPr/>
              <p:nvPr/>
            </p:nvSpPr>
            <p:spPr>
              <a:xfrm>
                <a:off x="10136042" y="4063386"/>
                <a:ext cx="1121565" cy="113532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Oval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6042" y="4063386"/>
                <a:ext cx="1121565" cy="1135322"/>
              </a:xfrm>
              <a:prstGeom prst="ellipse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>
            <a:stCxn id="68" idx="3"/>
            <a:endCxn id="54" idx="2"/>
          </p:cNvCxnSpPr>
          <p:nvPr/>
        </p:nvCxnSpPr>
        <p:spPr>
          <a:xfrm>
            <a:off x="8477639" y="3371645"/>
            <a:ext cx="1658403" cy="1259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9" idx="3"/>
            <a:endCxn id="54" idx="2"/>
          </p:cNvCxnSpPr>
          <p:nvPr/>
        </p:nvCxnSpPr>
        <p:spPr>
          <a:xfrm>
            <a:off x="8492324" y="4420988"/>
            <a:ext cx="1643718" cy="210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70" idx="3"/>
            <a:endCxn id="54" idx="2"/>
          </p:cNvCxnSpPr>
          <p:nvPr/>
        </p:nvCxnSpPr>
        <p:spPr>
          <a:xfrm flipV="1">
            <a:off x="8500579" y="4631047"/>
            <a:ext cx="1635463" cy="617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71" idx="3"/>
            <a:endCxn id="54" idx="2"/>
          </p:cNvCxnSpPr>
          <p:nvPr/>
        </p:nvCxnSpPr>
        <p:spPr>
          <a:xfrm flipV="1">
            <a:off x="8507342" y="4631047"/>
            <a:ext cx="1628700" cy="178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7811944" y="3181785"/>
                <a:ext cx="665695" cy="3797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944" y="3181785"/>
                <a:ext cx="665695" cy="379719"/>
              </a:xfrm>
              <a:prstGeom prst="rect">
                <a:avLst/>
              </a:prstGeom>
              <a:blipFill>
                <a:blip r:embed="rId21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7826629" y="4230839"/>
                <a:ext cx="665695" cy="380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629" y="4230839"/>
                <a:ext cx="665695" cy="380297"/>
              </a:xfrm>
              <a:prstGeom prst="rect">
                <a:avLst/>
              </a:prstGeom>
              <a:blipFill>
                <a:blip r:embed="rId22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834884" y="5057338"/>
                <a:ext cx="665695" cy="38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884" y="5057338"/>
                <a:ext cx="665695" cy="381708"/>
              </a:xfrm>
              <a:prstGeom prst="rect">
                <a:avLst/>
              </a:prstGeom>
              <a:blipFill>
                <a:blip r:embed="rId23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841647" y="6226315"/>
                <a:ext cx="665695" cy="3875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647" y="6226315"/>
                <a:ext cx="665695" cy="387542"/>
              </a:xfrm>
              <a:prstGeom prst="rect">
                <a:avLst/>
              </a:prstGeom>
              <a:blipFill>
                <a:blip r:embed="rId24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 flipV="1">
            <a:off x="8346747" y="5866538"/>
            <a:ext cx="172677" cy="46479"/>
            <a:chOff x="8565464" y="949268"/>
            <a:chExt cx="821853" cy="221216"/>
          </a:xfrm>
        </p:grpSpPr>
        <p:sp>
          <p:nvSpPr>
            <p:cNvPr id="72" name="Oval 71"/>
            <p:cNvSpPr/>
            <p:nvPr/>
          </p:nvSpPr>
          <p:spPr>
            <a:xfrm>
              <a:off x="9170478" y="953645"/>
              <a:ext cx="216839" cy="21683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8867971" y="950402"/>
              <a:ext cx="216839" cy="21683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8565464" y="949268"/>
              <a:ext cx="216839" cy="21683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8595353" y="2488110"/>
            <a:ext cx="50740" cy="436989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559610" y="2488110"/>
            <a:ext cx="50740" cy="436989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1613078" y="2452596"/>
            <a:ext cx="50740" cy="436989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367720" y="2312608"/>
                <a:ext cx="1222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Layer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720" y="2312608"/>
                <a:ext cx="1222001" cy="369332"/>
              </a:xfrm>
              <a:prstGeom prst="rect">
                <a:avLst/>
              </a:prstGeom>
              <a:blipFill>
                <a:blip r:embed="rId25"/>
                <a:stretch>
                  <a:fillRect l="-45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0164542" y="2271187"/>
                <a:ext cx="8180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Layer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4542" y="2271187"/>
                <a:ext cx="818044" cy="369332"/>
              </a:xfrm>
              <a:prstGeom prst="rect">
                <a:avLst/>
              </a:prstGeom>
              <a:blipFill>
                <a:blip r:embed="rId26"/>
                <a:stretch>
                  <a:fillRect l="-5926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780256" y="3381790"/>
                <a:ext cx="921919" cy="422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256" y="3381790"/>
                <a:ext cx="921919" cy="422873"/>
              </a:xfrm>
              <a:prstGeom prst="rect">
                <a:avLst/>
              </a:prstGeom>
              <a:blipFill>
                <a:blip r:embed="rId27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8515116" y="4014414"/>
                <a:ext cx="921919" cy="422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5116" y="4014414"/>
                <a:ext cx="921919" cy="422873"/>
              </a:xfrm>
              <a:prstGeom prst="rect">
                <a:avLst/>
              </a:prstGeom>
              <a:blipFill>
                <a:blip r:embed="rId28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8544402" y="4520559"/>
                <a:ext cx="921919" cy="422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402" y="4520559"/>
                <a:ext cx="921919" cy="422873"/>
              </a:xfrm>
              <a:prstGeom prst="rect">
                <a:avLst/>
              </a:prstGeom>
              <a:blipFill>
                <a:blip r:embed="rId29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8780256" y="5748151"/>
                <a:ext cx="921919" cy="422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256" y="5748151"/>
                <a:ext cx="921919" cy="422873"/>
              </a:xfrm>
              <a:prstGeom prst="rect">
                <a:avLst/>
              </a:prstGeom>
              <a:blipFill>
                <a:blip r:embed="rId30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10470851" y="5258725"/>
                <a:ext cx="444545" cy="422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0851" y="5258725"/>
                <a:ext cx="444545" cy="422873"/>
              </a:xfrm>
              <a:prstGeom prst="rect">
                <a:avLst/>
              </a:prstGeom>
              <a:blipFill>
                <a:blip r:embed="rId31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6449885" y="324558"/>
                <a:ext cx="5110951" cy="13465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p>
                                  </m:sSub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−1→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</m:t>
                                          </m:r>
                                        </m:sup>
                                      </m:sSubSup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bSup>
                                    </m:e>
                                  </m:nary>
                                </m:e>
                              </m:d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                  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885" y="324558"/>
                <a:ext cx="5110951" cy="1346587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1" name="Straight Arrow Connector 130"/>
          <p:cNvCxnSpPr>
            <a:stCxn id="54" idx="6"/>
          </p:cNvCxnSpPr>
          <p:nvPr/>
        </p:nvCxnSpPr>
        <p:spPr>
          <a:xfrm>
            <a:off x="11257607" y="4631047"/>
            <a:ext cx="406211" cy="6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31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68" grpId="0"/>
      <p:bldP spid="69" grpId="0"/>
      <p:bldP spid="70" grpId="0"/>
      <p:bldP spid="71" grpId="0"/>
      <p:bldP spid="94" grpId="0"/>
      <p:bldP spid="95" grpId="0"/>
      <p:bldP spid="100" grpId="0"/>
      <p:bldP spid="101" grpId="0"/>
      <p:bldP spid="102" grpId="0"/>
      <p:bldP spid="103" grpId="0"/>
      <p:bldP spid="104" grpId="0"/>
      <p:bldP spid="1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Networks: Forward Propagation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70920" y="1472114"/>
                <a:ext cx="762773" cy="3951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920" y="1472114"/>
                <a:ext cx="762773" cy="3951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15722" y="2790886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722" y="2790886"/>
                <a:ext cx="762773" cy="3957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05529" y="2569469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529" y="2569469"/>
                <a:ext cx="762773" cy="395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89886" y="4958569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2,2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886" y="4958569"/>
                <a:ext cx="762773" cy="3957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14401" y="5142190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401" y="5142190"/>
                <a:ext cx="762773" cy="3957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38627" y="6290944"/>
                <a:ext cx="762773" cy="39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3,2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627" y="6290944"/>
                <a:ext cx="762773" cy="3957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921817" y="2299779"/>
                <a:ext cx="477247" cy="372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817" y="2299779"/>
                <a:ext cx="477247" cy="372538"/>
              </a:xfrm>
              <a:prstGeom prst="rect">
                <a:avLst/>
              </a:prstGeom>
              <a:blipFill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877880" y="6344557"/>
                <a:ext cx="477246" cy="37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7880" y="6344557"/>
                <a:ext cx="477246" cy="373051"/>
              </a:xfrm>
              <a:prstGeom prst="rect">
                <a:avLst/>
              </a:prstGeom>
              <a:blipFill>
                <a:blip r:embed="rId9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67"/>
          <p:cNvGrpSpPr/>
          <p:nvPr/>
        </p:nvGrpSpPr>
        <p:grpSpPr>
          <a:xfrm>
            <a:off x="718453" y="1575352"/>
            <a:ext cx="9061573" cy="5082680"/>
            <a:chOff x="718453" y="1575352"/>
            <a:chExt cx="9061573" cy="5082680"/>
          </a:xfrm>
        </p:grpSpPr>
        <p:cxnSp>
          <p:nvCxnSpPr>
            <p:cNvPr id="11" name="Straight Arrow Connector 10"/>
            <p:cNvCxnSpPr>
              <a:stCxn id="5" idx="6"/>
              <a:endCxn id="7" idx="2"/>
            </p:cNvCxnSpPr>
            <p:nvPr/>
          </p:nvCxnSpPr>
          <p:spPr>
            <a:xfrm flipV="1">
              <a:off x="2695952" y="1927690"/>
              <a:ext cx="5181928" cy="21533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718453" y="1575352"/>
              <a:ext cx="9061573" cy="5082680"/>
              <a:chOff x="718453" y="1575352"/>
              <a:chExt cx="9061573" cy="508268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Oval 3"/>
                  <p:cNvSpPr/>
                  <p:nvPr/>
                </p:nvSpPr>
                <p:spPr>
                  <a:xfrm>
                    <a:off x="2130830" y="1575352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" name="Oval 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0830" y="1575352"/>
                    <a:ext cx="565122" cy="565122"/>
                  </a:xfrm>
                  <a:prstGeom prst="ellipse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Oval 4"/>
                  <p:cNvSpPr/>
                  <p:nvPr/>
                </p:nvSpPr>
                <p:spPr>
                  <a:xfrm>
                    <a:off x="2130830" y="3798441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" name="Oval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0830" y="3798441"/>
                    <a:ext cx="565122" cy="565122"/>
                  </a:xfrm>
                  <a:prstGeom prst="ellipse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Oval 5"/>
                  <p:cNvSpPr/>
                  <p:nvPr/>
                </p:nvSpPr>
                <p:spPr>
                  <a:xfrm>
                    <a:off x="2130830" y="6092910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Oval 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0830" y="6092910"/>
                    <a:ext cx="565122" cy="565122"/>
                  </a:xfrm>
                  <a:prstGeom prst="ellipse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Oval 6"/>
                  <p:cNvSpPr/>
                  <p:nvPr/>
                </p:nvSpPr>
                <p:spPr>
                  <a:xfrm>
                    <a:off x="7877880" y="1645129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Oval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77880" y="1645129"/>
                    <a:ext cx="565122" cy="565122"/>
                  </a:xfrm>
                  <a:prstGeom prst="ellipse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Oval 7"/>
                  <p:cNvSpPr/>
                  <p:nvPr/>
                </p:nvSpPr>
                <p:spPr>
                  <a:xfrm>
                    <a:off x="7877880" y="5761804"/>
                    <a:ext cx="565122" cy="56512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Oval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77880" y="5761804"/>
                    <a:ext cx="565122" cy="565122"/>
                  </a:xfrm>
                  <a:prstGeom prst="ellipse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" name="Straight Arrow Connector 8"/>
              <p:cNvCxnSpPr>
                <a:stCxn id="4" idx="6"/>
                <a:endCxn id="7" idx="2"/>
              </p:cNvCxnSpPr>
              <p:nvPr/>
            </p:nvCxnSpPr>
            <p:spPr>
              <a:xfrm>
                <a:off x="2695952" y="1857913"/>
                <a:ext cx="5181928" cy="697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4" idx="6"/>
                <a:endCxn id="8" idx="2"/>
              </p:cNvCxnSpPr>
              <p:nvPr/>
            </p:nvCxnSpPr>
            <p:spPr>
              <a:xfrm>
                <a:off x="2695952" y="1857913"/>
                <a:ext cx="5181928" cy="41864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5" idx="6"/>
                <a:endCxn id="8" idx="2"/>
              </p:cNvCxnSpPr>
              <p:nvPr/>
            </p:nvCxnSpPr>
            <p:spPr>
              <a:xfrm>
                <a:off x="2695952" y="4081002"/>
                <a:ext cx="5181928" cy="1963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6" idx="6"/>
                <a:endCxn id="7" idx="2"/>
              </p:cNvCxnSpPr>
              <p:nvPr/>
            </p:nvCxnSpPr>
            <p:spPr>
              <a:xfrm flipV="1">
                <a:off x="2695952" y="1927690"/>
                <a:ext cx="5181928" cy="444778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6" idx="6"/>
                <a:endCxn id="8" idx="2"/>
              </p:cNvCxnSpPr>
              <p:nvPr/>
            </p:nvCxnSpPr>
            <p:spPr>
              <a:xfrm flipV="1">
                <a:off x="2695952" y="6044365"/>
                <a:ext cx="5181928" cy="33110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Rectangle 22"/>
                  <p:cNvSpPr/>
                  <p:nvPr/>
                </p:nvSpPr>
                <p:spPr>
                  <a:xfrm>
                    <a:off x="725389" y="1624143"/>
                    <a:ext cx="46076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3" name="Rectangle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389" y="1624143"/>
                    <a:ext cx="460767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Rectangle 23"/>
                  <p:cNvSpPr/>
                  <p:nvPr/>
                </p:nvSpPr>
                <p:spPr>
                  <a:xfrm>
                    <a:off x="725389" y="3864483"/>
                    <a:ext cx="46609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4" name="Rectangle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389" y="3864483"/>
                    <a:ext cx="466090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Rectangle 24"/>
                  <p:cNvSpPr/>
                  <p:nvPr/>
                </p:nvSpPr>
                <p:spPr>
                  <a:xfrm>
                    <a:off x="718453" y="6190805"/>
                    <a:ext cx="46609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5" name="Rectangle 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8453" y="6190805"/>
                    <a:ext cx="466090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Rectangle 25"/>
                  <p:cNvSpPr/>
                  <p:nvPr/>
                </p:nvSpPr>
                <p:spPr>
                  <a:xfrm>
                    <a:off x="9259307" y="1708665"/>
                    <a:ext cx="46243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6" name="Rectangle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59307" y="1708665"/>
                    <a:ext cx="462434" cy="369332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9312270" y="5819665"/>
                    <a:ext cx="46775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2270" y="5819665"/>
                    <a:ext cx="467756" cy="369332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8" name="Right Arrow 27"/>
              <p:cNvSpPr/>
              <p:nvPr/>
            </p:nvSpPr>
            <p:spPr>
              <a:xfrm>
                <a:off x="1263293" y="1765803"/>
                <a:ext cx="765270" cy="149130"/>
              </a:xfrm>
              <a:prstGeom prst="rightArrow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ight Arrow 28"/>
              <p:cNvSpPr/>
              <p:nvPr/>
            </p:nvSpPr>
            <p:spPr>
              <a:xfrm>
                <a:off x="1263293" y="4006437"/>
                <a:ext cx="765270" cy="149130"/>
              </a:xfrm>
              <a:prstGeom prst="rightArrow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ight Arrow 29"/>
              <p:cNvSpPr/>
              <p:nvPr/>
            </p:nvSpPr>
            <p:spPr>
              <a:xfrm>
                <a:off x="1261820" y="6300906"/>
                <a:ext cx="765270" cy="149130"/>
              </a:xfrm>
              <a:prstGeom prst="rightArrow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ight Arrow 30"/>
              <p:cNvSpPr/>
              <p:nvPr/>
            </p:nvSpPr>
            <p:spPr>
              <a:xfrm>
                <a:off x="8544520" y="1844345"/>
                <a:ext cx="765270" cy="149130"/>
              </a:xfrm>
              <a:prstGeom prst="rightArrow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ight Arrow 31"/>
              <p:cNvSpPr/>
              <p:nvPr/>
            </p:nvSpPr>
            <p:spPr>
              <a:xfrm>
                <a:off x="8608393" y="5969800"/>
                <a:ext cx="765270" cy="149130"/>
              </a:xfrm>
              <a:prstGeom prst="rightArrow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914184" y="1213592"/>
                <a:ext cx="998414" cy="371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184" y="1213592"/>
                <a:ext cx="998414" cy="371961"/>
              </a:xfrm>
              <a:prstGeom prst="rect">
                <a:avLst/>
              </a:prstGeom>
              <a:blipFill>
                <a:blip r:embed="rId20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914184" y="3458872"/>
                <a:ext cx="1003736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184" y="3458872"/>
                <a:ext cx="1003736" cy="37247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1908862" y="5727265"/>
                <a:ext cx="1003736" cy="37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862" y="5727265"/>
                <a:ext cx="1003736" cy="373885"/>
              </a:xfrm>
              <a:prstGeom prst="rect">
                <a:avLst/>
              </a:prstGeom>
              <a:blipFill>
                <a:blip r:embed="rId2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92320" y="1476141"/>
                <a:ext cx="473848" cy="371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320" y="1476141"/>
                <a:ext cx="473848" cy="371961"/>
              </a:xfrm>
              <a:prstGeom prst="rect">
                <a:avLst/>
              </a:prstGeom>
              <a:blipFill>
                <a:blip r:embed="rId2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2896859" y="2241731"/>
                <a:ext cx="473848" cy="371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859" y="2241731"/>
                <a:ext cx="473848" cy="371961"/>
              </a:xfrm>
              <a:prstGeom prst="rect">
                <a:avLst/>
              </a:prstGeom>
              <a:blipFill>
                <a:blip r:embed="rId2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897691" y="3469196"/>
                <a:ext cx="473848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691" y="3469196"/>
                <a:ext cx="473848" cy="372474"/>
              </a:xfrm>
              <a:prstGeom prst="rect">
                <a:avLst/>
              </a:prstGeom>
              <a:blipFill>
                <a:blip r:embed="rId2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2892320" y="4272313"/>
                <a:ext cx="473848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320" y="4272313"/>
                <a:ext cx="473848" cy="372474"/>
              </a:xfrm>
              <a:prstGeom prst="rect">
                <a:avLst/>
              </a:prstGeom>
              <a:blipFill>
                <a:blip r:embed="rId2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892320" y="5535252"/>
                <a:ext cx="473848" cy="37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320" y="5535252"/>
                <a:ext cx="473848" cy="373885"/>
              </a:xfrm>
              <a:prstGeom prst="rect">
                <a:avLst/>
              </a:prstGeom>
              <a:blipFill>
                <a:blip r:embed="rId27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2900038" y="6314732"/>
                <a:ext cx="473848" cy="37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038" y="6314732"/>
                <a:ext cx="473848" cy="373885"/>
              </a:xfrm>
              <a:prstGeom prst="rect">
                <a:avLst/>
              </a:prstGeom>
              <a:blipFill>
                <a:blip r:embed="rId2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916726" y="1482885"/>
                <a:ext cx="999056" cy="395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726" y="1482885"/>
                <a:ext cx="999056" cy="39517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416254" y="2299102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1→2</m:t>
                              </m:r>
                            </m:sup>
                          </m:sSub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254" y="2299102"/>
                <a:ext cx="999056" cy="39574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3559364" y="4819488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3,1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1→2</m:t>
                              </m:r>
                            </m:sup>
                          </m:sSub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364" y="4819488"/>
                <a:ext cx="999056" cy="39574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3437133" y="3076680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1→2</m:t>
                              </m:r>
                            </m:sup>
                          </m:sSub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133" y="3076680"/>
                <a:ext cx="999056" cy="39574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5057844" y="5236749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2,2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1→2</m:t>
                              </m:r>
                            </m:sup>
                          </m:sSub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844" y="5236749"/>
                <a:ext cx="999056" cy="39574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3948893" y="6312824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3,2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1→2</m:t>
                              </m:r>
                            </m:sup>
                          </m:sSub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893" y="6312824"/>
                <a:ext cx="999056" cy="39574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6668971" y="1212578"/>
                <a:ext cx="4440126" cy="372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                                                                 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971" y="1212578"/>
                <a:ext cx="4440126" cy="372538"/>
              </a:xfrm>
              <a:prstGeom prst="rect">
                <a:avLst/>
              </a:prstGeom>
              <a:blipFill>
                <a:blip r:embed="rId3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470331" y="1239756"/>
                <a:ext cx="701667" cy="372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331" y="1239756"/>
                <a:ext cx="701667" cy="372538"/>
              </a:xfrm>
              <a:prstGeom prst="rect">
                <a:avLst/>
              </a:prstGeom>
              <a:blipFill>
                <a:blip r:embed="rId3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964655" y="1234271"/>
                <a:ext cx="1223476" cy="395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4655" y="1234271"/>
                <a:ext cx="1223476" cy="395173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8986660" y="1220384"/>
                <a:ext cx="122347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6660" y="1220384"/>
                <a:ext cx="1223476" cy="39574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9984287" y="1216832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4287" y="1216832"/>
                <a:ext cx="999056" cy="39574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7425302" y="5244703"/>
                <a:ext cx="4490652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         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02" y="5244703"/>
                <a:ext cx="4490652" cy="373051"/>
              </a:xfrm>
              <a:prstGeom prst="rect">
                <a:avLst/>
              </a:prstGeom>
              <a:blipFill>
                <a:blip r:embed="rId40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8225489" y="5246961"/>
                <a:ext cx="701666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489" y="5246961"/>
                <a:ext cx="701666" cy="373051"/>
              </a:xfrm>
              <a:prstGeom prst="rect">
                <a:avLst/>
              </a:prstGeom>
              <a:blipFill>
                <a:blip r:embed="rId4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8698052" y="5257038"/>
                <a:ext cx="122347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052" y="5257038"/>
                <a:ext cx="1223476" cy="395749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9737697" y="5257037"/>
                <a:ext cx="122347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2,2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697" y="5257037"/>
                <a:ext cx="1223476" cy="395749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10732070" y="5260775"/>
                <a:ext cx="999056" cy="395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3,2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p>
                      </m:sSubSup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2070" y="5260775"/>
                <a:ext cx="999056" cy="395749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80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11111E-6 L 0.10573 0.00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59259E-6 L 0.17357 0.0083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72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3.7037E-7 L 0.15182 -0.1060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91" y="-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7 L 0.11705 -0.06481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46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7.40741E-7 L 0.02474 -0.02732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7" y="-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0.25261 -0.37037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30" y="-1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81481E-6 L 0.03229 0.0569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4.81481E-6 L 0.25182 0.3419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91" y="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11022E-16 L 0.11979 0.08449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0" y="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L 0.09128 0.05625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57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0194 0.00139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44444E-6 L 0.24414 -0.02963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1" y="-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49" grpId="0"/>
      <p:bldP spid="50" grpId="0"/>
      <p:bldP spid="53" grpId="0"/>
      <p:bldP spid="54" grpId="0"/>
      <p:bldP spid="54" grpId="1"/>
      <p:bldP spid="54" grpId="2"/>
      <p:bldP spid="55" grpId="0"/>
      <p:bldP spid="55" grpId="1"/>
      <p:bldP spid="55" grpId="2"/>
      <p:bldP spid="56" grpId="0"/>
      <p:bldP spid="56" grpId="1"/>
      <p:bldP spid="56" grpId="2"/>
      <p:bldP spid="57" grpId="0"/>
      <p:bldP spid="57" grpId="1"/>
      <p:bldP spid="57" grpId="2"/>
      <p:bldP spid="58" grpId="0"/>
      <p:bldP spid="58" grpId="1"/>
      <p:bldP spid="58" grpId="2"/>
      <p:bldP spid="59" grpId="0"/>
      <p:bldP spid="59" grpId="1"/>
      <p:bldP spid="59" grpId="2"/>
      <p:bldP spid="60" grpId="0"/>
      <p:bldP spid="60" grpId="1"/>
      <p:bldP spid="61" grpId="0"/>
      <p:bldP spid="61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8" grpId="0"/>
      <p:bldP spid="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Network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TODO</a:t>
            </a:r>
          </a:p>
          <a:p>
            <a:endParaRPr lang="en-US" dirty="0"/>
          </a:p>
          <a:p>
            <a:r>
              <a:rPr lang="en-US" dirty="0"/>
              <a:t>Next Time</a:t>
            </a:r>
          </a:p>
        </p:txBody>
      </p:sp>
    </p:spTree>
    <p:extLst>
      <p:ext uri="{BB962C8B-B14F-4D97-AF65-F5344CB8AC3E}">
        <p14:creationId xmlns:p14="http://schemas.microsoft.com/office/powerpoint/2010/main" val="327434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(few)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Passive RL</a:t>
            </a:r>
          </a:p>
          <a:p>
            <a:pPr lvl="1"/>
            <a:r>
              <a:rPr lang="en-US" dirty="0"/>
              <a:t>Agent </a:t>
            </a:r>
            <a:r>
              <a:rPr lang="en-US" dirty="0">
                <a:solidFill>
                  <a:srgbClr val="FF0000"/>
                </a:solidFill>
              </a:rPr>
              <a:t>follows </a:t>
            </a:r>
            <a:r>
              <a:rPr lang="en-US" dirty="0"/>
              <a:t>whatever policy it is given/calculates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Policy Estimation:</a:t>
            </a:r>
          </a:p>
          <a:p>
            <a:pPr lvl="2"/>
            <a:r>
              <a:rPr lang="en-US" dirty="0"/>
              <a:t>Value Iteration</a:t>
            </a:r>
          </a:p>
          <a:p>
            <a:pPr lvl="2"/>
            <a:r>
              <a:rPr lang="en-US" dirty="0"/>
              <a:t>Policy Iteration</a:t>
            </a:r>
          </a:p>
          <a:p>
            <a:pPr lvl="2"/>
            <a:r>
              <a:rPr lang="en-US" dirty="0"/>
              <a:t>Direct Utility Estimation</a:t>
            </a:r>
          </a:p>
          <a:p>
            <a:pPr lvl="2"/>
            <a:r>
              <a:rPr lang="en-US" dirty="0"/>
              <a:t>Adaptive Dynamic Programming</a:t>
            </a:r>
          </a:p>
          <a:p>
            <a:pPr lvl="2"/>
            <a:r>
              <a:rPr lang="en-US" dirty="0"/>
              <a:t>Temporal-Difference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5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6603"/>
          </a:xfrm>
        </p:spPr>
        <p:txBody>
          <a:bodyPr/>
          <a:lstStyle/>
          <a:p>
            <a:r>
              <a:rPr lang="en-US" dirty="0"/>
              <a:t>Active RL</a:t>
            </a:r>
          </a:p>
          <a:p>
            <a:pPr lvl="1"/>
            <a:r>
              <a:rPr lang="en-US" dirty="0"/>
              <a:t>Agent </a:t>
            </a:r>
            <a:r>
              <a:rPr lang="en-US" dirty="0">
                <a:solidFill>
                  <a:srgbClr val="FF0000"/>
                </a:solidFill>
              </a:rPr>
              <a:t>can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ignore</a:t>
            </a:r>
            <a:r>
              <a:rPr lang="en-US" dirty="0"/>
              <a:t> it’s policy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Why?</a:t>
            </a:r>
          </a:p>
          <a:p>
            <a:pPr lvl="1"/>
            <a:r>
              <a:rPr lang="en-US" dirty="0"/>
              <a:t>Exploration/Exploitation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Q Learning</a:t>
            </a:r>
          </a:p>
          <a:p>
            <a:endParaRPr lang="en-US" dirty="0"/>
          </a:p>
          <a:p>
            <a:r>
              <a:rPr lang="en-US" dirty="0"/>
              <a:t>Neural Networks</a:t>
            </a:r>
          </a:p>
          <a:p>
            <a:pPr lvl="1"/>
            <a:r>
              <a:rPr lang="en-US" dirty="0"/>
              <a:t>How they work</a:t>
            </a:r>
          </a:p>
          <a:p>
            <a:pPr lvl="1"/>
            <a:r>
              <a:rPr lang="en-US" dirty="0"/>
              <a:t>Function </a:t>
            </a:r>
            <a:r>
              <a:rPr lang="en-US" dirty="0" err="1"/>
              <a:t>approximators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6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vs Active 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passive agent has a policy inside of it</a:t>
            </a:r>
          </a:p>
          <a:p>
            <a:pPr lvl="1"/>
            <a:r>
              <a:rPr lang="en-US" dirty="0"/>
              <a:t>Policy is fixed during an episode </a:t>
            </a:r>
            <a:r>
              <a:rPr lang="en-US" dirty="0">
                <a:sym typeface="Wingdings" panose="05000000000000000000" pitchFamily="2" charset="2"/>
              </a:rPr>
              <a:t> agent always obeys policy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(Can be)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slow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(Can be)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bad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An active agent also has a policy inside of it</a:t>
            </a:r>
          </a:p>
          <a:p>
            <a:pPr lvl="1"/>
            <a:r>
              <a:rPr lang="en-US" dirty="0"/>
              <a:t>Agent </a:t>
            </a:r>
            <a:r>
              <a:rPr lang="en-US" dirty="0">
                <a:solidFill>
                  <a:srgbClr val="FF0000"/>
                </a:solidFill>
              </a:rPr>
              <a:t>can ignore </a:t>
            </a:r>
            <a:r>
              <a:rPr lang="en-US" dirty="0"/>
              <a:t>the policy</a:t>
            </a:r>
          </a:p>
          <a:p>
            <a:pPr lvl="1"/>
            <a:r>
              <a:rPr lang="en-US" dirty="0"/>
              <a:t>Agent can </a:t>
            </a:r>
            <a:r>
              <a:rPr lang="en-US" dirty="0">
                <a:solidFill>
                  <a:srgbClr val="FF0000"/>
                </a:solidFill>
              </a:rPr>
              <a:t>modify the policy </a:t>
            </a:r>
            <a:r>
              <a:rPr lang="en-US" dirty="0"/>
              <a:t>with new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0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Active ADP Agent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87096"/>
              </a:xfrm>
            </p:spPr>
            <p:txBody>
              <a:bodyPr/>
              <a:lstStyle/>
              <a:p>
                <a:r>
                  <a:rPr lang="en-US" dirty="0"/>
                  <a:t>ADP learns </a:t>
                </a:r>
                <a:r>
                  <a:rPr lang="en-US" dirty="0">
                    <a:solidFill>
                      <a:srgbClr val="FF0000"/>
                    </a:solidFill>
                  </a:rPr>
                  <a:t>transition model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b="0" dirty="0"/>
                  <a:t> (by counting)</a:t>
                </a:r>
              </a:p>
              <a:p>
                <a:endParaRPr lang="en-US" dirty="0"/>
              </a:p>
              <a:p>
                <a:r>
                  <a:rPr lang="en-US" dirty="0"/>
                  <a:t>Want: need to learn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>
                    <a:solidFill>
                      <a:srgbClr val="FF0000"/>
                    </a:solidFill>
                  </a:rPr>
                  <a:t>for every action</a:t>
                </a:r>
              </a:p>
              <a:p>
                <a:pPr lvl="1"/>
                <a:r>
                  <a:rPr lang="en-US" dirty="0"/>
                  <a:t>Will eventually get there…need to see more episodes</a:t>
                </a:r>
                <a:endParaRPr lang="en-US" b="0" dirty="0"/>
              </a:p>
              <a:p>
                <a:endParaRPr lang="en-US" dirty="0"/>
              </a:p>
              <a:p>
                <a:r>
                  <a:rPr lang="en-US" b="0" dirty="0"/>
                  <a:t>Utilities the agent needs to learn are those of the optimal policy</a:t>
                </a:r>
              </a:p>
              <a:p>
                <a:pPr lvl="1"/>
                <a:r>
                  <a:rPr lang="en-US" dirty="0"/>
                  <a:t>Can calculate these for the learned model (i.e. the policy it currently has)</a:t>
                </a:r>
                <a:endParaRPr lang="en-US" b="0" dirty="0"/>
              </a:p>
              <a:p>
                <a:endParaRPr lang="en-US" dirty="0"/>
              </a:p>
              <a:p>
                <a:r>
                  <a:rPr lang="en-US" b="0" dirty="0"/>
                  <a:t>Should the agent follow the optimal action recommended by its </a:t>
                </a:r>
                <a:r>
                  <a:rPr lang="en-US" b="0" dirty="0">
                    <a:solidFill>
                      <a:srgbClr val="FF0000"/>
                    </a:solidFill>
                  </a:rPr>
                  <a:t>current policy</a:t>
                </a:r>
                <a:r>
                  <a:rPr lang="en-US" b="0" dirty="0"/>
                  <a:t>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87096"/>
              </a:xfrm>
              <a:blipFill>
                <a:blip r:embed="rId2"/>
                <a:stretch>
                  <a:fillRect l="-1043" t="-2036" b="-1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38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Following “Optimal”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5208"/>
          </a:xfrm>
        </p:spPr>
        <p:txBody>
          <a:bodyPr/>
          <a:lstStyle/>
          <a:p>
            <a:r>
              <a:rPr lang="en-US" dirty="0"/>
              <a:t>Let’s pretend we know what the optimal action is (for my current policy)</a:t>
            </a:r>
          </a:p>
          <a:p>
            <a:endParaRPr lang="en-US" dirty="0"/>
          </a:p>
          <a:p>
            <a:r>
              <a:rPr lang="en-US" dirty="0"/>
              <a:t>Should I follow that policy’s recommendation?</a:t>
            </a:r>
          </a:p>
          <a:p>
            <a:pPr lvl="1"/>
            <a:r>
              <a:rPr lang="en-US" dirty="0"/>
              <a:t>Agent is </a:t>
            </a:r>
            <a:r>
              <a:rPr lang="en-US" dirty="0">
                <a:solidFill>
                  <a:srgbClr val="FF0000"/>
                </a:solidFill>
              </a:rPr>
              <a:t>greedy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policy</a:t>
            </a:r>
            <a:r>
              <a:rPr lang="en-US" dirty="0"/>
              <a:t> is already </a:t>
            </a:r>
            <a:r>
              <a:rPr lang="en-US" dirty="0">
                <a:solidFill>
                  <a:srgbClr val="FF0000"/>
                </a:solidFill>
              </a:rPr>
              <a:t>optimal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action</a:t>
            </a:r>
            <a:r>
              <a:rPr lang="en-US" dirty="0">
                <a:sym typeface="Wingdings" panose="05000000000000000000" pitchFamily="2" charset="2"/>
              </a:rPr>
              <a:t> is truly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optimal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policy</a:t>
            </a:r>
            <a:r>
              <a:rPr lang="en-US" dirty="0">
                <a:sym typeface="Wingdings" panose="05000000000000000000" pitchFamily="2" charset="2"/>
              </a:rPr>
              <a:t> is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not</a:t>
            </a:r>
            <a:r>
              <a:rPr lang="en-US" dirty="0">
                <a:sym typeface="Wingdings" panose="05000000000000000000" pitchFamily="2" charset="2"/>
              </a:rPr>
              <a:t> currently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optimal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action</a:t>
            </a:r>
            <a:r>
              <a:rPr lang="en-US" dirty="0">
                <a:sym typeface="Wingdings" panose="05000000000000000000" pitchFamily="2" charset="2"/>
              </a:rPr>
              <a:t> is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not</a:t>
            </a:r>
            <a:r>
              <a:rPr lang="en-US" dirty="0">
                <a:sym typeface="Wingdings" panose="05000000000000000000" pitchFamily="2" charset="2"/>
              </a:rPr>
              <a:t> truly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optimal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Agent can learn </a:t>
            </a:r>
            <a:r>
              <a:rPr lang="en-US" dirty="0">
                <a:solidFill>
                  <a:srgbClr val="FF0000"/>
                </a:solidFill>
              </a:rPr>
              <a:t>bad models</a:t>
            </a:r>
          </a:p>
          <a:p>
            <a:pPr lvl="1"/>
            <a:r>
              <a:rPr lang="en-US" dirty="0"/>
              <a:t>Find what works</a:t>
            </a:r>
          </a:p>
          <a:p>
            <a:pPr lvl="1"/>
            <a:r>
              <a:rPr lang="en-US" dirty="0"/>
              <a:t>Repeat what works</a:t>
            </a:r>
          </a:p>
        </p:txBody>
      </p:sp>
    </p:spTree>
    <p:extLst>
      <p:ext uri="{BB962C8B-B14F-4D97-AF65-F5344CB8AC3E}">
        <p14:creationId xmlns:p14="http://schemas.microsoft.com/office/powerpoint/2010/main" val="302013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the agent to </a:t>
            </a:r>
            <a:r>
              <a:rPr lang="en-US" dirty="0">
                <a:solidFill>
                  <a:srgbClr val="FF0000"/>
                </a:solidFill>
              </a:rPr>
              <a:t>explore</a:t>
            </a:r>
            <a:r>
              <a:rPr lang="en-US" dirty="0"/>
              <a:t> the world</a:t>
            </a:r>
          </a:p>
          <a:p>
            <a:pPr lvl="1"/>
            <a:r>
              <a:rPr lang="en-US" dirty="0"/>
              <a:t>DUE / ADP / TD assume we will eventually see every trajectory possible</a:t>
            </a:r>
          </a:p>
          <a:p>
            <a:pPr lvl="1"/>
            <a:r>
              <a:rPr lang="en-US" dirty="0"/>
              <a:t>Following “optimal” actions may prevent this from happening</a:t>
            </a:r>
          </a:p>
          <a:p>
            <a:endParaRPr lang="en-US" dirty="0"/>
          </a:p>
          <a:p>
            <a:r>
              <a:rPr lang="en-US" dirty="0"/>
              <a:t>Takeaway:</a:t>
            </a:r>
          </a:p>
          <a:p>
            <a:pPr lvl="1"/>
            <a:r>
              <a:rPr lang="en-US" dirty="0"/>
              <a:t>We want the agent to (</a:t>
            </a:r>
            <a:r>
              <a:rPr lang="en-US" dirty="0">
                <a:solidFill>
                  <a:srgbClr val="FF0000"/>
                </a:solidFill>
              </a:rPr>
              <a:t>sometimes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ignore</a:t>
            </a:r>
            <a:r>
              <a:rPr lang="en-US" dirty="0"/>
              <a:t> it’s policy</a:t>
            </a:r>
          </a:p>
          <a:p>
            <a:pPr lvl="1"/>
            <a:r>
              <a:rPr lang="en-US" dirty="0"/>
              <a:t>Explore the world to </a:t>
            </a:r>
            <a:r>
              <a:rPr lang="en-US" dirty="0">
                <a:solidFill>
                  <a:srgbClr val="FF0000"/>
                </a:solidFill>
              </a:rPr>
              <a:t>see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new trajectories</a:t>
            </a:r>
          </a:p>
          <a:p>
            <a:pPr lvl="2"/>
            <a:r>
              <a:rPr lang="en-US" dirty="0"/>
              <a:t>Improve policy with new knowledge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78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 vs Exploitation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0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Tradeoff: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Exploitation</a:t>
            </a:r>
            <a:r>
              <a:rPr lang="en-US" dirty="0"/>
              <a:t>: maximizing reward by following policy</a:t>
            </a:r>
          </a:p>
          <a:p>
            <a:pPr lvl="2"/>
            <a:r>
              <a:rPr lang="en-US" dirty="0"/>
              <a:t>“exploit” already learned knowledge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Exploration</a:t>
            </a:r>
            <a:r>
              <a:rPr lang="en-US" dirty="0"/>
              <a:t>: gather new data to improve the model by ignoring policy</a:t>
            </a:r>
          </a:p>
          <a:p>
            <a:pPr lvl="2"/>
            <a:r>
              <a:rPr lang="en-US" dirty="0"/>
              <a:t>“explore” the trajectory space</a:t>
            </a:r>
          </a:p>
          <a:p>
            <a:endParaRPr lang="en-US" dirty="0"/>
          </a:p>
          <a:p>
            <a:r>
              <a:rPr lang="en-US" dirty="0"/>
              <a:t>The longer the model runs: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less it should explore</a:t>
            </a:r>
            <a:r>
              <a:rPr lang="en-US" dirty="0"/>
              <a:t>, and the </a:t>
            </a:r>
            <a:r>
              <a:rPr lang="en-US" dirty="0">
                <a:solidFill>
                  <a:srgbClr val="FF0000"/>
                </a:solidFill>
              </a:rPr>
              <a:t>more it should exploit</a:t>
            </a:r>
          </a:p>
          <a:p>
            <a:pPr lvl="1"/>
            <a:r>
              <a:rPr lang="en-US" dirty="0"/>
              <a:t>Greedy in the Limit of Infinite </a:t>
            </a:r>
            <a:r>
              <a:rPr lang="en-US" dirty="0" err="1"/>
              <a:t>Exporation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GLIE</a:t>
            </a:r>
            <a:r>
              <a:rPr lang="en-US" dirty="0"/>
              <a:t>):</a:t>
            </a:r>
          </a:p>
          <a:p>
            <a:pPr lvl="2"/>
            <a:r>
              <a:rPr lang="en-US" dirty="0"/>
              <a:t>Must try each action in each state an unbounded number of times</a:t>
            </a:r>
          </a:p>
          <a:p>
            <a:pPr lvl="2"/>
            <a:r>
              <a:rPr lang="en-US" dirty="0"/>
              <a:t>Eventually stop exploring and become greedy</a:t>
            </a:r>
          </a:p>
          <a:p>
            <a:endParaRPr lang="en-US" dirty="0"/>
          </a:p>
          <a:p>
            <a:r>
              <a:rPr lang="en-US" dirty="0"/>
              <a:t>How to explore?</a:t>
            </a:r>
          </a:p>
        </p:txBody>
      </p:sp>
    </p:spTree>
    <p:extLst>
      <p:ext uri="{BB962C8B-B14F-4D97-AF65-F5344CB8AC3E}">
        <p14:creationId xmlns:p14="http://schemas.microsoft.com/office/powerpoint/2010/main" val="3136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Explore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2445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Can choose an action at </a:t>
                </a:r>
                <a:r>
                  <a:rPr lang="en-US" dirty="0">
                    <a:solidFill>
                      <a:srgbClr val="FF0000"/>
                    </a:solidFill>
                  </a:rPr>
                  <a:t>random</a:t>
                </a:r>
              </a:p>
              <a:p>
                <a:pPr lvl="1"/>
                <a:r>
                  <a:rPr lang="en-US" dirty="0"/>
                  <a:t>Decide to choose a random action with </a:t>
                </a:r>
                <a:r>
                  <a:rPr lang="en-US" dirty="0" err="1"/>
                  <a:t>prob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= time)</a:t>
                </a:r>
              </a:p>
              <a:p>
                <a:pPr lvl="1"/>
                <a:r>
                  <a:rPr lang="en-US" dirty="0"/>
                  <a:t>Can take a while to converge </a:t>
                </a:r>
              </a:p>
              <a:p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Weight actions</a:t>
                </a:r>
                <a:endParaRPr lang="en-US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Weights for actions the agent hasn’t tried often</a:t>
                </a: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Avoid actions (i.e. low weights) for actions believed to have small utility</a:t>
                </a: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Build this into the Bellman equation (which weights action utilities)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  <m:sup/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  <m:sup/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Pr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</m:d>
                                    </m:e>
                                  </m:func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nary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24452"/>
              </a:xfrm>
              <a:blipFill>
                <a:blip r:embed="rId2"/>
                <a:stretch>
                  <a:fillRect l="-812" t="-2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own Arrow 3"/>
          <p:cNvSpPr/>
          <p:nvPr/>
        </p:nvSpPr>
        <p:spPr>
          <a:xfrm>
            <a:off x="4619094" y="5133198"/>
            <a:ext cx="341428" cy="4552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45C6070-B551-7E83-25D9-C43A3CE4FB6F}"/>
              </a:ext>
            </a:extLst>
          </p:cNvPr>
          <p:cNvGrpSpPr/>
          <p:nvPr/>
        </p:nvGrpSpPr>
        <p:grpSpPr>
          <a:xfrm>
            <a:off x="8668871" y="4991485"/>
            <a:ext cx="2826479" cy="844539"/>
            <a:chOff x="8668871" y="4991485"/>
            <a:chExt cx="2826479" cy="84453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572962-5567-E216-B1C5-CFBD9165FB19}"/>
                </a:ext>
              </a:extLst>
            </p:cNvPr>
            <p:cNvSpPr txBox="1"/>
            <p:nvPr/>
          </p:nvSpPr>
          <p:spPr>
            <a:xfrm>
              <a:off x="8668871" y="4991485"/>
              <a:ext cx="2826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# of times we’ve taken </a:t>
              </a:r>
              <a:r>
                <a:rPr lang="en-US" i="1" dirty="0">
                  <a:solidFill>
                    <a:srgbClr val="FF0000"/>
                  </a:solidFill>
                </a:rPr>
                <a:t>a</a:t>
              </a:r>
              <a:r>
                <a:rPr lang="en-US" dirty="0">
                  <a:solidFill>
                    <a:srgbClr val="FF0000"/>
                  </a:solidFill>
                </a:rPr>
                <a:t> in </a:t>
              </a:r>
              <a:r>
                <a:rPr lang="en-US" i="1" dirty="0">
                  <a:solidFill>
                    <a:srgbClr val="FF0000"/>
                  </a:solidFill>
                </a:rPr>
                <a:t>s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D88D7BF-61A8-36BB-2B53-0512B0C2C002}"/>
                </a:ext>
              </a:extLst>
            </p:cNvPr>
            <p:cNvCxnSpPr/>
            <p:nvPr/>
          </p:nvCxnSpPr>
          <p:spPr>
            <a:xfrm>
              <a:off x="9072282" y="5280212"/>
              <a:ext cx="0" cy="55581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050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1039</Words>
  <Application>Microsoft Office PowerPoint</Application>
  <PresentationFormat>Widescreen</PresentationFormat>
  <Paragraphs>238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Policy Learning IV: RL II</vt:lpstr>
      <vt:lpstr>Last (few) Times</vt:lpstr>
      <vt:lpstr>This Time</vt:lpstr>
      <vt:lpstr>Passive vs Active RL</vt:lpstr>
      <vt:lpstr>An Active ADP Agent</vt:lpstr>
      <vt:lpstr>Always Following “Optimal” Actions</vt:lpstr>
      <vt:lpstr>Exploration</vt:lpstr>
      <vt:lpstr>Exploration vs Exploitation</vt:lpstr>
      <vt:lpstr>How to Explore</vt:lpstr>
      <vt:lpstr>The Exploration Function f(u,n)</vt:lpstr>
      <vt:lpstr>Learning Action-Utility functions</vt:lpstr>
      <vt:lpstr>Q-function Q(s,a)</vt:lpstr>
      <vt:lpstr>State-Action-Reward-State-Action (SARSA)</vt:lpstr>
      <vt:lpstr>Generalized RL</vt:lpstr>
      <vt:lpstr>Function Approximation</vt:lpstr>
      <vt:lpstr>Neural Networks</vt:lpstr>
      <vt:lpstr>Neural Networks: Forward Propagation</vt:lpstr>
      <vt:lpstr>Updating the Network Parameters</vt:lpstr>
    </vt:vector>
  </TitlesOfParts>
  <Company>Boston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Learning IV: RL II</dc:title>
  <dc:creator>andrew</dc:creator>
  <cp:lastModifiedBy>Wood, Andrew</cp:lastModifiedBy>
  <cp:revision>23</cp:revision>
  <dcterms:created xsi:type="dcterms:W3CDTF">2023-04-06T11:37:11Z</dcterms:created>
  <dcterms:modified xsi:type="dcterms:W3CDTF">2023-11-29T16:04:10Z</dcterms:modified>
</cp:coreProperties>
</file>