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0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0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1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5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5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92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2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1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2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3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5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C340F-8D85-4814-8313-B11F1B5EFB6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299F4-0B81-4C8C-8C05-2C0972E72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41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26" Type="http://schemas.openxmlformats.org/officeDocument/2006/relationships/image" Target="../media/image66.png"/><Relationship Id="rId3" Type="http://schemas.openxmlformats.org/officeDocument/2006/relationships/image" Target="../media/image43.png"/><Relationship Id="rId21" Type="http://schemas.openxmlformats.org/officeDocument/2006/relationships/image" Target="../media/image61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5" Type="http://schemas.openxmlformats.org/officeDocument/2006/relationships/image" Target="../media/image65.png"/><Relationship Id="rId2" Type="http://schemas.openxmlformats.org/officeDocument/2006/relationships/image" Target="../media/image42.png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24" Type="http://schemas.openxmlformats.org/officeDocument/2006/relationships/image" Target="../media/image64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23" Type="http://schemas.openxmlformats.org/officeDocument/2006/relationships/image" Target="../media/image63.png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Relationship Id="rId22" Type="http://schemas.openxmlformats.org/officeDocument/2006/relationships/image" Target="../media/image6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Policy Learning VI: RL IV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9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F2FFA-639B-FD69-BE50-28B635AD2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Search with REINFORCE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0B088-BFAC-9AC3-8BC6-24B153FF9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Transforms search into a Monte-Carlo procedure</a:t>
            </a:r>
          </a:p>
          <a:p>
            <a:pPr lvl="1"/>
            <a:r>
              <a:rPr lang="en-US" dirty="0"/>
              <a:t>Samples one trajectory (i.e. plays one game)</a:t>
            </a:r>
          </a:p>
          <a:p>
            <a:pPr lvl="1"/>
            <a:r>
              <a:rPr lang="en-US" dirty="0"/>
              <a:t>Records trajectory</a:t>
            </a:r>
          </a:p>
          <a:p>
            <a:pPr lvl="1"/>
            <a:endParaRPr lang="en-US" dirty="0"/>
          </a:p>
          <a:p>
            <a:r>
              <a:rPr lang="en-US" dirty="0"/>
              <a:t>Updates policy w policy gradient (offline i.e. in between games)</a:t>
            </a:r>
          </a:p>
          <a:p>
            <a:endParaRPr lang="en-US" dirty="0"/>
          </a:p>
          <a:p>
            <a:r>
              <a:rPr lang="en-US" dirty="0"/>
              <a:t>Repeat!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3734ED-B05E-6D86-F03F-DE731D70B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905" y="4001294"/>
            <a:ext cx="6487430" cy="28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1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10154-D963-0E5F-758A-624DB872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CC35F3-A0D0-E6E5-CA0A-F1D2401F1C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Policy Gradient: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func>
                            </m:e>
                          </m:nary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What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was its own function-</a:t>
                </a:r>
                <a:r>
                  <a:rPr lang="en-US" dirty="0" err="1"/>
                  <a:t>approx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dirty="0"/>
                  <a:t> (could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Already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CC35F3-A0D0-E6E5-CA0A-F1D2401F1C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760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0E97-2323-F1EC-6AFB-5DF17FDA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Actor-Critic RL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A080B1-02A3-2592-2CF7-9986F72FD7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90485"/>
              </a:xfrm>
            </p:spPr>
            <p:txBody>
              <a:bodyPr/>
              <a:lstStyle/>
              <a:p>
                <a:r>
                  <a:rPr lang="en-US" dirty="0"/>
                  <a:t>The “critic” = a function approximation for the “value” function</a:t>
                </a:r>
              </a:p>
              <a:p>
                <a:pPr lvl="1"/>
                <a:r>
                  <a:rPr lang="en-US" dirty="0"/>
                  <a:t>Could be Q-value, utility value</a:t>
                </a:r>
              </a:p>
              <a:p>
                <a:r>
                  <a:rPr lang="en-US" dirty="0"/>
                  <a:t>The “actor” = a function approximation for the policy</a:t>
                </a:r>
              </a:p>
              <a:p>
                <a:endParaRPr lang="en-US" dirty="0"/>
              </a:p>
              <a:p>
                <a:r>
                  <a:rPr lang="en-US" dirty="0"/>
                  <a:t>Critic still obeys bellman equation, can use TD learning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acc>
                            </m:e>
                            <m: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acc>
                            </m:e>
                            <m: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Actor gradients we just derived!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A080B1-02A3-2592-2CF7-9986F72FD7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90485"/>
              </a:xfrm>
              <a:blipFill>
                <a:blip r:embed="rId2"/>
                <a:stretch>
                  <a:fillRect l="-1043" t="-19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2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C630-3DDD-81FE-1485-EE1711BF2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Advantage Function (A2C)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A35940-BD94-9C30-D60B-C89A6039D1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97719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What happened to using the Bellman equation?</a:t>
                </a:r>
              </a:p>
              <a:p>
                <a:r>
                  <a:rPr lang="en-US" dirty="0"/>
                  <a:t>We can include it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dirty="0"/>
                  <a:t> just estimates the “value” of the current choice</a:t>
                </a:r>
              </a:p>
              <a:p>
                <a:pPr lvl="1"/>
                <a:r>
                  <a:rPr lang="en-US" dirty="0"/>
                  <a:t>But we know choices are related!</a:t>
                </a:r>
              </a:p>
              <a:p>
                <a:pPr lvl="2"/>
                <a:r>
                  <a:rPr lang="en-US" dirty="0"/>
                  <a:t>How good is a choice?</a:t>
                </a:r>
              </a:p>
              <a:p>
                <a:pPr marL="1371600" lvl="3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This is called the advantage function</a:t>
                </a:r>
              </a:p>
              <a:p>
                <a:pPr lvl="2"/>
                <a:r>
                  <a:rPr lang="en-US" dirty="0"/>
                  <a:t>Do we need two function-approximations, one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dirty="0"/>
                  <a:t> and one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sub>
                    </m:sSub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No!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Therefore 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𝛾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We only need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dirty="0"/>
                  <a:t>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A35940-BD94-9C30-D60B-C89A6039D1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977196"/>
              </a:xfrm>
              <a:blipFill>
                <a:blip r:embed="rId2"/>
                <a:stretch>
                  <a:fillRect l="-1043" t="-26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060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2B14F-9516-0FE3-F3BD-CD62FBB5B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Offline Actor-Critic RL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B165F8-15EC-97C7-0FAD-C5FB331FB8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/>
              <a:lstStyle/>
              <a:p>
                <a:r>
                  <a:rPr lang="en-US" dirty="0"/>
                  <a:t>Could also do this offline</a:t>
                </a:r>
              </a:p>
              <a:p>
                <a:pPr lvl="1"/>
                <a:r>
                  <a:rPr lang="en-US" dirty="0"/>
                  <a:t>Sample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trajectories (i.e. play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games) and record trajectories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Build supervised learning datasets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training iterations:</a:t>
                </a:r>
              </a:p>
              <a:p>
                <a:pPr lvl="2"/>
                <a:r>
                  <a:rPr lang="en-US" dirty="0"/>
                  <a:t>Update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endParaRPr lang="en-US" dirty="0"/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Repeat</a:t>
                </a:r>
              </a:p>
              <a:p>
                <a:endParaRPr lang="en-US" dirty="0"/>
              </a:p>
              <a:p>
                <a:r>
                  <a:rPr lang="en-US" dirty="0"/>
                  <a:t>Useful for scaling:</a:t>
                </a:r>
              </a:p>
              <a:p>
                <a:pPr lvl="1"/>
                <a:r>
                  <a:rPr lang="en-US" dirty="0"/>
                  <a:t>A3C (Async A2C) = play lots of games in parallel (in </a:t>
                </a:r>
                <a:r>
                  <a:rPr lang="en-US" dirty="0" err="1"/>
                  <a:t>eplore</a:t>
                </a:r>
                <a:r>
                  <a:rPr lang="en-US" dirty="0"/>
                  <a:t> step), update after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B165F8-15EC-97C7-0FAD-C5FB331FB8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>
                <a:blip r:embed="rId2"/>
                <a:stretch>
                  <a:fillRect l="-1043" t="-1937" b="-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88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NN Q-function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99371"/>
              </a:xfrm>
            </p:spPr>
            <p:txBody>
              <a:bodyPr/>
              <a:lstStyle/>
              <a:p>
                <a:r>
                  <a:rPr lang="en-US" dirty="0"/>
                  <a:t>NN takes place of tabular Q-function</a:t>
                </a:r>
              </a:p>
              <a:p>
                <a:r>
                  <a:rPr lang="en-US" dirty="0"/>
                  <a:t>How to apply updates?</a:t>
                </a:r>
              </a:p>
              <a:p>
                <a:pPr lvl="1"/>
                <a:r>
                  <a:rPr lang="en-US" dirty="0"/>
                  <a:t>If we had a table: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Since we have a NN…cannot adjust Q value directly (like in above equation):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Gradient descent!</a:t>
                </a:r>
              </a:p>
              <a:p>
                <a:pPr lvl="1"/>
                <a:r>
                  <a:rPr lang="en-US" dirty="0"/>
                  <a:t>Error (loss function)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limLow>
                      <m:limLow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lim>
                    </m:limLow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99371"/>
              </a:xfrm>
              <a:blipFill>
                <a:blip r:embed="rId2"/>
                <a:stretch>
                  <a:fillRect l="-1043" t="-1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0" name="Group 179"/>
          <p:cNvGrpSpPr/>
          <p:nvPr/>
        </p:nvGrpSpPr>
        <p:grpSpPr>
          <a:xfrm>
            <a:off x="6965605" y="233217"/>
            <a:ext cx="3073049" cy="2044932"/>
            <a:chOff x="5345085" y="116377"/>
            <a:chExt cx="3073049" cy="2044932"/>
          </a:xfrm>
        </p:grpSpPr>
        <p:grpSp>
          <p:nvGrpSpPr>
            <p:cNvPr id="88" name="Group 87"/>
            <p:cNvGrpSpPr/>
            <p:nvPr/>
          </p:nvGrpSpPr>
          <p:grpSpPr>
            <a:xfrm>
              <a:off x="5345085" y="116377"/>
              <a:ext cx="2670882" cy="2044932"/>
              <a:chOff x="1871652" y="1246580"/>
              <a:chExt cx="8089494" cy="5611420"/>
            </a:xfrm>
          </p:grpSpPr>
          <p:cxnSp>
            <p:nvCxnSpPr>
              <p:cNvPr id="4" name="Straight Arrow Connector 3">
                <a:extLst>
                  <a:ext uri="{FF2B5EF4-FFF2-40B4-BE49-F238E27FC236}">
                    <a16:creationId xmlns:a16="http://schemas.microsoft.com/office/drawing/2014/main" id="{514CF6D1-82A8-B525-5C24-AA9CE57E71D3}"/>
                  </a:ext>
                </a:extLst>
              </p:cNvPr>
              <p:cNvCxnSpPr>
                <a:stCxn id="6" idx="6"/>
                <a:endCxn id="8" idx="2"/>
              </p:cNvCxnSpPr>
              <p:nvPr/>
            </p:nvCxnSpPr>
            <p:spPr>
              <a:xfrm flipV="1">
                <a:off x="2436774" y="2744564"/>
                <a:ext cx="1142156" cy="139165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Oval 4">
                    <a:extLst>
                      <a:ext uri="{FF2B5EF4-FFF2-40B4-BE49-F238E27FC236}">
                        <a16:creationId xmlns:a16="http://schemas.microsoft.com/office/drawing/2014/main" id="{9156F6A7-B795-7599-5B38-4A8D9C63432D}"/>
                      </a:ext>
                    </a:extLst>
                  </p:cNvPr>
                  <p:cNvSpPr/>
                  <p:nvPr/>
                </p:nvSpPr>
                <p:spPr>
                  <a:xfrm>
                    <a:off x="1871652" y="1630564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" name="Oval 4">
                    <a:extLst>
                      <a:ext uri="{FF2B5EF4-FFF2-40B4-BE49-F238E27FC236}">
                        <a16:creationId xmlns:a16="http://schemas.microsoft.com/office/drawing/2014/main" id="{9156F6A7-B795-7599-5B38-4A8D9C63432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71652" y="1630564"/>
                    <a:ext cx="565122" cy="565122"/>
                  </a:xfrm>
                  <a:prstGeom prst="ellipse">
                    <a:avLst/>
                  </a:prstGeom>
                  <a:blipFill>
                    <a:blip r:embed="rId3"/>
                    <a:stretch>
                      <a:fillRect l="-56250" t="-16667" r="-21875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Oval 5">
                    <a:extLst>
                      <a:ext uri="{FF2B5EF4-FFF2-40B4-BE49-F238E27FC236}">
                        <a16:creationId xmlns:a16="http://schemas.microsoft.com/office/drawing/2014/main" id="{60AF2497-94D2-667C-5D7B-C81B6C139E87}"/>
                      </a:ext>
                    </a:extLst>
                  </p:cNvPr>
                  <p:cNvSpPr/>
                  <p:nvPr/>
                </p:nvSpPr>
                <p:spPr>
                  <a:xfrm>
                    <a:off x="1871652" y="3853653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" name="Oval 5">
                    <a:extLst>
                      <a:ext uri="{FF2B5EF4-FFF2-40B4-BE49-F238E27FC236}">
                        <a16:creationId xmlns:a16="http://schemas.microsoft.com/office/drawing/2014/main" id="{60AF2497-94D2-667C-5D7B-C81B6C139E8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71652" y="3853653"/>
                    <a:ext cx="565122" cy="565122"/>
                  </a:xfrm>
                  <a:prstGeom prst="ellipse">
                    <a:avLst/>
                  </a:prstGeom>
                  <a:blipFill>
                    <a:blip r:embed="rId4"/>
                    <a:stretch>
                      <a:fillRect l="-56250" t="-16667" r="-21875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Oval 6">
                    <a:extLst>
                      <a:ext uri="{FF2B5EF4-FFF2-40B4-BE49-F238E27FC236}">
                        <a16:creationId xmlns:a16="http://schemas.microsoft.com/office/drawing/2014/main" id="{169CAC0E-CC64-57A1-66A8-08012B16BE23}"/>
                      </a:ext>
                    </a:extLst>
                  </p:cNvPr>
                  <p:cNvSpPr/>
                  <p:nvPr/>
                </p:nvSpPr>
                <p:spPr>
                  <a:xfrm>
                    <a:off x="1871652" y="6148122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" name="Oval 6">
                    <a:extLst>
                      <a:ext uri="{FF2B5EF4-FFF2-40B4-BE49-F238E27FC236}">
                        <a16:creationId xmlns:a16="http://schemas.microsoft.com/office/drawing/2014/main" id="{169CAC0E-CC64-57A1-66A8-08012B16BE2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71652" y="6148122"/>
                    <a:ext cx="565122" cy="565122"/>
                  </a:xfrm>
                  <a:prstGeom prst="ellipse">
                    <a:avLst/>
                  </a:prstGeom>
                  <a:blipFill>
                    <a:blip r:embed="rId5"/>
                    <a:stretch>
                      <a:fillRect l="-56250" t="-16667" r="-21875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Oval 7">
                    <a:extLst>
                      <a:ext uri="{FF2B5EF4-FFF2-40B4-BE49-F238E27FC236}">
                        <a16:creationId xmlns:a16="http://schemas.microsoft.com/office/drawing/2014/main" id="{E7A1500C-BDAB-50B3-6A48-9406DC8D1AA8}"/>
                      </a:ext>
                    </a:extLst>
                  </p:cNvPr>
                  <p:cNvSpPr/>
                  <p:nvPr/>
                </p:nvSpPr>
                <p:spPr>
                  <a:xfrm>
                    <a:off x="3578930" y="2462003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" name="Oval 7">
                    <a:extLst>
                      <a:ext uri="{FF2B5EF4-FFF2-40B4-BE49-F238E27FC236}">
                        <a16:creationId xmlns:a16="http://schemas.microsoft.com/office/drawing/2014/main" id="{E7A1500C-BDAB-50B3-6A48-9406DC8D1AA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78930" y="2462003"/>
                    <a:ext cx="565122" cy="565122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 l="-51515" t="-16667" r="-21212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Oval 8">
                    <a:extLst>
                      <a:ext uri="{FF2B5EF4-FFF2-40B4-BE49-F238E27FC236}">
                        <a16:creationId xmlns:a16="http://schemas.microsoft.com/office/drawing/2014/main" id="{12C8F1BF-105F-64E1-0876-BA529D352C7A}"/>
                      </a:ext>
                    </a:extLst>
                  </p:cNvPr>
                  <p:cNvSpPr/>
                  <p:nvPr/>
                </p:nvSpPr>
                <p:spPr>
                  <a:xfrm>
                    <a:off x="3578930" y="5156104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" name="Oval 8">
                    <a:extLst>
                      <a:ext uri="{FF2B5EF4-FFF2-40B4-BE49-F238E27FC236}">
                        <a16:creationId xmlns:a16="http://schemas.microsoft.com/office/drawing/2014/main" id="{12C8F1BF-105F-64E1-0876-BA529D352C7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78930" y="5156104"/>
                    <a:ext cx="565122" cy="565122"/>
                  </a:xfrm>
                  <a:prstGeom prst="ellipse">
                    <a:avLst/>
                  </a:prstGeom>
                  <a:blipFill>
                    <a:blip r:embed="rId7"/>
                    <a:stretch>
                      <a:fillRect l="-51515" t="-16667" r="-21212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B3EB926A-82E1-15CC-693B-8244503B38F7}"/>
                  </a:ext>
                </a:extLst>
              </p:cNvPr>
              <p:cNvCxnSpPr>
                <a:stCxn id="5" idx="6"/>
                <a:endCxn id="8" idx="2"/>
              </p:cNvCxnSpPr>
              <p:nvPr/>
            </p:nvCxnSpPr>
            <p:spPr>
              <a:xfrm>
                <a:off x="2436774" y="1913125"/>
                <a:ext cx="1142156" cy="8314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5D7F0CE9-346A-28D7-55EE-1ABA4E2FD29A}"/>
                  </a:ext>
                </a:extLst>
              </p:cNvPr>
              <p:cNvCxnSpPr>
                <a:stCxn id="5" idx="6"/>
                <a:endCxn id="9" idx="2"/>
              </p:cNvCxnSpPr>
              <p:nvPr/>
            </p:nvCxnSpPr>
            <p:spPr>
              <a:xfrm>
                <a:off x="2436774" y="1913125"/>
                <a:ext cx="1142156" cy="35255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C8224C4-3129-E600-4724-0D9A07879372}"/>
                  </a:ext>
                </a:extLst>
              </p:cNvPr>
              <p:cNvCxnSpPr>
                <a:stCxn id="6" idx="6"/>
                <a:endCxn id="9" idx="2"/>
              </p:cNvCxnSpPr>
              <p:nvPr/>
            </p:nvCxnSpPr>
            <p:spPr>
              <a:xfrm>
                <a:off x="2436774" y="4136214"/>
                <a:ext cx="1142156" cy="130245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4A0CF029-64FB-7975-B206-2F7428F1967D}"/>
                  </a:ext>
                </a:extLst>
              </p:cNvPr>
              <p:cNvCxnSpPr>
                <a:stCxn id="7" idx="6"/>
                <a:endCxn id="8" idx="2"/>
              </p:cNvCxnSpPr>
              <p:nvPr/>
            </p:nvCxnSpPr>
            <p:spPr>
              <a:xfrm flipV="1">
                <a:off x="2436774" y="2744564"/>
                <a:ext cx="1142156" cy="368611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DE22F77A-A52C-F031-F77B-BE6E1EF73833}"/>
                  </a:ext>
                </a:extLst>
              </p:cNvPr>
              <p:cNvCxnSpPr>
                <a:stCxn id="7" idx="6"/>
                <a:endCxn id="9" idx="2"/>
              </p:cNvCxnSpPr>
              <p:nvPr/>
            </p:nvCxnSpPr>
            <p:spPr>
              <a:xfrm flipV="1">
                <a:off x="2436774" y="5438665"/>
                <a:ext cx="1142156" cy="99201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Oval 14">
                    <a:extLst>
                      <a:ext uri="{FF2B5EF4-FFF2-40B4-BE49-F238E27FC236}">
                        <a16:creationId xmlns:a16="http://schemas.microsoft.com/office/drawing/2014/main" id="{F67146E4-00DA-E55F-B3D8-B97323BB1197}"/>
                      </a:ext>
                    </a:extLst>
                  </p:cNvPr>
                  <p:cNvSpPr/>
                  <p:nvPr/>
                </p:nvSpPr>
                <p:spPr>
                  <a:xfrm>
                    <a:off x="3578930" y="3819666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Oval 14">
                    <a:extLst>
                      <a:ext uri="{FF2B5EF4-FFF2-40B4-BE49-F238E27FC236}">
                        <a16:creationId xmlns:a16="http://schemas.microsoft.com/office/drawing/2014/main" id="{F67146E4-00DA-E55F-B3D8-B97323BB119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78930" y="3819666"/>
                    <a:ext cx="565122" cy="565122"/>
                  </a:xfrm>
                  <a:prstGeom prst="ellipse">
                    <a:avLst/>
                  </a:prstGeom>
                  <a:blipFill>
                    <a:blip r:embed="rId8"/>
                    <a:stretch>
                      <a:fillRect l="-51515" t="-16667" r="-21212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9271EF6D-FF28-B76E-A80D-28F198CC7E73}"/>
                      </a:ext>
                    </a:extLst>
                  </p:cNvPr>
                  <p:cNvSpPr/>
                  <p:nvPr/>
                </p:nvSpPr>
                <p:spPr>
                  <a:xfrm>
                    <a:off x="3578930" y="1246580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9271EF6D-FF28-B76E-A80D-28F198CC7E7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78930" y="1246580"/>
                    <a:ext cx="565122" cy="565122"/>
                  </a:xfrm>
                  <a:prstGeom prst="ellipse">
                    <a:avLst/>
                  </a:prstGeom>
                  <a:blipFill>
                    <a:blip r:embed="rId9"/>
                    <a:stretch>
                      <a:fillRect l="-51515" t="-16667" r="-21212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Oval 16">
                    <a:extLst>
                      <a:ext uri="{FF2B5EF4-FFF2-40B4-BE49-F238E27FC236}">
                        <a16:creationId xmlns:a16="http://schemas.microsoft.com/office/drawing/2014/main" id="{AD7E3C59-9AB3-D3AA-BC79-F871E5D72D1F}"/>
                      </a:ext>
                    </a:extLst>
                  </p:cNvPr>
                  <p:cNvSpPr/>
                  <p:nvPr/>
                </p:nvSpPr>
                <p:spPr>
                  <a:xfrm>
                    <a:off x="3578930" y="6292878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Oval 16">
                    <a:extLst>
                      <a:ext uri="{FF2B5EF4-FFF2-40B4-BE49-F238E27FC236}">
                        <a16:creationId xmlns:a16="http://schemas.microsoft.com/office/drawing/2014/main" id="{AD7E3C59-9AB3-D3AA-BC79-F871E5D72D1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78930" y="6292878"/>
                    <a:ext cx="565122" cy="565122"/>
                  </a:xfrm>
                  <a:prstGeom prst="ellipse">
                    <a:avLst/>
                  </a:prstGeom>
                  <a:blipFill>
                    <a:blip r:embed="rId10"/>
                    <a:stretch>
                      <a:fillRect l="-51515" t="-16667" r="-21212" b="-41667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B8B0AC4B-8A6B-6C27-1B88-E9AAD2D532CD}"/>
                      </a:ext>
                    </a:extLst>
                  </p:cNvPr>
                  <p:cNvSpPr/>
                  <p:nvPr/>
                </p:nvSpPr>
                <p:spPr>
                  <a:xfrm>
                    <a:off x="5431414" y="5749500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B8B0AC4B-8A6B-6C27-1B88-E9AAD2D532C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31414" y="5749500"/>
                    <a:ext cx="565122" cy="565122"/>
                  </a:xfrm>
                  <a:prstGeom prst="ellipse">
                    <a:avLst/>
                  </a:prstGeom>
                  <a:blipFill>
                    <a:blip r:embed="rId11"/>
                    <a:stretch>
                      <a:fillRect l="-51515" t="-13889" r="-21212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A8DC2D39-B7CD-2657-3A60-6147863F783B}"/>
                      </a:ext>
                    </a:extLst>
                  </p:cNvPr>
                  <p:cNvSpPr/>
                  <p:nvPr/>
                </p:nvSpPr>
                <p:spPr>
                  <a:xfrm>
                    <a:off x="5431414" y="4490988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A8DC2D39-B7CD-2657-3A60-6147863F783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31414" y="4490988"/>
                    <a:ext cx="565122" cy="565122"/>
                  </a:xfrm>
                  <a:prstGeom prst="ellipse">
                    <a:avLst/>
                  </a:prstGeom>
                  <a:blipFill>
                    <a:blip r:embed="rId12"/>
                    <a:stretch>
                      <a:fillRect l="-51515" t="-16667" r="-21212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Oval 19">
                    <a:extLst>
                      <a:ext uri="{FF2B5EF4-FFF2-40B4-BE49-F238E27FC236}">
                        <a16:creationId xmlns:a16="http://schemas.microsoft.com/office/drawing/2014/main" id="{85067F8E-1A0F-15B6-3BC4-41089EDA1558}"/>
                      </a:ext>
                    </a:extLst>
                  </p:cNvPr>
                  <p:cNvSpPr/>
                  <p:nvPr/>
                </p:nvSpPr>
                <p:spPr>
                  <a:xfrm>
                    <a:off x="5431414" y="3135477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Oval 19">
                    <a:extLst>
                      <a:ext uri="{FF2B5EF4-FFF2-40B4-BE49-F238E27FC236}">
                        <a16:creationId xmlns:a16="http://schemas.microsoft.com/office/drawing/2014/main" id="{85067F8E-1A0F-15B6-3BC4-41089EDA155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31414" y="3135477"/>
                    <a:ext cx="565122" cy="565122"/>
                  </a:xfrm>
                  <a:prstGeom prst="ellipse">
                    <a:avLst/>
                  </a:prstGeom>
                  <a:blipFill>
                    <a:blip r:embed="rId13"/>
                    <a:stretch>
                      <a:fillRect l="-51515" t="-16667" r="-21212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90D55DFF-AAF3-8AD3-313F-197ADC35A7F4}"/>
                      </a:ext>
                    </a:extLst>
                  </p:cNvPr>
                  <p:cNvSpPr/>
                  <p:nvPr/>
                </p:nvSpPr>
                <p:spPr>
                  <a:xfrm>
                    <a:off x="5431414" y="1854084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90D55DFF-AAF3-8AD3-313F-197ADC35A7F4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31414" y="1854084"/>
                    <a:ext cx="565122" cy="565122"/>
                  </a:xfrm>
                  <a:prstGeom prst="ellipse">
                    <a:avLst/>
                  </a:prstGeom>
                  <a:blipFill>
                    <a:blip r:embed="rId14"/>
                    <a:stretch>
                      <a:fillRect l="-51515" t="-17143" r="-21212" b="-40000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74D3D514-49C6-7BD5-B077-3771D50D470F}"/>
                      </a:ext>
                    </a:extLst>
                  </p:cNvPr>
                  <p:cNvSpPr/>
                  <p:nvPr/>
                </p:nvSpPr>
                <p:spPr>
                  <a:xfrm>
                    <a:off x="7189152" y="1246804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74D3D514-49C6-7BD5-B077-3771D50D470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89152" y="1246804"/>
                    <a:ext cx="565122" cy="565122"/>
                  </a:xfrm>
                  <a:prstGeom prst="ellipse">
                    <a:avLst/>
                  </a:prstGeom>
                  <a:blipFill>
                    <a:blip r:embed="rId15"/>
                    <a:stretch>
                      <a:fillRect l="-56250" t="-16667" r="-25000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Oval 22">
                    <a:extLst>
                      <a:ext uri="{FF2B5EF4-FFF2-40B4-BE49-F238E27FC236}">
                        <a16:creationId xmlns:a16="http://schemas.microsoft.com/office/drawing/2014/main" id="{90657867-D4AA-AB00-0A1C-F8F29A22568F}"/>
                      </a:ext>
                    </a:extLst>
                  </p:cNvPr>
                  <p:cNvSpPr/>
                  <p:nvPr/>
                </p:nvSpPr>
                <p:spPr>
                  <a:xfrm>
                    <a:off x="7189152" y="2465120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Oval 22">
                    <a:extLst>
                      <a:ext uri="{FF2B5EF4-FFF2-40B4-BE49-F238E27FC236}">
                        <a16:creationId xmlns:a16="http://schemas.microsoft.com/office/drawing/2014/main" id="{90657867-D4AA-AB00-0A1C-F8F29A22568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89152" y="2465120"/>
                    <a:ext cx="565122" cy="565122"/>
                  </a:xfrm>
                  <a:prstGeom prst="ellipse">
                    <a:avLst/>
                  </a:prstGeom>
                  <a:blipFill>
                    <a:blip r:embed="rId16"/>
                    <a:stretch>
                      <a:fillRect l="-56250" t="-16667" r="-25000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Oval 23">
                    <a:extLst>
                      <a:ext uri="{FF2B5EF4-FFF2-40B4-BE49-F238E27FC236}">
                        <a16:creationId xmlns:a16="http://schemas.microsoft.com/office/drawing/2014/main" id="{E8AF646D-800F-5F7F-38EB-A6A535C59977}"/>
                      </a:ext>
                    </a:extLst>
                  </p:cNvPr>
                  <p:cNvSpPr/>
                  <p:nvPr/>
                </p:nvSpPr>
                <p:spPr>
                  <a:xfrm>
                    <a:off x="7189152" y="3801558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Oval 23">
                    <a:extLst>
                      <a:ext uri="{FF2B5EF4-FFF2-40B4-BE49-F238E27FC236}">
                        <a16:creationId xmlns:a16="http://schemas.microsoft.com/office/drawing/2014/main" id="{E8AF646D-800F-5F7F-38EB-A6A535C5997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89152" y="3801558"/>
                    <a:ext cx="565122" cy="565122"/>
                  </a:xfrm>
                  <a:prstGeom prst="ellipse">
                    <a:avLst/>
                  </a:prstGeom>
                  <a:blipFill>
                    <a:blip r:embed="rId17"/>
                    <a:stretch>
                      <a:fillRect l="-56250" t="-16667" r="-25000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Oval 24">
                    <a:extLst>
                      <a:ext uri="{FF2B5EF4-FFF2-40B4-BE49-F238E27FC236}">
                        <a16:creationId xmlns:a16="http://schemas.microsoft.com/office/drawing/2014/main" id="{BF10C33F-6704-25E1-A691-8B22B461B1D1}"/>
                      </a:ext>
                    </a:extLst>
                  </p:cNvPr>
                  <p:cNvSpPr/>
                  <p:nvPr/>
                </p:nvSpPr>
                <p:spPr>
                  <a:xfrm>
                    <a:off x="7189152" y="5159221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Oval 24">
                    <a:extLst>
                      <a:ext uri="{FF2B5EF4-FFF2-40B4-BE49-F238E27FC236}">
                        <a16:creationId xmlns:a16="http://schemas.microsoft.com/office/drawing/2014/main" id="{BF10C33F-6704-25E1-A691-8B22B461B1D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89152" y="5159221"/>
                    <a:ext cx="565122" cy="565122"/>
                  </a:xfrm>
                  <a:prstGeom prst="ellipse">
                    <a:avLst/>
                  </a:prstGeom>
                  <a:blipFill>
                    <a:blip r:embed="rId18"/>
                    <a:stretch>
                      <a:fillRect l="-56250" t="-16667" r="-25000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B688F347-D34F-E0FF-0A0F-98E3B144F87F}"/>
                      </a:ext>
                    </a:extLst>
                  </p:cNvPr>
                  <p:cNvSpPr/>
                  <p:nvPr/>
                </p:nvSpPr>
                <p:spPr>
                  <a:xfrm>
                    <a:off x="7189152" y="6280693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B688F347-D34F-E0FF-0A0F-98E3B144F87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89152" y="6280693"/>
                    <a:ext cx="565122" cy="565122"/>
                  </a:xfrm>
                  <a:prstGeom prst="ellipse">
                    <a:avLst/>
                  </a:prstGeom>
                  <a:blipFill>
                    <a:blip r:embed="rId19"/>
                    <a:stretch>
                      <a:fillRect l="-56250" t="-16667" r="-25000" b="-41667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Oval 26">
                    <a:extLst>
                      <a:ext uri="{FF2B5EF4-FFF2-40B4-BE49-F238E27FC236}">
                        <a16:creationId xmlns:a16="http://schemas.microsoft.com/office/drawing/2014/main" id="{3F9ED190-816B-B58D-C6E6-FDD11647F161}"/>
                      </a:ext>
                    </a:extLst>
                  </p:cNvPr>
                  <p:cNvSpPr/>
                  <p:nvPr/>
                </p:nvSpPr>
                <p:spPr>
                  <a:xfrm>
                    <a:off x="9396024" y="5763102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Oval 26">
                    <a:extLst>
                      <a:ext uri="{FF2B5EF4-FFF2-40B4-BE49-F238E27FC236}">
                        <a16:creationId xmlns:a16="http://schemas.microsoft.com/office/drawing/2014/main" id="{3F9ED190-816B-B58D-C6E6-FDD11647F16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96024" y="5763102"/>
                    <a:ext cx="565122" cy="565122"/>
                  </a:xfrm>
                  <a:prstGeom prst="ellipse">
                    <a:avLst/>
                  </a:prstGeom>
                  <a:blipFill>
                    <a:blip r:embed="rId20"/>
                    <a:stretch>
                      <a:fillRect l="-51515" t="-16667" r="-24242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BA2288DE-0409-63E2-60B2-02BFDE25BE8D}"/>
                      </a:ext>
                    </a:extLst>
                  </p:cNvPr>
                  <p:cNvSpPr/>
                  <p:nvPr/>
                </p:nvSpPr>
                <p:spPr>
                  <a:xfrm>
                    <a:off x="9396024" y="1630564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BA2288DE-0409-63E2-60B2-02BFDE25BE8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96024" y="1630564"/>
                    <a:ext cx="565122" cy="565122"/>
                  </a:xfrm>
                  <a:prstGeom prst="ellipse">
                    <a:avLst/>
                  </a:prstGeom>
                  <a:blipFill>
                    <a:blip r:embed="rId21"/>
                    <a:stretch>
                      <a:fillRect l="-51515" t="-16667" r="-24242" b="-38889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3E9B7500-A21D-4F6C-DC76-4FE9A61DF826}"/>
                  </a:ext>
                </a:extLst>
              </p:cNvPr>
              <p:cNvCxnSpPr>
                <a:stCxn id="5" idx="6"/>
                <a:endCxn id="16" idx="2"/>
              </p:cNvCxnSpPr>
              <p:nvPr/>
            </p:nvCxnSpPr>
            <p:spPr>
              <a:xfrm flipV="1">
                <a:off x="2436774" y="1529141"/>
                <a:ext cx="1142156" cy="38398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C188BE95-F3B9-70B6-7D59-FDDE14597BD7}"/>
                  </a:ext>
                </a:extLst>
              </p:cNvPr>
              <p:cNvCxnSpPr>
                <a:stCxn id="6" idx="6"/>
                <a:endCxn id="16" idx="2"/>
              </p:cNvCxnSpPr>
              <p:nvPr/>
            </p:nvCxnSpPr>
            <p:spPr>
              <a:xfrm flipV="1">
                <a:off x="2436774" y="1529141"/>
                <a:ext cx="1142156" cy="260707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CA80C8AC-4A7B-7538-8249-CDD62C382B57}"/>
                  </a:ext>
                </a:extLst>
              </p:cNvPr>
              <p:cNvCxnSpPr>
                <a:stCxn id="7" idx="6"/>
                <a:endCxn id="16" idx="2"/>
              </p:cNvCxnSpPr>
              <p:nvPr/>
            </p:nvCxnSpPr>
            <p:spPr>
              <a:xfrm flipV="1">
                <a:off x="2436774" y="1529141"/>
                <a:ext cx="1142156" cy="490154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41391B40-DA6B-C476-E98F-99E87054D487}"/>
                  </a:ext>
                </a:extLst>
              </p:cNvPr>
              <p:cNvCxnSpPr>
                <a:stCxn id="5" idx="6"/>
                <a:endCxn id="15" idx="2"/>
              </p:cNvCxnSpPr>
              <p:nvPr/>
            </p:nvCxnSpPr>
            <p:spPr>
              <a:xfrm>
                <a:off x="2436774" y="1913125"/>
                <a:ext cx="1142156" cy="21891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4FDCE38D-A7FE-E1D5-5F92-D11092470C57}"/>
                  </a:ext>
                </a:extLst>
              </p:cNvPr>
              <p:cNvCxnSpPr>
                <a:stCxn id="6" idx="6"/>
                <a:endCxn id="15" idx="2"/>
              </p:cNvCxnSpPr>
              <p:nvPr/>
            </p:nvCxnSpPr>
            <p:spPr>
              <a:xfrm flipV="1">
                <a:off x="2436774" y="4102227"/>
                <a:ext cx="1142156" cy="3398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F7BAF1D9-CB4E-213F-F03D-04B0FAF0A55D}"/>
                  </a:ext>
                </a:extLst>
              </p:cNvPr>
              <p:cNvCxnSpPr>
                <a:stCxn id="7" idx="6"/>
                <a:endCxn id="15" idx="2"/>
              </p:cNvCxnSpPr>
              <p:nvPr/>
            </p:nvCxnSpPr>
            <p:spPr>
              <a:xfrm flipV="1">
                <a:off x="2436774" y="4102227"/>
                <a:ext cx="1142156" cy="232845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75FED1BC-D395-FFEF-F373-C5286799B4BE}"/>
                  </a:ext>
                </a:extLst>
              </p:cNvPr>
              <p:cNvCxnSpPr>
                <a:stCxn id="5" idx="6"/>
                <a:endCxn id="17" idx="2"/>
              </p:cNvCxnSpPr>
              <p:nvPr/>
            </p:nvCxnSpPr>
            <p:spPr>
              <a:xfrm>
                <a:off x="2436774" y="1913125"/>
                <a:ext cx="1142156" cy="46623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C1D2662C-5846-119E-8CDA-84C0D385D603}"/>
                  </a:ext>
                </a:extLst>
              </p:cNvPr>
              <p:cNvCxnSpPr>
                <a:stCxn id="6" idx="6"/>
                <a:endCxn id="17" idx="2"/>
              </p:cNvCxnSpPr>
              <p:nvPr/>
            </p:nvCxnSpPr>
            <p:spPr>
              <a:xfrm>
                <a:off x="2436774" y="4136214"/>
                <a:ext cx="1142156" cy="243922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E9D0D91A-EA73-5D35-0716-4CDCDF9875A7}"/>
                  </a:ext>
                </a:extLst>
              </p:cNvPr>
              <p:cNvCxnSpPr>
                <a:stCxn id="7" idx="6"/>
                <a:endCxn id="17" idx="2"/>
              </p:cNvCxnSpPr>
              <p:nvPr/>
            </p:nvCxnSpPr>
            <p:spPr>
              <a:xfrm>
                <a:off x="2436774" y="6430683"/>
                <a:ext cx="1142156" cy="14475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BEDCC11A-2741-B49A-8AF9-D48A262A6D9D}"/>
                  </a:ext>
                </a:extLst>
              </p:cNvPr>
              <p:cNvCxnSpPr>
                <a:stCxn id="16" idx="6"/>
                <a:endCxn id="21" idx="2"/>
              </p:cNvCxnSpPr>
              <p:nvPr/>
            </p:nvCxnSpPr>
            <p:spPr>
              <a:xfrm>
                <a:off x="4144052" y="1529141"/>
                <a:ext cx="1287362" cy="60750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891C107D-6A67-F4BA-269E-116AF35FB818}"/>
                  </a:ext>
                </a:extLst>
              </p:cNvPr>
              <p:cNvCxnSpPr>
                <a:stCxn id="16" idx="6"/>
                <a:endCxn id="20" idx="2"/>
              </p:cNvCxnSpPr>
              <p:nvPr/>
            </p:nvCxnSpPr>
            <p:spPr>
              <a:xfrm>
                <a:off x="4144052" y="1529141"/>
                <a:ext cx="1287362" cy="188889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10B32949-DB1D-156D-50D4-206F920ABF59}"/>
                  </a:ext>
                </a:extLst>
              </p:cNvPr>
              <p:cNvCxnSpPr>
                <a:stCxn id="16" idx="6"/>
                <a:endCxn id="19" idx="2"/>
              </p:cNvCxnSpPr>
              <p:nvPr/>
            </p:nvCxnSpPr>
            <p:spPr>
              <a:xfrm>
                <a:off x="4144052" y="1529141"/>
                <a:ext cx="1287362" cy="324440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B2AFFB3E-45C0-50EB-F712-CE8EE5DF618C}"/>
                  </a:ext>
                </a:extLst>
              </p:cNvPr>
              <p:cNvCxnSpPr>
                <a:stCxn id="16" idx="6"/>
                <a:endCxn id="18" idx="2"/>
              </p:cNvCxnSpPr>
              <p:nvPr/>
            </p:nvCxnSpPr>
            <p:spPr>
              <a:xfrm>
                <a:off x="4144052" y="1529141"/>
                <a:ext cx="1287362" cy="45029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>
                <a:extLst>
                  <a:ext uri="{FF2B5EF4-FFF2-40B4-BE49-F238E27FC236}">
                    <a16:creationId xmlns:a16="http://schemas.microsoft.com/office/drawing/2014/main" id="{36FD4C00-2016-4067-160B-A5B12D263A89}"/>
                  </a:ext>
                </a:extLst>
              </p:cNvPr>
              <p:cNvCxnSpPr>
                <a:stCxn id="8" idx="6"/>
                <a:endCxn id="21" idx="2"/>
              </p:cNvCxnSpPr>
              <p:nvPr/>
            </p:nvCxnSpPr>
            <p:spPr>
              <a:xfrm flipV="1">
                <a:off x="4144052" y="2136645"/>
                <a:ext cx="1287362" cy="60791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B1EBC841-0725-1BC9-5176-B1E805B4DF9E}"/>
                  </a:ext>
                </a:extLst>
              </p:cNvPr>
              <p:cNvCxnSpPr>
                <a:stCxn id="8" idx="6"/>
                <a:endCxn id="20" idx="2"/>
              </p:cNvCxnSpPr>
              <p:nvPr/>
            </p:nvCxnSpPr>
            <p:spPr>
              <a:xfrm>
                <a:off x="4144052" y="2744564"/>
                <a:ext cx="1287362" cy="67347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B0220139-84D1-3AC0-5D2D-425FE40BA53C}"/>
                  </a:ext>
                </a:extLst>
              </p:cNvPr>
              <p:cNvCxnSpPr>
                <a:stCxn id="8" idx="6"/>
                <a:endCxn id="19" idx="2"/>
              </p:cNvCxnSpPr>
              <p:nvPr/>
            </p:nvCxnSpPr>
            <p:spPr>
              <a:xfrm>
                <a:off x="4144052" y="2744564"/>
                <a:ext cx="1287362" cy="202898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C5824A84-C054-D4D2-780A-CE3B8D25171E}"/>
                  </a:ext>
                </a:extLst>
              </p:cNvPr>
              <p:cNvCxnSpPr>
                <a:stCxn id="8" idx="6"/>
                <a:endCxn id="18" idx="2"/>
              </p:cNvCxnSpPr>
              <p:nvPr/>
            </p:nvCxnSpPr>
            <p:spPr>
              <a:xfrm>
                <a:off x="4144052" y="2744564"/>
                <a:ext cx="1287362" cy="328749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031EB2AD-6F06-41FD-AE3E-314549BADA05}"/>
                  </a:ext>
                </a:extLst>
              </p:cNvPr>
              <p:cNvCxnSpPr>
                <a:stCxn id="15" idx="6"/>
                <a:endCxn id="21" idx="2"/>
              </p:cNvCxnSpPr>
              <p:nvPr/>
            </p:nvCxnSpPr>
            <p:spPr>
              <a:xfrm flipV="1">
                <a:off x="4144052" y="2136645"/>
                <a:ext cx="1287362" cy="196558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5811DCE5-E3DD-1125-8974-11ADF57CDA4F}"/>
                  </a:ext>
                </a:extLst>
              </p:cNvPr>
              <p:cNvCxnSpPr>
                <a:stCxn id="15" idx="6"/>
                <a:endCxn id="20" idx="2"/>
              </p:cNvCxnSpPr>
              <p:nvPr/>
            </p:nvCxnSpPr>
            <p:spPr>
              <a:xfrm flipV="1">
                <a:off x="4144052" y="3418038"/>
                <a:ext cx="1287362" cy="6841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3DE6FFCC-E61E-F846-A608-1072EF863B36}"/>
                  </a:ext>
                </a:extLst>
              </p:cNvPr>
              <p:cNvCxnSpPr>
                <a:stCxn id="15" idx="6"/>
                <a:endCxn id="19" idx="2"/>
              </p:cNvCxnSpPr>
              <p:nvPr/>
            </p:nvCxnSpPr>
            <p:spPr>
              <a:xfrm>
                <a:off x="4144052" y="4102227"/>
                <a:ext cx="1287362" cy="67132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8A6C9804-4190-236D-03B0-B2F168F08881}"/>
                  </a:ext>
                </a:extLst>
              </p:cNvPr>
              <p:cNvCxnSpPr>
                <a:stCxn id="15" idx="6"/>
                <a:endCxn id="18" idx="2"/>
              </p:cNvCxnSpPr>
              <p:nvPr/>
            </p:nvCxnSpPr>
            <p:spPr>
              <a:xfrm>
                <a:off x="4144052" y="4102227"/>
                <a:ext cx="1287362" cy="19298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00D1107E-1B14-5AAF-066B-D1C230774EDF}"/>
                  </a:ext>
                </a:extLst>
              </p:cNvPr>
              <p:cNvCxnSpPr>
                <a:stCxn id="9" idx="6"/>
                <a:endCxn id="21" idx="2"/>
              </p:cNvCxnSpPr>
              <p:nvPr/>
            </p:nvCxnSpPr>
            <p:spPr>
              <a:xfrm flipV="1">
                <a:off x="4144052" y="2136645"/>
                <a:ext cx="1287362" cy="33020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4F67D9E7-C160-34F2-9B33-332799EE6369}"/>
                  </a:ext>
                </a:extLst>
              </p:cNvPr>
              <p:cNvCxnSpPr>
                <a:stCxn id="9" idx="6"/>
                <a:endCxn id="20" idx="2"/>
              </p:cNvCxnSpPr>
              <p:nvPr/>
            </p:nvCxnSpPr>
            <p:spPr>
              <a:xfrm flipV="1">
                <a:off x="4144052" y="3418038"/>
                <a:ext cx="1287362" cy="202062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C1BD3F15-5D35-48BB-D707-7BFF8F271FCF}"/>
                  </a:ext>
                </a:extLst>
              </p:cNvPr>
              <p:cNvCxnSpPr>
                <a:stCxn id="9" idx="6"/>
                <a:endCxn id="19" idx="2"/>
              </p:cNvCxnSpPr>
              <p:nvPr/>
            </p:nvCxnSpPr>
            <p:spPr>
              <a:xfrm flipV="1">
                <a:off x="4144052" y="4773549"/>
                <a:ext cx="1287362" cy="6651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EE33CA4D-FF09-DC18-1F39-C48747855B3D}"/>
                  </a:ext>
                </a:extLst>
              </p:cNvPr>
              <p:cNvCxnSpPr>
                <a:stCxn id="9" idx="6"/>
                <a:endCxn id="18" idx="2"/>
              </p:cNvCxnSpPr>
              <p:nvPr/>
            </p:nvCxnSpPr>
            <p:spPr>
              <a:xfrm>
                <a:off x="4144052" y="5438665"/>
                <a:ext cx="1287362" cy="5933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513A5971-1012-5624-FAFE-F80F14D2B13F}"/>
                  </a:ext>
                </a:extLst>
              </p:cNvPr>
              <p:cNvCxnSpPr>
                <a:stCxn id="17" idx="6"/>
                <a:endCxn id="21" idx="2"/>
              </p:cNvCxnSpPr>
              <p:nvPr/>
            </p:nvCxnSpPr>
            <p:spPr>
              <a:xfrm flipV="1">
                <a:off x="4144052" y="2136645"/>
                <a:ext cx="1287362" cy="443879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668212E7-FAA3-0842-550E-36F10D2A384B}"/>
                  </a:ext>
                </a:extLst>
              </p:cNvPr>
              <p:cNvCxnSpPr>
                <a:stCxn id="17" idx="6"/>
                <a:endCxn id="20" idx="2"/>
              </p:cNvCxnSpPr>
              <p:nvPr/>
            </p:nvCxnSpPr>
            <p:spPr>
              <a:xfrm flipV="1">
                <a:off x="4144052" y="3418038"/>
                <a:ext cx="1287362" cy="315740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A0B5E197-4C1C-B692-2A54-716FE2DCC1BD}"/>
                  </a:ext>
                </a:extLst>
              </p:cNvPr>
              <p:cNvCxnSpPr>
                <a:stCxn id="17" idx="6"/>
                <a:endCxn id="19" idx="2"/>
              </p:cNvCxnSpPr>
              <p:nvPr/>
            </p:nvCxnSpPr>
            <p:spPr>
              <a:xfrm flipV="1">
                <a:off x="4144052" y="4773549"/>
                <a:ext cx="1287362" cy="18018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B6BF72F3-419C-E26D-73F5-5CA3C8E725C9}"/>
                  </a:ext>
                </a:extLst>
              </p:cNvPr>
              <p:cNvCxnSpPr>
                <a:stCxn id="17" idx="6"/>
                <a:endCxn id="18" idx="2"/>
              </p:cNvCxnSpPr>
              <p:nvPr/>
            </p:nvCxnSpPr>
            <p:spPr>
              <a:xfrm flipV="1">
                <a:off x="4144052" y="6032061"/>
                <a:ext cx="1287362" cy="54337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5C55682D-C9D8-8F3F-7074-0AC71CAEA9EF}"/>
                  </a:ext>
                </a:extLst>
              </p:cNvPr>
              <p:cNvCxnSpPr>
                <a:stCxn id="21" idx="6"/>
                <a:endCxn id="22" idx="2"/>
              </p:cNvCxnSpPr>
              <p:nvPr/>
            </p:nvCxnSpPr>
            <p:spPr>
              <a:xfrm flipV="1">
                <a:off x="5996536" y="1529365"/>
                <a:ext cx="1192616" cy="6072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>
                <a:extLst>
                  <a:ext uri="{FF2B5EF4-FFF2-40B4-BE49-F238E27FC236}">
                    <a16:creationId xmlns:a16="http://schemas.microsoft.com/office/drawing/2014/main" id="{B72403F8-F3C6-AED5-8076-4A4809C8793C}"/>
                  </a:ext>
                </a:extLst>
              </p:cNvPr>
              <p:cNvCxnSpPr>
                <a:stCxn id="21" idx="6"/>
                <a:endCxn id="23" idx="2"/>
              </p:cNvCxnSpPr>
              <p:nvPr/>
            </p:nvCxnSpPr>
            <p:spPr>
              <a:xfrm>
                <a:off x="5996536" y="2136645"/>
                <a:ext cx="1192616" cy="6110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F81EAB7B-8F90-D836-1B3A-60C4C2DDD132}"/>
                  </a:ext>
                </a:extLst>
              </p:cNvPr>
              <p:cNvCxnSpPr>
                <a:stCxn id="21" idx="6"/>
                <a:endCxn id="24" idx="2"/>
              </p:cNvCxnSpPr>
              <p:nvPr/>
            </p:nvCxnSpPr>
            <p:spPr>
              <a:xfrm>
                <a:off x="5996536" y="2136645"/>
                <a:ext cx="1192616" cy="194747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A1602BAB-BB88-96DD-ABC4-DD1EA418F97E}"/>
                  </a:ext>
                </a:extLst>
              </p:cNvPr>
              <p:cNvCxnSpPr>
                <a:stCxn id="21" idx="6"/>
                <a:endCxn id="25" idx="2"/>
              </p:cNvCxnSpPr>
              <p:nvPr/>
            </p:nvCxnSpPr>
            <p:spPr>
              <a:xfrm>
                <a:off x="5996536" y="2136645"/>
                <a:ext cx="1192616" cy="330513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8F80E4F9-8CA5-B59F-7008-4FCB3FE513A7}"/>
                  </a:ext>
                </a:extLst>
              </p:cNvPr>
              <p:cNvCxnSpPr>
                <a:stCxn id="21" idx="6"/>
                <a:endCxn id="26" idx="2"/>
              </p:cNvCxnSpPr>
              <p:nvPr/>
            </p:nvCxnSpPr>
            <p:spPr>
              <a:xfrm>
                <a:off x="5996536" y="2136645"/>
                <a:ext cx="1192616" cy="442660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4DF47DF4-D212-CF34-CD57-488AD0077785}"/>
                  </a:ext>
                </a:extLst>
              </p:cNvPr>
              <p:cNvCxnSpPr>
                <a:stCxn id="20" idx="6"/>
                <a:endCxn id="22" idx="2"/>
              </p:cNvCxnSpPr>
              <p:nvPr/>
            </p:nvCxnSpPr>
            <p:spPr>
              <a:xfrm flipV="1">
                <a:off x="5996536" y="1529365"/>
                <a:ext cx="1192616" cy="188867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61A5E276-E124-978F-395B-CCB2C639770D}"/>
                  </a:ext>
                </a:extLst>
              </p:cNvPr>
              <p:cNvCxnSpPr>
                <a:stCxn id="20" idx="6"/>
                <a:endCxn id="23" idx="2"/>
              </p:cNvCxnSpPr>
              <p:nvPr/>
            </p:nvCxnSpPr>
            <p:spPr>
              <a:xfrm flipV="1">
                <a:off x="5996536" y="2747681"/>
                <a:ext cx="1192616" cy="67035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E29216A6-94F5-D573-AD02-6C0495C0A01F}"/>
                  </a:ext>
                </a:extLst>
              </p:cNvPr>
              <p:cNvCxnSpPr>
                <a:stCxn id="20" idx="6"/>
                <a:endCxn id="24" idx="2"/>
              </p:cNvCxnSpPr>
              <p:nvPr/>
            </p:nvCxnSpPr>
            <p:spPr>
              <a:xfrm>
                <a:off x="5996536" y="3418038"/>
                <a:ext cx="1192616" cy="66608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0C2666F6-8FCC-9DEA-E6EF-E2CAEC720B6F}"/>
                  </a:ext>
                </a:extLst>
              </p:cNvPr>
              <p:cNvCxnSpPr>
                <a:stCxn id="20" idx="6"/>
                <a:endCxn id="25" idx="2"/>
              </p:cNvCxnSpPr>
              <p:nvPr/>
            </p:nvCxnSpPr>
            <p:spPr>
              <a:xfrm>
                <a:off x="5996536" y="3418038"/>
                <a:ext cx="1192616" cy="202374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9C509DBB-A832-9551-A8D6-5613418E26E0}"/>
                  </a:ext>
                </a:extLst>
              </p:cNvPr>
              <p:cNvCxnSpPr>
                <a:stCxn id="20" idx="6"/>
                <a:endCxn id="26" idx="2"/>
              </p:cNvCxnSpPr>
              <p:nvPr/>
            </p:nvCxnSpPr>
            <p:spPr>
              <a:xfrm>
                <a:off x="5996536" y="3418038"/>
                <a:ext cx="1192616" cy="31452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FC0521F7-D729-E1BC-B624-65325B7E6C3B}"/>
                  </a:ext>
                </a:extLst>
              </p:cNvPr>
              <p:cNvCxnSpPr>
                <a:stCxn id="19" idx="6"/>
                <a:endCxn id="22" idx="2"/>
              </p:cNvCxnSpPr>
              <p:nvPr/>
            </p:nvCxnSpPr>
            <p:spPr>
              <a:xfrm flipV="1">
                <a:off x="5996536" y="1529365"/>
                <a:ext cx="1192616" cy="324418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BB25E74B-64E5-F3FE-876B-AD62561DE0C8}"/>
                  </a:ext>
                </a:extLst>
              </p:cNvPr>
              <p:cNvCxnSpPr>
                <a:stCxn id="19" idx="6"/>
                <a:endCxn id="23" idx="2"/>
              </p:cNvCxnSpPr>
              <p:nvPr/>
            </p:nvCxnSpPr>
            <p:spPr>
              <a:xfrm flipV="1">
                <a:off x="5996536" y="2747681"/>
                <a:ext cx="1192616" cy="20258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670A4AFF-5D47-C13A-3709-CE237AE34FDF}"/>
                  </a:ext>
                </a:extLst>
              </p:cNvPr>
              <p:cNvCxnSpPr>
                <a:stCxn id="19" idx="6"/>
                <a:endCxn id="24" idx="2"/>
              </p:cNvCxnSpPr>
              <p:nvPr/>
            </p:nvCxnSpPr>
            <p:spPr>
              <a:xfrm flipV="1">
                <a:off x="5996536" y="4084119"/>
                <a:ext cx="1192616" cy="68943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3A9A5396-6BA0-37F0-E4FB-35E48C01BF40}"/>
                  </a:ext>
                </a:extLst>
              </p:cNvPr>
              <p:cNvCxnSpPr>
                <a:stCxn id="19" idx="6"/>
                <a:endCxn id="25" idx="2"/>
              </p:cNvCxnSpPr>
              <p:nvPr/>
            </p:nvCxnSpPr>
            <p:spPr>
              <a:xfrm>
                <a:off x="5996536" y="4773549"/>
                <a:ext cx="1192616" cy="66823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93F8FE49-3EF9-026B-ADF9-7B85045E8A70}"/>
                  </a:ext>
                </a:extLst>
              </p:cNvPr>
              <p:cNvCxnSpPr>
                <a:stCxn id="19" idx="6"/>
                <a:endCxn id="26" idx="2"/>
              </p:cNvCxnSpPr>
              <p:nvPr/>
            </p:nvCxnSpPr>
            <p:spPr>
              <a:xfrm>
                <a:off x="5996536" y="4773549"/>
                <a:ext cx="1192616" cy="178970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0C25D1C6-2861-B885-864A-01AB070A0460}"/>
                  </a:ext>
                </a:extLst>
              </p:cNvPr>
              <p:cNvCxnSpPr>
                <a:stCxn id="18" idx="6"/>
                <a:endCxn id="22" idx="2"/>
              </p:cNvCxnSpPr>
              <p:nvPr/>
            </p:nvCxnSpPr>
            <p:spPr>
              <a:xfrm flipV="1">
                <a:off x="5996536" y="1529365"/>
                <a:ext cx="1192616" cy="45026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D5C144EB-11F1-11B6-B7E9-1CF9D67CECCF}"/>
                  </a:ext>
                </a:extLst>
              </p:cNvPr>
              <p:cNvCxnSpPr>
                <a:stCxn id="18" idx="6"/>
                <a:endCxn id="23" idx="2"/>
              </p:cNvCxnSpPr>
              <p:nvPr/>
            </p:nvCxnSpPr>
            <p:spPr>
              <a:xfrm flipV="1">
                <a:off x="5996536" y="2747681"/>
                <a:ext cx="1192616" cy="32843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95791A6A-9EC4-F9E9-6538-A77ED38384E5}"/>
                  </a:ext>
                </a:extLst>
              </p:cNvPr>
              <p:cNvCxnSpPr>
                <a:stCxn id="18" idx="6"/>
                <a:endCxn id="24" idx="2"/>
              </p:cNvCxnSpPr>
              <p:nvPr/>
            </p:nvCxnSpPr>
            <p:spPr>
              <a:xfrm flipV="1">
                <a:off x="5996536" y="4084119"/>
                <a:ext cx="1192616" cy="194794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0BD581F3-D65C-D163-8DA4-8F35E5EC3A54}"/>
                  </a:ext>
                </a:extLst>
              </p:cNvPr>
              <p:cNvCxnSpPr>
                <a:stCxn id="18" idx="6"/>
                <a:endCxn id="25" idx="2"/>
              </p:cNvCxnSpPr>
              <p:nvPr/>
            </p:nvCxnSpPr>
            <p:spPr>
              <a:xfrm flipV="1">
                <a:off x="5996536" y="5441782"/>
                <a:ext cx="1192616" cy="59027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DD73FB50-419A-2428-6137-F82130E5866B}"/>
                  </a:ext>
                </a:extLst>
              </p:cNvPr>
              <p:cNvCxnSpPr>
                <a:stCxn id="18" idx="6"/>
                <a:endCxn id="26" idx="2"/>
              </p:cNvCxnSpPr>
              <p:nvPr/>
            </p:nvCxnSpPr>
            <p:spPr>
              <a:xfrm>
                <a:off x="5996536" y="6032061"/>
                <a:ext cx="1192616" cy="5311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0018B81B-AF24-C8C4-1FD7-33922B8A0804}"/>
                  </a:ext>
                </a:extLst>
              </p:cNvPr>
              <p:cNvCxnSpPr>
                <a:stCxn id="22" idx="6"/>
                <a:endCxn id="28" idx="2"/>
              </p:cNvCxnSpPr>
              <p:nvPr/>
            </p:nvCxnSpPr>
            <p:spPr>
              <a:xfrm>
                <a:off x="7754274" y="1529365"/>
                <a:ext cx="1641750" cy="38376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880A13D1-DF40-B9CB-C3DA-F5F326E08AD8}"/>
                  </a:ext>
                </a:extLst>
              </p:cNvPr>
              <p:cNvCxnSpPr>
                <a:stCxn id="22" idx="6"/>
                <a:endCxn id="27" idx="2"/>
              </p:cNvCxnSpPr>
              <p:nvPr/>
            </p:nvCxnSpPr>
            <p:spPr>
              <a:xfrm>
                <a:off x="7754274" y="1529365"/>
                <a:ext cx="1641750" cy="451629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F0DDC458-B155-7E42-0D3E-9ECF50701FF3}"/>
                  </a:ext>
                </a:extLst>
              </p:cNvPr>
              <p:cNvCxnSpPr>
                <a:stCxn id="23" idx="6"/>
                <a:endCxn id="28" idx="2"/>
              </p:cNvCxnSpPr>
              <p:nvPr/>
            </p:nvCxnSpPr>
            <p:spPr>
              <a:xfrm flipV="1">
                <a:off x="7754274" y="1913125"/>
                <a:ext cx="1641750" cy="83455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4E0DF29C-5834-6B94-38B1-E5E237E362F1}"/>
                  </a:ext>
                </a:extLst>
              </p:cNvPr>
              <p:cNvCxnSpPr>
                <a:stCxn id="23" idx="6"/>
                <a:endCxn id="27" idx="2"/>
              </p:cNvCxnSpPr>
              <p:nvPr/>
            </p:nvCxnSpPr>
            <p:spPr>
              <a:xfrm>
                <a:off x="7754274" y="2747681"/>
                <a:ext cx="1641750" cy="329798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30DC53A4-F585-9A52-0840-10C534340A05}"/>
                  </a:ext>
                </a:extLst>
              </p:cNvPr>
              <p:cNvCxnSpPr>
                <a:stCxn id="24" idx="6"/>
                <a:endCxn id="28" idx="2"/>
              </p:cNvCxnSpPr>
              <p:nvPr/>
            </p:nvCxnSpPr>
            <p:spPr>
              <a:xfrm flipV="1">
                <a:off x="7754274" y="1913125"/>
                <a:ext cx="1641750" cy="217099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C9F647CF-A815-AF42-F2E1-1A6733189831}"/>
                  </a:ext>
                </a:extLst>
              </p:cNvPr>
              <p:cNvCxnSpPr>
                <a:stCxn id="24" idx="6"/>
                <a:endCxn id="27" idx="2"/>
              </p:cNvCxnSpPr>
              <p:nvPr/>
            </p:nvCxnSpPr>
            <p:spPr>
              <a:xfrm>
                <a:off x="7754274" y="4084119"/>
                <a:ext cx="1641750" cy="196154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AE6FD249-A67D-3BA9-168E-01852D4E6E19}"/>
                  </a:ext>
                </a:extLst>
              </p:cNvPr>
              <p:cNvCxnSpPr>
                <a:stCxn id="25" idx="6"/>
                <a:endCxn id="28" idx="2"/>
              </p:cNvCxnSpPr>
              <p:nvPr/>
            </p:nvCxnSpPr>
            <p:spPr>
              <a:xfrm flipV="1">
                <a:off x="7754274" y="1913125"/>
                <a:ext cx="1641750" cy="352865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8D7CBE78-794C-9E10-967F-06EB84C61ECD}"/>
                  </a:ext>
                </a:extLst>
              </p:cNvPr>
              <p:cNvCxnSpPr>
                <a:stCxn id="25" idx="6"/>
                <a:endCxn id="27" idx="2"/>
              </p:cNvCxnSpPr>
              <p:nvPr/>
            </p:nvCxnSpPr>
            <p:spPr>
              <a:xfrm>
                <a:off x="7754274" y="5441782"/>
                <a:ext cx="1641750" cy="60388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26D094C5-C25E-4055-2645-114AFC1400E2}"/>
                  </a:ext>
                </a:extLst>
              </p:cNvPr>
              <p:cNvCxnSpPr>
                <a:stCxn id="26" idx="6"/>
                <a:endCxn id="28" idx="2"/>
              </p:cNvCxnSpPr>
              <p:nvPr/>
            </p:nvCxnSpPr>
            <p:spPr>
              <a:xfrm flipV="1">
                <a:off x="7754274" y="1913125"/>
                <a:ext cx="1641750" cy="465012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>
                <a:extLst>
                  <a:ext uri="{FF2B5EF4-FFF2-40B4-BE49-F238E27FC236}">
                    <a16:creationId xmlns:a16="http://schemas.microsoft.com/office/drawing/2014/main" id="{52B2F9EA-C4C2-A825-141A-CF9BAA790FB1}"/>
                  </a:ext>
                </a:extLst>
              </p:cNvPr>
              <p:cNvCxnSpPr>
                <a:stCxn id="26" idx="6"/>
                <a:endCxn id="27" idx="2"/>
              </p:cNvCxnSpPr>
              <p:nvPr/>
            </p:nvCxnSpPr>
            <p:spPr>
              <a:xfrm flipV="1">
                <a:off x="7754274" y="6045663"/>
                <a:ext cx="1641750" cy="5175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3" name="Oval 172">
                  <a:extLst>
                    <a:ext uri="{FF2B5EF4-FFF2-40B4-BE49-F238E27FC236}">
                      <a16:creationId xmlns:a16="http://schemas.microsoft.com/office/drawing/2014/main" id="{3F9ED190-816B-B58D-C6E6-FDD11647F161}"/>
                    </a:ext>
                  </a:extLst>
                </p:cNvPr>
                <p:cNvSpPr/>
                <p:nvPr/>
              </p:nvSpPr>
              <p:spPr>
                <a:xfrm>
                  <a:off x="8231550" y="1039833"/>
                  <a:ext cx="186584" cy="20594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bSup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73" name="Oval 172">
                  <a:extLst>
                    <a:ext uri="{FF2B5EF4-FFF2-40B4-BE49-F238E27FC236}">
                      <a16:creationId xmlns:a16="http://schemas.microsoft.com/office/drawing/2014/main" id="{3F9ED190-816B-B58D-C6E6-FDD11647F16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1550" y="1039833"/>
                  <a:ext cx="186584" cy="205944"/>
                </a:xfrm>
                <a:prstGeom prst="ellipse">
                  <a:avLst/>
                </a:prstGeom>
                <a:blipFill>
                  <a:blip r:embed="rId22"/>
                  <a:stretch>
                    <a:fillRect l="-51515" t="-16667" r="-21212" b="-3611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26D094C5-C25E-4055-2645-114AFC1400E2}"/>
                </a:ext>
              </a:extLst>
            </p:cNvPr>
            <p:cNvCxnSpPr>
              <a:stCxn id="27" idx="6"/>
              <a:endCxn id="173" idx="2"/>
            </p:cNvCxnSpPr>
            <p:nvPr/>
          </p:nvCxnSpPr>
          <p:spPr>
            <a:xfrm flipV="1">
              <a:off x="8015967" y="1142805"/>
              <a:ext cx="215583" cy="7224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id="{26D094C5-C25E-4055-2645-114AFC1400E2}"/>
                </a:ext>
              </a:extLst>
            </p:cNvPr>
            <p:cNvCxnSpPr>
              <a:stCxn id="28" idx="6"/>
              <a:endCxn id="173" idx="2"/>
            </p:cNvCxnSpPr>
            <p:nvPr/>
          </p:nvCxnSpPr>
          <p:spPr>
            <a:xfrm>
              <a:off x="8015967" y="359282"/>
              <a:ext cx="215583" cy="7835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1" name="TextBox 180"/>
              <p:cNvSpPr txBox="1"/>
              <p:nvPr/>
            </p:nvSpPr>
            <p:spPr>
              <a:xfrm>
                <a:off x="5769010" y="668347"/>
                <a:ext cx="165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1" name="TextBox 1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010" y="668347"/>
                <a:ext cx="165045" cy="276999"/>
              </a:xfrm>
              <a:prstGeom prst="rect">
                <a:avLst/>
              </a:prstGeom>
              <a:blipFill>
                <a:blip r:embed="rId23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2" name="TextBox 181"/>
              <p:cNvSpPr txBox="1"/>
              <p:nvPr/>
            </p:nvSpPr>
            <p:spPr>
              <a:xfrm>
                <a:off x="5751969" y="1547229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2" name="TextBox 1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969" y="1547229"/>
                <a:ext cx="186781" cy="276999"/>
              </a:xfrm>
              <a:prstGeom prst="rect">
                <a:avLst/>
              </a:prstGeom>
              <a:blipFill>
                <a:blip r:embed="rId24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3" name="Right Arrow 182"/>
          <p:cNvSpPr/>
          <p:nvPr/>
        </p:nvSpPr>
        <p:spPr>
          <a:xfrm>
            <a:off x="6006616" y="706501"/>
            <a:ext cx="560360" cy="182718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ight Arrow 183"/>
          <p:cNvSpPr/>
          <p:nvPr/>
        </p:nvSpPr>
        <p:spPr>
          <a:xfrm>
            <a:off x="6022800" y="1600726"/>
            <a:ext cx="560360" cy="182718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" name="TextBox 184"/>
              <p:cNvSpPr txBox="1"/>
              <p:nvPr/>
            </p:nvSpPr>
            <p:spPr>
              <a:xfrm>
                <a:off x="10705525" y="1095635"/>
                <a:ext cx="740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5" name="TextBox 1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5525" y="1095635"/>
                <a:ext cx="740074" cy="276999"/>
              </a:xfrm>
              <a:prstGeom prst="rect">
                <a:avLst/>
              </a:prstGeom>
              <a:blipFill>
                <a:blip r:embed="rId25"/>
                <a:stretch>
                  <a:fillRect l="-9836" t="-4444" r="-10656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6" name="Right Arrow 185"/>
          <p:cNvSpPr/>
          <p:nvPr/>
        </p:nvSpPr>
        <p:spPr>
          <a:xfrm>
            <a:off x="10121671" y="1164310"/>
            <a:ext cx="560360" cy="182718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7" name="Rectangle 186"/>
              <p:cNvSpPr/>
              <p:nvPr/>
            </p:nvSpPr>
            <p:spPr>
              <a:xfrm>
                <a:off x="2148557" y="3149516"/>
                <a:ext cx="7301345" cy="506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7" name="Rectangle 1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557" y="3149516"/>
                <a:ext cx="7301345" cy="50687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28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/>
      <p:bldP spid="182" grpId="0"/>
      <p:bldP spid="183" grpId="0" animBg="1"/>
      <p:bldP spid="184" grpId="0" animBg="1"/>
      <p:bldP spid="185" grpId="0"/>
      <p:bldP spid="18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 NN Q-function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For now, let us assume </a:t>
                </a:r>
                <a:r>
                  <a:rPr lang="en-US" dirty="0" err="1"/>
                  <a:t>exporation</a:t>
                </a:r>
                <a:r>
                  <a:rPr lang="en-US" dirty="0"/>
                  <a:t>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is randomized </a:t>
                </a:r>
                <a:r>
                  <a:rPr lang="en-US" dirty="0" err="1"/>
                  <a:t>impl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With some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, ignore policy and choose random action</a:t>
                </a:r>
              </a:p>
              <a:p>
                <a:pPr lvl="1"/>
                <a:r>
                  <a:rPr lang="en-US" dirty="0"/>
                  <a:t>With remaining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, follow policy</a:t>
                </a:r>
              </a:p>
              <a:p>
                <a:endParaRPr lang="en-US" dirty="0"/>
              </a:p>
              <a:p>
                <a:r>
                  <a:rPr lang="en-US" dirty="0"/>
                  <a:t>Let us observe the transition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where we have recorded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Fix the policy (i.e. just use the NN):</a:t>
                </a:r>
              </a:p>
              <a:p>
                <a:pPr lvl="2"/>
                <a:r>
                  <a:rPr lang="en-US" dirty="0"/>
                  <a:t>Calculate TD error by iterating over possible actions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b="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𝛾</m:t>
                      </m:r>
                      <m:limLow>
                        <m:limLow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li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lim>
                      </m:limLow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 err="1"/>
                  <a:t>Backprop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through the network treating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like it is any other error function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55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Q-Agent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Agent updates Q-function after transition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with action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Agent uses exploratory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to sometimes ignore policy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589" y="3357169"/>
            <a:ext cx="6535062" cy="28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66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74458-544E-8108-F6E1-13E1E64F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3DEA0A-BD62-FA9D-22C9-A67CAE02A1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Core idea:</a:t>
                </a:r>
              </a:p>
              <a:p>
                <a:pPr lvl="1"/>
                <a:r>
                  <a:rPr lang="en-US" dirty="0"/>
                  <a:t>Modify the policy until performance stops improving</a:t>
                </a:r>
              </a:p>
              <a:p>
                <a:endParaRPr lang="en-US" dirty="0"/>
              </a:p>
              <a:p>
                <a:r>
                  <a:rPr lang="en-US" dirty="0"/>
                  <a:t>What kind of policies?</a:t>
                </a:r>
              </a:p>
              <a:p>
                <a:pPr lvl="1"/>
                <a:r>
                  <a:rPr lang="en-US" dirty="0"/>
                  <a:t>Parameterized:</a:t>
                </a:r>
              </a:p>
              <a:p>
                <a:pPr lvl="2"/>
                <a:r>
                  <a:rPr lang="en-US" dirty="0"/>
                  <a:t>Only useful if policy uses (significantly) less memory than the # of states</a:t>
                </a:r>
              </a:p>
              <a:p>
                <a:endParaRPr lang="en-US" dirty="0"/>
              </a:p>
              <a:p>
                <a:r>
                  <a:rPr lang="en-US" dirty="0"/>
                  <a:t>For example: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3DEA0A-BD62-FA9D-22C9-A67CAE02A1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161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D5810-0EA8-2E5B-7D7C-2F0468589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4428AB-3E15-6292-608D-08A63337BF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policy relies solely on Q-functions:</a:t>
                </a:r>
              </a:p>
              <a:p>
                <a:pPr lvl="1"/>
                <a:r>
                  <a:rPr lang="en-US" dirty="0"/>
                  <a:t>Policy Search </a:t>
                </a:r>
                <a:r>
                  <a:rPr lang="en-US" dirty="0">
                    <a:sym typeface="Wingdings" panose="05000000000000000000" pitchFamily="2" charset="2"/>
                  </a:rPr>
                  <a:t> learn Q functions</a:t>
                </a:r>
              </a:p>
              <a:p>
                <a:pPr lvl="1"/>
                <a:endParaRPr lang="en-US" dirty="0">
                  <a:sym typeface="Wingdings" panose="05000000000000000000" pitchFamily="2" charset="2"/>
                </a:endParaRPr>
              </a:p>
              <a:p>
                <a:pPr lvl="1"/>
                <a:r>
                  <a:rPr lang="en-US" dirty="0">
                    <a:sym typeface="Wingdings" panose="05000000000000000000" pitchFamily="2" charset="2"/>
                  </a:rPr>
                  <a:t>Different than Q-learning</a:t>
                </a:r>
              </a:p>
              <a:p>
                <a:pPr lvl="2"/>
                <a:r>
                  <a:rPr lang="en-US" dirty="0">
                    <a:sym typeface="Wingdings" panose="05000000000000000000" pitchFamily="2" charset="2"/>
                  </a:rPr>
                  <a:t>Q-learning  goal is to learn Q-function that is “close enough”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policy search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goal is to find Q-functions that are “good enough”</a:t>
                </a:r>
              </a:p>
              <a:p>
                <a:pPr lvl="2"/>
                <a:r>
                  <a:rPr lang="en-US" dirty="0"/>
                  <a:t>These goals might not produce the same thing!</a:t>
                </a:r>
              </a:p>
              <a:p>
                <a:endParaRPr lang="en-US" dirty="0"/>
              </a:p>
              <a:p>
                <a:r>
                  <a:rPr lang="en-US" dirty="0"/>
                  <a:t>Problem:</a:t>
                </a:r>
              </a:p>
              <a:p>
                <a:pPr lvl="1"/>
                <a:r>
                  <a:rPr lang="en-US" dirty="0"/>
                  <a:t>Policy is discontinuous (i.e. not a smooth function)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4428AB-3E15-6292-608D-08A63337BF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938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0BD9C-EC26-E002-ECC0-BCFD14BA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B45069-6FCF-5AFC-936C-FCEAC962D5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90485"/>
              </a:xfrm>
            </p:spPr>
            <p:txBody>
              <a:bodyPr/>
              <a:lstStyle/>
              <a:p>
                <a:r>
                  <a:rPr lang="en-US" dirty="0"/>
                  <a:t>Why is discontinuity a problem?</a:t>
                </a:r>
              </a:p>
              <a:p>
                <a:pPr lvl="1"/>
                <a:r>
                  <a:rPr lang="en-US" dirty="0"/>
                  <a:t>Some small change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can cause drastic changes is policy</a:t>
                </a:r>
              </a:p>
              <a:p>
                <a:pPr lvl="1"/>
                <a:r>
                  <a:rPr lang="en-US" dirty="0"/>
                  <a:t>Bad for gradients!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Idea: combine discontinuous estimates into a continuous Prob: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p>
                                        <m:sSupPr>
                                          <m:ctrlP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This is called the </a:t>
                </a:r>
                <a:r>
                  <a:rPr lang="en-US" dirty="0" err="1"/>
                  <a:t>softmax</a:t>
                </a:r>
                <a:r>
                  <a:rPr lang="en-US" dirty="0"/>
                  <a:t> function</a:t>
                </a:r>
              </a:p>
              <a:p>
                <a:pPr lvl="1"/>
                <a:r>
                  <a:rPr lang="en-US" dirty="0"/>
                  <a:t>A form of normalizing a vector </a:t>
                </a:r>
                <a:r>
                  <a:rPr lang="en-US" dirty="0">
                    <a:sym typeface="Wingdings" panose="05000000000000000000" pitchFamily="2" charset="2"/>
                  </a:rPr>
                  <a:t> produces probabilities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B45069-6FCF-5AFC-936C-FCEAC962D5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90485"/>
              </a:xfrm>
              <a:blipFill>
                <a:blip r:embed="rId2"/>
                <a:stretch>
                  <a:fillRect l="-1043" t="-19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393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4FC9-B38F-5D0C-D49B-501AFF651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DE088F-6033-3DDC-49F9-B3EC06AA2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Why </a:t>
                </a:r>
                <a:r>
                  <a:rPr lang="en-US" dirty="0" err="1"/>
                  <a:t>softmax</a:t>
                </a:r>
                <a:r>
                  <a:rPr lang="en-US" dirty="0"/>
                  <a:t>?</a:t>
                </a:r>
              </a:p>
              <a:p>
                <a:pPr lvl="1"/>
                <a:r>
                  <a:rPr lang="en-US" dirty="0"/>
                  <a:t>Almost deterministic when one action is vastly better than others</a:t>
                </a:r>
              </a:p>
              <a:p>
                <a:pPr lvl="1"/>
                <a:r>
                  <a:rPr lang="en-US" dirty="0"/>
                  <a:t>Differentiable!</a:t>
                </a:r>
              </a:p>
              <a:p>
                <a:endParaRPr lang="en-US" dirty="0"/>
              </a:p>
              <a:p>
                <a:r>
                  <a:rPr lang="en-US" dirty="0"/>
                  <a:t>One other nice property: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sSub>
                                        <m:sSubPr>
                                          <m:ctrlP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𝑄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</m:d>
                                    </m:sup>
                                  </m:sSup>
                                </m:num>
                                <m:den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sub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sSub>
                                            <m:sSubPr>
                                              <m:ctrlPr>
                                                <a:rPr lang="en-US" b="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𝑄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b="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b="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b="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  <m:r>
                                                <a:rPr lang="en-US" b="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b="0" i="1" dirty="0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b="0" i="1" dirty="0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𝑎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b="0" i="1" dirty="0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′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</m:sup>
                                      </m:sSup>
                                    </m:e>
                                  </m:nary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sSub>
                                        <m:sSubPr>
                                          <m:ctrlP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𝑄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</m:d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DE088F-6033-3DDC-49F9-B3EC06AA2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b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13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CE7BE-29B6-6DB3-B968-98E8C826C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6A5402-AFF7-504A-E2FB-10618BEC49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Why is this important?</a:t>
                </a:r>
              </a:p>
              <a:p>
                <a:pPr lvl="1"/>
                <a:r>
                  <a:rPr lang="en-US" dirty="0"/>
                  <a:t>Remember, we want policy to optimize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How can we represent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𝔼?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Looks </a:t>
                </a:r>
                <a:r>
                  <a:rPr lang="en-US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kinda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similar!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6A5402-AFF7-504A-E2FB-10618BEC49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62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34E1-EC96-BDB3-5B2F-8EE3D112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724B51-1D6F-B206-2C93-D6F1E95F53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977196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We need to differentiate: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func>
                            </m:e>
                          </m:nary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724B51-1D6F-B206-2C93-D6F1E95F53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977196"/>
              </a:xfrm>
              <a:blipFill>
                <a:blip r:embed="rId2"/>
                <a:stretch>
                  <a:fillRect l="-522" t="-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604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2791A-1F7B-C4A0-C750-5B794233C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7EF9E3-029C-5FCB-7718-2B80EAAE83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/>
                  <a:t>Woah!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func>
                            </m:e>
                          </m:nary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Our gradient = gradient of policy scaled by how good the choices were</a:t>
                </a:r>
              </a:p>
              <a:p>
                <a:r>
                  <a:rPr lang="en-US" dirty="0"/>
                  <a:t>Can take sample average to approximate expectation!</a:t>
                </a:r>
              </a:p>
              <a:p>
                <a:r>
                  <a:rPr lang="en-US" dirty="0"/>
                  <a:t>Turns out there is a little more we can do here!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func>
                            </m:e>
                          </m:nary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= value of trajectory from that point 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7EF9E3-029C-5FCB-7718-2B80EAAE83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>
                <a:blip r:embed="rId2"/>
                <a:stretch>
                  <a:fillRect l="-928" t="-1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841</Words>
  <Application>Microsoft Office PowerPoint</Application>
  <PresentationFormat>Widescreen</PresentationFormat>
  <Paragraphs>165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Policy Learning VI: RL IV</vt:lpstr>
      <vt:lpstr>Active Q-Agent</vt:lpstr>
      <vt:lpstr>Policy Search</vt:lpstr>
      <vt:lpstr>Policy Search</vt:lpstr>
      <vt:lpstr>Policy Search</vt:lpstr>
      <vt:lpstr>Policy Search</vt:lpstr>
      <vt:lpstr>Policy Search</vt:lpstr>
      <vt:lpstr>Policy Search</vt:lpstr>
      <vt:lpstr>Policy Search</vt:lpstr>
      <vt:lpstr>Policy Search with REINFORCE</vt:lpstr>
      <vt:lpstr>Can We Do Better?</vt:lpstr>
      <vt:lpstr>Actor-Critic RL</vt:lpstr>
      <vt:lpstr>The Advantage Function (A2C)</vt:lpstr>
      <vt:lpstr>Offline Actor-Critic RL</vt:lpstr>
      <vt:lpstr>NN Q-function</vt:lpstr>
      <vt:lpstr>Training a NN Q-function</vt:lpstr>
    </vt:vector>
  </TitlesOfParts>
  <Company>Boston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Learning VI: RL IV</dc:title>
  <dc:creator>andrew</dc:creator>
  <cp:lastModifiedBy>Wood, Andrew</cp:lastModifiedBy>
  <cp:revision>13</cp:revision>
  <dcterms:created xsi:type="dcterms:W3CDTF">2023-04-13T12:35:40Z</dcterms:created>
  <dcterms:modified xsi:type="dcterms:W3CDTF">2023-12-01T15:44:04Z</dcterms:modified>
</cp:coreProperties>
</file>