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BA164D-0645-4B82-8578-A864D3D7092A}" v="2" dt="2023-11-10T17:43:31.2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92"/>
    <p:restoredTop sz="75058"/>
  </p:normalViewPr>
  <p:slideViewPr>
    <p:cSldViewPr snapToGrid="0">
      <p:cViewPr varScale="1">
        <p:scale>
          <a:sx n="55" d="100"/>
          <a:sy n="55" d="100"/>
        </p:scale>
        <p:origin x="8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w Wood" userId="7c7f2825bfc03f2d" providerId="LiveId" clId="{3BBA164D-0645-4B82-8578-A864D3D7092A}"/>
    <pc:docChg chg="modSld">
      <pc:chgData name="Andrew Wood" userId="7c7f2825bfc03f2d" providerId="LiveId" clId="{3BBA164D-0645-4B82-8578-A864D3D7092A}" dt="2023-11-10T17:43:31.268" v="1" actId="20577"/>
      <pc:docMkLst>
        <pc:docMk/>
      </pc:docMkLst>
      <pc:sldChg chg="modSp modAnim">
        <pc:chgData name="Andrew Wood" userId="7c7f2825bfc03f2d" providerId="LiveId" clId="{3BBA164D-0645-4B82-8578-A864D3D7092A}" dt="2023-11-10T17:43:31.268" v="1" actId="20577"/>
        <pc:sldMkLst>
          <pc:docMk/>
          <pc:sldMk cId="1721035993" sldId="258"/>
        </pc:sldMkLst>
        <pc:spChg chg="mod">
          <ac:chgData name="Andrew Wood" userId="7c7f2825bfc03f2d" providerId="LiveId" clId="{3BBA164D-0645-4B82-8578-A864D3D7092A}" dt="2023-11-10T17:43:31.268" v="1" actId="20577"/>
          <ac:spMkLst>
            <pc:docMk/>
            <pc:sldMk cId="1721035993" sldId="258"/>
            <ac:spMk id="3" creationId="{A2B96A15-E8E6-1D87-2BF8-3A8F02D53C6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5C4990-0C2D-E242-AA1F-2BF0987E47C2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F7DBD5-287A-F043-877A-BA1797046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698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F7DBD5-287A-F043-877A-BA179704654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5264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F7DBD5-287A-F043-877A-BA179704654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8538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F7DBD5-287A-F043-877A-BA179704654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223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F7DBD5-287A-F043-877A-BA179704654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9724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F7DBD5-287A-F043-877A-BA179704654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58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224EF-0F18-AD92-4DFD-D913D1F84C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BB6A31-38BE-959C-BBDB-DBCF22127C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A49E38-1E7A-7CC5-2376-5AE120AA2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E79F-8222-994D-9E36-8F8E52909D73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D461A-74F1-2A78-9B25-E3BEB2249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546145-5470-2E18-60B5-9A67816B9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FA92-85D7-534C-BA02-5CFD860A1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433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7FAAD-2FBD-F513-7CE3-078B896BC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DDF7E7-73B2-7B08-B066-6BABF77A11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D6A5BA-F23D-E9F1-99FD-F2AA9C623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E79F-8222-994D-9E36-8F8E52909D73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FE06BF-5EDD-A196-41F7-5B16E4BF1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87A4DE-7ECF-6B8E-52EE-2C75FC390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FA92-85D7-534C-BA02-5CFD860A1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126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768343-6BD0-58A2-E7D1-8EDEA7CACF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9AA702-A8E8-BEC4-D47C-1617AABECC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A2C08-D918-35BF-80D3-EBEA21F67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E79F-8222-994D-9E36-8F8E52909D73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F91EC-0E24-2521-6DB1-B2DB0B90B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06DA4C-8F72-E189-EBF9-A304AD0C7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FA92-85D7-534C-BA02-5CFD860A1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389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5541D-1D0C-BD53-468F-EE1A9406E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DB4246-7775-9A95-6D4E-A592B11691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9B34C-E7FA-4D0E-194A-09676D4E6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E79F-8222-994D-9E36-8F8E52909D73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CF0DF-012E-CA8A-C736-1999F41F8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A9EADE-73AC-BD0E-DE63-1495BF0D6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FA92-85D7-534C-BA02-5CFD860A1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19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FE4AB-B98B-BD85-C665-00010DD44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828739-8979-615E-11D8-9BE517BB76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17D2D6-A53D-B9B8-D3E5-64093A7DE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E79F-8222-994D-9E36-8F8E52909D73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F9AC25-48A6-0669-20A2-A7C39EA65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214B74-2C82-7114-26E3-72F4C0758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FA92-85D7-534C-BA02-5CFD860A1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72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C52D8-10B0-0CB5-7814-72C0F62F2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05AF16-680A-33B2-BB71-B7DC7419C5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9DF7A7-3C1E-F249-9646-B67F79E7F7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9E60BC-808C-63E9-F083-325B61DAF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E79F-8222-994D-9E36-8F8E52909D73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561132-2E2D-5DEB-5466-C68732227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3EB055-0F7A-13C0-596A-0120013B4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FA92-85D7-534C-BA02-5CFD860A1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483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9EFF6-FD9B-345E-E187-6222509FC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C16A5E-27E0-A80A-F328-E2A5ACDC6A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409D66-7C0B-2472-5F10-3A9B91B0B6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067D50-472A-AAE7-7E18-E5F6546DAC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2E8366-0F0A-D589-02EE-4143E4FEE8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3530A7-6F4E-D077-3050-AC6EEEDDA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E79F-8222-994D-9E36-8F8E52909D73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1A9B46-D52B-7551-1204-4B6114157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4CCC0E-2158-B782-5E20-2FE0F8290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FA92-85D7-534C-BA02-5CFD860A1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411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4BD27-B7F4-D458-5489-195CC2D0E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C4DD52-23E3-9089-BE95-CED1DD71D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E79F-8222-994D-9E36-8F8E52909D73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FB4205-B8AA-11D7-A384-B2276F6F1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6366F9-92B9-9D80-4DF3-95E87FE2C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FA92-85D7-534C-BA02-5CFD860A1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442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7DBD42-3160-9F24-FEE1-30F4FBAAB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E79F-8222-994D-9E36-8F8E52909D73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C26E52-59E3-89C6-0BB0-27F833B3C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7AB299-99A2-76A7-9337-4A8D6C970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FA92-85D7-534C-BA02-5CFD860A1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148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B25D0-6836-8BBE-7CAC-3959D531A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04FB9-61A0-56F1-4A17-5626A09C9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006D07-36B3-C956-A92C-C84483F69C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CA68B4-7074-03AA-3E3E-85501FBC7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E79F-8222-994D-9E36-8F8E52909D73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0AB112-6F79-54D5-8B61-E9FB986D5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0FE7A6-F278-9E2F-E61D-FAC169E68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FA92-85D7-534C-BA02-5CFD860A1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777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D7E55-2459-75D8-6F69-52436E24D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26F086-F79E-D34B-4403-C6EB7B0D80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5BFBC9-67B7-A528-D562-22B6D037EF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24FE11-AE83-A2AB-210D-6882CB768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1E79F-8222-994D-9E36-8F8E52909D73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46DFC0-3E64-7EED-9808-64BD8D9DB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21D893-A46B-2D97-C707-B65EED239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FA92-85D7-534C-BA02-5CFD860A1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090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C37C30-0D98-6A51-459F-62FCDDBC7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C8FEB1-A110-DD20-46DE-516C470B3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2B776B-DC58-1006-1DA6-647E76A506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1E79F-8222-994D-9E36-8F8E52909D73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D4F2F7-147F-DF43-C8CB-FE2BDC6E16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E14944-6DBB-487F-4E02-045DAB91A1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CFA92-85D7-534C-BA02-5CFD860A1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19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478AA-21DB-E808-5AEF-F55E6C5A52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70775"/>
            <a:ext cx="9144000" cy="2387600"/>
          </a:xfrm>
        </p:spPr>
        <p:txBody>
          <a:bodyPr/>
          <a:lstStyle/>
          <a:p>
            <a:r>
              <a:rPr lang="en-US" dirty="0"/>
              <a:t>Policy Learning I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9700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9C883-5167-6995-6D23-99CDFB422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Finite Horizons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A49A24A-1935-AE63-DB85-46E266347F3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5092761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A finite horizon = there is a fixed time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dirty="0"/>
                  <a:t> after which no further actions matter (i.e. we consider the game is over)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Utility for a trajectory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,…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For example: let us set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US" dirty="0"/>
                  <a:t> (agent has a 3 move budget)</a:t>
                </a:r>
              </a:p>
              <a:p>
                <a:pPr lvl="1"/>
                <a:r>
                  <a:rPr lang="en-US" dirty="0"/>
                  <a:t>IF agent starts at (3,1) instead of (1,1) </a:t>
                </a:r>
                <a:r>
                  <a:rPr lang="en-US" dirty="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𝜋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/>
                  <a:t> = [                     ]</a:t>
                </a:r>
              </a:p>
              <a:p>
                <a:pPr lvl="1"/>
                <a:endParaRPr lang="en-US" dirty="0"/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/>
                  <a:t> is sensitive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dirty="0"/>
                  <a:t>! (optimal policy for finite horizons is </a:t>
                </a:r>
                <a:r>
                  <a:rPr lang="en-US" dirty="0">
                    <a:solidFill>
                      <a:srgbClr val="FF0000"/>
                    </a:solidFill>
                  </a:rPr>
                  <a:t>nonstationary</a:t>
                </a:r>
                <a:r>
                  <a:rPr lang="en-US" dirty="0"/>
                  <a:t>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A49A24A-1935-AE63-DB85-46E266347F3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5092761"/>
              </a:xfrm>
              <a:blipFill>
                <a:blip r:embed="rId3"/>
                <a:stretch>
                  <a:fillRect l="-1043" t="-1914" b="-5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6B34DDF2-178A-1BA1-A0C9-597D70EA06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50573" y="2751827"/>
            <a:ext cx="4415496" cy="1969374"/>
          </a:xfrm>
          <a:prstGeom prst="rect">
            <a:avLst/>
          </a:prstGeom>
        </p:spPr>
      </p:pic>
      <p:sp>
        <p:nvSpPr>
          <p:cNvPr id="5" name="Arrow: Up 4">
            <a:extLst>
              <a:ext uri="{FF2B5EF4-FFF2-40B4-BE49-F238E27FC236}">
                <a16:creationId xmlns:a16="http://schemas.microsoft.com/office/drawing/2014/main" id="{084EBA06-308F-E774-D3F0-F43F8905759D}"/>
              </a:ext>
            </a:extLst>
          </p:cNvPr>
          <p:cNvSpPr/>
          <p:nvPr/>
        </p:nvSpPr>
        <p:spPr>
          <a:xfrm>
            <a:off x="7372208" y="5569768"/>
            <a:ext cx="379141" cy="423746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Up 5">
            <a:extLst>
              <a:ext uri="{FF2B5EF4-FFF2-40B4-BE49-F238E27FC236}">
                <a16:creationId xmlns:a16="http://schemas.microsoft.com/office/drawing/2014/main" id="{2EFB9A65-D64D-2536-A129-583A36C71BD2}"/>
              </a:ext>
            </a:extLst>
          </p:cNvPr>
          <p:cNvSpPr/>
          <p:nvPr/>
        </p:nvSpPr>
        <p:spPr>
          <a:xfrm rot="5400000">
            <a:off x="8381264" y="5592071"/>
            <a:ext cx="379141" cy="423746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Up 6">
            <a:extLst>
              <a:ext uri="{FF2B5EF4-FFF2-40B4-BE49-F238E27FC236}">
                <a16:creationId xmlns:a16="http://schemas.microsoft.com/office/drawing/2014/main" id="{A03FAE66-1651-79B1-C1F9-642B2D3B99E3}"/>
              </a:ext>
            </a:extLst>
          </p:cNvPr>
          <p:cNvSpPr/>
          <p:nvPr/>
        </p:nvSpPr>
        <p:spPr>
          <a:xfrm>
            <a:off x="7865585" y="5569768"/>
            <a:ext cx="379141" cy="423746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739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B734A-C3CF-B2A3-4CD5-F74A32C07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Infinite Horizons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FD7D44-260E-031D-7040-965579FFB41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No maximum move budget</a:t>
                </a:r>
              </a:p>
              <a:p>
                <a:endParaRPr lang="en-US" dirty="0"/>
              </a:p>
              <a:p>
                <a:r>
                  <a:rPr lang="en-US" dirty="0"/>
                  <a:t>No reason to behave differently in the same state at different times</a:t>
                </a:r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/>
                  <a:t> is </a:t>
                </a:r>
                <a:r>
                  <a:rPr lang="en-US" dirty="0">
                    <a:solidFill>
                      <a:srgbClr val="FF0000"/>
                    </a:solidFill>
                  </a:rPr>
                  <a:t>stationary</a:t>
                </a:r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/>
                  <a:t> are simpler for infinite horizon settings than for finite horizons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FD7D44-260E-031D-7040-965579FFB41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5083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44D7BB32-FF09-E8D9-7EE1-110B77ABEF60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brk m:alnAt="7"/>
                            </m:rPr>
                            <a:rPr lang="en-US" sz="4400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m:rPr>
                              <m:brk m:alnAt="7"/>
                            </m:rPr>
                            <a:rPr lang="en-US" sz="4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d>
                        <m:dPr>
                          <m:ctrlPr>
                            <a:rPr lang="en-US" sz="4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brk m:alnAt="7"/>
                            </m:rPr>
                            <a:rPr lang="en-US" sz="4400" i="1"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44D7BB32-FF09-E8D9-7EE1-110B77ABEF6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9AF0D47-0CF5-DB6F-E094-47F03277873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5032375"/>
              </a:xfrm>
            </p:spPr>
            <p:txBody>
              <a:bodyPr>
                <a:normAutofit/>
              </a:bodyPr>
              <a:lstStyle/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Discount factor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0,1</m:t>
                        </m:r>
                      </m:e>
                    </m:d>
                  </m:oMath>
                </a14:m>
                <a:r>
                  <a:rPr lang="en-US" dirty="0"/>
                  <a:t>. When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dirty="0"/>
                  <a:t>, we consider the future states as equally valuable to where we are now.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/>
                  <a:t> claims the future is insignificant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9AF0D47-0CF5-DB6F-E094-47F03277873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5032375"/>
              </a:xfrm>
              <a:blipFill>
                <a:blip r:embed="rId3"/>
                <a:stretch>
                  <a:fillRect l="-1043" r="-6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6E928C0D-12A4-61FB-BCA0-CE818E16D3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1825625"/>
            <a:ext cx="10478962" cy="140989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7B0DBEB-BFC2-A821-E6A5-AFB09DB73F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3515618"/>
            <a:ext cx="11050542" cy="1362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954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ECF00-0312-80E6-E717-A1C311EF0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with Additive Rewards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2C65A7C-C7DD-AD65-5188-583E6E714AF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5032375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Trajectories can go on forever</a:t>
                </a:r>
              </a:p>
              <a:p>
                <a:pPr lvl="1"/>
                <a:r>
                  <a:rPr lang="en-US" dirty="0"/>
                  <a:t>Additive rewards </a:t>
                </a:r>
                <a:r>
                  <a:rPr lang="en-US" dirty="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±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∞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Discounted rewards are finite (when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&lt;1</m:t>
                    </m:r>
                  </m:oMath>
                </a14:m>
                <a:r>
                  <a:rPr lang="en-US" dirty="0"/>
                  <a:t>)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If env contains terminal states and agent is guaranteed to hit them (eventually), trajectories are finite!</a:t>
                </a:r>
              </a:p>
              <a:p>
                <a:pPr lvl="1"/>
                <a:r>
                  <a:rPr lang="en-US" dirty="0"/>
                  <a:t>Policy that guarantees hitting a terminal state is called a </a:t>
                </a:r>
                <a:r>
                  <a:rPr lang="en-US" dirty="0">
                    <a:solidFill>
                      <a:srgbClr val="FF0000"/>
                    </a:solidFill>
                  </a:rPr>
                  <a:t>proper policy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2C65A7C-C7DD-AD65-5188-583E6E714A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5032375"/>
              </a:xfrm>
              <a:blipFill>
                <a:blip r:embed="rId2"/>
                <a:stretch>
                  <a:fillRect l="-1043" t="-26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C71D66E6-B6DA-EAD0-A4AA-647DC90BD2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992" y="3664864"/>
            <a:ext cx="11222016" cy="1390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206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429F-3D81-DB05-3800-9541DBB12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Way to Write Optimal Policies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BA0B57D-A31B-84FA-93C0-EA79CE009BA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Since discounted rewards is more general than additive: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𝔼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𝜏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∼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brk m:alnAt="7"/>
                              </m:rPr>
                              <a:rPr lang="en-US" i="1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m:rPr>
                                <m:brk m:alnAt="7"/>
                              </m:rPr>
                              <a:rPr lang="en-US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brk m:alnAt="7"/>
                              </m:rPr>
                              <a:rPr lang="en-US" i="1">
                                <a:latin typeface="Cambria Math" panose="02040503050406030204" pitchFamily="18" charset="0"/>
                              </a:rPr>
                              <m:t>𝜏</m:t>
                            </m:r>
                          </m:e>
                        </m:d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sup>
                    </m:sSup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[</m:t>
                    </m:r>
                    <m:nary>
                      <m:naryPr>
                        <m:chr m:val="∑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∞</m:t>
                        </m:r>
                      </m:sup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𝛾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e>
                    </m:nary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BA0B57D-A31B-84FA-93C0-EA79CE009BA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95388E2-F44F-AA53-1ED3-D012909BB8F1}"/>
                  </a:ext>
                </a:extLst>
              </p:cNvPr>
              <p:cNvSpPr txBox="1"/>
              <p:nvPr/>
            </p:nvSpPr>
            <p:spPr>
              <a:xfrm>
                <a:off x="2745357" y="3858815"/>
                <a:ext cx="6094562" cy="7316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 panose="02040503050406030204" pitchFamily="18" charset="0"/>
                                </a:rPr>
                                <m:t>argmax</m:t>
                              </m:r>
                            </m:e>
                            <m:li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lim>
                          </m:limLow>
                        </m:fName>
                        <m:e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95388E2-F44F-AA53-1ED3-D012909BB8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5357" y="3858815"/>
                <a:ext cx="6094562" cy="73161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397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854BD-4895-D224-220F-548B0E75D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Learning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C5C819B-296B-8C48-E34D-805850351E9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How to calculate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More on this later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C5C819B-296B-8C48-E34D-805850351E9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9459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781EDD4-9199-8EB0-A660-6275728D63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4044" y="1091838"/>
            <a:ext cx="4415496" cy="196937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2E75356-9D45-E9CB-7CB7-227B0B7D1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Problems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EF718E9-CB8C-541F-A685-0B95936762E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Stochastic environment</a:t>
                </a:r>
              </a:p>
              <a:p>
                <a:pPr lvl="1"/>
                <a:r>
                  <a:rPr lang="en-US" dirty="0"/>
                  <a:t>No longer an “easy” search</a:t>
                </a:r>
              </a:p>
              <a:p>
                <a:pPr lvl="1"/>
                <a:r>
                  <a:rPr lang="en-US" dirty="0"/>
                  <a:t>Deterministic solution:</a:t>
                </a:r>
              </a:p>
              <a:p>
                <a:pPr lvl="2"/>
                <a:r>
                  <a:rPr lang="en-US" dirty="0"/>
                  <a:t>[                                                  ]</a:t>
                </a:r>
              </a:p>
              <a:p>
                <a:pPr lvl="2"/>
                <a:r>
                  <a:rPr lang="en-US" dirty="0"/>
                  <a:t>Actions unreliable! May not go according to plan!</a:t>
                </a:r>
              </a:p>
              <a:p>
                <a:pPr lvl="2"/>
                <a:r>
                  <a:rPr lang="en-US" dirty="0"/>
                  <a:t>Solution reaches +1 goal with Prob </a:t>
                </a:r>
                <a:r>
                  <a:rPr lang="en-US" dirty="0">
                    <a:solidFill>
                      <a:srgbClr val="FF0000"/>
                    </a:solidFill>
                  </a:rPr>
                  <a:t>0.32768</a:t>
                </a:r>
              </a:p>
              <a:p>
                <a:pPr lvl="2"/>
                <a:r>
                  <a:rPr lang="en-US" dirty="0"/>
                  <a:t>Also reaches +1 goal (by other way around) with </a:t>
                </a:r>
                <a:r>
                  <a:rPr lang="en-US" dirty="0" err="1"/>
                  <a:t>Probl</a:t>
                </a:r>
                <a:r>
                  <a:rPr lang="en-US"/>
                  <a:t> </a:t>
                </a:r>
                <a:r>
                  <a:rPr lang="en-US">
                    <a:solidFill>
                      <a:srgbClr val="00B0F0"/>
                    </a:solidFill>
                  </a:rPr>
                  <a:t>0.1^4 * 0.8</a:t>
                </a:r>
                <a:endParaRPr lang="en-US" dirty="0">
                  <a:solidFill>
                    <a:srgbClr val="00B0F0"/>
                  </a:solidFill>
                </a:endParaRPr>
              </a:p>
              <a:p>
                <a:endParaRPr lang="en-US" dirty="0"/>
              </a:p>
              <a:p>
                <a:r>
                  <a:rPr lang="en-US" dirty="0"/>
                  <a:t>Transition model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|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/>
                  <a:t> is a general </a:t>
                </a:r>
                <a:r>
                  <a:rPr lang="en-US" dirty="0" err="1"/>
                  <a:t>pmf</a:t>
                </a:r>
                <a:endParaRPr lang="en-US" dirty="0"/>
              </a:p>
              <a:p>
                <a:pPr lvl="1"/>
                <a:r>
                  <a:rPr lang="en-US" dirty="0"/>
                  <a:t>In deterministic world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|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]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dirty="0"/>
                  <a:t> when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dirty="0"/>
                  <a:t> is the intended state from applying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/>
                  <a:t> in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EF718E9-CB8C-541F-A685-0B95936762E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30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Arrow: Up 5">
            <a:extLst>
              <a:ext uri="{FF2B5EF4-FFF2-40B4-BE49-F238E27FC236}">
                <a16:creationId xmlns:a16="http://schemas.microsoft.com/office/drawing/2014/main" id="{7A722FD6-4FCF-10E1-E347-C04BC621ECCF}"/>
              </a:ext>
            </a:extLst>
          </p:cNvPr>
          <p:cNvSpPr/>
          <p:nvPr/>
        </p:nvSpPr>
        <p:spPr>
          <a:xfrm>
            <a:off x="2196359" y="2878591"/>
            <a:ext cx="379141" cy="423746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Up 6">
            <a:extLst>
              <a:ext uri="{FF2B5EF4-FFF2-40B4-BE49-F238E27FC236}">
                <a16:creationId xmlns:a16="http://schemas.microsoft.com/office/drawing/2014/main" id="{CDF01BDE-26AE-3B0B-B832-083F2169763B}"/>
              </a:ext>
            </a:extLst>
          </p:cNvPr>
          <p:cNvSpPr/>
          <p:nvPr/>
        </p:nvSpPr>
        <p:spPr>
          <a:xfrm>
            <a:off x="2711069" y="2867238"/>
            <a:ext cx="379141" cy="423746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Up 7">
            <a:extLst>
              <a:ext uri="{FF2B5EF4-FFF2-40B4-BE49-F238E27FC236}">
                <a16:creationId xmlns:a16="http://schemas.microsoft.com/office/drawing/2014/main" id="{A5F61CB9-7C8B-46B9-8EFA-7B1B24E3EF33}"/>
              </a:ext>
            </a:extLst>
          </p:cNvPr>
          <p:cNvSpPr/>
          <p:nvPr/>
        </p:nvSpPr>
        <p:spPr>
          <a:xfrm rot="5400000">
            <a:off x="3304152" y="2900894"/>
            <a:ext cx="379141" cy="423746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Up 8">
            <a:extLst>
              <a:ext uri="{FF2B5EF4-FFF2-40B4-BE49-F238E27FC236}">
                <a16:creationId xmlns:a16="http://schemas.microsoft.com/office/drawing/2014/main" id="{26951DF4-E4BD-4C44-A946-BF37C4C348C4}"/>
              </a:ext>
            </a:extLst>
          </p:cNvPr>
          <p:cNvSpPr/>
          <p:nvPr/>
        </p:nvSpPr>
        <p:spPr>
          <a:xfrm rot="5400000">
            <a:off x="3919537" y="2900894"/>
            <a:ext cx="379141" cy="423746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Up 9">
            <a:extLst>
              <a:ext uri="{FF2B5EF4-FFF2-40B4-BE49-F238E27FC236}">
                <a16:creationId xmlns:a16="http://schemas.microsoft.com/office/drawing/2014/main" id="{B84A6E3A-620D-0652-5005-8FF2F2108776}"/>
              </a:ext>
            </a:extLst>
          </p:cNvPr>
          <p:cNvSpPr/>
          <p:nvPr/>
        </p:nvSpPr>
        <p:spPr>
          <a:xfrm rot="5400000">
            <a:off x="4529243" y="2900894"/>
            <a:ext cx="379141" cy="423746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Up 13">
            <a:extLst>
              <a:ext uri="{FF2B5EF4-FFF2-40B4-BE49-F238E27FC236}">
                <a16:creationId xmlns:a16="http://schemas.microsoft.com/office/drawing/2014/main" id="{4783A9DC-3F9D-F977-A979-A80F553D7CE2}"/>
              </a:ext>
            </a:extLst>
          </p:cNvPr>
          <p:cNvSpPr/>
          <p:nvPr/>
        </p:nvSpPr>
        <p:spPr>
          <a:xfrm rot="5400000">
            <a:off x="8189256" y="1170644"/>
            <a:ext cx="379141" cy="423746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Up 14">
            <a:extLst>
              <a:ext uri="{FF2B5EF4-FFF2-40B4-BE49-F238E27FC236}">
                <a16:creationId xmlns:a16="http://schemas.microsoft.com/office/drawing/2014/main" id="{5C3A0D64-2CD5-AA6D-7D1A-600526201043}"/>
              </a:ext>
            </a:extLst>
          </p:cNvPr>
          <p:cNvSpPr/>
          <p:nvPr/>
        </p:nvSpPr>
        <p:spPr>
          <a:xfrm rot="5400000">
            <a:off x="8678045" y="1170644"/>
            <a:ext cx="379141" cy="423746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Arrow: Up 15">
            <a:extLst>
              <a:ext uri="{FF2B5EF4-FFF2-40B4-BE49-F238E27FC236}">
                <a16:creationId xmlns:a16="http://schemas.microsoft.com/office/drawing/2014/main" id="{07BFF67B-7EE2-228A-026E-680368EBECE1}"/>
              </a:ext>
            </a:extLst>
          </p:cNvPr>
          <p:cNvSpPr/>
          <p:nvPr/>
        </p:nvSpPr>
        <p:spPr>
          <a:xfrm rot="5400000">
            <a:off x="7682628" y="2313874"/>
            <a:ext cx="379141" cy="423746"/>
          </a:xfrm>
          <a:prstGeom prst="up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row: Up 16">
            <a:extLst>
              <a:ext uri="{FF2B5EF4-FFF2-40B4-BE49-F238E27FC236}">
                <a16:creationId xmlns:a16="http://schemas.microsoft.com/office/drawing/2014/main" id="{7E3A2BC3-1BF9-3BBC-FE39-757258F83F08}"/>
              </a:ext>
            </a:extLst>
          </p:cNvPr>
          <p:cNvSpPr/>
          <p:nvPr/>
        </p:nvSpPr>
        <p:spPr>
          <a:xfrm rot="5400000">
            <a:off x="8202746" y="2321532"/>
            <a:ext cx="379141" cy="423746"/>
          </a:xfrm>
          <a:prstGeom prst="up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Up 17">
            <a:extLst>
              <a:ext uri="{FF2B5EF4-FFF2-40B4-BE49-F238E27FC236}">
                <a16:creationId xmlns:a16="http://schemas.microsoft.com/office/drawing/2014/main" id="{83D1D3AD-77F9-435D-303D-3631F8B3EFFB}"/>
              </a:ext>
            </a:extLst>
          </p:cNvPr>
          <p:cNvSpPr/>
          <p:nvPr/>
        </p:nvSpPr>
        <p:spPr>
          <a:xfrm>
            <a:off x="8478224" y="1989342"/>
            <a:ext cx="379141" cy="423746"/>
          </a:xfrm>
          <a:prstGeom prst="up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row: Up 18">
            <a:extLst>
              <a:ext uri="{FF2B5EF4-FFF2-40B4-BE49-F238E27FC236}">
                <a16:creationId xmlns:a16="http://schemas.microsoft.com/office/drawing/2014/main" id="{42AFABEC-6593-5E8C-E5F4-C85A62E9C5EE}"/>
              </a:ext>
            </a:extLst>
          </p:cNvPr>
          <p:cNvSpPr/>
          <p:nvPr/>
        </p:nvSpPr>
        <p:spPr>
          <a:xfrm>
            <a:off x="8488474" y="1503112"/>
            <a:ext cx="379141" cy="423746"/>
          </a:xfrm>
          <a:prstGeom prst="up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Up 19">
            <a:extLst>
              <a:ext uri="{FF2B5EF4-FFF2-40B4-BE49-F238E27FC236}">
                <a16:creationId xmlns:a16="http://schemas.microsoft.com/office/drawing/2014/main" id="{27B19987-A188-82B2-9DD3-845E856CAC5D}"/>
              </a:ext>
            </a:extLst>
          </p:cNvPr>
          <p:cNvSpPr/>
          <p:nvPr/>
        </p:nvSpPr>
        <p:spPr>
          <a:xfrm>
            <a:off x="7354309" y="1942888"/>
            <a:ext cx="379141" cy="423746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row: Up 20">
            <a:extLst>
              <a:ext uri="{FF2B5EF4-FFF2-40B4-BE49-F238E27FC236}">
                <a16:creationId xmlns:a16="http://schemas.microsoft.com/office/drawing/2014/main" id="{C5CCF382-FD7E-6BE0-8158-FC83A5F4720E}"/>
              </a:ext>
            </a:extLst>
          </p:cNvPr>
          <p:cNvSpPr/>
          <p:nvPr/>
        </p:nvSpPr>
        <p:spPr>
          <a:xfrm>
            <a:off x="7354309" y="1432361"/>
            <a:ext cx="379141" cy="423746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row: Up 21">
            <a:extLst>
              <a:ext uri="{FF2B5EF4-FFF2-40B4-BE49-F238E27FC236}">
                <a16:creationId xmlns:a16="http://schemas.microsoft.com/office/drawing/2014/main" id="{F8F79DEE-3662-6AF6-B799-FFF115BADC95}"/>
              </a:ext>
            </a:extLst>
          </p:cNvPr>
          <p:cNvSpPr/>
          <p:nvPr/>
        </p:nvSpPr>
        <p:spPr>
          <a:xfrm rot="5400000">
            <a:off x="7721249" y="1170645"/>
            <a:ext cx="379141" cy="423746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Up 22">
            <a:extLst>
              <a:ext uri="{FF2B5EF4-FFF2-40B4-BE49-F238E27FC236}">
                <a16:creationId xmlns:a16="http://schemas.microsoft.com/office/drawing/2014/main" id="{80AE2391-202E-D835-6751-03B021CFF2FE}"/>
              </a:ext>
            </a:extLst>
          </p:cNvPr>
          <p:cNvSpPr/>
          <p:nvPr/>
        </p:nvSpPr>
        <p:spPr>
          <a:xfrm rot="5400000">
            <a:off x="8690096" y="1228755"/>
            <a:ext cx="379141" cy="423746"/>
          </a:xfrm>
          <a:prstGeom prst="up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201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E7046E9-A924-9085-53C3-294F95523A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1358" y="0"/>
            <a:ext cx="4415496" cy="196937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0090C08-FA95-1A79-2072-32354152C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Trajectories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14AAC0-6B9F-A041-EA09-B77B8B3F7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observed sequence of states (and actions) is called a trajectory</a:t>
            </a:r>
          </a:p>
          <a:p>
            <a:r>
              <a:rPr lang="en-US" dirty="0"/>
              <a:t>From a single start state, lots of trajectories possible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DAE35929-A9E8-DED1-8A00-D98A8433E4E1}"/>
                  </a:ext>
                </a:extLst>
              </p:cNvPr>
              <p:cNvSpPr/>
              <p:nvPr/>
            </p:nvSpPr>
            <p:spPr>
              <a:xfrm>
                <a:off x="1759789" y="4175186"/>
                <a:ext cx="759124" cy="75912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1,1</m:t>
                          </m:r>
                        </m:sub>
                      </m:sSub>
                    </m:oMath>
                  </m:oMathPara>
                </a14:m>
                <a:endParaRPr lang="en-US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DAE35929-A9E8-DED1-8A00-D98A8433E4E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9789" y="4175186"/>
                <a:ext cx="759124" cy="759124"/>
              </a:xfrm>
              <a:prstGeom prst="ellipse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EA400301-619B-92EC-C71C-6A110380F251}"/>
                  </a:ext>
                </a:extLst>
              </p:cNvPr>
              <p:cNvSpPr/>
              <p:nvPr/>
            </p:nvSpPr>
            <p:spPr>
              <a:xfrm>
                <a:off x="3628845" y="3049438"/>
                <a:ext cx="759124" cy="75912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1,1</m:t>
                          </m:r>
                        </m:sub>
                      </m:sSub>
                    </m:oMath>
                  </m:oMathPara>
                </a14:m>
                <a:endParaRPr lang="en-US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EA400301-619B-92EC-C71C-6A110380F2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8845" y="3049438"/>
                <a:ext cx="759124" cy="759124"/>
              </a:xfrm>
              <a:prstGeom prst="ellipse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F3801509-710F-27C0-E740-BFF96EB76E4C}"/>
                  </a:ext>
                </a:extLst>
              </p:cNvPr>
              <p:cNvSpPr/>
              <p:nvPr/>
            </p:nvSpPr>
            <p:spPr>
              <a:xfrm>
                <a:off x="3628845" y="4025811"/>
                <a:ext cx="759124" cy="75912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</m:oMath>
                  </m:oMathPara>
                </a14:m>
                <a:endParaRPr lang="en-US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F3801509-710F-27C0-E740-BFF96EB76E4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8845" y="4025811"/>
                <a:ext cx="759124" cy="759124"/>
              </a:xfrm>
              <a:prstGeom prst="ellipse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844B2E24-48D9-686C-FAF7-112B68592A4B}"/>
                  </a:ext>
                </a:extLst>
              </p:cNvPr>
              <p:cNvSpPr/>
              <p:nvPr/>
            </p:nvSpPr>
            <p:spPr>
              <a:xfrm>
                <a:off x="3628845" y="5146902"/>
                <a:ext cx="759124" cy="75912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2,1</m:t>
                          </m:r>
                        </m:sub>
                      </m:sSub>
                    </m:oMath>
                  </m:oMathPara>
                </a14:m>
                <a:endParaRPr lang="en-US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844B2E24-48D9-686C-FAF7-112B68592A4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8845" y="5146902"/>
                <a:ext cx="759124" cy="759124"/>
              </a:xfrm>
              <a:prstGeom prst="ellipse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D57A6B0-C090-47CD-8C11-26D02968A5A8}"/>
              </a:ext>
            </a:extLst>
          </p:cNvPr>
          <p:cNvCxnSpPr>
            <a:stCxn id="4" idx="6"/>
            <a:endCxn id="5" idx="2"/>
          </p:cNvCxnSpPr>
          <p:nvPr/>
        </p:nvCxnSpPr>
        <p:spPr>
          <a:xfrm flipV="1">
            <a:off x="2518913" y="3429000"/>
            <a:ext cx="1109932" cy="112574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AEA1524-DCA6-6F53-AFD1-00C7DDFBE960}"/>
              </a:ext>
            </a:extLst>
          </p:cNvPr>
          <p:cNvCxnSpPr>
            <a:stCxn id="4" idx="6"/>
            <a:endCxn id="6" idx="2"/>
          </p:cNvCxnSpPr>
          <p:nvPr/>
        </p:nvCxnSpPr>
        <p:spPr>
          <a:xfrm flipV="1">
            <a:off x="2518913" y="4405373"/>
            <a:ext cx="1109932" cy="1493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6FC236C-C3A8-B1B6-CD1D-EC927FE78D52}"/>
              </a:ext>
            </a:extLst>
          </p:cNvPr>
          <p:cNvCxnSpPr>
            <a:stCxn id="4" idx="6"/>
            <a:endCxn id="7" idx="2"/>
          </p:cNvCxnSpPr>
          <p:nvPr/>
        </p:nvCxnSpPr>
        <p:spPr>
          <a:xfrm>
            <a:off x="2518913" y="4554748"/>
            <a:ext cx="1109932" cy="97171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Arrow: Up 14">
            <a:extLst>
              <a:ext uri="{FF2B5EF4-FFF2-40B4-BE49-F238E27FC236}">
                <a16:creationId xmlns:a16="http://schemas.microsoft.com/office/drawing/2014/main" id="{955489CA-070D-D06E-14DE-7CAD78934DAA}"/>
              </a:ext>
            </a:extLst>
          </p:cNvPr>
          <p:cNvSpPr/>
          <p:nvPr/>
        </p:nvSpPr>
        <p:spPr>
          <a:xfrm>
            <a:off x="2694738" y="3563246"/>
            <a:ext cx="379141" cy="423746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Up 15">
            <a:extLst>
              <a:ext uri="{FF2B5EF4-FFF2-40B4-BE49-F238E27FC236}">
                <a16:creationId xmlns:a16="http://schemas.microsoft.com/office/drawing/2014/main" id="{7746E6FE-FDD8-2057-AA5F-574473C69405}"/>
              </a:ext>
            </a:extLst>
          </p:cNvPr>
          <p:cNvSpPr/>
          <p:nvPr/>
        </p:nvSpPr>
        <p:spPr>
          <a:xfrm>
            <a:off x="2972220" y="3963313"/>
            <a:ext cx="379141" cy="423746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row: Up 16">
            <a:extLst>
              <a:ext uri="{FF2B5EF4-FFF2-40B4-BE49-F238E27FC236}">
                <a16:creationId xmlns:a16="http://schemas.microsoft.com/office/drawing/2014/main" id="{3023AA97-2B64-F79B-708D-66AB7ADFCC6F}"/>
              </a:ext>
            </a:extLst>
          </p:cNvPr>
          <p:cNvSpPr/>
          <p:nvPr/>
        </p:nvSpPr>
        <p:spPr>
          <a:xfrm>
            <a:off x="2972220" y="4573062"/>
            <a:ext cx="379141" cy="423746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4955EAD0-F481-139C-34C4-5C4EC5315CA1}"/>
                  </a:ext>
                </a:extLst>
              </p:cNvPr>
              <p:cNvSpPr/>
              <p:nvPr/>
            </p:nvSpPr>
            <p:spPr>
              <a:xfrm>
                <a:off x="3628845" y="6027588"/>
                <a:ext cx="759124" cy="75912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2,1</m:t>
                          </m:r>
                        </m:sub>
                      </m:sSub>
                    </m:oMath>
                  </m:oMathPara>
                </a14:m>
                <a:endParaRPr lang="en-US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4955EAD0-F481-139C-34C4-5C4EC5315C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8845" y="6027588"/>
                <a:ext cx="759124" cy="759124"/>
              </a:xfrm>
              <a:prstGeom prst="ellipse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B283B0D-F3E4-2C4A-9F11-79694E8B0508}"/>
              </a:ext>
            </a:extLst>
          </p:cNvPr>
          <p:cNvCxnSpPr>
            <a:cxnSpLocks/>
            <a:stCxn id="4" idx="6"/>
            <a:endCxn id="18" idx="2"/>
          </p:cNvCxnSpPr>
          <p:nvPr/>
        </p:nvCxnSpPr>
        <p:spPr>
          <a:xfrm>
            <a:off x="2518913" y="4554748"/>
            <a:ext cx="1109932" cy="185240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Arrow: Up 21">
            <a:extLst>
              <a:ext uri="{FF2B5EF4-FFF2-40B4-BE49-F238E27FC236}">
                <a16:creationId xmlns:a16="http://schemas.microsoft.com/office/drawing/2014/main" id="{F060B04E-11E8-E2B5-A1A9-E159E95C87E4}"/>
              </a:ext>
            </a:extLst>
          </p:cNvPr>
          <p:cNvSpPr/>
          <p:nvPr/>
        </p:nvSpPr>
        <p:spPr>
          <a:xfrm rot="5400000">
            <a:off x="2598918" y="5375582"/>
            <a:ext cx="379141" cy="423746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F9F35896-980A-A1C1-4E92-C5D06CB049B8}"/>
                  </a:ext>
                </a:extLst>
              </p:cNvPr>
              <p:cNvSpPr/>
              <p:nvPr/>
            </p:nvSpPr>
            <p:spPr>
              <a:xfrm>
                <a:off x="5695590" y="3049438"/>
                <a:ext cx="759124" cy="75912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1,1</m:t>
                          </m:r>
                        </m:sub>
                      </m:sSub>
                    </m:oMath>
                  </m:oMathPara>
                </a14:m>
                <a:endParaRPr lang="en-US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F9F35896-980A-A1C1-4E92-C5D06CB049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5590" y="3049438"/>
                <a:ext cx="759124" cy="759124"/>
              </a:xfrm>
              <a:prstGeom prst="ellipse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DBD06E6A-5CD8-E145-1FD8-31012AF040CF}"/>
                  </a:ext>
                </a:extLst>
              </p:cNvPr>
              <p:cNvSpPr/>
              <p:nvPr/>
            </p:nvSpPr>
            <p:spPr>
              <a:xfrm>
                <a:off x="5695590" y="4025811"/>
                <a:ext cx="759124" cy="75912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</m:oMath>
                  </m:oMathPara>
                </a14:m>
                <a:endParaRPr lang="en-US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DBD06E6A-5CD8-E145-1FD8-31012AF040C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5590" y="4025811"/>
                <a:ext cx="759124" cy="759124"/>
              </a:xfrm>
              <a:prstGeom prst="ellipse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95D5EE35-E64B-D760-35CC-AF52C3908FD9}"/>
                  </a:ext>
                </a:extLst>
              </p:cNvPr>
              <p:cNvSpPr/>
              <p:nvPr/>
            </p:nvSpPr>
            <p:spPr>
              <a:xfrm>
                <a:off x="5695590" y="5146902"/>
                <a:ext cx="759124" cy="75912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2,1</m:t>
                          </m:r>
                        </m:sub>
                      </m:sSub>
                    </m:oMath>
                  </m:oMathPara>
                </a14:m>
                <a:endParaRPr lang="en-US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95D5EE35-E64B-D760-35CC-AF52C3908F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5590" y="5146902"/>
                <a:ext cx="759124" cy="759124"/>
              </a:xfrm>
              <a:prstGeom prst="ellipse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AF1E8969-5497-F656-D4FE-7D3C647C9C92}"/>
                  </a:ext>
                </a:extLst>
              </p:cNvPr>
              <p:cNvSpPr/>
              <p:nvPr/>
            </p:nvSpPr>
            <p:spPr>
              <a:xfrm>
                <a:off x="5695590" y="6027588"/>
                <a:ext cx="759124" cy="75912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n w="0"/>
                              <a:solidFill>
                                <a:schemeClr val="tx1"/>
                              </a:solidFill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2,1</m:t>
                          </m:r>
                        </m:sub>
                      </m:sSub>
                    </m:oMath>
                  </m:oMathPara>
                </a14:m>
                <a:endParaRPr lang="en-US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AF1E8969-5497-F656-D4FE-7D3C647C9C9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5590" y="6027588"/>
                <a:ext cx="759124" cy="759124"/>
              </a:xfrm>
              <a:prstGeom prst="ellipse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D3CC7B81-9433-C093-92FD-178E10F42CE9}"/>
              </a:ext>
            </a:extLst>
          </p:cNvPr>
          <p:cNvCxnSpPr>
            <a:cxnSpLocks/>
            <a:stCxn id="5" idx="6"/>
            <a:endCxn id="24" idx="2"/>
          </p:cNvCxnSpPr>
          <p:nvPr/>
        </p:nvCxnSpPr>
        <p:spPr>
          <a:xfrm>
            <a:off x="4387969" y="3429000"/>
            <a:ext cx="130762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A98CE05B-A3F0-2ED5-CC4A-792843253A39}"/>
              </a:ext>
            </a:extLst>
          </p:cNvPr>
          <p:cNvCxnSpPr>
            <a:cxnSpLocks/>
            <a:stCxn id="5" idx="6"/>
            <a:endCxn id="25" idx="2"/>
          </p:cNvCxnSpPr>
          <p:nvPr/>
        </p:nvCxnSpPr>
        <p:spPr>
          <a:xfrm>
            <a:off x="4387969" y="3429000"/>
            <a:ext cx="1307621" cy="97637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392CE5E1-71F8-4521-81EB-6407EEF59F1B}"/>
              </a:ext>
            </a:extLst>
          </p:cNvPr>
          <p:cNvCxnSpPr>
            <a:cxnSpLocks/>
            <a:stCxn id="5" idx="6"/>
            <a:endCxn id="26" idx="2"/>
          </p:cNvCxnSpPr>
          <p:nvPr/>
        </p:nvCxnSpPr>
        <p:spPr>
          <a:xfrm>
            <a:off x="4387969" y="3429000"/>
            <a:ext cx="1307621" cy="209746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Arrow: Up 30">
            <a:extLst>
              <a:ext uri="{FF2B5EF4-FFF2-40B4-BE49-F238E27FC236}">
                <a16:creationId xmlns:a16="http://schemas.microsoft.com/office/drawing/2014/main" id="{709AD04B-63C9-114A-E72F-ABD724495450}"/>
              </a:ext>
            </a:extLst>
          </p:cNvPr>
          <p:cNvSpPr/>
          <p:nvPr/>
        </p:nvSpPr>
        <p:spPr>
          <a:xfrm>
            <a:off x="4738776" y="2899319"/>
            <a:ext cx="379141" cy="423746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row: Up 31">
            <a:extLst>
              <a:ext uri="{FF2B5EF4-FFF2-40B4-BE49-F238E27FC236}">
                <a16:creationId xmlns:a16="http://schemas.microsoft.com/office/drawing/2014/main" id="{D685D0A3-B943-8131-7722-809BB86B7994}"/>
              </a:ext>
            </a:extLst>
          </p:cNvPr>
          <p:cNvSpPr/>
          <p:nvPr/>
        </p:nvSpPr>
        <p:spPr>
          <a:xfrm>
            <a:off x="5041779" y="3515533"/>
            <a:ext cx="379141" cy="423746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Arrow: Up 32">
            <a:extLst>
              <a:ext uri="{FF2B5EF4-FFF2-40B4-BE49-F238E27FC236}">
                <a16:creationId xmlns:a16="http://schemas.microsoft.com/office/drawing/2014/main" id="{EF4E3459-896B-CEFA-50C8-50AB763AA703}"/>
              </a:ext>
            </a:extLst>
          </p:cNvPr>
          <p:cNvSpPr/>
          <p:nvPr/>
        </p:nvSpPr>
        <p:spPr>
          <a:xfrm>
            <a:off x="5126458" y="4193501"/>
            <a:ext cx="379141" cy="423746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AFB7DF66-E1F7-A962-BD68-63CE9F44225C}"/>
              </a:ext>
            </a:extLst>
          </p:cNvPr>
          <p:cNvCxnSpPr>
            <a:cxnSpLocks/>
            <a:stCxn id="5" idx="6"/>
            <a:endCxn id="27" idx="2"/>
          </p:cNvCxnSpPr>
          <p:nvPr/>
        </p:nvCxnSpPr>
        <p:spPr>
          <a:xfrm>
            <a:off x="4387969" y="3429000"/>
            <a:ext cx="1307621" cy="297815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5" name="Arrow: Up 34">
            <a:extLst>
              <a:ext uri="{FF2B5EF4-FFF2-40B4-BE49-F238E27FC236}">
                <a16:creationId xmlns:a16="http://schemas.microsoft.com/office/drawing/2014/main" id="{EB0EC2D9-0EE7-219E-C04E-F87B7526F806}"/>
              </a:ext>
            </a:extLst>
          </p:cNvPr>
          <p:cNvSpPr/>
          <p:nvPr/>
        </p:nvSpPr>
        <p:spPr>
          <a:xfrm rot="5400000">
            <a:off x="4549206" y="4722437"/>
            <a:ext cx="379141" cy="423746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475D07F1-062C-191B-1B29-2CBFCBEF636C}"/>
              </a:ext>
            </a:extLst>
          </p:cNvPr>
          <p:cNvGrpSpPr/>
          <p:nvPr/>
        </p:nvGrpSpPr>
        <p:grpSpPr>
          <a:xfrm>
            <a:off x="7762335" y="4784935"/>
            <a:ext cx="931653" cy="221086"/>
            <a:chOff x="7228936" y="4784935"/>
            <a:chExt cx="1464334" cy="347494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A67ACF6D-DBAA-9EC7-AE06-D8415F2D42FD}"/>
                </a:ext>
              </a:extLst>
            </p:cNvPr>
            <p:cNvSpPr/>
            <p:nvPr/>
          </p:nvSpPr>
          <p:spPr>
            <a:xfrm>
              <a:off x="7228936" y="4784935"/>
              <a:ext cx="345056" cy="34505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0A2F3EF5-3108-CD40-23C4-1D5546EF78E7}"/>
                </a:ext>
              </a:extLst>
            </p:cNvPr>
            <p:cNvSpPr/>
            <p:nvPr/>
          </p:nvSpPr>
          <p:spPr>
            <a:xfrm>
              <a:off x="7788575" y="4784935"/>
              <a:ext cx="345056" cy="34505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C7E1C38C-5906-E938-CC6D-EDCCC4790B34}"/>
                </a:ext>
              </a:extLst>
            </p:cNvPr>
            <p:cNvSpPr/>
            <p:nvPr/>
          </p:nvSpPr>
          <p:spPr>
            <a:xfrm>
              <a:off x="8348214" y="4787373"/>
              <a:ext cx="345056" cy="34505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30F82D1A-6178-56C5-A136-64BA95DFFC4F}"/>
              </a:ext>
            </a:extLst>
          </p:cNvPr>
          <p:cNvGrpSpPr/>
          <p:nvPr/>
        </p:nvGrpSpPr>
        <p:grpSpPr>
          <a:xfrm>
            <a:off x="9490132" y="2906174"/>
            <a:ext cx="971192" cy="971192"/>
            <a:chOff x="9490132" y="2906174"/>
            <a:chExt cx="971192" cy="97119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78E37481-0247-A6AE-9F59-2DC369A5D7D9}"/>
                    </a:ext>
                  </a:extLst>
                </p:cNvPr>
                <p:cNvSpPr/>
                <p:nvPr/>
              </p:nvSpPr>
              <p:spPr>
                <a:xfrm>
                  <a:off x="9596166" y="3012208"/>
                  <a:ext cx="759124" cy="7591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n w="0"/>
                                <a:solidFill>
                                  <a:schemeClr val="tx1"/>
                                </a:solidFill>
                                <a:effectLst>
                                  <a:outerShdw blurRad="38100" dist="19050" dir="2700000" algn="tl" rotWithShape="0">
                                    <a:schemeClr val="dk1">
                                      <a:alpha val="40000"/>
                                    </a:scheme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n w="0"/>
                                <a:solidFill>
                                  <a:schemeClr val="tx1"/>
                                </a:solidFill>
                                <a:effectLst>
                                  <a:outerShdw blurRad="38100" dist="19050" dir="2700000" algn="tl" rotWithShape="0">
                                    <a:schemeClr val="dk1">
                                      <a:alpha val="40000"/>
                                    </a:scheme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b="0" i="1" smtClean="0">
                                <a:ln w="0"/>
                                <a:solidFill>
                                  <a:schemeClr val="tx1"/>
                                </a:solidFill>
                                <a:effectLst>
                                  <a:outerShdw blurRad="38100" dist="19050" dir="2700000" algn="tl" rotWithShape="0">
                                    <a:schemeClr val="dk1">
                                      <a:alpha val="40000"/>
                                    </a:scheme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4,3</m:t>
                            </m:r>
                          </m:sub>
                        </m:sSub>
                      </m:oMath>
                    </m:oMathPara>
                  </a14:m>
                  <a:endParaRPr lang="en-US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endParaRPr>
                </a:p>
              </p:txBody>
            </p:sp>
          </mc:Choice>
          <mc:Fallback xmlns=""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78E37481-0247-A6AE-9F59-2DC369A5D7D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596166" y="3012208"/>
                  <a:ext cx="759124" cy="759124"/>
                </a:xfrm>
                <a:prstGeom prst="ellipse">
                  <a:avLst/>
                </a:prstGeom>
                <a:blipFill>
                  <a:blip r:embed="rId13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6B1D689A-800E-5468-A87A-5070C1BCA3E3}"/>
                </a:ext>
              </a:extLst>
            </p:cNvPr>
            <p:cNvSpPr/>
            <p:nvPr/>
          </p:nvSpPr>
          <p:spPr>
            <a:xfrm>
              <a:off x="9490132" y="2906174"/>
              <a:ext cx="971192" cy="97119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EBD92437-02F8-0D19-DCF8-6B1730DA3BC1}"/>
              </a:ext>
            </a:extLst>
          </p:cNvPr>
          <p:cNvGrpSpPr/>
          <p:nvPr/>
        </p:nvGrpSpPr>
        <p:grpSpPr>
          <a:xfrm>
            <a:off x="7988857" y="3769835"/>
            <a:ext cx="971192" cy="971192"/>
            <a:chOff x="9490132" y="2906174"/>
            <a:chExt cx="971192" cy="97119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Oval 51">
                  <a:extLst>
                    <a:ext uri="{FF2B5EF4-FFF2-40B4-BE49-F238E27FC236}">
                      <a16:creationId xmlns:a16="http://schemas.microsoft.com/office/drawing/2014/main" id="{F68A5133-027D-A58D-104C-7CDD4324B04A}"/>
                    </a:ext>
                  </a:extLst>
                </p:cNvPr>
                <p:cNvSpPr/>
                <p:nvPr/>
              </p:nvSpPr>
              <p:spPr>
                <a:xfrm>
                  <a:off x="9596166" y="3012208"/>
                  <a:ext cx="759124" cy="7591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n w="0"/>
                                <a:solidFill>
                                  <a:schemeClr val="tx1"/>
                                </a:solidFill>
                                <a:effectLst>
                                  <a:outerShdw blurRad="38100" dist="19050" dir="2700000" algn="tl" rotWithShape="0">
                                    <a:schemeClr val="dk1">
                                      <a:alpha val="40000"/>
                                    </a:scheme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n w="0"/>
                                <a:solidFill>
                                  <a:schemeClr val="tx1"/>
                                </a:solidFill>
                                <a:effectLst>
                                  <a:outerShdw blurRad="38100" dist="19050" dir="2700000" algn="tl" rotWithShape="0">
                                    <a:schemeClr val="dk1">
                                      <a:alpha val="40000"/>
                                    </a:scheme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b="0" i="1" smtClean="0">
                                <a:ln w="0"/>
                                <a:solidFill>
                                  <a:schemeClr val="tx1"/>
                                </a:solidFill>
                                <a:effectLst>
                                  <a:outerShdw blurRad="38100" dist="19050" dir="2700000" algn="tl" rotWithShape="0">
                                    <a:schemeClr val="dk1">
                                      <a:alpha val="40000"/>
                                    </a:scheme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4,3</m:t>
                            </m:r>
                          </m:sub>
                        </m:sSub>
                      </m:oMath>
                    </m:oMathPara>
                  </a14:m>
                  <a:endParaRPr lang="en-US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endParaRPr>
                </a:p>
              </p:txBody>
            </p:sp>
          </mc:Choice>
          <mc:Fallback xmlns="">
            <p:sp>
              <p:nvSpPr>
                <p:cNvPr id="52" name="Oval 51">
                  <a:extLst>
                    <a:ext uri="{FF2B5EF4-FFF2-40B4-BE49-F238E27FC236}">
                      <a16:creationId xmlns:a16="http://schemas.microsoft.com/office/drawing/2014/main" id="{F68A5133-027D-A58D-104C-7CDD4324B04A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596166" y="3012208"/>
                  <a:ext cx="759124" cy="759124"/>
                </a:xfrm>
                <a:prstGeom prst="ellipse">
                  <a:avLst/>
                </a:prstGeom>
                <a:blipFill>
                  <a:blip r:embed="rId14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47FE9C31-7A38-9595-80E3-273617A48839}"/>
                </a:ext>
              </a:extLst>
            </p:cNvPr>
            <p:cNvSpPr/>
            <p:nvPr/>
          </p:nvSpPr>
          <p:spPr>
            <a:xfrm>
              <a:off x="9490132" y="2906174"/>
              <a:ext cx="971192" cy="97119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B7175226-B445-0E3E-3BE5-2482AF6C1AB4}"/>
              </a:ext>
            </a:extLst>
          </p:cNvPr>
          <p:cNvGrpSpPr/>
          <p:nvPr/>
        </p:nvGrpSpPr>
        <p:grpSpPr>
          <a:xfrm>
            <a:off x="9187491" y="5258788"/>
            <a:ext cx="971192" cy="971192"/>
            <a:chOff x="9490132" y="2906174"/>
            <a:chExt cx="971192" cy="97119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Oval 54">
                  <a:extLst>
                    <a:ext uri="{FF2B5EF4-FFF2-40B4-BE49-F238E27FC236}">
                      <a16:creationId xmlns:a16="http://schemas.microsoft.com/office/drawing/2014/main" id="{BE40F153-0B39-C6DE-579D-879AA196FCDD}"/>
                    </a:ext>
                  </a:extLst>
                </p:cNvPr>
                <p:cNvSpPr/>
                <p:nvPr/>
              </p:nvSpPr>
              <p:spPr>
                <a:xfrm>
                  <a:off x="9596166" y="3012208"/>
                  <a:ext cx="759124" cy="759124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n w="0"/>
                                <a:solidFill>
                                  <a:schemeClr val="tx1"/>
                                </a:solidFill>
                                <a:effectLst>
                                  <a:outerShdw blurRad="38100" dist="19050" dir="2700000" algn="tl" rotWithShape="0">
                                    <a:schemeClr val="dk1">
                                      <a:alpha val="40000"/>
                                    </a:scheme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n w="0"/>
                                <a:solidFill>
                                  <a:schemeClr val="tx1"/>
                                </a:solidFill>
                                <a:effectLst>
                                  <a:outerShdw blurRad="38100" dist="19050" dir="2700000" algn="tl" rotWithShape="0">
                                    <a:schemeClr val="dk1">
                                      <a:alpha val="40000"/>
                                    </a:scheme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b="0" i="1" smtClean="0">
                                <a:ln w="0"/>
                                <a:solidFill>
                                  <a:schemeClr val="tx1"/>
                                </a:solidFill>
                                <a:effectLst>
                                  <a:outerShdw blurRad="38100" dist="19050" dir="2700000" algn="tl" rotWithShape="0">
                                    <a:schemeClr val="dk1">
                                      <a:alpha val="40000"/>
                                    </a:scheme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3,3</m:t>
                            </m:r>
                          </m:sub>
                        </m:sSub>
                      </m:oMath>
                    </m:oMathPara>
                  </a14:m>
                  <a:endParaRPr lang="en-US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endParaRPr>
                </a:p>
              </p:txBody>
            </p:sp>
          </mc:Choice>
          <mc:Fallback xmlns="">
            <p:sp>
              <p:nvSpPr>
                <p:cNvPr id="55" name="Oval 54">
                  <a:extLst>
                    <a:ext uri="{FF2B5EF4-FFF2-40B4-BE49-F238E27FC236}">
                      <a16:creationId xmlns:a16="http://schemas.microsoft.com/office/drawing/2014/main" id="{BE40F153-0B39-C6DE-579D-879AA196FCDD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596166" y="3012208"/>
                  <a:ext cx="759124" cy="759124"/>
                </a:xfrm>
                <a:prstGeom prst="ellipse">
                  <a:avLst/>
                </a:prstGeom>
                <a:blipFill>
                  <a:blip r:embed="rId15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FF161075-64B9-C203-7209-EBF46D37A2BF}"/>
                </a:ext>
              </a:extLst>
            </p:cNvPr>
            <p:cNvSpPr/>
            <p:nvPr/>
          </p:nvSpPr>
          <p:spPr>
            <a:xfrm>
              <a:off x="9490132" y="2906174"/>
              <a:ext cx="971192" cy="97119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9003EA23-3337-F03B-9BC0-9219DF75CA30}"/>
              </a:ext>
            </a:extLst>
          </p:cNvPr>
          <p:cNvCxnSpPr>
            <a:endCxn id="53" idx="2"/>
          </p:cNvCxnSpPr>
          <p:nvPr/>
        </p:nvCxnSpPr>
        <p:spPr>
          <a:xfrm>
            <a:off x="7548113" y="4255431"/>
            <a:ext cx="44074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B1AE8D6F-9F9C-4355-A17B-070F0D7E4373}"/>
              </a:ext>
            </a:extLst>
          </p:cNvPr>
          <p:cNvCxnSpPr>
            <a:endCxn id="49" idx="2"/>
          </p:cNvCxnSpPr>
          <p:nvPr/>
        </p:nvCxnSpPr>
        <p:spPr>
          <a:xfrm>
            <a:off x="8693988" y="3260785"/>
            <a:ext cx="796144" cy="1309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DEF1B831-E4A0-1B10-804A-53B3258507EB}"/>
              </a:ext>
            </a:extLst>
          </p:cNvPr>
          <p:cNvCxnSpPr>
            <a:cxnSpLocks/>
            <a:endCxn id="56" idx="2"/>
          </p:cNvCxnSpPr>
          <p:nvPr/>
        </p:nvCxnSpPr>
        <p:spPr>
          <a:xfrm flipV="1">
            <a:off x="8118394" y="5744384"/>
            <a:ext cx="1069097" cy="79710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095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5" grpId="0" animBg="1"/>
      <p:bldP spid="16" grpId="0" animBg="1"/>
      <p:bldP spid="17" grpId="0" animBg="1"/>
      <p:bldP spid="18" grpId="0" animBg="1"/>
      <p:bldP spid="22" grpId="0" animBg="1"/>
      <p:bldP spid="24" grpId="0" animBg="1"/>
      <p:bldP spid="25" grpId="0" animBg="1"/>
      <p:bldP spid="26" grpId="0" animBg="1"/>
      <p:bldP spid="27" grpId="0" animBg="1"/>
      <p:bldP spid="31" grpId="0" animBg="1"/>
      <p:bldP spid="32" grpId="0" animBg="1"/>
      <p:bldP spid="33" grpId="0" animBg="1"/>
      <p:bldP spid="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7E4BA-2CA7-517A-6BFD-F75ABDC32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Markovian Assumption &amp; Utilities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2B96A15-E8E6-1D87-2BF8-3A8F02D53C6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Transition model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|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]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 </m:t>
                    </m:r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|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e>
                        </m:d>
                      </m:e>
                    </m:func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, …,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Transition probability does </a:t>
                </a:r>
                <a:r>
                  <a:rPr lang="en-US" dirty="0">
                    <a:solidFill>
                      <a:srgbClr val="FF0000"/>
                    </a:solidFill>
                  </a:rPr>
                  <a:t>not</a:t>
                </a:r>
                <a:r>
                  <a:rPr lang="en-US" dirty="0"/>
                  <a:t> depend on history, only on current state and action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Utility function?</a:t>
                </a:r>
              </a:p>
              <a:p>
                <a:pPr lvl="1"/>
                <a:r>
                  <a:rPr lang="en-US" dirty="0"/>
                  <a:t>No longer dependent on a </a:t>
                </a:r>
                <a:r>
                  <a:rPr lang="en-US" dirty="0">
                    <a:solidFill>
                      <a:srgbClr val="FF0000"/>
                    </a:solidFill>
                  </a:rPr>
                  <a:t>single</a:t>
                </a:r>
                <a:r>
                  <a:rPr lang="en-US" dirty="0"/>
                  <a:t> state</a:t>
                </a:r>
              </a:p>
              <a:p>
                <a:pPr lvl="1"/>
                <a:r>
                  <a:rPr lang="en-US" dirty="0"/>
                  <a:t>Depends on sequence of states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Define a reward function: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Must be bounded (can either be + or -)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2B96A15-E8E6-1D87-2BF8-3A8F02D53C6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30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1035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9D9DE-F8BF-40E3-6D18-EDD23891E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Utilities from Rewards?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540546-EE6A-E41A-50B8-24162BEAF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ways of doing this</a:t>
            </a:r>
          </a:p>
          <a:p>
            <a:endParaRPr lang="en-US" dirty="0"/>
          </a:p>
          <a:p>
            <a:r>
              <a:rPr lang="en-US" dirty="0"/>
              <a:t>For now, consider utility = sum of rewards along that trajectory</a:t>
            </a:r>
          </a:p>
          <a:p>
            <a:endParaRPr lang="en-US" dirty="0"/>
          </a:p>
          <a:p>
            <a:r>
              <a:rPr lang="en-US" dirty="0"/>
              <a:t>Utility of a 10-step trajectory (ending in +1 goal) = 0.6</a:t>
            </a:r>
          </a:p>
          <a:p>
            <a:pPr lvl="1"/>
            <a:r>
              <a:rPr lang="en-US" dirty="0"/>
              <a:t>Negative reward incentivizes agent to find solution early</a:t>
            </a:r>
          </a:p>
          <a:p>
            <a:pPr lvl="1"/>
            <a:r>
              <a:rPr lang="en-US" dirty="0"/>
              <a:t>(We design our agents to maximize utility)</a:t>
            </a:r>
          </a:p>
        </p:txBody>
      </p:sp>
    </p:spTree>
    <p:extLst>
      <p:ext uri="{BB962C8B-B14F-4D97-AF65-F5344CB8AC3E}">
        <p14:creationId xmlns:p14="http://schemas.microsoft.com/office/powerpoint/2010/main" val="2646008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DEF70-7379-0277-2975-25E79CA34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MDP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0BB5A-4E35-5466-A64D-24B796F00C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sequential decision problem</a:t>
            </a:r>
          </a:p>
          <a:p>
            <a:pPr lvl="1"/>
            <a:r>
              <a:rPr lang="en-US" dirty="0"/>
              <a:t>Fully observable world</a:t>
            </a:r>
          </a:p>
          <a:p>
            <a:pPr lvl="1"/>
            <a:r>
              <a:rPr lang="en-US" dirty="0"/>
              <a:t>Stochastic env</a:t>
            </a:r>
          </a:p>
          <a:p>
            <a:pPr lvl="1"/>
            <a:r>
              <a:rPr lang="en-US" dirty="0"/>
              <a:t>Markovian transition model</a:t>
            </a:r>
          </a:p>
          <a:p>
            <a:pPr lvl="1"/>
            <a:r>
              <a:rPr lang="en-US" dirty="0"/>
              <a:t>Additive rewards</a:t>
            </a:r>
          </a:p>
          <a:p>
            <a:endParaRPr lang="en-US" dirty="0"/>
          </a:p>
          <a:p>
            <a:r>
              <a:rPr lang="en-US" dirty="0"/>
              <a:t>This is called a Markov Decision Process</a:t>
            </a:r>
          </a:p>
          <a:p>
            <a:pPr lvl="1"/>
            <a:r>
              <a:rPr lang="en-US" dirty="0"/>
              <a:t>Set of states (with initial state)</a:t>
            </a:r>
          </a:p>
          <a:p>
            <a:pPr lvl="1"/>
            <a:r>
              <a:rPr lang="en-US" dirty="0"/>
              <a:t>Actions for each state</a:t>
            </a:r>
          </a:p>
          <a:p>
            <a:pPr lvl="1"/>
            <a:r>
              <a:rPr lang="en-US" dirty="0"/>
              <a:t>Transition model</a:t>
            </a:r>
          </a:p>
          <a:p>
            <a:pPr lvl="1"/>
            <a:r>
              <a:rPr lang="en-US" dirty="0"/>
              <a:t>Reward function</a:t>
            </a:r>
          </a:p>
        </p:txBody>
      </p:sp>
    </p:spTree>
    <p:extLst>
      <p:ext uri="{BB962C8B-B14F-4D97-AF65-F5344CB8AC3E}">
        <p14:creationId xmlns:p14="http://schemas.microsoft.com/office/powerpoint/2010/main" val="4202344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C2125-C809-B58A-8828-C0CFDA049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DAA1BF7-E130-5F50-49F5-3C7FDB1593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Cannot calculate fixed action sequence</a:t>
                </a:r>
              </a:p>
              <a:p>
                <a:r>
                  <a:rPr lang="en-US" dirty="0"/>
                  <a:t>Instead, what action should we pick at each state?</a:t>
                </a:r>
              </a:p>
              <a:p>
                <a:endParaRPr lang="en-US" dirty="0"/>
              </a:p>
              <a:p>
                <a:r>
                  <a:rPr lang="en-US" dirty="0"/>
                  <a:t>This function is called a policy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𝜋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/>
                  <a:t> means “policy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dirty="0"/>
                  <a:t> recommends action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/>
                  <a:t> in state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A </a:t>
                </a:r>
                <a:r>
                  <a:rPr lang="en-US" dirty="0">
                    <a:solidFill>
                      <a:srgbClr val="FF0000"/>
                    </a:solidFill>
                  </a:rPr>
                  <a:t>complete policy </a:t>
                </a:r>
                <a:r>
                  <a:rPr lang="en-US" dirty="0"/>
                  <a:t>recommends (an) action(s) for every state</a:t>
                </a:r>
              </a:p>
              <a:p>
                <a:pPr lvl="1"/>
                <a:r>
                  <a:rPr lang="en-US" dirty="0"/>
                  <a:t>Agent always knows what to do next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DAA1BF7-E130-5F50-49F5-3C7FDB1593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4291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6AD707C-AF61-5749-8B0D-B0C1523772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0769" y="-17477"/>
            <a:ext cx="4473024" cy="355126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4C4E357-51E4-7859-C034-406E08970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Optimal Policies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1163ECC-67BD-C227-792E-7F5DD455836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Lets say we have policy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Every time we start a new “episode”</a:t>
                </a:r>
              </a:p>
              <a:p>
                <a:pPr lvl="1"/>
                <a:r>
                  <a:rPr lang="en-US" dirty="0"/>
                  <a:t>Trajectory may be different!</a:t>
                </a:r>
              </a:p>
              <a:p>
                <a:endParaRPr lang="en-US" dirty="0"/>
              </a:p>
              <a:p>
                <a:r>
                  <a:rPr lang="en-US" dirty="0"/>
                  <a:t>The quality of a policy is the </a:t>
                </a:r>
                <a:r>
                  <a:rPr lang="en-US" dirty="0">
                    <a:solidFill>
                      <a:srgbClr val="FF0000"/>
                    </a:solidFill>
                  </a:rPr>
                  <a:t>expected utility </a:t>
                </a:r>
                <a:r>
                  <a:rPr lang="en-US" dirty="0"/>
                  <a:t>of possible trajectories generated by that policy </a:t>
                </a:r>
              </a:p>
              <a:p>
                <a:endParaRPr lang="en-US" dirty="0"/>
              </a:p>
              <a:p>
                <a:r>
                  <a:rPr lang="en-US" dirty="0"/>
                  <a:t>An </a:t>
                </a:r>
                <a:r>
                  <a:rPr lang="en-US" dirty="0">
                    <a:solidFill>
                      <a:srgbClr val="FF0000"/>
                    </a:solidFill>
                  </a:rPr>
                  <a:t>optimal policy maximizes </a:t>
                </a:r>
                <a:r>
                  <a:rPr lang="en-US" dirty="0"/>
                  <a:t>this </a:t>
                </a:r>
                <a:r>
                  <a:rPr lang="en-US" dirty="0">
                    <a:solidFill>
                      <a:srgbClr val="FF0000"/>
                    </a:solidFill>
                  </a:rPr>
                  <a:t>expected utility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1163ECC-67BD-C227-792E-7F5DD455836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C342C61-8058-B500-DBA7-9BABC3FD9C59}"/>
                  </a:ext>
                </a:extLst>
              </p:cNvPr>
              <p:cNvSpPr txBox="1"/>
              <p:nvPr/>
            </p:nvSpPr>
            <p:spPr>
              <a:xfrm>
                <a:off x="3428999" y="5854755"/>
                <a:ext cx="4583819" cy="7305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3200" b="0" i="0" smtClean="0">
                                  <a:latin typeface="Cambria Math" panose="02040503050406030204" pitchFamily="18" charset="0"/>
                                </a:rPr>
                                <m:t>argmax</m:t>
                              </m:r>
                            </m:e>
                            <m:lim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lim>
                          </m:limLow>
                        </m:fName>
                        <m:e>
                          <m:sSub>
                            <m:sSub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𝔼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𝜏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∼</m:t>
                              </m:r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sz="3200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𝜏</m:t>
                                  </m:r>
                                </m:e>
                              </m:d>
                            </m:e>
                          </m:d>
                        </m:e>
                      </m:func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C342C61-8058-B500-DBA7-9BABC3FD9C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8999" y="5854755"/>
                <a:ext cx="4583819" cy="73058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8962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6A4B6-ACEB-6C72-458C-E393D22B1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Optimal Policies are Sensitive to Rewards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8527973-F557-E5C0-D201-74406E3D73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4037" y="1304372"/>
            <a:ext cx="2593773" cy="203375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A106B73-8DA9-974C-4785-66E5FA18C8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6577" y="1304373"/>
            <a:ext cx="2677159" cy="20337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18F4433-2B4A-F272-9550-761C5ED455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4037" y="4183160"/>
            <a:ext cx="2593773" cy="187650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4C9B492-91F4-6833-03D8-6541112B34E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39963" y="4178213"/>
            <a:ext cx="2593773" cy="194533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1BD7B5A-19F7-B1E4-B7C8-511507F3D8F1}"/>
                  </a:ext>
                </a:extLst>
              </p:cNvPr>
              <p:cNvSpPr txBox="1"/>
              <p:nvPr/>
            </p:nvSpPr>
            <p:spPr>
              <a:xfrm>
                <a:off x="1466490" y="3421793"/>
                <a:ext cx="196265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) &lt; −1.6284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1BD7B5A-19F7-B1E4-B7C8-511507F3D8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6490" y="3421793"/>
                <a:ext cx="1962653" cy="369332"/>
              </a:xfrm>
              <a:prstGeom prst="rect">
                <a:avLst/>
              </a:prstGeom>
              <a:blipFill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E9D7A7B-ED38-786F-7EDE-D7AEC7565101}"/>
                  </a:ext>
                </a:extLst>
              </p:cNvPr>
              <p:cNvSpPr txBox="1"/>
              <p:nvPr/>
            </p:nvSpPr>
            <p:spPr>
              <a:xfrm>
                <a:off x="1277335" y="6123543"/>
                <a:ext cx="23409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−0.0221&lt;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) &lt;0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E9D7A7B-ED38-786F-7EDE-D7AEC75651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7335" y="6123543"/>
                <a:ext cx="2340962" cy="369332"/>
              </a:xfrm>
              <a:prstGeom prst="rect">
                <a:avLst/>
              </a:prstGeom>
              <a:blipFill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5436C80-930F-DA3D-4EC4-EB8CC42EA110}"/>
                  </a:ext>
                </a:extLst>
              </p:cNvPr>
              <p:cNvSpPr txBox="1"/>
              <p:nvPr/>
            </p:nvSpPr>
            <p:spPr>
              <a:xfrm>
                <a:off x="7070411" y="3388838"/>
                <a:ext cx="30494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−0.4278&lt; 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) &lt; −0.085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5436C80-930F-DA3D-4EC4-EB8CC42EA1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0411" y="3388838"/>
                <a:ext cx="3049489" cy="369332"/>
              </a:xfrm>
              <a:prstGeom prst="rect">
                <a:avLst/>
              </a:prstGeom>
              <a:blipFill>
                <a:blip r:embed="rId8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CEC991B-4B7F-BF95-40B6-AF89EDA802D0}"/>
                  </a:ext>
                </a:extLst>
              </p:cNvPr>
              <p:cNvSpPr txBox="1"/>
              <p:nvPr/>
            </p:nvSpPr>
            <p:spPr>
              <a:xfrm>
                <a:off x="8006949" y="6174254"/>
                <a:ext cx="11764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CEC991B-4B7F-BF95-40B6-AF89EDA802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6949" y="6174254"/>
                <a:ext cx="1176412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5724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683</Words>
  <Application>Microsoft Office PowerPoint</Application>
  <PresentationFormat>Widescreen</PresentationFormat>
  <Paragraphs>134</Paragraphs>
  <Slides>15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Wingdings</vt:lpstr>
      <vt:lpstr>Office Theme</vt:lpstr>
      <vt:lpstr>Policy Learning I</vt:lpstr>
      <vt:lpstr>Sequential Problems</vt:lpstr>
      <vt:lpstr>Trajectories</vt:lpstr>
      <vt:lpstr>Markovian Assumption &amp; Utilities</vt:lpstr>
      <vt:lpstr>Utilities from Rewards?</vt:lpstr>
      <vt:lpstr>MDP</vt:lpstr>
      <vt:lpstr>Policies</vt:lpstr>
      <vt:lpstr>Optimal Policies</vt:lpstr>
      <vt:lpstr>Optimal Policies are Sensitive to Rewards</vt:lpstr>
      <vt:lpstr>Finite Horizons</vt:lpstr>
      <vt:lpstr>Infinite Horizons</vt:lpstr>
      <vt:lpstr>U_h (τ)</vt:lpstr>
      <vt:lpstr>Problem with Additive Rewards</vt:lpstr>
      <vt:lpstr>Another Way to Write Optimal Policies</vt:lpstr>
      <vt:lpstr>Policy Learning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Yida Xin</dc:creator>
  <cp:lastModifiedBy>Wood, Andrew</cp:lastModifiedBy>
  <cp:revision>19</cp:revision>
  <dcterms:created xsi:type="dcterms:W3CDTF">2023-02-16T19:13:12Z</dcterms:created>
  <dcterms:modified xsi:type="dcterms:W3CDTF">2024-11-07T15:48:53Z</dcterms:modified>
</cp:coreProperties>
</file>