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  <p:sldId id="284" r:id="rId36"/>
    <p:sldId id="285" r:id="rId3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400" u="none" kumimoji="0" normalizeH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5E1"/>
          </a:solidFill>
        </a:fill>
      </a:tcStyle>
    </a:wholeTbl>
    <a:band2H>
      <a:tcTxStyle b="def" i="def"/>
      <a:tcStyle>
        <a:tcBdr/>
        <a:fill>
          <a:solidFill>
            <a:srgbClr val="E6FAF1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Relationship Id="rId21" Type="http://schemas.openxmlformats.org/officeDocument/2006/relationships/slide" Target="slides/slide14.xml"/><Relationship Id="rId22" Type="http://schemas.openxmlformats.org/officeDocument/2006/relationships/slide" Target="slides/slide15.xml"/><Relationship Id="rId23" Type="http://schemas.openxmlformats.org/officeDocument/2006/relationships/slide" Target="slides/slide16.xml"/><Relationship Id="rId24" Type="http://schemas.openxmlformats.org/officeDocument/2006/relationships/slide" Target="slides/slide17.xml"/><Relationship Id="rId25" Type="http://schemas.openxmlformats.org/officeDocument/2006/relationships/slide" Target="slides/slide18.xml"/><Relationship Id="rId26" Type="http://schemas.openxmlformats.org/officeDocument/2006/relationships/slide" Target="slides/slide19.xml"/><Relationship Id="rId27" Type="http://schemas.openxmlformats.org/officeDocument/2006/relationships/slide" Target="slides/slide20.xml"/><Relationship Id="rId28" Type="http://schemas.openxmlformats.org/officeDocument/2006/relationships/slide" Target="slides/slide21.xml"/><Relationship Id="rId29" Type="http://schemas.openxmlformats.org/officeDocument/2006/relationships/slide" Target="slides/slide22.xml"/><Relationship Id="rId30" Type="http://schemas.openxmlformats.org/officeDocument/2006/relationships/slide" Target="slides/slide23.xml"/><Relationship Id="rId31" Type="http://schemas.openxmlformats.org/officeDocument/2006/relationships/slide" Target="slides/slide24.xml"/><Relationship Id="rId32" Type="http://schemas.openxmlformats.org/officeDocument/2006/relationships/slide" Target="slides/slide25.xml"/><Relationship Id="rId33" Type="http://schemas.openxmlformats.org/officeDocument/2006/relationships/slide" Target="slides/slide26.xml"/><Relationship Id="rId34" Type="http://schemas.openxmlformats.org/officeDocument/2006/relationships/slide" Target="slides/slide27.xml"/><Relationship Id="rId35" Type="http://schemas.openxmlformats.org/officeDocument/2006/relationships/slide" Target="slides/slide28.xml"/><Relationship Id="rId36" Type="http://schemas.openxmlformats.org/officeDocument/2006/relationships/slide" Target="slides/slide29.xml"/><Relationship Id="rId37" Type="http://schemas.openxmlformats.org/officeDocument/2006/relationships/slide" Target="slides/slide3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42" name="Shape 4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>
        <a:latin typeface="+mn-lt"/>
        <a:ea typeface="+mn-ea"/>
        <a:cs typeface="+mn-cs"/>
        <a:sym typeface="Helvetica Neue"/>
      </a:defRPr>
    </a:lvl1pPr>
    <a:lvl2pPr indent="228600" latinLnBrk="0">
      <a:defRPr>
        <a:latin typeface="+mn-lt"/>
        <a:ea typeface="+mn-ea"/>
        <a:cs typeface="+mn-cs"/>
        <a:sym typeface="Helvetica Neue"/>
      </a:defRPr>
    </a:lvl2pPr>
    <a:lvl3pPr indent="457200" latinLnBrk="0">
      <a:defRPr>
        <a:latin typeface="+mn-lt"/>
        <a:ea typeface="+mn-ea"/>
        <a:cs typeface="+mn-cs"/>
        <a:sym typeface="Helvetica Neue"/>
      </a:defRPr>
    </a:lvl3pPr>
    <a:lvl4pPr indent="685800" latinLnBrk="0">
      <a:defRPr>
        <a:latin typeface="+mn-lt"/>
        <a:ea typeface="+mn-ea"/>
        <a:cs typeface="+mn-cs"/>
        <a:sym typeface="Helvetica Neue"/>
      </a:defRPr>
    </a:lvl4pPr>
    <a:lvl5pPr indent="914400" latinLnBrk="0">
      <a:defRPr>
        <a:latin typeface="+mn-lt"/>
        <a:ea typeface="+mn-ea"/>
        <a:cs typeface="+mn-cs"/>
        <a:sym typeface="Helvetica Neue"/>
      </a:defRPr>
    </a:lvl5pPr>
    <a:lvl6pPr indent="1143000" latinLnBrk="0">
      <a:defRPr>
        <a:latin typeface="+mn-lt"/>
        <a:ea typeface="+mn-ea"/>
        <a:cs typeface="+mn-cs"/>
        <a:sym typeface="Helvetica Neue"/>
      </a:defRPr>
    </a:lvl6pPr>
    <a:lvl7pPr indent="1371600" latinLnBrk="0">
      <a:defRPr>
        <a:latin typeface="+mn-lt"/>
        <a:ea typeface="+mn-ea"/>
        <a:cs typeface="+mn-cs"/>
        <a:sym typeface="Helvetica Neue"/>
      </a:defRPr>
    </a:lvl7pPr>
    <a:lvl8pPr indent="1600200" latinLnBrk="0">
      <a:defRPr>
        <a:latin typeface="+mn-lt"/>
        <a:ea typeface="+mn-ea"/>
        <a:cs typeface="+mn-cs"/>
        <a:sym typeface="Helvetica Neue"/>
      </a:defRPr>
    </a:lvl8pPr>
    <a:lvl9pPr indent="1828800" latinLnBrk="0">
      <a:defRPr>
        <a:latin typeface="+mn-lt"/>
        <a:ea typeface="+mn-ea"/>
        <a:cs typeface="+mn-cs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up"/>
          <p:cNvGrpSpPr/>
          <p:nvPr/>
        </p:nvGrpSpPr>
        <p:grpSpPr>
          <a:xfrm>
            <a:off x="-1" y="2438400"/>
            <a:ext cx="9009064" cy="1052513"/>
            <a:chOff x="0" y="0"/>
            <a:chExt cx="9009062" cy="1052512"/>
          </a:xfrm>
        </p:grpSpPr>
        <p:grpSp>
          <p:nvGrpSpPr>
            <p:cNvPr id="27" name="Group"/>
            <p:cNvGrpSpPr/>
            <p:nvPr/>
          </p:nvGrpSpPr>
          <p:grpSpPr>
            <a:xfrm>
              <a:off x="290512" y="107950"/>
              <a:ext cx="711201" cy="474663"/>
              <a:chOff x="0" y="0"/>
              <a:chExt cx="711200" cy="474662"/>
            </a:xfrm>
          </p:grpSpPr>
          <p:sp>
            <p:nvSpPr>
              <p:cNvPr id="25" name="Rectangle"/>
              <p:cNvSpPr/>
              <p:nvPr/>
            </p:nvSpPr>
            <p:spPr>
              <a:xfrm>
                <a:off x="-1" y="0"/>
                <a:ext cx="437663" cy="474663"/>
              </a:xfrm>
              <a:prstGeom prst="rect">
                <a:avLst/>
              </a:prstGeom>
              <a:solidFill>
                <a:srgbClr val="333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800"/>
                </a:pPr>
              </a:p>
            </p:txBody>
          </p:sp>
          <p:sp>
            <p:nvSpPr>
              <p:cNvPr id="26" name="Rectangle"/>
              <p:cNvSpPr/>
              <p:nvPr/>
            </p:nvSpPr>
            <p:spPr>
              <a:xfrm>
                <a:off x="382953" y="0"/>
                <a:ext cx="328248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3333CC"/>
                  </a:gs>
                  <a:gs pos="100000">
                    <a:srgbClr val="FFFF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800"/>
                </a:pPr>
              </a:p>
            </p:txBody>
          </p:sp>
        </p:grpSp>
        <p:grpSp>
          <p:nvGrpSpPr>
            <p:cNvPr id="30" name="Group"/>
            <p:cNvGrpSpPr/>
            <p:nvPr/>
          </p:nvGrpSpPr>
          <p:grpSpPr>
            <a:xfrm>
              <a:off x="414337" y="530225"/>
              <a:ext cx="738188" cy="474663"/>
              <a:chOff x="0" y="0"/>
              <a:chExt cx="738187" cy="474662"/>
            </a:xfrm>
          </p:grpSpPr>
          <p:sp>
            <p:nvSpPr>
              <p:cNvPr id="28" name="Rectangle"/>
              <p:cNvSpPr/>
              <p:nvPr/>
            </p:nvSpPr>
            <p:spPr>
              <a:xfrm>
                <a:off x="-1" y="0"/>
                <a:ext cx="421823" cy="47466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800"/>
                </a:pPr>
              </a:p>
            </p:txBody>
          </p:sp>
          <p:sp>
            <p:nvSpPr>
              <p:cNvPr id="29" name="Rectangle"/>
              <p:cNvSpPr/>
              <p:nvPr/>
            </p:nvSpPr>
            <p:spPr>
              <a:xfrm>
                <a:off x="370192" y="0"/>
                <a:ext cx="367996" cy="474663"/>
              </a:xfrm>
              <a:prstGeom prst="rect">
                <a:avLst/>
              </a:prstGeom>
              <a:gradFill flip="none" rotWithShape="1">
                <a:gsLst>
                  <a:gs pos="0">
                    <a:schemeClr val="accent2"/>
                  </a:gs>
                  <a:gs pos="100000">
                    <a:srgbClr val="FFFFFF"/>
                  </a:gs>
                </a:gsLst>
                <a:lin ang="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 defTabSz="457200">
                  <a:defRPr sz="1800"/>
                </a:pPr>
              </a:p>
            </p:txBody>
          </p:sp>
        </p:grpSp>
        <p:sp>
          <p:nvSpPr>
            <p:cNvPr id="31" name="Rectangle"/>
            <p:cNvSpPr/>
            <p:nvPr/>
          </p:nvSpPr>
          <p:spPr>
            <a:xfrm>
              <a:off x="-1" y="457200"/>
              <a:ext cx="560389" cy="422275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FF0000"/>
                </a:gs>
              </a:gsLst>
              <a:lin ang="189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32" name="Rectangle"/>
            <p:cNvSpPr/>
            <p:nvPr/>
          </p:nvSpPr>
          <p:spPr>
            <a:xfrm>
              <a:off x="635000" y="0"/>
              <a:ext cx="31750" cy="1052513"/>
            </a:xfrm>
            <a:prstGeom prst="rect">
              <a:avLst/>
            </a:prstGeom>
            <a:solidFill>
              <a:srgbClr val="1C1C1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33" name="Rectangle"/>
            <p:cNvSpPr/>
            <p:nvPr/>
          </p:nvSpPr>
          <p:spPr>
            <a:xfrm flipH="1" rot="10800000">
              <a:off x="315912" y="822325"/>
              <a:ext cx="8693151" cy="55563"/>
            </a:xfrm>
            <a:prstGeom prst="rect">
              <a:avLst/>
            </a:prstGeom>
            <a:gradFill flip="none" rotWithShape="1">
              <a:gsLst>
                <a:gs pos="0">
                  <a:srgbClr val="1C1C1C"/>
                </a:gs>
                <a:gs pos="100000">
                  <a:srgbClr val="FFFFFF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</p:grpSp>
      <p:sp>
        <p:nvSpPr>
          <p:cNvPr id="35" name="Slide Number"/>
          <p:cNvSpPr txBox="1"/>
          <p:nvPr>
            <p:ph type="sldNum" sz="quarter" idx="2"/>
          </p:nvPr>
        </p:nvSpPr>
        <p:spPr>
          <a:xfrm>
            <a:off x="8464738" y="6398260"/>
            <a:ext cx="298263" cy="30734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1C1C1C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"/>
          <p:cNvSpPr/>
          <p:nvPr/>
        </p:nvSpPr>
        <p:spPr>
          <a:xfrm>
            <a:off x="417512" y="1098550"/>
            <a:ext cx="438151" cy="474663"/>
          </a:xfrm>
          <a:prstGeom prst="rect">
            <a:avLst/>
          </a:prstGeom>
          <a:solidFill>
            <a:schemeClr val="accent2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defRPr sz="1800"/>
            </a:pPr>
          </a:p>
        </p:txBody>
      </p:sp>
      <p:sp>
        <p:nvSpPr>
          <p:cNvPr id="3" name="Rectangle"/>
          <p:cNvSpPr/>
          <p:nvPr/>
        </p:nvSpPr>
        <p:spPr>
          <a:xfrm>
            <a:off x="800100" y="1098550"/>
            <a:ext cx="328613" cy="474663"/>
          </a:xfrm>
          <a:prstGeom prst="rect">
            <a:avLst/>
          </a:prstGeom>
          <a:gradFill>
            <a:gsLst>
              <a:gs pos="0">
                <a:schemeClr val="accent2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defRPr sz="1800"/>
            </a:pPr>
          </a:p>
        </p:txBody>
      </p:sp>
      <p:sp>
        <p:nvSpPr>
          <p:cNvPr id="4" name="Rectangle"/>
          <p:cNvSpPr/>
          <p:nvPr/>
        </p:nvSpPr>
        <p:spPr>
          <a:xfrm>
            <a:off x="541337" y="1520825"/>
            <a:ext cx="422276" cy="474663"/>
          </a:xfrm>
          <a:prstGeom prst="rect">
            <a:avLst/>
          </a:prstGeom>
          <a:solidFill>
            <a:srgbClr val="3333CC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defRPr sz="1800"/>
            </a:pPr>
          </a:p>
        </p:txBody>
      </p:sp>
      <p:sp>
        <p:nvSpPr>
          <p:cNvPr id="5" name="Rectangle"/>
          <p:cNvSpPr/>
          <p:nvPr/>
        </p:nvSpPr>
        <p:spPr>
          <a:xfrm>
            <a:off x="911224" y="1520825"/>
            <a:ext cx="368302" cy="474663"/>
          </a:xfrm>
          <a:prstGeom prst="rect">
            <a:avLst/>
          </a:prstGeom>
          <a:gradFill>
            <a:gsLst>
              <a:gs pos="0">
                <a:srgbClr val="3333CC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defRPr sz="1800"/>
            </a:pPr>
          </a:p>
        </p:txBody>
      </p:sp>
      <p:sp>
        <p:nvSpPr>
          <p:cNvPr id="6" name="Rectangle"/>
          <p:cNvSpPr/>
          <p:nvPr/>
        </p:nvSpPr>
        <p:spPr>
          <a:xfrm>
            <a:off x="126999" y="1447800"/>
            <a:ext cx="560389" cy="422275"/>
          </a:xfrm>
          <a:prstGeom prst="rect">
            <a:avLst/>
          </a:prstGeom>
          <a:gradFill>
            <a:gsLst>
              <a:gs pos="0">
                <a:srgbClr val="FFFFFF"/>
              </a:gs>
              <a:gs pos="100000">
                <a:srgbClr val="FF0000"/>
              </a:gs>
            </a:gsLst>
            <a:lin ang="18900000"/>
          </a:gra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defRPr sz="1800"/>
            </a:pPr>
          </a:p>
        </p:txBody>
      </p:sp>
      <p:sp>
        <p:nvSpPr>
          <p:cNvPr id="7" name="Rectangle"/>
          <p:cNvSpPr/>
          <p:nvPr/>
        </p:nvSpPr>
        <p:spPr>
          <a:xfrm>
            <a:off x="762000" y="990600"/>
            <a:ext cx="31750" cy="1052513"/>
          </a:xfrm>
          <a:prstGeom prst="rect">
            <a:avLst/>
          </a:prstGeom>
          <a:solidFill>
            <a:srgbClr val="1C1C1C"/>
          </a:soli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defRPr sz="1800"/>
            </a:pPr>
          </a:p>
        </p:txBody>
      </p:sp>
      <p:sp>
        <p:nvSpPr>
          <p:cNvPr id="8" name="Rectangle"/>
          <p:cNvSpPr/>
          <p:nvPr/>
        </p:nvSpPr>
        <p:spPr>
          <a:xfrm>
            <a:off x="442912" y="1781175"/>
            <a:ext cx="8226426" cy="31750"/>
          </a:xfrm>
          <a:prstGeom prst="rect">
            <a:avLst/>
          </a:prstGeom>
          <a:gradFill>
            <a:gsLst>
              <a:gs pos="0">
                <a:srgbClr val="1C1C1C"/>
              </a:gs>
              <a:gs pos="100000">
                <a:srgbClr val="FFFFFF"/>
              </a:gs>
            </a:gsLst>
          </a:gradFill>
          <a:ln w="12700">
            <a:miter lim="400000"/>
          </a:ln>
        </p:spPr>
        <p:txBody>
          <a:bodyPr lIns="45719" rIns="45719" anchor="ctr"/>
          <a:lstStyle/>
          <a:p>
            <a:pPr algn="ctr" defTabSz="457200">
              <a:defRPr sz="1800"/>
            </a:pPr>
          </a:p>
        </p:txBody>
      </p:sp>
      <p:sp>
        <p:nvSpPr>
          <p:cNvPr id="9" name="Title Text"/>
          <p:cNvSpPr txBox="1"/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b"/>
          <a:lstStyle/>
          <a:p>
            <a:pPr/>
            <a:r>
              <a:t>Title Text</a:t>
            </a:r>
          </a:p>
        </p:txBody>
      </p:sp>
      <p:sp>
        <p:nvSpPr>
          <p:cNvPr id="10" name="Body Level One…"/>
          <p:cNvSpPr txBox="1"/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" name="Slide Number"/>
          <p:cNvSpPr txBox="1"/>
          <p:nvPr>
            <p:ph type="sldNum" sz="quarter" idx="2"/>
          </p:nvPr>
        </p:nvSpPr>
        <p:spPr>
          <a:xfrm>
            <a:off x="8388538" y="6474460"/>
            <a:ext cx="29826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 defTabSz="457200">
              <a:defRPr sz="14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</p:sldLayoutIdLst>
  <p:transition xmlns:p14="http://schemas.microsoft.com/office/powerpoint/2010/main" spd="med" advClick="1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60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b="0" baseline="0" cap="none" i="0" spc="0" strike="noStrike" sz="3200" u="none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4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
</file>

<file path=ppt/slides/_rels/slide1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
</file>

<file path=ppt/slides/_rels/slide1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1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3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http://www.informatik.uni-trier.de/~ley/db/conf/vldb/vldb2001.html" TargetMode="Externa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patio-Temporal Databases"/>
          <p:cNvSpPr txBox="1"/>
          <p:nvPr>
            <p:ph type="title" idx="4294967295"/>
          </p:nvPr>
        </p:nvSpPr>
        <p:spPr>
          <a:xfrm>
            <a:off x="990600" y="18287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Spatio-Temporal Databases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P Data Types"/>
          <p:cNvSpPr txBox="1"/>
          <p:nvPr>
            <p:ph type="title" idx="4294967295"/>
          </p:nvPr>
        </p:nvSpPr>
        <p:spPr>
          <a:xfrm>
            <a:off x="990600" y="609600"/>
            <a:ext cx="7793038" cy="6937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SP Data Types</a:t>
            </a:r>
          </a:p>
        </p:txBody>
      </p:sp>
      <p:sp>
        <p:nvSpPr>
          <p:cNvPr id="72" name="Different Type of changes:…"/>
          <p:cNvSpPr txBox="1"/>
          <p:nvPr>
            <p:ph type="body" idx="4294967295"/>
          </p:nvPr>
        </p:nvSpPr>
        <p:spPr>
          <a:xfrm>
            <a:off x="1182687" y="2017712"/>
            <a:ext cx="7772401" cy="411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Different Type of changes: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Changes are applied discretely</a:t>
            </a:r>
          </a:p>
          <a:p>
            <a:pPr lvl="2" marL="1143000" indent="-228600">
              <a:spcBef>
                <a:spcPts val="0"/>
              </a:spcBef>
              <a:defRPr sz="2400"/>
            </a:pPr>
            <a:r>
              <a:t>Urban planning: appearance or dis-appearance of buildings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Changes are applied continuously</a:t>
            </a:r>
          </a:p>
          <a:p>
            <a:pPr lvl="2" marL="1143000" indent="-228600">
              <a:spcBef>
                <a:spcPts val="0"/>
              </a:spcBef>
              <a:defRPr sz="2400"/>
            </a:pPr>
            <a:r>
              <a:t>Moving objects (eg. Vehicles)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rajectories"/>
          <p:cNvSpPr txBox="1"/>
          <p:nvPr>
            <p:ph type="title" idx="4294967295"/>
          </p:nvPr>
        </p:nvSpPr>
        <p:spPr>
          <a:xfrm>
            <a:off x="990600" y="609600"/>
            <a:ext cx="7793038" cy="6937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Trajectories</a:t>
            </a:r>
          </a:p>
        </p:txBody>
      </p:sp>
      <p:sp>
        <p:nvSpPr>
          <p:cNvPr id="75" name="Moving objects create trajectories…"/>
          <p:cNvSpPr txBox="1"/>
          <p:nvPr>
            <p:ph type="body" idx="4294967295"/>
          </p:nvPr>
        </p:nvSpPr>
        <p:spPr>
          <a:xfrm>
            <a:off x="990600" y="19812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Moving objects create trajectories</a:t>
            </a:r>
          </a:p>
          <a:p>
            <a:pPr>
              <a:spcBef>
                <a:spcPts val="500"/>
              </a:spcBef>
              <a:defRPr sz="2400"/>
            </a:pPr>
            <a:r>
              <a:t>Usually we can sample the positions of the objects at periodic time intervals </a:t>
            </a:r>
            <a:r>
              <a:rPr>
                <a:latin typeface="Symbol"/>
                <a:ea typeface="Symbol"/>
                <a:cs typeface="Symbol"/>
                <a:sym typeface="Symbol"/>
              </a:rPr>
              <a:t>D</a:t>
            </a:r>
            <a:r>
              <a:t>t</a:t>
            </a:r>
          </a:p>
          <a:p>
            <a:pPr>
              <a:spcBef>
                <a:spcPts val="500"/>
              </a:spcBef>
              <a:defRPr sz="2400"/>
            </a:pPr>
            <a:r>
              <a:t>Linear Interpolation:easy and usually accurate enough</a:t>
            </a:r>
          </a:p>
          <a:p>
            <a:pPr>
              <a:spcBef>
                <a:spcPts val="500"/>
              </a:spcBef>
              <a:defRPr sz="2400"/>
            </a:pPr>
            <a:r>
              <a:t>Trajectory: a sequence of 2 or 3-dim locations</a:t>
            </a:r>
          </a:p>
        </p:txBody>
      </p:sp>
      <p:sp>
        <p:nvSpPr>
          <p:cNvPr id="76" name="Line"/>
          <p:cNvSpPr/>
          <p:nvPr/>
        </p:nvSpPr>
        <p:spPr>
          <a:xfrm flipV="1">
            <a:off x="2514600" y="5257799"/>
            <a:ext cx="533401" cy="45720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77" name="Circle"/>
          <p:cNvSpPr/>
          <p:nvPr/>
        </p:nvSpPr>
        <p:spPr>
          <a:xfrm>
            <a:off x="2438400" y="57150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78" name="Circle"/>
          <p:cNvSpPr/>
          <p:nvPr/>
        </p:nvSpPr>
        <p:spPr>
          <a:xfrm>
            <a:off x="3352800" y="54102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79" name="Circle"/>
          <p:cNvSpPr/>
          <p:nvPr/>
        </p:nvSpPr>
        <p:spPr>
          <a:xfrm>
            <a:off x="3810000" y="56388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80" name="Circle"/>
          <p:cNvSpPr/>
          <p:nvPr/>
        </p:nvSpPr>
        <p:spPr>
          <a:xfrm>
            <a:off x="4419600" y="51816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81" name="Circle"/>
          <p:cNvSpPr/>
          <p:nvPr/>
        </p:nvSpPr>
        <p:spPr>
          <a:xfrm>
            <a:off x="3048000" y="51816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82" name="Line"/>
          <p:cNvSpPr/>
          <p:nvPr/>
        </p:nvSpPr>
        <p:spPr>
          <a:xfrm flipV="1">
            <a:off x="3886200" y="5257799"/>
            <a:ext cx="533401" cy="38100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83" name="Line"/>
          <p:cNvSpPr/>
          <p:nvPr/>
        </p:nvSpPr>
        <p:spPr>
          <a:xfrm>
            <a:off x="3124200" y="5257800"/>
            <a:ext cx="228601" cy="15240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84" name="Line"/>
          <p:cNvSpPr/>
          <p:nvPr/>
        </p:nvSpPr>
        <p:spPr>
          <a:xfrm>
            <a:off x="3429000" y="5486400"/>
            <a:ext cx="381001" cy="15240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85" name="Circle"/>
          <p:cNvSpPr/>
          <p:nvPr/>
        </p:nvSpPr>
        <p:spPr>
          <a:xfrm>
            <a:off x="5029200" y="52578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86" name="Circle"/>
          <p:cNvSpPr/>
          <p:nvPr/>
        </p:nvSpPr>
        <p:spPr>
          <a:xfrm>
            <a:off x="5867400" y="5638800"/>
            <a:ext cx="76200" cy="76200"/>
          </a:xfrm>
          <a:prstGeom prst="ellipse">
            <a:avLst/>
          </a:prstGeom>
          <a:solidFill>
            <a:schemeClr val="accent1"/>
          </a:solidFill>
          <a:ln>
            <a:solidFill>
              <a:srgbClr val="000000"/>
            </a:solidFill>
            <a:miter/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87" name="Line"/>
          <p:cNvSpPr/>
          <p:nvPr/>
        </p:nvSpPr>
        <p:spPr>
          <a:xfrm>
            <a:off x="4495800" y="5219700"/>
            <a:ext cx="533401" cy="7620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88" name="Line"/>
          <p:cNvSpPr/>
          <p:nvPr/>
        </p:nvSpPr>
        <p:spPr>
          <a:xfrm>
            <a:off x="5105400" y="5334000"/>
            <a:ext cx="762001" cy="30480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mporal Environment"/>
          <p:cNvSpPr txBox="1"/>
          <p:nvPr>
            <p:ph type="title" idx="4294967295"/>
          </p:nvPr>
        </p:nvSpPr>
        <p:spPr>
          <a:xfrm>
            <a:off x="1066800" y="457200"/>
            <a:ext cx="7793038" cy="9223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Temporal Environment</a:t>
            </a:r>
          </a:p>
        </p:txBody>
      </p:sp>
      <p:sp>
        <p:nvSpPr>
          <p:cNvPr id="91" name="Transaction or Valid time: (usually we assume transaction time)…"/>
          <p:cNvSpPr txBox="1"/>
          <p:nvPr>
            <p:ph type="body" idx="4294967295"/>
          </p:nvPr>
        </p:nvSpPr>
        <p:spPr>
          <a:xfrm>
            <a:off x="609600" y="2017712"/>
            <a:ext cx="8345488" cy="411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Transaction or Valid time: (usually we assume transaction time)</a:t>
            </a:r>
          </a:p>
          <a:p>
            <a:pPr>
              <a:spcBef>
                <a:spcPts val="500"/>
              </a:spcBef>
              <a:defRPr sz="2400"/>
            </a:pPr>
            <a:r>
              <a:t>Two types of environments: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Predicting the future (or current) positions: Each object has a velocity vector. The DB can predict the location at any time t&gt;=t</a:t>
            </a:r>
            <a:r>
              <a:rPr baseline="-25000"/>
              <a:t>now</a:t>
            </a:r>
            <a:r>
              <a:t> assuming linear movement. Queries refer to the future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Storing the history. Queries refer to the past states of the spatial database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The Historical Environment"/>
          <p:cNvSpPr txBox="1"/>
          <p:nvPr>
            <p:ph type="title" idx="4294967295"/>
          </p:nvPr>
        </p:nvSpPr>
        <p:spPr>
          <a:xfrm>
            <a:off x="990600" y="381000"/>
            <a:ext cx="7793038" cy="9985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The Historical Environment</a:t>
            </a:r>
          </a:p>
        </p:txBody>
      </p:sp>
      <p:sp>
        <p:nvSpPr>
          <p:cNvPr id="94" name="Spatio-temporal Evolution"/>
          <p:cNvSpPr txBox="1"/>
          <p:nvPr>
            <p:ph type="body" sz="quarter" idx="4294967295"/>
          </p:nvPr>
        </p:nvSpPr>
        <p:spPr>
          <a:xfrm>
            <a:off x="762000" y="2017712"/>
            <a:ext cx="8193088" cy="87788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>
              <a:spcBef>
                <a:spcPts val="600"/>
              </a:spcBef>
              <a:defRPr sz="2800"/>
            </a:lvl1pPr>
          </a:lstStyle>
          <a:p>
            <a:pPr/>
            <a:r>
              <a:t>Spatio-temporal Evolution</a:t>
            </a:r>
          </a:p>
        </p:txBody>
      </p:sp>
      <p:pic>
        <p:nvPicPr>
          <p:cNvPr id="95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457200" y="2971800"/>
            <a:ext cx="7848600" cy="29289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Indexing using R-trees"/>
          <p:cNvSpPr txBox="1"/>
          <p:nvPr>
            <p:ph type="title" idx="4294967295"/>
          </p:nvPr>
        </p:nvSpPr>
        <p:spPr>
          <a:xfrm>
            <a:off x="990600" y="381000"/>
            <a:ext cx="7793038" cy="6937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Indexing using R-trees</a:t>
            </a:r>
          </a:p>
        </p:txBody>
      </p:sp>
      <p:sp>
        <p:nvSpPr>
          <p:cNvPr id="98" name="Assume that time is another dimension, use a 3D R-tree…"/>
          <p:cNvSpPr txBox="1"/>
          <p:nvPr>
            <p:ph type="body" sz="quarter" idx="4294967295"/>
          </p:nvPr>
        </p:nvSpPr>
        <p:spPr>
          <a:xfrm>
            <a:off x="533400" y="2017712"/>
            <a:ext cx="8421688" cy="10302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Assume that time is another dimension, use a 3D R-tree</a:t>
            </a:r>
          </a:p>
          <a:p>
            <a:pPr>
              <a:spcBef>
                <a:spcPts val="500"/>
              </a:spcBef>
              <a:defRPr sz="2400"/>
            </a:pPr>
            <a:r>
              <a:t>Store the objects as their 3D MBR. How to compute that?</a:t>
            </a:r>
          </a:p>
        </p:txBody>
      </p:sp>
      <p:pic>
        <p:nvPicPr>
          <p:cNvPr id="99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0600" y="3124200"/>
            <a:ext cx="6934200" cy="2892425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Problems of 3D R-tree"/>
          <p:cNvSpPr txBox="1"/>
          <p:nvPr>
            <p:ph type="title" idx="4294967295"/>
          </p:nvPr>
        </p:nvSpPr>
        <p:spPr>
          <a:xfrm>
            <a:off x="990600" y="304799"/>
            <a:ext cx="7793038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Problems of 3D R-tree</a:t>
            </a:r>
          </a:p>
        </p:txBody>
      </p:sp>
      <p:sp>
        <p:nvSpPr>
          <p:cNvPr id="102" name="How to store “now”? Use a large value……"/>
          <p:cNvSpPr txBox="1"/>
          <p:nvPr>
            <p:ph type="body" idx="4294967295"/>
          </p:nvPr>
        </p:nvSpPr>
        <p:spPr>
          <a:xfrm>
            <a:off x="1182687" y="2017712"/>
            <a:ext cx="7772401" cy="35448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How to store </a:t>
            </a:r>
            <a:r>
              <a:rPr>
                <a:latin typeface="Arial"/>
                <a:ea typeface="Arial"/>
                <a:cs typeface="Arial"/>
                <a:sym typeface="Arial"/>
              </a:rPr>
              <a:t>“</a:t>
            </a:r>
            <a:r>
              <a:t>now</a:t>
            </a:r>
            <a:r>
              <a:rPr>
                <a:latin typeface="Arial"/>
                <a:ea typeface="Arial"/>
                <a:cs typeface="Arial"/>
                <a:sym typeface="Arial"/>
              </a:rPr>
              <a:t>”</a:t>
            </a:r>
            <a:r>
              <a:t>? Use a large value…</a:t>
            </a:r>
          </a:p>
          <a:p>
            <a:pPr>
              <a:spcBef>
                <a:spcPts val="500"/>
              </a:spcBef>
              <a:defRPr sz="2400"/>
            </a:pPr>
            <a:r>
              <a:t>Common ending problem</a:t>
            </a:r>
          </a:p>
          <a:p>
            <a:pPr>
              <a:spcBef>
                <a:spcPts val="500"/>
              </a:spcBef>
              <a:defRPr sz="2400"/>
            </a:pPr>
            <a:r>
              <a:t>Long lived objects will have very long MBRs, difficult to cluster</a:t>
            </a:r>
          </a:p>
          <a:p>
            <a:pPr>
              <a:spcBef>
                <a:spcPts val="500"/>
              </a:spcBef>
              <a:defRPr sz="2400"/>
            </a:pPr>
            <a:r>
              <a:t>Extensive overlap and empty space </a:t>
            </a:r>
            <a:r>
              <a:rPr>
                <a:latin typeface="Wingdings"/>
                <a:ea typeface="Wingdings"/>
                <a:cs typeface="Wingdings"/>
                <a:sym typeface="Wingdings"/>
              </a:rPr>
              <a:t> </a:t>
            </a:r>
            <a:r>
              <a:t>bad query performance for specific queries</a:t>
            </a:r>
          </a:p>
          <a:p>
            <a:pPr>
              <a:spcBef>
                <a:spcPts val="500"/>
              </a:spcBef>
              <a:defRPr sz="2400"/>
            </a:pPr>
            <a:r>
              <a:t>Also, works only for discrete changes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PPR-tree"/>
          <p:cNvSpPr txBox="1"/>
          <p:nvPr>
            <p:ph type="title" idx="4294967295"/>
          </p:nvPr>
        </p:nvSpPr>
        <p:spPr>
          <a:xfrm>
            <a:off x="685800" y="762000"/>
            <a:ext cx="7793038" cy="6175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 defTabSz="896111">
              <a:defRPr sz="3528"/>
            </a:lvl1pPr>
          </a:lstStyle>
          <a:p>
            <a:pPr/>
            <a:r>
              <a:t>PPR-tree</a:t>
            </a:r>
          </a:p>
        </p:txBody>
      </p:sp>
      <p:sp>
        <p:nvSpPr>
          <p:cNvPr id="105" name="Better idea, partially persistent R-tree…"/>
          <p:cNvSpPr txBox="1"/>
          <p:nvPr>
            <p:ph type="body" sz="half" idx="4294967295"/>
          </p:nvPr>
        </p:nvSpPr>
        <p:spPr>
          <a:xfrm>
            <a:off x="493712" y="2362200"/>
            <a:ext cx="8497888" cy="2859088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Better idea, partially persistent R-tree</a:t>
            </a:r>
          </a:p>
          <a:p>
            <a:pPr>
              <a:spcBef>
                <a:spcPts val="500"/>
              </a:spcBef>
              <a:defRPr sz="2400"/>
            </a:pPr>
            <a:r>
              <a:t>Two approaches: Multiversion and overlapping</a:t>
            </a:r>
          </a:p>
          <a:p>
            <a:pPr>
              <a:spcBef>
                <a:spcPts val="500"/>
              </a:spcBef>
              <a:defRPr sz="2400"/>
            </a:pPr>
            <a:r>
              <a:t>Multi-version: use the idea of the MVBT applied to R-tree.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Indexing Moving Objects"/>
          <p:cNvSpPr txBox="1"/>
          <p:nvPr>
            <p:ph type="title" idx="4294967295"/>
          </p:nvPr>
        </p:nvSpPr>
        <p:spPr>
          <a:xfrm>
            <a:off x="1350962" y="457200"/>
            <a:ext cx="7793038" cy="6096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defTabSz="868680">
              <a:defRPr sz="3420"/>
            </a:lvl1pPr>
          </a:lstStyle>
          <a:p>
            <a:pPr/>
            <a:r>
              <a:t>Indexing Moving Objects</a:t>
            </a:r>
          </a:p>
        </p:txBody>
      </p:sp>
      <p:sp>
        <p:nvSpPr>
          <p:cNvPr id="108" name="The problem of indexing any type of moving objects can be reduced to indexing discrete rectangles."/>
          <p:cNvSpPr txBox="1"/>
          <p:nvPr>
            <p:ph type="body" sz="quarter" idx="4294967295"/>
          </p:nvPr>
        </p:nvSpPr>
        <p:spPr>
          <a:xfrm>
            <a:off x="762000" y="1371599"/>
            <a:ext cx="7772400" cy="1143002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The problem of indexing any type of moving objects can be reduced to indexing </a:t>
            </a:r>
            <a:r>
              <a:rPr>
                <a:solidFill>
                  <a:srgbClr val="FF0000"/>
                </a:solidFill>
              </a:rPr>
              <a:t>discrete rectangles</a:t>
            </a:r>
            <a:r>
              <a:t>. </a:t>
            </a:r>
          </a:p>
        </p:txBody>
      </p:sp>
      <p:sp>
        <p:nvSpPr>
          <p:cNvPr id="109" name="Continuous points"/>
          <p:cNvSpPr txBox="1"/>
          <p:nvPr/>
        </p:nvSpPr>
        <p:spPr>
          <a:xfrm>
            <a:off x="3124200" y="2514600"/>
            <a:ext cx="289560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Continuous points</a:t>
            </a:r>
          </a:p>
        </p:txBody>
      </p:sp>
      <p:grpSp>
        <p:nvGrpSpPr>
          <p:cNvPr id="112" name="Group"/>
          <p:cNvGrpSpPr/>
          <p:nvPr/>
        </p:nvGrpSpPr>
        <p:grpSpPr>
          <a:xfrm>
            <a:off x="3200400" y="4343399"/>
            <a:ext cx="1371600" cy="1295401"/>
            <a:chOff x="0" y="0"/>
            <a:chExt cx="1371599" cy="1295400"/>
          </a:xfrm>
        </p:grpSpPr>
        <p:sp>
          <p:nvSpPr>
            <p:cNvPr id="110" name="Shape"/>
            <p:cNvSpPr/>
            <p:nvPr/>
          </p:nvSpPr>
          <p:spPr>
            <a:xfrm>
              <a:off x="0" y="0"/>
              <a:ext cx="1371600" cy="129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650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111" name="Shape"/>
            <p:cNvSpPr/>
            <p:nvPr/>
          </p:nvSpPr>
          <p:spPr>
            <a:xfrm>
              <a:off x="0" y="0"/>
              <a:ext cx="1371600" cy="129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16500" y="5400"/>
                  </a:lnTo>
                  <a:lnTo>
                    <a:pt x="21600" y="0"/>
                  </a:lnTo>
                  <a:moveTo>
                    <a:pt x="16500" y="5400"/>
                  </a:moveTo>
                  <a:lnTo>
                    <a:pt x="16500" y="216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</p:grpSp>
      <p:sp>
        <p:nvSpPr>
          <p:cNvPr id="113" name="Line"/>
          <p:cNvSpPr/>
          <p:nvPr/>
        </p:nvSpPr>
        <p:spPr>
          <a:xfrm flipV="1">
            <a:off x="3200400" y="4343400"/>
            <a:ext cx="1371600" cy="1295400"/>
          </a:xfrm>
          <a:prstGeom prst="line">
            <a:avLst/>
          </a:prstGeom>
          <a:ln w="28575">
            <a:solidFill>
              <a:srgbClr val="00FF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16" name="Group"/>
          <p:cNvGrpSpPr/>
          <p:nvPr/>
        </p:nvGrpSpPr>
        <p:grpSpPr>
          <a:xfrm>
            <a:off x="4571999" y="3200400"/>
            <a:ext cx="838201" cy="1143001"/>
            <a:chOff x="0" y="0"/>
            <a:chExt cx="838200" cy="1143000"/>
          </a:xfrm>
        </p:grpSpPr>
        <p:sp>
          <p:nvSpPr>
            <p:cNvPr id="114" name="Shape"/>
            <p:cNvSpPr/>
            <p:nvPr/>
          </p:nvSpPr>
          <p:spPr>
            <a:xfrm>
              <a:off x="0" y="0"/>
              <a:ext cx="838200" cy="11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lnTo>
                    <a:pt x="0" y="3960"/>
                  </a:lnTo>
                  <a:lnTo>
                    <a:pt x="0" y="21600"/>
                  </a:lnTo>
                  <a:lnTo>
                    <a:pt x="16200" y="21600"/>
                  </a:lnTo>
                  <a:lnTo>
                    <a:pt x="21600" y="1764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115" name="Shape"/>
            <p:cNvSpPr/>
            <p:nvPr/>
          </p:nvSpPr>
          <p:spPr>
            <a:xfrm>
              <a:off x="0" y="0"/>
              <a:ext cx="838200" cy="11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60"/>
                  </a:moveTo>
                  <a:lnTo>
                    <a:pt x="16200" y="3960"/>
                  </a:lnTo>
                  <a:lnTo>
                    <a:pt x="21600" y="0"/>
                  </a:lnTo>
                  <a:moveTo>
                    <a:pt x="16200" y="3960"/>
                  </a:moveTo>
                  <a:lnTo>
                    <a:pt x="16200" y="216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</p:grpSp>
      <p:sp>
        <p:nvSpPr>
          <p:cNvPr id="117" name="Line"/>
          <p:cNvSpPr/>
          <p:nvPr/>
        </p:nvSpPr>
        <p:spPr>
          <a:xfrm flipV="1">
            <a:off x="4572000" y="3200399"/>
            <a:ext cx="838200" cy="1143002"/>
          </a:xfrm>
          <a:prstGeom prst="line">
            <a:avLst/>
          </a:prstGeom>
          <a:ln w="28575">
            <a:solidFill>
              <a:srgbClr val="00FF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18" name="Shape"/>
          <p:cNvSpPr/>
          <p:nvPr/>
        </p:nvSpPr>
        <p:spPr>
          <a:xfrm>
            <a:off x="5486400" y="5410200"/>
            <a:ext cx="1447800" cy="228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400" y="0"/>
                </a:moveTo>
                <a:lnTo>
                  <a:pt x="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00">
              <a:alpha val="50195"/>
            </a:srgbClr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19" name="Shape"/>
          <p:cNvSpPr/>
          <p:nvPr/>
        </p:nvSpPr>
        <p:spPr>
          <a:xfrm>
            <a:off x="6248400" y="4419600"/>
            <a:ext cx="1447800" cy="228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400" y="0"/>
                </a:moveTo>
                <a:lnTo>
                  <a:pt x="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00">
              <a:alpha val="50195"/>
            </a:srgbClr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20" name="Line"/>
          <p:cNvSpPr/>
          <p:nvPr/>
        </p:nvSpPr>
        <p:spPr>
          <a:xfrm flipH="1">
            <a:off x="5486399" y="4648200"/>
            <a:ext cx="762001" cy="9906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1" name="Line"/>
          <p:cNvSpPr/>
          <p:nvPr/>
        </p:nvSpPr>
        <p:spPr>
          <a:xfrm flipH="1">
            <a:off x="6553199" y="4648200"/>
            <a:ext cx="762002" cy="9906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2" name="Line"/>
          <p:cNvSpPr/>
          <p:nvPr/>
        </p:nvSpPr>
        <p:spPr>
          <a:xfrm flipH="1">
            <a:off x="6934199" y="4419600"/>
            <a:ext cx="762002" cy="9906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25" name="Group"/>
          <p:cNvGrpSpPr/>
          <p:nvPr/>
        </p:nvGrpSpPr>
        <p:grpSpPr>
          <a:xfrm>
            <a:off x="5486400" y="4419600"/>
            <a:ext cx="2209801" cy="1219201"/>
            <a:chOff x="0" y="0"/>
            <a:chExt cx="2209800" cy="1219200"/>
          </a:xfrm>
        </p:grpSpPr>
        <p:sp>
          <p:nvSpPr>
            <p:cNvPr id="123" name="Shape"/>
            <p:cNvSpPr/>
            <p:nvPr/>
          </p:nvSpPr>
          <p:spPr>
            <a:xfrm>
              <a:off x="0" y="0"/>
              <a:ext cx="2209801" cy="121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2979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8621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124" name="Shape"/>
            <p:cNvSpPr/>
            <p:nvPr/>
          </p:nvSpPr>
          <p:spPr>
            <a:xfrm>
              <a:off x="0" y="0"/>
              <a:ext cx="2209801" cy="1219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18621" y="5400"/>
                  </a:lnTo>
                  <a:lnTo>
                    <a:pt x="21600" y="0"/>
                  </a:lnTo>
                  <a:moveTo>
                    <a:pt x="18621" y="5400"/>
                  </a:moveTo>
                  <a:lnTo>
                    <a:pt x="18621" y="216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</p:grpSp>
      <p:sp>
        <p:nvSpPr>
          <p:cNvPr id="126" name="Continuous rectangles"/>
          <p:cNvSpPr txBox="1"/>
          <p:nvPr/>
        </p:nvSpPr>
        <p:spPr>
          <a:xfrm>
            <a:off x="5562600" y="2514600"/>
            <a:ext cx="312420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Continuous rectangles</a:t>
            </a:r>
          </a:p>
        </p:txBody>
      </p:sp>
      <p:sp>
        <p:nvSpPr>
          <p:cNvPr id="127" name="Shape"/>
          <p:cNvSpPr/>
          <p:nvPr/>
        </p:nvSpPr>
        <p:spPr>
          <a:xfrm>
            <a:off x="6705600" y="3048000"/>
            <a:ext cx="2057400" cy="228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400" y="0"/>
                </a:moveTo>
                <a:lnTo>
                  <a:pt x="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00">
              <a:alpha val="50195"/>
            </a:srgbClr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28" name="Line"/>
          <p:cNvSpPr/>
          <p:nvPr/>
        </p:nvSpPr>
        <p:spPr>
          <a:xfrm flipH="1">
            <a:off x="6248399" y="3276600"/>
            <a:ext cx="457202" cy="13716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29" name="Line"/>
          <p:cNvSpPr/>
          <p:nvPr/>
        </p:nvSpPr>
        <p:spPr>
          <a:xfrm flipH="1">
            <a:off x="7315199" y="3276600"/>
            <a:ext cx="914401" cy="13716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30" name="Line"/>
          <p:cNvSpPr/>
          <p:nvPr/>
        </p:nvSpPr>
        <p:spPr>
          <a:xfrm flipH="1">
            <a:off x="7696199" y="3047999"/>
            <a:ext cx="1066801" cy="13716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33" name="Group"/>
          <p:cNvGrpSpPr/>
          <p:nvPr/>
        </p:nvGrpSpPr>
        <p:grpSpPr>
          <a:xfrm>
            <a:off x="6248399" y="3048000"/>
            <a:ext cx="2514601" cy="1600201"/>
            <a:chOff x="0" y="0"/>
            <a:chExt cx="2514600" cy="1600200"/>
          </a:xfrm>
        </p:grpSpPr>
        <p:sp>
          <p:nvSpPr>
            <p:cNvPr id="131" name="Shape"/>
            <p:cNvSpPr/>
            <p:nvPr/>
          </p:nvSpPr>
          <p:spPr>
            <a:xfrm>
              <a:off x="0" y="0"/>
              <a:ext cx="2514600" cy="160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3436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8164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132" name="Shape"/>
            <p:cNvSpPr/>
            <p:nvPr/>
          </p:nvSpPr>
          <p:spPr>
            <a:xfrm>
              <a:off x="0" y="0"/>
              <a:ext cx="2514600" cy="16002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18164" y="5400"/>
                  </a:lnTo>
                  <a:lnTo>
                    <a:pt x="21600" y="0"/>
                  </a:lnTo>
                  <a:moveTo>
                    <a:pt x="18164" y="5400"/>
                  </a:moveTo>
                  <a:lnTo>
                    <a:pt x="18164" y="216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</p:grpSp>
      <p:sp>
        <p:nvSpPr>
          <p:cNvPr id="134" name="Discrete rectangles"/>
          <p:cNvSpPr txBox="1"/>
          <p:nvPr/>
        </p:nvSpPr>
        <p:spPr>
          <a:xfrm>
            <a:off x="457200" y="2514600"/>
            <a:ext cx="2895600" cy="3484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00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Discrete rectangles</a:t>
            </a:r>
          </a:p>
        </p:txBody>
      </p:sp>
      <p:grpSp>
        <p:nvGrpSpPr>
          <p:cNvPr id="137" name="Group"/>
          <p:cNvGrpSpPr/>
          <p:nvPr/>
        </p:nvGrpSpPr>
        <p:grpSpPr>
          <a:xfrm>
            <a:off x="762000" y="4343399"/>
            <a:ext cx="1371600" cy="1295401"/>
            <a:chOff x="0" y="0"/>
            <a:chExt cx="1371599" cy="1295400"/>
          </a:xfrm>
        </p:grpSpPr>
        <p:sp>
          <p:nvSpPr>
            <p:cNvPr id="135" name="Shape"/>
            <p:cNvSpPr/>
            <p:nvPr/>
          </p:nvSpPr>
          <p:spPr>
            <a:xfrm>
              <a:off x="0" y="0"/>
              <a:ext cx="1371600" cy="129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100" y="0"/>
                  </a:moveTo>
                  <a:lnTo>
                    <a:pt x="0" y="5400"/>
                  </a:lnTo>
                  <a:lnTo>
                    <a:pt x="0" y="21600"/>
                  </a:lnTo>
                  <a:lnTo>
                    <a:pt x="16500" y="21600"/>
                  </a:lnTo>
                  <a:lnTo>
                    <a:pt x="21600" y="1620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136" name="Shape"/>
            <p:cNvSpPr/>
            <p:nvPr/>
          </p:nvSpPr>
          <p:spPr>
            <a:xfrm>
              <a:off x="0" y="0"/>
              <a:ext cx="1371600" cy="12954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5400"/>
                  </a:moveTo>
                  <a:lnTo>
                    <a:pt x="16500" y="5400"/>
                  </a:lnTo>
                  <a:lnTo>
                    <a:pt x="21600" y="0"/>
                  </a:lnTo>
                  <a:moveTo>
                    <a:pt x="16500" y="5400"/>
                  </a:moveTo>
                  <a:lnTo>
                    <a:pt x="16500" y="216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</p:grpSp>
      <p:grpSp>
        <p:nvGrpSpPr>
          <p:cNvPr id="140" name="Group"/>
          <p:cNvGrpSpPr/>
          <p:nvPr/>
        </p:nvGrpSpPr>
        <p:grpSpPr>
          <a:xfrm>
            <a:off x="2133599" y="3200400"/>
            <a:ext cx="838201" cy="1143001"/>
            <a:chOff x="0" y="0"/>
            <a:chExt cx="838200" cy="1143000"/>
          </a:xfrm>
        </p:grpSpPr>
        <p:sp>
          <p:nvSpPr>
            <p:cNvPr id="138" name="Shape"/>
            <p:cNvSpPr/>
            <p:nvPr/>
          </p:nvSpPr>
          <p:spPr>
            <a:xfrm>
              <a:off x="0" y="0"/>
              <a:ext cx="838200" cy="11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lnTo>
                    <a:pt x="0" y="3960"/>
                  </a:lnTo>
                  <a:lnTo>
                    <a:pt x="0" y="21600"/>
                  </a:lnTo>
                  <a:lnTo>
                    <a:pt x="16200" y="21600"/>
                  </a:lnTo>
                  <a:lnTo>
                    <a:pt x="21600" y="17640"/>
                  </a:lnTo>
                  <a:lnTo>
                    <a:pt x="21600" y="0"/>
                  </a:lnTo>
                  <a:close/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139" name="Shape"/>
            <p:cNvSpPr/>
            <p:nvPr/>
          </p:nvSpPr>
          <p:spPr>
            <a:xfrm>
              <a:off x="0" y="0"/>
              <a:ext cx="838200" cy="11430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0" y="3960"/>
                  </a:moveTo>
                  <a:lnTo>
                    <a:pt x="16200" y="3960"/>
                  </a:lnTo>
                  <a:lnTo>
                    <a:pt x="21600" y="0"/>
                  </a:lnTo>
                  <a:moveTo>
                    <a:pt x="16200" y="3960"/>
                  </a:moveTo>
                  <a:lnTo>
                    <a:pt x="16200" y="21600"/>
                  </a:lnTo>
                </a:path>
              </a:pathLst>
            </a:cu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</p:grpSp>
      <p:sp>
        <p:nvSpPr>
          <p:cNvPr id="141" name="Shape"/>
          <p:cNvSpPr/>
          <p:nvPr/>
        </p:nvSpPr>
        <p:spPr>
          <a:xfrm>
            <a:off x="762000" y="5334000"/>
            <a:ext cx="1371600" cy="3048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400" y="0"/>
                </a:moveTo>
                <a:lnTo>
                  <a:pt x="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00">
              <a:alpha val="50195"/>
            </a:srgbClr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42" name="Shape"/>
          <p:cNvSpPr/>
          <p:nvPr/>
        </p:nvSpPr>
        <p:spPr>
          <a:xfrm>
            <a:off x="2133600" y="4114800"/>
            <a:ext cx="838200" cy="22860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5400" y="0"/>
                </a:moveTo>
                <a:lnTo>
                  <a:pt x="0" y="21600"/>
                </a:lnTo>
                <a:lnTo>
                  <a:pt x="16200" y="21600"/>
                </a:lnTo>
                <a:lnTo>
                  <a:pt x="21600" y="0"/>
                </a:lnTo>
                <a:close/>
              </a:path>
            </a:pathLst>
          </a:custGeom>
          <a:solidFill>
            <a:srgbClr val="00FF00">
              <a:alpha val="50195"/>
            </a:srgbClr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43" name="Line"/>
          <p:cNvSpPr/>
          <p:nvPr/>
        </p:nvSpPr>
        <p:spPr>
          <a:xfrm>
            <a:off x="304800" y="6019800"/>
            <a:ext cx="8458201" cy="0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44" name="Line"/>
          <p:cNvSpPr/>
          <p:nvPr/>
        </p:nvSpPr>
        <p:spPr>
          <a:xfrm flipV="1">
            <a:off x="304800" y="5791199"/>
            <a:ext cx="304801" cy="22860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45" name="Line"/>
          <p:cNvSpPr/>
          <p:nvPr/>
        </p:nvSpPr>
        <p:spPr>
          <a:xfrm flipV="1">
            <a:off x="304799" y="3200399"/>
            <a:ext cx="2" cy="2819401"/>
          </a:xfrm>
          <a:prstGeom prst="line">
            <a:avLst/>
          </a:prstGeom>
          <a:ln>
            <a:solidFill>
              <a:srgbClr val="000000"/>
            </a:solidFill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146" name="x"/>
          <p:cNvSpPr txBox="1"/>
          <p:nvPr/>
        </p:nvSpPr>
        <p:spPr>
          <a:xfrm>
            <a:off x="8534400" y="5638800"/>
            <a:ext cx="3810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x</a:t>
            </a:r>
          </a:p>
        </p:txBody>
      </p:sp>
      <p:sp>
        <p:nvSpPr>
          <p:cNvPr id="147" name="y"/>
          <p:cNvSpPr txBox="1"/>
          <p:nvPr/>
        </p:nvSpPr>
        <p:spPr>
          <a:xfrm>
            <a:off x="533400" y="5562600"/>
            <a:ext cx="3810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y</a:t>
            </a:r>
          </a:p>
        </p:txBody>
      </p:sp>
      <p:sp>
        <p:nvSpPr>
          <p:cNvPr id="148" name="time"/>
          <p:cNvSpPr txBox="1"/>
          <p:nvPr/>
        </p:nvSpPr>
        <p:spPr>
          <a:xfrm>
            <a:off x="304800" y="3124200"/>
            <a:ext cx="9906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time</a:t>
            </a:r>
          </a:p>
        </p:txBody>
      </p:sp>
      <p:grpSp>
        <p:nvGrpSpPr>
          <p:cNvPr id="151" name="Group"/>
          <p:cNvGrpSpPr/>
          <p:nvPr/>
        </p:nvGrpSpPr>
        <p:grpSpPr>
          <a:xfrm>
            <a:off x="3200399" y="4114800"/>
            <a:ext cx="2209801" cy="1524001"/>
            <a:chOff x="0" y="0"/>
            <a:chExt cx="2209800" cy="1524000"/>
          </a:xfrm>
        </p:grpSpPr>
        <p:sp>
          <p:nvSpPr>
            <p:cNvPr id="149" name="Shape"/>
            <p:cNvSpPr/>
            <p:nvPr/>
          </p:nvSpPr>
          <p:spPr>
            <a:xfrm>
              <a:off x="0" y="1219200"/>
              <a:ext cx="1371600" cy="3048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lnTo>
                    <a:pt x="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150" name="Shape"/>
            <p:cNvSpPr/>
            <p:nvPr/>
          </p:nvSpPr>
          <p:spPr>
            <a:xfrm>
              <a:off x="1371600" y="0"/>
              <a:ext cx="838200" cy="22860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fill="norm" stroke="1" extrusionOk="0">
                  <a:moveTo>
                    <a:pt x="5400" y="0"/>
                  </a:moveTo>
                  <a:lnTo>
                    <a:pt x="0" y="21600"/>
                  </a:lnTo>
                  <a:lnTo>
                    <a:pt x="16200" y="21600"/>
                  </a:lnTo>
                  <a:lnTo>
                    <a:pt x="21600" y="0"/>
                  </a:lnTo>
                  <a:close/>
                </a:path>
              </a:pathLst>
            </a:custGeom>
            <a:solidFill>
              <a:srgbClr val="FF0000">
                <a:alpha val="50195"/>
              </a:srgbClr>
            </a:solidFill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</p:grpSp>
      <p:sp>
        <p:nvSpPr>
          <p:cNvPr id="152" name="t"/>
          <p:cNvSpPr txBox="1"/>
          <p:nvPr/>
        </p:nvSpPr>
        <p:spPr>
          <a:xfrm>
            <a:off x="381000" y="4343400"/>
            <a:ext cx="9906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151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Historical R-trees (HR-trees)"/>
          <p:cNvSpPr txBox="1"/>
          <p:nvPr>
            <p:ph type="title" idx="4294967295"/>
          </p:nvPr>
        </p:nvSpPr>
        <p:spPr>
          <a:xfrm>
            <a:off x="762000" y="381000"/>
            <a:ext cx="7772400" cy="53340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 defTabSz="740663">
              <a:defRPr sz="2916"/>
            </a:lvl1pPr>
          </a:lstStyle>
          <a:p>
            <a:pPr/>
            <a:r>
              <a:t>Historical R-trees (HR-trees)</a:t>
            </a:r>
          </a:p>
        </p:txBody>
      </p:sp>
      <p:sp>
        <p:nvSpPr>
          <p:cNvPr id="155" name="Square"/>
          <p:cNvSpPr/>
          <p:nvPr/>
        </p:nvSpPr>
        <p:spPr>
          <a:xfrm>
            <a:off x="3124200" y="2971800"/>
            <a:ext cx="685800" cy="685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56" name="Rectangle"/>
          <p:cNvSpPr/>
          <p:nvPr/>
        </p:nvSpPr>
        <p:spPr>
          <a:xfrm>
            <a:off x="3505200" y="3505200"/>
            <a:ext cx="457200" cy="685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57" name="Rectangle"/>
          <p:cNvSpPr/>
          <p:nvPr/>
        </p:nvSpPr>
        <p:spPr>
          <a:xfrm>
            <a:off x="4343400" y="2209800"/>
            <a:ext cx="914400" cy="1066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58" name="Rectangle"/>
          <p:cNvSpPr/>
          <p:nvPr/>
        </p:nvSpPr>
        <p:spPr>
          <a:xfrm>
            <a:off x="4572000" y="2971800"/>
            <a:ext cx="990600" cy="762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59" name="Rectangle"/>
          <p:cNvSpPr/>
          <p:nvPr/>
        </p:nvSpPr>
        <p:spPr>
          <a:xfrm>
            <a:off x="6019800" y="3200400"/>
            <a:ext cx="914400" cy="1066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60" name="Rectangle"/>
          <p:cNvSpPr/>
          <p:nvPr/>
        </p:nvSpPr>
        <p:spPr>
          <a:xfrm>
            <a:off x="6400800" y="3886200"/>
            <a:ext cx="762000" cy="685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61" name="o1"/>
          <p:cNvSpPr txBox="1"/>
          <p:nvPr/>
        </p:nvSpPr>
        <p:spPr>
          <a:xfrm>
            <a:off x="2895600" y="25146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1</a:t>
            </a:r>
          </a:p>
        </p:txBody>
      </p:sp>
      <p:sp>
        <p:nvSpPr>
          <p:cNvPr id="162" name="o2"/>
          <p:cNvSpPr txBox="1"/>
          <p:nvPr/>
        </p:nvSpPr>
        <p:spPr>
          <a:xfrm>
            <a:off x="3657600" y="40386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2</a:t>
            </a:r>
          </a:p>
        </p:txBody>
      </p:sp>
      <p:sp>
        <p:nvSpPr>
          <p:cNvPr id="163" name="o6"/>
          <p:cNvSpPr txBox="1"/>
          <p:nvPr/>
        </p:nvSpPr>
        <p:spPr>
          <a:xfrm>
            <a:off x="6019800" y="27432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6</a:t>
            </a:r>
          </a:p>
        </p:txBody>
      </p:sp>
      <p:sp>
        <p:nvSpPr>
          <p:cNvPr id="164" name="Rectangle"/>
          <p:cNvSpPr/>
          <p:nvPr/>
        </p:nvSpPr>
        <p:spPr>
          <a:xfrm>
            <a:off x="4038600" y="2362200"/>
            <a:ext cx="609600" cy="762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65" name="o7"/>
          <p:cNvSpPr txBox="1"/>
          <p:nvPr/>
        </p:nvSpPr>
        <p:spPr>
          <a:xfrm>
            <a:off x="6858000" y="44196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7</a:t>
            </a:r>
          </a:p>
        </p:txBody>
      </p:sp>
      <p:sp>
        <p:nvSpPr>
          <p:cNvPr id="166" name="o5"/>
          <p:cNvSpPr txBox="1"/>
          <p:nvPr/>
        </p:nvSpPr>
        <p:spPr>
          <a:xfrm>
            <a:off x="5334000" y="35814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5</a:t>
            </a:r>
          </a:p>
        </p:txBody>
      </p:sp>
      <p:sp>
        <p:nvSpPr>
          <p:cNvPr id="167" name="Rectangle"/>
          <p:cNvSpPr/>
          <p:nvPr/>
        </p:nvSpPr>
        <p:spPr>
          <a:xfrm>
            <a:off x="2787650" y="4953000"/>
            <a:ext cx="1536700" cy="4191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68" name="Line"/>
          <p:cNvSpPr/>
          <p:nvPr/>
        </p:nvSpPr>
        <p:spPr>
          <a:xfrm>
            <a:off x="3276600" y="49530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69" name="p1"/>
          <p:cNvSpPr txBox="1"/>
          <p:nvPr/>
        </p:nvSpPr>
        <p:spPr>
          <a:xfrm>
            <a:off x="2819400" y="48768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1</a:t>
            </a:r>
          </a:p>
        </p:txBody>
      </p:sp>
      <p:sp>
        <p:nvSpPr>
          <p:cNvPr id="170" name="p2"/>
          <p:cNvSpPr txBox="1"/>
          <p:nvPr/>
        </p:nvSpPr>
        <p:spPr>
          <a:xfrm>
            <a:off x="3352800" y="48768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2</a:t>
            </a:r>
          </a:p>
        </p:txBody>
      </p:sp>
      <p:sp>
        <p:nvSpPr>
          <p:cNvPr id="171" name="Line"/>
          <p:cNvSpPr/>
          <p:nvPr/>
        </p:nvSpPr>
        <p:spPr>
          <a:xfrm>
            <a:off x="3765550" y="49530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2" name="p3"/>
          <p:cNvSpPr txBox="1"/>
          <p:nvPr/>
        </p:nvSpPr>
        <p:spPr>
          <a:xfrm>
            <a:off x="3886200" y="48768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3</a:t>
            </a:r>
          </a:p>
        </p:txBody>
      </p:sp>
      <p:sp>
        <p:nvSpPr>
          <p:cNvPr id="173" name="Rectangle"/>
          <p:cNvSpPr/>
          <p:nvPr/>
        </p:nvSpPr>
        <p:spPr>
          <a:xfrm>
            <a:off x="990600" y="5905500"/>
            <a:ext cx="1536700" cy="4191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74" name="Line"/>
          <p:cNvSpPr/>
          <p:nvPr/>
        </p:nvSpPr>
        <p:spPr>
          <a:xfrm>
            <a:off x="1479550" y="59055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5" name="o1"/>
          <p:cNvSpPr txBox="1"/>
          <p:nvPr/>
        </p:nvSpPr>
        <p:spPr>
          <a:xfrm>
            <a:off x="990600" y="58674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1</a:t>
            </a:r>
          </a:p>
        </p:txBody>
      </p:sp>
      <p:sp>
        <p:nvSpPr>
          <p:cNvPr id="176" name="o2"/>
          <p:cNvSpPr txBox="1"/>
          <p:nvPr/>
        </p:nvSpPr>
        <p:spPr>
          <a:xfrm>
            <a:off x="1524000" y="58674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2</a:t>
            </a:r>
          </a:p>
        </p:txBody>
      </p:sp>
      <p:sp>
        <p:nvSpPr>
          <p:cNvPr id="177" name="Line"/>
          <p:cNvSpPr/>
          <p:nvPr/>
        </p:nvSpPr>
        <p:spPr>
          <a:xfrm>
            <a:off x="1968500" y="59055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78" name="Rectangle"/>
          <p:cNvSpPr/>
          <p:nvPr/>
        </p:nvSpPr>
        <p:spPr>
          <a:xfrm>
            <a:off x="2736850" y="5905500"/>
            <a:ext cx="1536700" cy="4191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79" name="Line"/>
          <p:cNvSpPr/>
          <p:nvPr/>
        </p:nvSpPr>
        <p:spPr>
          <a:xfrm>
            <a:off x="3225800" y="59055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0" name="o3"/>
          <p:cNvSpPr txBox="1"/>
          <p:nvPr/>
        </p:nvSpPr>
        <p:spPr>
          <a:xfrm>
            <a:off x="2743200" y="58674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3</a:t>
            </a:r>
          </a:p>
        </p:txBody>
      </p:sp>
      <p:sp>
        <p:nvSpPr>
          <p:cNvPr id="181" name="o4"/>
          <p:cNvSpPr txBox="1"/>
          <p:nvPr/>
        </p:nvSpPr>
        <p:spPr>
          <a:xfrm>
            <a:off x="3276600" y="58674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4</a:t>
            </a:r>
          </a:p>
        </p:txBody>
      </p:sp>
      <p:sp>
        <p:nvSpPr>
          <p:cNvPr id="182" name="Line"/>
          <p:cNvSpPr/>
          <p:nvPr/>
        </p:nvSpPr>
        <p:spPr>
          <a:xfrm>
            <a:off x="3714750" y="59055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3" name="o5"/>
          <p:cNvSpPr txBox="1"/>
          <p:nvPr/>
        </p:nvSpPr>
        <p:spPr>
          <a:xfrm>
            <a:off x="3810000" y="58674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5</a:t>
            </a:r>
          </a:p>
        </p:txBody>
      </p:sp>
      <p:sp>
        <p:nvSpPr>
          <p:cNvPr id="184" name="Rectangle"/>
          <p:cNvSpPr/>
          <p:nvPr/>
        </p:nvSpPr>
        <p:spPr>
          <a:xfrm>
            <a:off x="4483100" y="5905500"/>
            <a:ext cx="1536700" cy="4191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185" name="Line"/>
          <p:cNvSpPr/>
          <p:nvPr/>
        </p:nvSpPr>
        <p:spPr>
          <a:xfrm>
            <a:off x="4972050" y="59055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6" name="o6"/>
          <p:cNvSpPr txBox="1"/>
          <p:nvPr/>
        </p:nvSpPr>
        <p:spPr>
          <a:xfrm>
            <a:off x="4495800" y="58674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6</a:t>
            </a:r>
          </a:p>
        </p:txBody>
      </p:sp>
      <p:sp>
        <p:nvSpPr>
          <p:cNvPr id="187" name="o7"/>
          <p:cNvSpPr txBox="1"/>
          <p:nvPr/>
        </p:nvSpPr>
        <p:spPr>
          <a:xfrm>
            <a:off x="5029200" y="58674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7</a:t>
            </a:r>
          </a:p>
        </p:txBody>
      </p:sp>
      <p:sp>
        <p:nvSpPr>
          <p:cNvPr id="188" name="Line"/>
          <p:cNvSpPr/>
          <p:nvPr/>
        </p:nvSpPr>
        <p:spPr>
          <a:xfrm>
            <a:off x="5461000" y="59055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89" name="Line"/>
          <p:cNvSpPr/>
          <p:nvPr/>
        </p:nvSpPr>
        <p:spPr>
          <a:xfrm>
            <a:off x="3505200" y="5410200"/>
            <a:ext cx="0" cy="4572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0" name="Line"/>
          <p:cNvSpPr/>
          <p:nvPr/>
        </p:nvSpPr>
        <p:spPr>
          <a:xfrm>
            <a:off x="2971800" y="5410200"/>
            <a:ext cx="0" cy="2286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1" name="Line"/>
          <p:cNvSpPr/>
          <p:nvPr/>
        </p:nvSpPr>
        <p:spPr>
          <a:xfrm flipH="1">
            <a:off x="1752599" y="5638800"/>
            <a:ext cx="12192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192" name="Line"/>
          <p:cNvSpPr/>
          <p:nvPr/>
        </p:nvSpPr>
        <p:spPr>
          <a:xfrm>
            <a:off x="1752600" y="5638800"/>
            <a:ext cx="0" cy="2286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196" name="Group"/>
          <p:cNvGrpSpPr/>
          <p:nvPr/>
        </p:nvGrpSpPr>
        <p:grpSpPr>
          <a:xfrm>
            <a:off x="4114799" y="5410200"/>
            <a:ext cx="991871" cy="457201"/>
            <a:chOff x="0" y="0"/>
            <a:chExt cx="991870" cy="457200"/>
          </a:xfrm>
        </p:grpSpPr>
        <p:sp>
          <p:nvSpPr>
            <p:cNvPr id="193" name="Line"/>
            <p:cNvSpPr/>
            <p:nvPr/>
          </p:nvSpPr>
          <p:spPr>
            <a:xfrm>
              <a:off x="991870" y="228600"/>
              <a:ext cx="1" cy="2286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4" name="Line"/>
            <p:cNvSpPr/>
            <p:nvPr/>
          </p:nvSpPr>
          <p:spPr>
            <a:xfrm>
              <a:off x="0" y="228600"/>
              <a:ext cx="9906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195" name="Line"/>
            <p:cNvSpPr/>
            <p:nvPr/>
          </p:nvSpPr>
          <p:spPr>
            <a:xfrm flipH="1">
              <a:off x="1270" y="0"/>
              <a:ext cx="1" cy="2286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197" name="Rectangle"/>
          <p:cNvSpPr/>
          <p:nvPr/>
        </p:nvSpPr>
        <p:spPr>
          <a:xfrm>
            <a:off x="3124200" y="2971800"/>
            <a:ext cx="838200" cy="1219200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txBody>
          <a:bodyPr lIns="45719" rIns="45719" anchor="ctr"/>
          <a:lstStyle/>
          <a:p>
            <a:pPr algn="ctr" defTabSz="457200">
              <a:defRPr sz="2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98" name="Square"/>
          <p:cNvSpPr/>
          <p:nvPr/>
        </p:nvSpPr>
        <p:spPr>
          <a:xfrm>
            <a:off x="4038600" y="2209800"/>
            <a:ext cx="1524000" cy="1524000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txBody>
          <a:bodyPr lIns="45719" rIns="45719" anchor="ctr"/>
          <a:lstStyle/>
          <a:p>
            <a:pPr algn="ctr" defTabSz="457200">
              <a:defRPr sz="2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199" name="Rectangle"/>
          <p:cNvSpPr/>
          <p:nvPr/>
        </p:nvSpPr>
        <p:spPr>
          <a:xfrm>
            <a:off x="6019799" y="3200400"/>
            <a:ext cx="1143002" cy="1371600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txBody>
          <a:bodyPr lIns="45719" rIns="45719" anchor="ctr"/>
          <a:lstStyle/>
          <a:p>
            <a:pPr algn="ctr" defTabSz="457200">
              <a:defRPr sz="2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00" name="p1"/>
          <p:cNvSpPr txBox="1"/>
          <p:nvPr/>
        </p:nvSpPr>
        <p:spPr>
          <a:xfrm>
            <a:off x="2971800" y="40386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1</a:t>
            </a:r>
          </a:p>
        </p:txBody>
      </p:sp>
      <p:sp>
        <p:nvSpPr>
          <p:cNvPr id="201" name="p2"/>
          <p:cNvSpPr txBox="1"/>
          <p:nvPr/>
        </p:nvSpPr>
        <p:spPr>
          <a:xfrm>
            <a:off x="4267200" y="35814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2</a:t>
            </a:r>
          </a:p>
        </p:txBody>
      </p:sp>
      <p:sp>
        <p:nvSpPr>
          <p:cNvPr id="202" name="p3"/>
          <p:cNvSpPr txBox="1"/>
          <p:nvPr/>
        </p:nvSpPr>
        <p:spPr>
          <a:xfrm>
            <a:off x="5943600" y="44196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3</a:t>
            </a:r>
          </a:p>
        </p:txBody>
      </p:sp>
      <p:sp>
        <p:nvSpPr>
          <p:cNvPr id="203" name="o4"/>
          <p:cNvSpPr txBox="1"/>
          <p:nvPr/>
        </p:nvSpPr>
        <p:spPr>
          <a:xfrm>
            <a:off x="5181600" y="19050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4</a:t>
            </a:r>
          </a:p>
        </p:txBody>
      </p:sp>
      <p:sp>
        <p:nvSpPr>
          <p:cNvPr id="204" name="o3"/>
          <p:cNvSpPr txBox="1"/>
          <p:nvPr/>
        </p:nvSpPr>
        <p:spPr>
          <a:xfrm>
            <a:off x="3733800" y="19812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3</a:t>
            </a:r>
          </a:p>
        </p:txBody>
      </p:sp>
      <p:sp>
        <p:nvSpPr>
          <p:cNvPr id="205" name="timestamp 1"/>
          <p:cNvSpPr txBox="1"/>
          <p:nvPr/>
        </p:nvSpPr>
        <p:spPr>
          <a:xfrm>
            <a:off x="1143000" y="4876800"/>
            <a:ext cx="18288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timestamp 1</a:t>
            </a:r>
          </a:p>
        </p:txBody>
      </p:sp>
      <p:sp>
        <p:nvSpPr>
          <p:cNvPr id="206" name="timestamp 1"/>
          <p:cNvSpPr txBox="1"/>
          <p:nvPr/>
        </p:nvSpPr>
        <p:spPr>
          <a:xfrm>
            <a:off x="6858000" y="2133600"/>
            <a:ext cx="18288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timestamp 1</a:t>
            </a:r>
          </a:p>
        </p:txBody>
      </p:sp>
      <p:sp>
        <p:nvSpPr>
          <p:cNvPr id="207" name="An R-tree is maintained for each timestamp in history."/>
          <p:cNvSpPr txBox="1"/>
          <p:nvPr/>
        </p:nvSpPr>
        <p:spPr>
          <a:xfrm>
            <a:off x="1447800" y="1219200"/>
            <a:ext cx="70104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 R-tree is maintained for each timestamp in history.</a:t>
            </a:r>
          </a:p>
        </p:txBody>
      </p:sp>
      <p:sp>
        <p:nvSpPr>
          <p:cNvPr id="208" name="Trees at consecutive timestamps may share branches to save space."/>
          <p:cNvSpPr txBox="1"/>
          <p:nvPr/>
        </p:nvSpPr>
        <p:spPr>
          <a:xfrm>
            <a:off x="1371600" y="1736725"/>
            <a:ext cx="75438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Trees at consecutive timestamps may share branches to save space.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Historical R-trees"/>
          <p:cNvSpPr txBox="1"/>
          <p:nvPr>
            <p:ph type="title" idx="4294967295"/>
          </p:nvPr>
        </p:nvSpPr>
        <p:spPr>
          <a:xfrm>
            <a:off x="762000" y="304800"/>
            <a:ext cx="7772400" cy="533400"/>
          </a:xfrm>
          <a:prstGeom prst="rect">
            <a:avLst/>
          </a:prstGeom>
        </p:spPr>
        <p:txBody>
          <a:bodyPr anchor="ctr">
            <a:normAutofit fontScale="100000" lnSpcReduction="0"/>
          </a:bodyPr>
          <a:lstStyle>
            <a:lvl1pPr algn="ctr" defTabSz="740663">
              <a:defRPr sz="2916"/>
            </a:lvl1pPr>
          </a:lstStyle>
          <a:p>
            <a:pPr/>
            <a:r>
              <a:t>Historical R-trees</a:t>
            </a:r>
          </a:p>
        </p:txBody>
      </p:sp>
      <p:sp>
        <p:nvSpPr>
          <p:cNvPr id="211" name="An R-tree is maintained for each timestamp in history."/>
          <p:cNvSpPr txBox="1"/>
          <p:nvPr/>
        </p:nvSpPr>
        <p:spPr>
          <a:xfrm>
            <a:off x="1143000" y="1066800"/>
            <a:ext cx="70104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An R-tree is maintained for each timestamp in history.</a:t>
            </a:r>
          </a:p>
        </p:txBody>
      </p:sp>
      <p:sp>
        <p:nvSpPr>
          <p:cNvPr id="212" name="Trees at consecutive timestamps may share branches to save space."/>
          <p:cNvSpPr txBox="1"/>
          <p:nvPr/>
        </p:nvSpPr>
        <p:spPr>
          <a:xfrm>
            <a:off x="1143000" y="1447800"/>
            <a:ext cx="75438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Trees at consecutive timestamps may share branches to save space.</a:t>
            </a:r>
          </a:p>
        </p:txBody>
      </p:sp>
      <p:sp>
        <p:nvSpPr>
          <p:cNvPr id="213" name="Rectangle"/>
          <p:cNvSpPr/>
          <p:nvPr/>
        </p:nvSpPr>
        <p:spPr>
          <a:xfrm>
            <a:off x="2254250" y="4876800"/>
            <a:ext cx="1536700" cy="4191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14" name="Line"/>
          <p:cNvSpPr/>
          <p:nvPr/>
        </p:nvSpPr>
        <p:spPr>
          <a:xfrm>
            <a:off x="2743200" y="48768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5" name="p1"/>
          <p:cNvSpPr txBox="1"/>
          <p:nvPr/>
        </p:nvSpPr>
        <p:spPr>
          <a:xfrm>
            <a:off x="2286000" y="48006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1</a:t>
            </a:r>
          </a:p>
        </p:txBody>
      </p:sp>
      <p:sp>
        <p:nvSpPr>
          <p:cNvPr id="216" name="p2"/>
          <p:cNvSpPr txBox="1"/>
          <p:nvPr/>
        </p:nvSpPr>
        <p:spPr>
          <a:xfrm>
            <a:off x="2819400" y="48006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2</a:t>
            </a:r>
          </a:p>
        </p:txBody>
      </p:sp>
      <p:sp>
        <p:nvSpPr>
          <p:cNvPr id="217" name="Line"/>
          <p:cNvSpPr/>
          <p:nvPr/>
        </p:nvSpPr>
        <p:spPr>
          <a:xfrm>
            <a:off x="3232150" y="48768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18" name="p3"/>
          <p:cNvSpPr txBox="1"/>
          <p:nvPr/>
        </p:nvSpPr>
        <p:spPr>
          <a:xfrm>
            <a:off x="3352800" y="48006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3</a:t>
            </a:r>
          </a:p>
        </p:txBody>
      </p:sp>
      <p:sp>
        <p:nvSpPr>
          <p:cNvPr id="219" name="Rectangle"/>
          <p:cNvSpPr/>
          <p:nvPr/>
        </p:nvSpPr>
        <p:spPr>
          <a:xfrm>
            <a:off x="457200" y="5829300"/>
            <a:ext cx="1536700" cy="4191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20" name="Line"/>
          <p:cNvSpPr/>
          <p:nvPr/>
        </p:nvSpPr>
        <p:spPr>
          <a:xfrm>
            <a:off x="946150" y="58293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1" name="o1"/>
          <p:cNvSpPr txBox="1"/>
          <p:nvPr/>
        </p:nvSpPr>
        <p:spPr>
          <a:xfrm>
            <a:off x="457200" y="57912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1</a:t>
            </a:r>
          </a:p>
        </p:txBody>
      </p:sp>
      <p:sp>
        <p:nvSpPr>
          <p:cNvPr id="222" name="o2"/>
          <p:cNvSpPr txBox="1"/>
          <p:nvPr/>
        </p:nvSpPr>
        <p:spPr>
          <a:xfrm>
            <a:off x="990600" y="57912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2</a:t>
            </a:r>
          </a:p>
        </p:txBody>
      </p:sp>
      <p:sp>
        <p:nvSpPr>
          <p:cNvPr id="223" name="Line"/>
          <p:cNvSpPr/>
          <p:nvPr/>
        </p:nvSpPr>
        <p:spPr>
          <a:xfrm>
            <a:off x="1435100" y="58293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4" name="Rectangle"/>
          <p:cNvSpPr/>
          <p:nvPr/>
        </p:nvSpPr>
        <p:spPr>
          <a:xfrm>
            <a:off x="2203450" y="5829300"/>
            <a:ext cx="1536700" cy="4191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25" name="Line"/>
          <p:cNvSpPr/>
          <p:nvPr/>
        </p:nvSpPr>
        <p:spPr>
          <a:xfrm>
            <a:off x="2692400" y="58293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6" name="o3"/>
          <p:cNvSpPr txBox="1"/>
          <p:nvPr/>
        </p:nvSpPr>
        <p:spPr>
          <a:xfrm>
            <a:off x="2209800" y="57912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3</a:t>
            </a:r>
          </a:p>
        </p:txBody>
      </p:sp>
      <p:sp>
        <p:nvSpPr>
          <p:cNvPr id="227" name="o4"/>
          <p:cNvSpPr txBox="1"/>
          <p:nvPr/>
        </p:nvSpPr>
        <p:spPr>
          <a:xfrm>
            <a:off x="2743200" y="57912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4</a:t>
            </a:r>
          </a:p>
        </p:txBody>
      </p:sp>
      <p:sp>
        <p:nvSpPr>
          <p:cNvPr id="228" name="Line"/>
          <p:cNvSpPr/>
          <p:nvPr/>
        </p:nvSpPr>
        <p:spPr>
          <a:xfrm>
            <a:off x="3181350" y="58293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29" name="o5"/>
          <p:cNvSpPr txBox="1"/>
          <p:nvPr/>
        </p:nvSpPr>
        <p:spPr>
          <a:xfrm>
            <a:off x="3276600" y="57912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5</a:t>
            </a:r>
          </a:p>
        </p:txBody>
      </p:sp>
      <p:sp>
        <p:nvSpPr>
          <p:cNvPr id="230" name="Rectangle"/>
          <p:cNvSpPr/>
          <p:nvPr/>
        </p:nvSpPr>
        <p:spPr>
          <a:xfrm>
            <a:off x="3949700" y="5829300"/>
            <a:ext cx="1536700" cy="4191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31" name="Line"/>
          <p:cNvSpPr/>
          <p:nvPr/>
        </p:nvSpPr>
        <p:spPr>
          <a:xfrm>
            <a:off x="4438650" y="58293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2" name="o6"/>
          <p:cNvSpPr txBox="1"/>
          <p:nvPr/>
        </p:nvSpPr>
        <p:spPr>
          <a:xfrm>
            <a:off x="3962400" y="57912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6</a:t>
            </a:r>
          </a:p>
        </p:txBody>
      </p:sp>
      <p:sp>
        <p:nvSpPr>
          <p:cNvPr id="233" name="o7"/>
          <p:cNvSpPr txBox="1"/>
          <p:nvPr/>
        </p:nvSpPr>
        <p:spPr>
          <a:xfrm>
            <a:off x="4495800" y="57912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7</a:t>
            </a:r>
          </a:p>
        </p:txBody>
      </p:sp>
      <p:sp>
        <p:nvSpPr>
          <p:cNvPr id="234" name="Line"/>
          <p:cNvSpPr/>
          <p:nvPr/>
        </p:nvSpPr>
        <p:spPr>
          <a:xfrm>
            <a:off x="4927600" y="5829300"/>
            <a:ext cx="0" cy="41910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5" name="Line"/>
          <p:cNvSpPr/>
          <p:nvPr/>
        </p:nvSpPr>
        <p:spPr>
          <a:xfrm>
            <a:off x="2971800" y="5334000"/>
            <a:ext cx="0" cy="4572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6" name="Line"/>
          <p:cNvSpPr/>
          <p:nvPr/>
        </p:nvSpPr>
        <p:spPr>
          <a:xfrm>
            <a:off x="2438400" y="5334000"/>
            <a:ext cx="0" cy="2286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7" name="Line"/>
          <p:cNvSpPr/>
          <p:nvPr/>
        </p:nvSpPr>
        <p:spPr>
          <a:xfrm flipH="1">
            <a:off x="1219199" y="5562600"/>
            <a:ext cx="1219201" cy="0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238" name="Line"/>
          <p:cNvSpPr/>
          <p:nvPr/>
        </p:nvSpPr>
        <p:spPr>
          <a:xfrm>
            <a:off x="1219200" y="5562600"/>
            <a:ext cx="0" cy="2286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grpSp>
        <p:nvGrpSpPr>
          <p:cNvPr id="242" name="Group"/>
          <p:cNvGrpSpPr/>
          <p:nvPr/>
        </p:nvGrpSpPr>
        <p:grpSpPr>
          <a:xfrm>
            <a:off x="3581399" y="5334000"/>
            <a:ext cx="991871" cy="457201"/>
            <a:chOff x="0" y="0"/>
            <a:chExt cx="991870" cy="457200"/>
          </a:xfrm>
        </p:grpSpPr>
        <p:sp>
          <p:nvSpPr>
            <p:cNvPr id="239" name="Line"/>
            <p:cNvSpPr/>
            <p:nvPr/>
          </p:nvSpPr>
          <p:spPr>
            <a:xfrm>
              <a:off x="991870" y="228600"/>
              <a:ext cx="1" cy="2286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0" name="Line"/>
            <p:cNvSpPr/>
            <p:nvPr/>
          </p:nvSpPr>
          <p:spPr>
            <a:xfrm>
              <a:off x="0" y="228600"/>
              <a:ext cx="990600" cy="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1" name="Line"/>
            <p:cNvSpPr/>
            <p:nvPr/>
          </p:nvSpPr>
          <p:spPr>
            <a:xfrm flipH="1">
              <a:off x="1270" y="0"/>
              <a:ext cx="1" cy="2286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</p:grpSp>
      <p:sp>
        <p:nvSpPr>
          <p:cNvPr id="243" name="timestamp 1"/>
          <p:cNvSpPr txBox="1"/>
          <p:nvPr/>
        </p:nvSpPr>
        <p:spPr>
          <a:xfrm>
            <a:off x="609600" y="4800600"/>
            <a:ext cx="18288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timestamp 1</a:t>
            </a:r>
          </a:p>
        </p:txBody>
      </p:sp>
      <p:grpSp>
        <p:nvGrpSpPr>
          <p:cNvPr id="265" name="Group"/>
          <p:cNvGrpSpPr/>
          <p:nvPr/>
        </p:nvGrpSpPr>
        <p:grpSpPr>
          <a:xfrm>
            <a:off x="1219199" y="4800600"/>
            <a:ext cx="8153401" cy="1447800"/>
            <a:chOff x="0" y="0"/>
            <a:chExt cx="8153400" cy="1447799"/>
          </a:xfrm>
        </p:grpSpPr>
        <p:sp>
          <p:nvSpPr>
            <p:cNvPr id="244" name="Rectangle"/>
            <p:cNvSpPr/>
            <p:nvPr/>
          </p:nvSpPr>
          <p:spPr>
            <a:xfrm>
              <a:off x="4845050" y="76200"/>
              <a:ext cx="1536700" cy="4191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245" name="Line"/>
            <p:cNvSpPr/>
            <p:nvPr/>
          </p:nvSpPr>
          <p:spPr>
            <a:xfrm>
              <a:off x="5334000" y="76200"/>
              <a:ext cx="0" cy="4191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6" name="p1"/>
            <p:cNvSpPr txBox="1"/>
            <p:nvPr/>
          </p:nvSpPr>
          <p:spPr>
            <a:xfrm>
              <a:off x="4876800" y="0"/>
              <a:ext cx="908050" cy="421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457200">
                <a:spcBef>
                  <a:spcPts val="1200"/>
                </a:spcBef>
                <a:defRPr sz="20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p</a:t>
              </a:r>
              <a:r>
                <a:rPr baseline="-25000"/>
                <a:t>1</a:t>
              </a:r>
            </a:p>
          </p:txBody>
        </p:sp>
        <p:sp>
          <p:nvSpPr>
            <p:cNvPr id="247" name="p2’"/>
            <p:cNvSpPr txBox="1"/>
            <p:nvPr/>
          </p:nvSpPr>
          <p:spPr>
            <a:xfrm>
              <a:off x="5334000" y="0"/>
              <a:ext cx="908050" cy="421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457200">
                <a:spcBef>
                  <a:spcPts val="1200"/>
                </a:spcBef>
                <a:defRPr sz="20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p</a:t>
              </a:r>
              <a:r>
                <a:rPr baseline="-25000"/>
                <a:t>2</a:t>
              </a:r>
              <a:r>
                <a:t>’</a:t>
              </a:r>
            </a:p>
          </p:txBody>
        </p:sp>
        <p:sp>
          <p:nvSpPr>
            <p:cNvPr id="248" name="Line"/>
            <p:cNvSpPr/>
            <p:nvPr/>
          </p:nvSpPr>
          <p:spPr>
            <a:xfrm>
              <a:off x="5822950" y="76200"/>
              <a:ext cx="0" cy="4191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49" name="p3’"/>
            <p:cNvSpPr txBox="1"/>
            <p:nvPr/>
          </p:nvSpPr>
          <p:spPr>
            <a:xfrm>
              <a:off x="5867400" y="0"/>
              <a:ext cx="908050" cy="421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457200">
                <a:spcBef>
                  <a:spcPts val="1200"/>
                </a:spcBef>
                <a:defRPr sz="2000">
                  <a:solidFill>
                    <a:srgbClr val="FF0000"/>
                  </a:solidFill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p</a:t>
              </a:r>
              <a:r>
                <a:rPr baseline="-25000"/>
                <a:t>3</a:t>
              </a:r>
              <a:r>
                <a:t>’</a:t>
              </a:r>
            </a:p>
          </p:txBody>
        </p:sp>
        <p:sp>
          <p:nvSpPr>
            <p:cNvPr id="250" name="Rectangle"/>
            <p:cNvSpPr/>
            <p:nvPr/>
          </p:nvSpPr>
          <p:spPr>
            <a:xfrm>
              <a:off x="4489450" y="1028700"/>
              <a:ext cx="1536700" cy="4191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251" name="Line"/>
            <p:cNvSpPr/>
            <p:nvPr/>
          </p:nvSpPr>
          <p:spPr>
            <a:xfrm>
              <a:off x="4978400" y="1028700"/>
              <a:ext cx="0" cy="4191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2" name="o3"/>
            <p:cNvSpPr txBox="1"/>
            <p:nvPr/>
          </p:nvSpPr>
          <p:spPr>
            <a:xfrm>
              <a:off x="4495800" y="990600"/>
              <a:ext cx="908050" cy="421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457200">
                <a:spcBef>
                  <a:spcPts val="1200"/>
                </a:spcBef>
                <a:defRPr sz="20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o</a:t>
              </a:r>
              <a:r>
                <a:rPr baseline="-25000"/>
                <a:t>3</a:t>
              </a:r>
            </a:p>
          </p:txBody>
        </p:sp>
        <p:sp>
          <p:nvSpPr>
            <p:cNvPr id="253" name="o4"/>
            <p:cNvSpPr txBox="1"/>
            <p:nvPr/>
          </p:nvSpPr>
          <p:spPr>
            <a:xfrm>
              <a:off x="5029200" y="990600"/>
              <a:ext cx="908050" cy="421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457200">
                <a:spcBef>
                  <a:spcPts val="1200"/>
                </a:spcBef>
                <a:defRPr sz="20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o</a:t>
              </a:r>
              <a:r>
                <a:rPr baseline="-25000"/>
                <a:t>4</a:t>
              </a:r>
            </a:p>
          </p:txBody>
        </p:sp>
        <p:sp>
          <p:nvSpPr>
            <p:cNvPr id="254" name="Line"/>
            <p:cNvSpPr/>
            <p:nvPr/>
          </p:nvSpPr>
          <p:spPr>
            <a:xfrm>
              <a:off x="5467350" y="1028700"/>
              <a:ext cx="0" cy="4191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5" name="Line"/>
            <p:cNvSpPr/>
            <p:nvPr/>
          </p:nvSpPr>
          <p:spPr>
            <a:xfrm flipH="1">
              <a:off x="5257799" y="533400"/>
              <a:ext cx="304801" cy="4572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6" name="Line"/>
            <p:cNvSpPr/>
            <p:nvPr/>
          </p:nvSpPr>
          <p:spPr>
            <a:xfrm flipV="1">
              <a:off x="0" y="533399"/>
              <a:ext cx="5105400" cy="457202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7" name="Line"/>
            <p:cNvSpPr/>
            <p:nvPr/>
          </p:nvSpPr>
          <p:spPr>
            <a:xfrm flipH="1" flipV="1">
              <a:off x="6172199" y="533399"/>
              <a:ext cx="762001" cy="457201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58" name="timestamp 2"/>
            <p:cNvSpPr txBox="1"/>
            <p:nvPr/>
          </p:nvSpPr>
          <p:spPr>
            <a:xfrm>
              <a:off x="3200400" y="0"/>
              <a:ext cx="1828800" cy="37275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>
              <a:lvl1pPr defTabSz="457200">
                <a:spcBef>
                  <a:spcPts val="1200"/>
                </a:spcBef>
                <a:defRPr sz="2000">
                  <a:latin typeface="Times New Roman"/>
                  <a:ea typeface="Times New Roman"/>
                  <a:cs typeface="Times New Roman"/>
                  <a:sym typeface="Times New Roman"/>
                </a:defRPr>
              </a:lvl1pPr>
            </a:lstStyle>
            <a:p>
              <a:pPr/>
              <a:r>
                <a:t>timestamp 2</a:t>
              </a:r>
            </a:p>
          </p:txBody>
        </p:sp>
        <p:sp>
          <p:nvSpPr>
            <p:cNvPr id="259" name="Rectangle"/>
            <p:cNvSpPr/>
            <p:nvPr/>
          </p:nvSpPr>
          <p:spPr>
            <a:xfrm>
              <a:off x="6242050" y="1028700"/>
              <a:ext cx="1536700" cy="419100"/>
            </a:xfrm>
            <a:prstGeom prst="rect">
              <a:avLst/>
            </a:prstGeom>
            <a:noFill/>
            <a:ln w="2857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defTabSz="457200">
                <a:defRPr sz="1800"/>
              </a:pPr>
            </a:p>
          </p:txBody>
        </p:sp>
        <p:sp>
          <p:nvSpPr>
            <p:cNvPr id="260" name="Line"/>
            <p:cNvSpPr/>
            <p:nvPr/>
          </p:nvSpPr>
          <p:spPr>
            <a:xfrm>
              <a:off x="6731000" y="1028700"/>
              <a:ext cx="0" cy="4191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1" name="o6"/>
            <p:cNvSpPr txBox="1"/>
            <p:nvPr/>
          </p:nvSpPr>
          <p:spPr>
            <a:xfrm>
              <a:off x="6248400" y="990600"/>
              <a:ext cx="908050" cy="421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457200">
                <a:spcBef>
                  <a:spcPts val="1200"/>
                </a:spcBef>
                <a:defRPr sz="20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o</a:t>
              </a:r>
              <a:r>
                <a:rPr baseline="-25000"/>
                <a:t>6</a:t>
              </a:r>
            </a:p>
          </p:txBody>
        </p:sp>
        <p:sp>
          <p:nvSpPr>
            <p:cNvPr id="262" name="o7"/>
            <p:cNvSpPr txBox="1"/>
            <p:nvPr/>
          </p:nvSpPr>
          <p:spPr>
            <a:xfrm>
              <a:off x="6781800" y="990600"/>
              <a:ext cx="908050" cy="421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457200">
                <a:spcBef>
                  <a:spcPts val="1200"/>
                </a:spcBef>
                <a:defRPr sz="20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o</a:t>
              </a:r>
              <a:r>
                <a:rPr baseline="-25000"/>
                <a:t>7</a:t>
              </a:r>
            </a:p>
          </p:txBody>
        </p:sp>
        <p:sp>
          <p:nvSpPr>
            <p:cNvPr id="263" name="Line"/>
            <p:cNvSpPr/>
            <p:nvPr/>
          </p:nvSpPr>
          <p:spPr>
            <a:xfrm>
              <a:off x="7219950" y="1028700"/>
              <a:ext cx="0" cy="419100"/>
            </a:xfrm>
            <a:prstGeom prst="line">
              <a:avLst/>
            </a:prstGeom>
            <a:noFill/>
            <a:ln w="9525" cap="flat">
              <a:solidFill>
                <a:srgbClr val="000000"/>
              </a:solidFill>
              <a:prstDash val="solid"/>
              <a:round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/>
            </a:p>
          </p:txBody>
        </p:sp>
        <p:sp>
          <p:nvSpPr>
            <p:cNvPr id="264" name="o5’"/>
            <p:cNvSpPr txBox="1"/>
            <p:nvPr/>
          </p:nvSpPr>
          <p:spPr>
            <a:xfrm>
              <a:off x="7245350" y="990600"/>
              <a:ext cx="908050" cy="421010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defTabSz="457200">
                <a:spcBef>
                  <a:spcPts val="1200"/>
                </a:spcBef>
                <a:defRPr sz="20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o</a:t>
              </a:r>
              <a:r>
                <a:rPr baseline="-25000"/>
                <a:t>5</a:t>
              </a:r>
              <a:r>
                <a:t>’</a:t>
              </a:r>
            </a:p>
          </p:txBody>
        </p:sp>
      </p:grpSp>
      <p:sp>
        <p:nvSpPr>
          <p:cNvPr id="266" name="Square"/>
          <p:cNvSpPr/>
          <p:nvPr/>
        </p:nvSpPr>
        <p:spPr>
          <a:xfrm>
            <a:off x="2590800" y="2895600"/>
            <a:ext cx="685800" cy="685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67" name="Rectangle"/>
          <p:cNvSpPr/>
          <p:nvPr/>
        </p:nvSpPr>
        <p:spPr>
          <a:xfrm>
            <a:off x="2971800" y="3429000"/>
            <a:ext cx="457200" cy="685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68" name="Rectangle"/>
          <p:cNvSpPr/>
          <p:nvPr/>
        </p:nvSpPr>
        <p:spPr>
          <a:xfrm>
            <a:off x="3810000" y="2133600"/>
            <a:ext cx="914400" cy="1066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69" name="Square"/>
          <p:cNvSpPr/>
          <p:nvPr/>
        </p:nvSpPr>
        <p:spPr>
          <a:xfrm>
            <a:off x="4876800" y="3886200"/>
            <a:ext cx="457200" cy="4572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70" name="Rectangle"/>
          <p:cNvSpPr/>
          <p:nvPr/>
        </p:nvSpPr>
        <p:spPr>
          <a:xfrm>
            <a:off x="5486400" y="3124200"/>
            <a:ext cx="914400" cy="1066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71" name="Rectangle"/>
          <p:cNvSpPr/>
          <p:nvPr/>
        </p:nvSpPr>
        <p:spPr>
          <a:xfrm>
            <a:off x="5867400" y="3810000"/>
            <a:ext cx="762000" cy="6858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72" name="o1"/>
          <p:cNvSpPr txBox="1"/>
          <p:nvPr/>
        </p:nvSpPr>
        <p:spPr>
          <a:xfrm>
            <a:off x="2362200" y="24384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1</a:t>
            </a:r>
          </a:p>
        </p:txBody>
      </p:sp>
      <p:sp>
        <p:nvSpPr>
          <p:cNvPr id="273" name="o2"/>
          <p:cNvSpPr txBox="1"/>
          <p:nvPr/>
        </p:nvSpPr>
        <p:spPr>
          <a:xfrm>
            <a:off x="3124200" y="39624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2</a:t>
            </a:r>
          </a:p>
        </p:txBody>
      </p:sp>
      <p:sp>
        <p:nvSpPr>
          <p:cNvPr id="274" name="o6"/>
          <p:cNvSpPr txBox="1"/>
          <p:nvPr/>
        </p:nvSpPr>
        <p:spPr>
          <a:xfrm>
            <a:off x="5486400" y="26670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6</a:t>
            </a:r>
          </a:p>
        </p:txBody>
      </p:sp>
      <p:sp>
        <p:nvSpPr>
          <p:cNvPr id="275" name="Rectangle"/>
          <p:cNvSpPr/>
          <p:nvPr/>
        </p:nvSpPr>
        <p:spPr>
          <a:xfrm>
            <a:off x="3505200" y="2286000"/>
            <a:ext cx="609600" cy="762000"/>
          </a:xfrm>
          <a:prstGeom prst="rect">
            <a:avLst/>
          </a:prstGeom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76" name="o7"/>
          <p:cNvSpPr txBox="1"/>
          <p:nvPr/>
        </p:nvSpPr>
        <p:spPr>
          <a:xfrm>
            <a:off x="6324600" y="43434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7</a:t>
            </a:r>
          </a:p>
        </p:txBody>
      </p:sp>
      <p:sp>
        <p:nvSpPr>
          <p:cNvPr id="277" name="o5’"/>
          <p:cNvSpPr txBox="1"/>
          <p:nvPr/>
        </p:nvSpPr>
        <p:spPr>
          <a:xfrm>
            <a:off x="4800600" y="35052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5</a:t>
            </a:r>
            <a:r>
              <a:t>’</a:t>
            </a:r>
          </a:p>
        </p:txBody>
      </p:sp>
      <p:sp>
        <p:nvSpPr>
          <p:cNvPr id="278" name="Rectangle"/>
          <p:cNvSpPr/>
          <p:nvPr/>
        </p:nvSpPr>
        <p:spPr>
          <a:xfrm>
            <a:off x="2590800" y="2895600"/>
            <a:ext cx="838200" cy="1219200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txBody>
          <a:bodyPr lIns="45719" rIns="45719" anchor="ctr"/>
          <a:lstStyle/>
          <a:p>
            <a:pPr algn="ctr" defTabSz="457200">
              <a:defRPr sz="2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79" name="Rectangle"/>
          <p:cNvSpPr/>
          <p:nvPr/>
        </p:nvSpPr>
        <p:spPr>
          <a:xfrm>
            <a:off x="3505200" y="2133600"/>
            <a:ext cx="1219200" cy="1066800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txBody>
          <a:bodyPr lIns="45719" rIns="45719" anchor="ctr"/>
          <a:lstStyle/>
          <a:p>
            <a:pPr algn="ctr" defTabSz="457200">
              <a:defRPr sz="2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80" name="Rectangle"/>
          <p:cNvSpPr/>
          <p:nvPr/>
        </p:nvSpPr>
        <p:spPr>
          <a:xfrm>
            <a:off x="4876800" y="3124200"/>
            <a:ext cx="1752600" cy="1371600"/>
          </a:xfrm>
          <a:prstGeom prst="rect">
            <a:avLst/>
          </a:prstGeom>
          <a:ln>
            <a:solidFill>
              <a:srgbClr val="FF0000"/>
            </a:solidFill>
            <a:prstDash val="dash"/>
          </a:ln>
        </p:spPr>
        <p:txBody>
          <a:bodyPr lIns="45719" rIns="45719" anchor="ctr"/>
          <a:lstStyle/>
          <a:p>
            <a:pPr algn="ctr" defTabSz="457200">
              <a:defRPr sz="2000">
                <a:solidFill>
                  <a:schemeClr val="accent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</p:txBody>
      </p:sp>
      <p:sp>
        <p:nvSpPr>
          <p:cNvPr id="281" name="p1"/>
          <p:cNvSpPr txBox="1"/>
          <p:nvPr/>
        </p:nvSpPr>
        <p:spPr>
          <a:xfrm>
            <a:off x="2438400" y="39624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1</a:t>
            </a:r>
          </a:p>
        </p:txBody>
      </p:sp>
      <p:sp>
        <p:nvSpPr>
          <p:cNvPr id="282" name="p2’"/>
          <p:cNvSpPr txBox="1"/>
          <p:nvPr/>
        </p:nvSpPr>
        <p:spPr>
          <a:xfrm>
            <a:off x="4191000" y="31242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2</a:t>
            </a:r>
            <a:r>
              <a:t>’</a:t>
            </a:r>
          </a:p>
        </p:txBody>
      </p:sp>
      <p:sp>
        <p:nvSpPr>
          <p:cNvPr id="283" name="p3’"/>
          <p:cNvSpPr txBox="1"/>
          <p:nvPr/>
        </p:nvSpPr>
        <p:spPr>
          <a:xfrm>
            <a:off x="4419600" y="4191000"/>
            <a:ext cx="90805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p</a:t>
            </a:r>
            <a:r>
              <a:rPr baseline="-25000"/>
              <a:t>3</a:t>
            </a:r>
            <a:r>
              <a:t>’</a:t>
            </a:r>
          </a:p>
        </p:txBody>
      </p:sp>
      <p:sp>
        <p:nvSpPr>
          <p:cNvPr id="284" name="o4"/>
          <p:cNvSpPr txBox="1"/>
          <p:nvPr/>
        </p:nvSpPr>
        <p:spPr>
          <a:xfrm>
            <a:off x="4648200" y="18288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4</a:t>
            </a:r>
          </a:p>
        </p:txBody>
      </p:sp>
      <p:sp>
        <p:nvSpPr>
          <p:cNvPr id="285" name="o3"/>
          <p:cNvSpPr txBox="1"/>
          <p:nvPr/>
        </p:nvSpPr>
        <p:spPr>
          <a:xfrm>
            <a:off x="3200400" y="1905000"/>
            <a:ext cx="990600" cy="421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o</a:t>
            </a:r>
            <a:r>
              <a:rPr baseline="-25000"/>
              <a:t>3</a:t>
            </a:r>
          </a:p>
        </p:txBody>
      </p:sp>
      <p:sp>
        <p:nvSpPr>
          <p:cNvPr id="286" name="timestamp 2"/>
          <p:cNvSpPr txBox="1"/>
          <p:nvPr/>
        </p:nvSpPr>
        <p:spPr>
          <a:xfrm>
            <a:off x="6324600" y="2057400"/>
            <a:ext cx="1828800" cy="3727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defTabSz="457200">
              <a:spcBef>
                <a:spcPts val="12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timestamp 2</a:t>
            </a:r>
          </a:p>
        </p:txBody>
      </p:sp>
    </p:spTree>
  </p:cSld>
  <p:clrMapOvr>
    <a:masterClrMapping/>
  </p:clrMapOvr>
  <p:transition xmlns:p14="http://schemas.microsoft.com/office/powerpoint/2010/main" spd="med" advClick="1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10" presetID="3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blinds(horizontal)" transition="in">
                                      <p:cBhvr>
                                        <p:cTn id="7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whole" bldLvl="1" animBg="1" rev="0" advAuto="0" spid="265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Outline"/>
          <p:cNvSpPr txBox="1"/>
          <p:nvPr>
            <p:ph type="title" idx="4294967295"/>
          </p:nvPr>
        </p:nvSpPr>
        <p:spPr>
          <a:xfrm>
            <a:off x="1150937" y="617537"/>
            <a:ext cx="7793038" cy="1143001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/>
          </a:lstStyle>
          <a:p>
            <a:pPr/>
            <a:r>
              <a:t>Outline</a:t>
            </a:r>
          </a:p>
        </p:txBody>
      </p:sp>
      <p:sp>
        <p:nvSpPr>
          <p:cNvPr id="47" name="Spatial Databases…"/>
          <p:cNvSpPr txBox="1"/>
          <p:nvPr>
            <p:ph type="body" idx="4294967295"/>
          </p:nvPr>
        </p:nvSpPr>
        <p:spPr>
          <a:xfrm>
            <a:off x="1182687" y="2017712"/>
            <a:ext cx="7772401" cy="411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/>
            </a:pPr>
            <a:r>
              <a:t>Spatial Databases</a:t>
            </a:r>
          </a:p>
          <a:p>
            <a:pPr>
              <a:spcBef>
                <a:spcPts val="600"/>
              </a:spcBef>
              <a:defRPr sz="2800"/>
            </a:pPr>
            <a:r>
              <a:t>Temporal Databases</a:t>
            </a:r>
          </a:p>
          <a:p>
            <a:pPr>
              <a:spcBef>
                <a:spcPts val="600"/>
              </a:spcBef>
              <a:defRPr sz="2800"/>
            </a:pPr>
            <a:r>
              <a:t>Spatio-temporal Databases</a:t>
            </a:r>
          </a:p>
          <a:p>
            <a:pPr>
              <a:spcBef>
                <a:spcPts val="600"/>
              </a:spcBef>
              <a:defRPr sz="2800"/>
            </a:pPr>
            <a:r>
              <a:t>Multimedia Databases</a:t>
            </a:r>
          </a:p>
          <a:p>
            <a:pPr>
              <a:spcBef>
                <a:spcPts val="600"/>
              </a:spcBef>
              <a:defRPr sz="2800"/>
            </a:pPr>
            <a:r>
              <a:t>…..</a:t>
            </a:r>
          </a:p>
        </p:txBody>
      </p:sp>
      <p:sp>
        <p:nvSpPr>
          <p:cNvPr id="48" name="Line"/>
          <p:cNvSpPr/>
          <p:nvPr/>
        </p:nvSpPr>
        <p:spPr>
          <a:xfrm>
            <a:off x="304800" y="3365500"/>
            <a:ext cx="457201" cy="0"/>
          </a:xfrm>
          <a:prstGeom prst="line">
            <a:avLst/>
          </a:prstGeom>
          <a:ln w="76200">
            <a:solidFill>
              <a:srgbClr val="FF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HR-trees: Pros and Cons"/>
          <p:cNvSpPr txBox="1"/>
          <p:nvPr/>
        </p:nvSpPr>
        <p:spPr>
          <a:xfrm>
            <a:off x="685800" y="687891"/>
            <a:ext cx="7772400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 defTabSz="457200">
              <a:defRPr sz="36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HR-trees: Pros and Cons</a:t>
            </a:r>
          </a:p>
        </p:txBody>
      </p:sp>
      <p:sp>
        <p:nvSpPr>
          <p:cNvPr id="289" name="HR-trees answer timestamp queries very efficiently.…"/>
          <p:cNvSpPr txBox="1"/>
          <p:nvPr/>
        </p:nvSpPr>
        <p:spPr>
          <a:xfrm>
            <a:off x="762000" y="2133600"/>
            <a:ext cx="7772400" cy="10179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marL="342900" indent="-342900" defTabSz="457200">
              <a:spcBef>
                <a:spcPts val="400"/>
              </a:spcBef>
              <a:buSzPct val="10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742950" indent="-285750" defTabSz="457200">
              <a:spcBef>
                <a:spcPts val="400"/>
              </a:spcBef>
              <a:buSzPct val="100000"/>
              <a:buChar char="–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lvl2pPr>
          </a:lstStyle>
          <a:p>
            <a:pPr/>
            <a:r>
              <a:t>HR-trees answer timestamp queries very efficiently.</a:t>
            </a:r>
          </a:p>
          <a:p>
            <a:pPr lvl="1"/>
            <a:r>
              <a:t>A timestamp query degenerates into a spatial window query  handled by the corresponding R-tree at the query timestamp.</a:t>
            </a:r>
          </a:p>
        </p:txBody>
      </p:sp>
      <p:sp>
        <p:nvSpPr>
          <p:cNvPr id="290" name="Not quite efficient:…"/>
          <p:cNvSpPr txBox="1"/>
          <p:nvPr/>
        </p:nvSpPr>
        <p:spPr>
          <a:xfrm>
            <a:off x="762000" y="3352800"/>
            <a:ext cx="7772400" cy="27710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Not quite efficient:</a:t>
            </a:r>
          </a:p>
          <a:p>
            <a:pPr lvl="1" marL="742950" indent="-285750" defTabSz="457200">
              <a:spcBef>
                <a:spcPts val="400"/>
              </a:spcBef>
              <a:buSzPct val="100000"/>
              <a:buChar char="–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Expensive space consumption.</a:t>
            </a:r>
          </a:p>
          <a:p>
            <a:pPr lvl="1" marL="285750" indent="171450" defTabSz="457200">
              <a:spcBef>
                <a:spcPts val="4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A node needs to be duplicated even when only one object moves.</a:t>
            </a:r>
          </a:p>
          <a:p>
            <a:pPr lvl="1" marL="285750" indent="171450" defTabSz="457200">
              <a:spcBef>
                <a:spcPts val="4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lvl="1" marL="742950" indent="-285750" defTabSz="457200">
              <a:spcBef>
                <a:spcPts val="400"/>
              </a:spcBef>
              <a:buSzPct val="100000"/>
              <a:buChar char="–"/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Interval query processing is inefficient.</a:t>
            </a:r>
          </a:p>
          <a:p>
            <a:pPr lvl="1" marL="285750" indent="171450" defTabSz="457200">
              <a:spcBef>
                <a:spcPts val="400"/>
              </a:spcBef>
              <a:defRPr sz="20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	Although redundancy (from duplication) is necessary to maintain good timestamp query performance, it is excessive in HR-trees.</a:t>
            </a:r>
          </a:p>
        </p:txBody>
      </p:sp>
      <p:sp>
        <p:nvSpPr>
          <p:cNvPr id="291" name="Arrow"/>
          <p:cNvSpPr/>
          <p:nvPr/>
        </p:nvSpPr>
        <p:spPr>
          <a:xfrm>
            <a:off x="1219200" y="4114800"/>
            <a:ext cx="304800" cy="304800"/>
          </a:xfrm>
          <a:prstGeom prst="rightArrow">
            <a:avLst>
              <a:gd name="adj1" fmla="val 61454"/>
              <a:gd name="adj2" fmla="val 54685"/>
            </a:avLst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292" name="Arrow"/>
          <p:cNvSpPr/>
          <p:nvPr/>
        </p:nvSpPr>
        <p:spPr>
          <a:xfrm>
            <a:off x="1219200" y="5181600"/>
            <a:ext cx="304800" cy="304800"/>
          </a:xfrm>
          <a:prstGeom prst="rightArrow">
            <a:avLst>
              <a:gd name="adj1" fmla="val 61454"/>
              <a:gd name="adj2" fmla="val 54685"/>
            </a:avLst>
          </a:prstGeom>
          <a:solidFill>
            <a:schemeClr val="accent1"/>
          </a:solidFill>
          <a:ln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MVR-tree"/>
          <p:cNvSpPr txBox="1"/>
          <p:nvPr>
            <p:ph type="title" idx="4294967295"/>
          </p:nvPr>
        </p:nvSpPr>
        <p:spPr>
          <a:xfrm>
            <a:off x="838200" y="609600"/>
            <a:ext cx="7793038" cy="685800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MVR-tree </a:t>
            </a:r>
          </a:p>
        </p:txBody>
      </p:sp>
      <p:sp>
        <p:nvSpPr>
          <p:cNvPr id="295" name="Consider a 2D R-tree that evolves over time…"/>
          <p:cNvSpPr txBox="1"/>
          <p:nvPr>
            <p:ph type="body" idx="4294967295"/>
          </p:nvPr>
        </p:nvSpPr>
        <p:spPr>
          <a:xfrm>
            <a:off x="1182687" y="2017712"/>
            <a:ext cx="7772401" cy="411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Consider a 2D R-tree that evolves over time 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Use the Multiversion B-tree approach to store the evolution of the tree…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Need to consider some </a:t>
            </a:r>
            <a:r>
              <a:rPr>
                <a:latin typeface="Arial"/>
                <a:ea typeface="Arial"/>
                <a:cs typeface="Arial"/>
                <a:sym typeface="Arial"/>
              </a:rPr>
              <a:t>“</a:t>
            </a:r>
            <a:r>
              <a:t>spatial</a:t>
            </a:r>
            <a:r>
              <a:rPr>
                <a:latin typeface="Arial"/>
                <a:ea typeface="Arial"/>
                <a:cs typeface="Arial"/>
                <a:sym typeface="Arial"/>
              </a:rPr>
              <a:t>”</a:t>
            </a:r>
            <a:r>
              <a:t> issues:</a:t>
            </a:r>
          </a:p>
          <a:p>
            <a:pPr lvl="1" marL="742950" indent="-285750">
              <a:lnSpc>
                <a:spcPct val="90000"/>
              </a:lnSpc>
              <a:spcBef>
                <a:spcPts val="0"/>
              </a:spcBef>
              <a:buClr>
                <a:srgbClr val="FF0000"/>
              </a:buClr>
              <a:defRPr sz="2400"/>
            </a:pPr>
            <a:r>
              <a:t>No unique siblings, split methods, copies due to time split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To insert a new object, compute a bounding box that encloses the object at all time instants, insert this bb as MBR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MVR-Tree"/>
          <p:cNvSpPr txBox="1"/>
          <p:nvPr>
            <p:ph type="title" idx="4294967295"/>
          </p:nvPr>
        </p:nvSpPr>
        <p:spPr>
          <a:xfrm>
            <a:off x="838200" y="533400"/>
            <a:ext cx="7793038" cy="7699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MVR-Tree</a:t>
            </a:r>
          </a:p>
        </p:txBody>
      </p:sp>
      <p:sp>
        <p:nvSpPr>
          <p:cNvPr id="298" name="An update or a query at some time instant t searches only among the spatial objects that are alive at t…"/>
          <p:cNvSpPr txBox="1"/>
          <p:nvPr>
            <p:ph type="body" idx="4294967295"/>
          </p:nvPr>
        </p:nvSpPr>
        <p:spPr>
          <a:xfrm>
            <a:off x="914400" y="20574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An update or a query at some time instant t searches only among the spatial objects that are alive at t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Space is linear to the number of updates, the problem of </a:t>
            </a:r>
            <a:r>
              <a:rPr>
                <a:latin typeface="Arial"/>
                <a:ea typeface="Arial"/>
                <a:cs typeface="Arial"/>
                <a:sym typeface="Arial"/>
              </a:rPr>
              <a:t>“</a:t>
            </a:r>
            <a:r>
              <a:t>now</a:t>
            </a:r>
            <a:r>
              <a:rPr>
                <a:latin typeface="Arial"/>
                <a:ea typeface="Arial"/>
                <a:cs typeface="Arial"/>
                <a:sym typeface="Arial"/>
              </a:rPr>
              <a:t>”</a:t>
            </a:r>
            <a:r>
              <a:t> is avoided</a:t>
            </a:r>
          </a:p>
          <a:p>
            <a:pPr>
              <a:lnSpc>
                <a:spcPct val="90000"/>
              </a:lnSpc>
              <a:spcBef>
                <a:spcPts val="500"/>
              </a:spcBef>
              <a:defRPr sz="2400"/>
            </a:pPr>
            <a:r>
              <a:t>Very efficient for snapshot or small interval queries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An improvement: The MV3R-tree…"/>
          <p:cNvSpPr txBox="1"/>
          <p:nvPr/>
        </p:nvSpPr>
        <p:spPr>
          <a:xfrm>
            <a:off x="685800" y="535491"/>
            <a:ext cx="777240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/>
          <a:p>
            <a:pPr algn="ctr" defTabSz="457200">
              <a:defRPr sz="36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 improvement: The MV3R-tree</a:t>
            </a:r>
          </a:p>
          <a:p>
            <a:pPr algn="ctr" defTabSz="457200">
              <a:defRPr sz="36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[Tao &amp; Papadias 01] </a:t>
            </a:r>
          </a:p>
        </p:txBody>
      </p:sp>
      <p:sp>
        <p:nvSpPr>
          <p:cNvPr id="301" name="The MV3R-tree consists of a multi-version R-tree (MVR-tree) and an auxiliary 3D R-tree built on the leaves of the MVR-tree.…"/>
          <p:cNvSpPr txBox="1"/>
          <p:nvPr/>
        </p:nvSpPr>
        <p:spPr>
          <a:xfrm>
            <a:off x="609600" y="2590800"/>
            <a:ext cx="7924800" cy="1846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MV3R-tree consists of a multi-version R-tree (MVR-tree) and an auxiliary 3D R-tree built on the leaves of the MVR-tree.</a:t>
            </a:r>
          </a:p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MVR-tree is optimized from the original multi-version framework, taking into account spatial properties.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Redundancy in MVR-trees"/>
          <p:cNvSpPr txBox="1"/>
          <p:nvPr/>
        </p:nvSpPr>
        <p:spPr>
          <a:xfrm>
            <a:off x="1828800" y="573591"/>
            <a:ext cx="6019800" cy="6054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 defTabSz="457200">
              <a:defRPr sz="36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Redundancy in MVR-trees</a:t>
            </a:r>
          </a:p>
        </p:txBody>
      </p:sp>
      <p:sp>
        <p:nvSpPr>
          <p:cNvPr id="304" name="As with HR-trees, multi-version structures also aim at optimizing timestamp queries.…"/>
          <p:cNvSpPr txBox="1"/>
          <p:nvPr/>
        </p:nvSpPr>
        <p:spPr>
          <a:xfrm>
            <a:off x="838200" y="1828799"/>
            <a:ext cx="7772400" cy="275635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As with HR-trees, multi-version structures also aim at optimizing timestamp queries.</a:t>
            </a:r>
          </a:p>
          <a:p>
            <a:pPr lvl="1" marL="742950" indent="-285750" defTabSz="457200">
              <a:spcBef>
                <a:spcPts val="400"/>
              </a:spcBef>
              <a:buSzPct val="100000"/>
              <a:buChar char="–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To achieve this goal, the original multi-version framework still leads to considerable redundancy, though much less than HR-trees.</a:t>
            </a:r>
          </a:p>
          <a:p>
            <a:pPr marL="342900" indent="-342900" defTabSz="457200">
              <a:spcBef>
                <a:spcPts val="400"/>
              </a:spcBef>
              <a:buSzPct val="100000"/>
              <a:buChar char="–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Excessive redundancy is harmful.</a:t>
            </a:r>
          </a:p>
          <a:p>
            <a:pPr lvl="1" marL="742950" indent="-285750" defTabSz="457200">
              <a:spcBef>
                <a:spcPts val="400"/>
              </a:spcBef>
              <a:buSzPct val="100000"/>
              <a:buChar char="–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Space consumption is increased.</a:t>
            </a:r>
          </a:p>
          <a:p>
            <a:pPr lvl="1" marL="742950" indent="-285750" defTabSz="457200">
              <a:spcBef>
                <a:spcPts val="400"/>
              </a:spcBef>
              <a:buSzPct val="100000"/>
              <a:buChar char="–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Compromise interval query performance, as multiple copies of the same object need to be retrieved.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6" name="Optimizing MVR-trees: Reducing Redundancy"/>
          <p:cNvSpPr txBox="1"/>
          <p:nvPr/>
        </p:nvSpPr>
        <p:spPr>
          <a:xfrm>
            <a:off x="1295400" y="2091"/>
            <a:ext cx="693420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 defTabSz="457200">
              <a:defRPr sz="36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Optimizing MVR-trees: Reducing Redundancy</a:t>
            </a:r>
          </a:p>
        </p:txBody>
      </p:sp>
      <p:grpSp>
        <p:nvGrpSpPr>
          <p:cNvPr id="309" name="Group"/>
          <p:cNvGrpSpPr/>
          <p:nvPr/>
        </p:nvGrpSpPr>
        <p:grpSpPr>
          <a:xfrm>
            <a:off x="457200" y="1295399"/>
            <a:ext cx="7772400" cy="4953002"/>
            <a:chOff x="0" y="0"/>
            <a:chExt cx="7772400" cy="4953000"/>
          </a:xfrm>
        </p:grpSpPr>
        <p:sp>
          <p:nvSpPr>
            <p:cNvPr id="307" name="Rectangle"/>
            <p:cNvSpPr/>
            <p:nvPr/>
          </p:nvSpPr>
          <p:spPr>
            <a:xfrm>
              <a:off x="0" y="-1"/>
              <a:ext cx="7772400" cy="4953002"/>
            </a:xfrm>
            <a:prstGeom prst="rect">
              <a:avLst/>
            </a:prstGeom>
            <a:solidFill>
              <a:srgbClr val="FFFFFF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t">
              <a:noAutofit/>
            </a:bodyPr>
            <a:lstStyle/>
            <a:p>
              <a:pPr defTabSz="457200">
                <a:spcBef>
                  <a:spcPts val="400"/>
                </a:spcBef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  <p:sp>
          <p:nvSpPr>
            <p:cNvPr id="308" name="There are some heuristics to reduce data redundancy in MVR-trees in order to lower the space consumption and improve interval query performance.…"/>
            <p:cNvSpPr txBox="1"/>
            <p:nvPr/>
          </p:nvSpPr>
          <p:spPr>
            <a:xfrm>
              <a:off x="0" y="-1"/>
              <a:ext cx="7772400" cy="4152334"/>
            </a:xfrm>
            <a:prstGeom prst="rect">
              <a:avLst/>
            </a:prstGeom>
            <a:noFill/>
            <a:ln w="12700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val="1"/>
              </a:ext>
            </a:extLst>
          </p:spPr>
          <p:txBody>
            <a:bodyPr wrap="square" lIns="45719" tIns="45719" rIns="45719" bIns="45719" numCol="1" anchor="t">
              <a:spAutoFit/>
            </a:bodyPr>
            <a:lstStyle/>
            <a:p>
              <a:pPr marL="457200" indent="-457200" defTabSz="457200">
                <a:spcBef>
                  <a:spcPts val="400"/>
                </a:spcBef>
                <a:buSzPct val="100000"/>
                <a:buChar char="•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There are some heuristics to reduce data redundancy in MVR-trees in order to lower the space consumption and improve interval query performance.</a:t>
              </a:r>
            </a:p>
            <a:p>
              <a:pPr lvl="1" marL="914400" indent="-457200" defTabSz="457200">
                <a:spcBef>
                  <a:spcPts val="400"/>
                </a:spcBef>
                <a:buSzPct val="100000"/>
                <a:buChar char="•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Insertion</a:t>
              </a:r>
            </a:p>
            <a:p>
              <a:pPr lvl="2" marL="1371600" indent="-457200" defTabSz="457200">
                <a:spcBef>
                  <a:spcPts val="400"/>
                </a:spcBef>
                <a:buSzPct val="100000"/>
                <a:buAutoNum type="arabicPeriod" startAt="1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General Key Split</a:t>
              </a:r>
            </a:p>
            <a:p>
              <a:pPr lvl="2" marL="1371600" indent="-457200" defTabSz="457200">
                <a:spcBef>
                  <a:spcPts val="400"/>
                </a:spcBef>
                <a:buSzPct val="100000"/>
                <a:buAutoNum type="arabicPeriod" startAt="1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Insert in node after reinserting one of the entries</a:t>
              </a:r>
            </a:p>
            <a:p>
              <a:pPr lvl="2" marL="1371600" indent="-457200" defTabSz="457200">
                <a:spcBef>
                  <a:spcPts val="400"/>
                </a:spcBef>
                <a:buSzPct val="100000"/>
                <a:buAutoNum type="arabicPeriod" startAt="1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Insert in another node</a:t>
              </a:r>
            </a:p>
            <a:p>
              <a:pPr lvl="2" marL="1371600" indent="-457200" defTabSz="457200">
                <a:spcBef>
                  <a:spcPts val="400"/>
                </a:spcBef>
                <a:buSzPct val="100000"/>
                <a:buAutoNum type="arabicPeriod" startAt="1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Version split</a:t>
              </a:r>
            </a:p>
            <a:p>
              <a:pPr marL="457200" indent="-457200" defTabSz="457200">
                <a:spcBef>
                  <a:spcPts val="400"/>
                </a:spcBef>
                <a:buSzPct val="100000"/>
                <a:buChar char="•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  <a:p>
              <a:pPr marL="457200" indent="-457200" defTabSz="457200">
                <a:spcBef>
                  <a:spcPts val="400"/>
                </a:spcBef>
                <a:buSzPct val="100000"/>
                <a:buChar char="•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The resulting trees contain much less redundancy</a:t>
              </a:r>
            </a:p>
            <a:p>
              <a:pPr lvl="1" marL="914400" indent="-457200" defTabSz="457200">
                <a:spcBef>
                  <a:spcPts val="400"/>
                </a:spcBef>
                <a:buSzPct val="100000"/>
                <a:buChar char="–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Lower tree sizes and accelerate interval queries.</a:t>
              </a:r>
            </a:p>
            <a:p>
              <a:pPr lvl="1" marL="914400" indent="-457200" defTabSz="457200">
                <a:spcBef>
                  <a:spcPts val="400"/>
                </a:spcBef>
                <a:buSzPct val="100000"/>
                <a:buChar char="–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  <a:r>
                <a:t>Timestamp queries are only slightly compromised.</a:t>
              </a:r>
            </a:p>
            <a:p>
              <a:pPr marL="457200" indent="-457200" defTabSz="457200">
                <a:spcBef>
                  <a:spcPts val="400"/>
                </a:spcBef>
                <a:buSzPct val="100000"/>
                <a:buChar char="•"/>
                <a:defRPr sz="1800">
                  <a:latin typeface="Times New Roman"/>
                  <a:ea typeface="Times New Roman"/>
                  <a:cs typeface="Times New Roman"/>
                  <a:sym typeface="Times New Roman"/>
                </a:defRPr>
              </a:pPr>
            </a:p>
          </p:txBody>
        </p:sp>
      </p:grpSp>
    </p:spTree>
  </p:cSld>
  <p:clrMapOvr>
    <a:masterClrMapping/>
  </p:clrMapOvr>
  <p:transition xmlns:p14="http://schemas.microsoft.com/office/powerpoint/2010/main" spd="med" advClick="1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Interval Query with Multi-Version Structures"/>
          <p:cNvSpPr txBox="1"/>
          <p:nvPr/>
        </p:nvSpPr>
        <p:spPr>
          <a:xfrm>
            <a:off x="762000" y="459291"/>
            <a:ext cx="716280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 defTabSz="457200">
              <a:defRPr sz="36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Interval Query with Multi-Version Structures</a:t>
            </a:r>
          </a:p>
        </p:txBody>
      </p:sp>
      <p:sp>
        <p:nvSpPr>
          <p:cNvPr id="312" name="Need to search several logical trees responsible for the queried timestamps.…"/>
          <p:cNvSpPr txBox="1"/>
          <p:nvPr/>
        </p:nvSpPr>
        <p:spPr>
          <a:xfrm>
            <a:off x="762000" y="2057400"/>
            <a:ext cx="7772400" cy="216808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Need to search several logical trees responsible for the queried timestamps.</a:t>
            </a:r>
          </a:p>
          <a:p>
            <a:pPr marL="342900" indent="-342900" defTabSz="457200">
              <a:spcBef>
                <a:spcPts val="400"/>
              </a:spcBef>
              <a:buSzPct val="100000"/>
              <a:buChar char="–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</a:p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Since multiple parent entries may point to the same child node, it is imperative to avoid duplicate accesses to the child.</a:t>
            </a:r>
          </a:p>
          <a:p>
            <a:pPr lvl="1" marL="742950" indent="-285750" defTabSz="457200">
              <a:spcBef>
                <a:spcPts val="400"/>
              </a:spcBef>
              <a:buSzPct val="100000"/>
              <a:buAutoNum type="arabicPeriod" startAt="1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If a node is re-visited, the entire subtree rooted at the node needs to be re-visited. </a:t>
            </a:r>
          </a:p>
          <a:p>
            <a:pPr marL="342900" indent="-342900" defTabSz="457200">
              <a:spcBef>
                <a:spcPts val="400"/>
              </a:spcBef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    Solution? Keep a hash table, other solutions exist also.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Building a 3D R-tree on the Leaves of the MVR-tree"/>
          <p:cNvSpPr txBox="1"/>
          <p:nvPr/>
        </p:nvSpPr>
        <p:spPr>
          <a:xfrm>
            <a:off x="1066800" y="383091"/>
            <a:ext cx="7239000" cy="113881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 algn="ctr" defTabSz="457200">
              <a:defRPr sz="3600">
                <a:solidFill>
                  <a:srgbClr val="333399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/>
            <a:r>
              <a:t>Building a 3D R-tree on the Leaves of the MVR-tree</a:t>
            </a:r>
          </a:p>
        </p:txBody>
      </p:sp>
      <p:sp>
        <p:nvSpPr>
          <p:cNvPr id="315" name="Build a 3D R-tree on the leaf nodes of the MVR-tree…"/>
          <p:cNvSpPr txBox="1"/>
          <p:nvPr/>
        </p:nvSpPr>
        <p:spPr>
          <a:xfrm>
            <a:off x="762000" y="1828800"/>
            <a:ext cx="7772400" cy="184652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Build a 3D R-tree on the leaf nodes of the MVR-tree</a:t>
            </a:r>
          </a:p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size of the 3D R-tree is much smaller than a complete 3D R-tree as the number of leaf nodes is significantly lower than the number of actual objects.</a:t>
            </a:r>
          </a:p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Since the 3D R-tree is not an acylic graph but a tree, we do not have duplicate visit problem.</a:t>
            </a:r>
          </a:p>
          <a:p>
            <a:pPr marL="342900" indent="-342900" defTabSz="457200">
              <a:spcBef>
                <a:spcPts val="400"/>
              </a:spcBef>
              <a:buSzPct val="100000"/>
              <a:buChar char="•"/>
              <a:defRPr sz="1800"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Long interval queries are processed with the auxiliary 3D R-trees.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Rectangle"/>
          <p:cNvSpPr/>
          <p:nvPr/>
        </p:nvSpPr>
        <p:spPr>
          <a:xfrm>
            <a:off x="1600200" y="2305050"/>
            <a:ext cx="954088" cy="381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18" name="Line"/>
          <p:cNvSpPr/>
          <p:nvPr/>
        </p:nvSpPr>
        <p:spPr>
          <a:xfrm>
            <a:off x="1798637" y="230505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19" name="Line"/>
          <p:cNvSpPr/>
          <p:nvPr/>
        </p:nvSpPr>
        <p:spPr>
          <a:xfrm>
            <a:off x="2287587" y="230505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0" name="Rectangle"/>
          <p:cNvSpPr/>
          <p:nvPr/>
        </p:nvSpPr>
        <p:spPr>
          <a:xfrm>
            <a:off x="442912" y="3257550"/>
            <a:ext cx="955676" cy="381000"/>
          </a:xfrm>
          <a:prstGeom prst="rect">
            <a:avLst/>
          </a:prstGeom>
          <a:solidFill>
            <a:schemeClr val="accent2"/>
          </a:solidFill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21" name="Line"/>
          <p:cNvSpPr/>
          <p:nvPr/>
        </p:nvSpPr>
        <p:spPr>
          <a:xfrm flipH="1">
            <a:off x="641349" y="325755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2" name="Line"/>
          <p:cNvSpPr/>
          <p:nvPr/>
        </p:nvSpPr>
        <p:spPr>
          <a:xfrm>
            <a:off x="1130300" y="3257550"/>
            <a:ext cx="0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3" name="Rectangle"/>
          <p:cNvSpPr/>
          <p:nvPr/>
        </p:nvSpPr>
        <p:spPr>
          <a:xfrm>
            <a:off x="1752600" y="3257550"/>
            <a:ext cx="954088" cy="381000"/>
          </a:xfrm>
          <a:prstGeom prst="rect">
            <a:avLst/>
          </a:prstGeom>
          <a:solidFill>
            <a:schemeClr val="accent2"/>
          </a:solidFill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24" name="Line"/>
          <p:cNvSpPr/>
          <p:nvPr/>
        </p:nvSpPr>
        <p:spPr>
          <a:xfrm>
            <a:off x="1951037" y="325755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5" name="Line"/>
          <p:cNvSpPr/>
          <p:nvPr/>
        </p:nvSpPr>
        <p:spPr>
          <a:xfrm>
            <a:off x="2439987" y="325755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6" name="Rectangle"/>
          <p:cNvSpPr/>
          <p:nvPr/>
        </p:nvSpPr>
        <p:spPr>
          <a:xfrm>
            <a:off x="3200400" y="3257550"/>
            <a:ext cx="954088" cy="381000"/>
          </a:xfrm>
          <a:prstGeom prst="rect">
            <a:avLst/>
          </a:prstGeom>
          <a:solidFill>
            <a:schemeClr val="accent2"/>
          </a:solidFill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27" name="Line"/>
          <p:cNvSpPr/>
          <p:nvPr/>
        </p:nvSpPr>
        <p:spPr>
          <a:xfrm>
            <a:off x="3398837" y="325755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8" name="Line"/>
          <p:cNvSpPr/>
          <p:nvPr/>
        </p:nvSpPr>
        <p:spPr>
          <a:xfrm>
            <a:off x="3887787" y="325755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29" name="Rectangle"/>
          <p:cNvSpPr/>
          <p:nvPr/>
        </p:nvSpPr>
        <p:spPr>
          <a:xfrm>
            <a:off x="3886200" y="2305050"/>
            <a:ext cx="954088" cy="381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30" name="Line"/>
          <p:cNvSpPr/>
          <p:nvPr/>
        </p:nvSpPr>
        <p:spPr>
          <a:xfrm>
            <a:off x="4084637" y="230505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1" name="Line"/>
          <p:cNvSpPr/>
          <p:nvPr/>
        </p:nvSpPr>
        <p:spPr>
          <a:xfrm>
            <a:off x="4573587" y="230505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2" name="Rectangle"/>
          <p:cNvSpPr/>
          <p:nvPr/>
        </p:nvSpPr>
        <p:spPr>
          <a:xfrm>
            <a:off x="5715000" y="2286000"/>
            <a:ext cx="954088" cy="381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33" name="Line"/>
          <p:cNvSpPr/>
          <p:nvPr/>
        </p:nvSpPr>
        <p:spPr>
          <a:xfrm>
            <a:off x="5913437" y="22860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4" name="Line"/>
          <p:cNvSpPr/>
          <p:nvPr/>
        </p:nvSpPr>
        <p:spPr>
          <a:xfrm>
            <a:off x="6402387" y="22860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5" name="Rectangle"/>
          <p:cNvSpPr/>
          <p:nvPr/>
        </p:nvSpPr>
        <p:spPr>
          <a:xfrm>
            <a:off x="4572000" y="3257550"/>
            <a:ext cx="954088" cy="381000"/>
          </a:xfrm>
          <a:prstGeom prst="rect">
            <a:avLst/>
          </a:prstGeom>
          <a:solidFill>
            <a:schemeClr val="accent2"/>
          </a:solidFill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36" name="Line"/>
          <p:cNvSpPr/>
          <p:nvPr/>
        </p:nvSpPr>
        <p:spPr>
          <a:xfrm>
            <a:off x="4770437" y="325755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7" name="Line"/>
          <p:cNvSpPr/>
          <p:nvPr/>
        </p:nvSpPr>
        <p:spPr>
          <a:xfrm>
            <a:off x="5259387" y="325755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38" name="Rectangle"/>
          <p:cNvSpPr/>
          <p:nvPr/>
        </p:nvSpPr>
        <p:spPr>
          <a:xfrm>
            <a:off x="2652712" y="1066800"/>
            <a:ext cx="955676" cy="381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39" name="Line"/>
          <p:cNvSpPr/>
          <p:nvPr/>
        </p:nvSpPr>
        <p:spPr>
          <a:xfrm>
            <a:off x="2851150" y="1066800"/>
            <a:ext cx="0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0" name="Line"/>
          <p:cNvSpPr/>
          <p:nvPr/>
        </p:nvSpPr>
        <p:spPr>
          <a:xfrm>
            <a:off x="3340100" y="1066800"/>
            <a:ext cx="0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1" name="Line"/>
          <p:cNvSpPr/>
          <p:nvPr/>
        </p:nvSpPr>
        <p:spPr>
          <a:xfrm flipH="1">
            <a:off x="2078037" y="1447800"/>
            <a:ext cx="844551" cy="85725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42" name="Line"/>
          <p:cNvSpPr/>
          <p:nvPr/>
        </p:nvSpPr>
        <p:spPr>
          <a:xfrm>
            <a:off x="3303587" y="1447800"/>
            <a:ext cx="1060451" cy="85725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43" name="Rectangle"/>
          <p:cNvSpPr/>
          <p:nvPr/>
        </p:nvSpPr>
        <p:spPr>
          <a:xfrm>
            <a:off x="7123112" y="2286000"/>
            <a:ext cx="954088" cy="381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44" name="Line"/>
          <p:cNvSpPr/>
          <p:nvPr/>
        </p:nvSpPr>
        <p:spPr>
          <a:xfrm>
            <a:off x="7319962" y="22860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5" name="Line"/>
          <p:cNvSpPr/>
          <p:nvPr/>
        </p:nvSpPr>
        <p:spPr>
          <a:xfrm>
            <a:off x="7808912" y="22860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6" name="Rectangle"/>
          <p:cNvSpPr/>
          <p:nvPr/>
        </p:nvSpPr>
        <p:spPr>
          <a:xfrm>
            <a:off x="5867400" y="3200400"/>
            <a:ext cx="954088" cy="381000"/>
          </a:xfrm>
          <a:prstGeom prst="rect">
            <a:avLst/>
          </a:prstGeom>
          <a:solidFill>
            <a:schemeClr val="accent2"/>
          </a:solidFill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47" name="Line"/>
          <p:cNvSpPr/>
          <p:nvPr/>
        </p:nvSpPr>
        <p:spPr>
          <a:xfrm>
            <a:off x="6065837" y="32004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8" name="Line"/>
          <p:cNvSpPr/>
          <p:nvPr/>
        </p:nvSpPr>
        <p:spPr>
          <a:xfrm>
            <a:off x="6554787" y="32004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49" name="Rectangle"/>
          <p:cNvSpPr/>
          <p:nvPr/>
        </p:nvSpPr>
        <p:spPr>
          <a:xfrm>
            <a:off x="7427912" y="3200400"/>
            <a:ext cx="954088" cy="381000"/>
          </a:xfrm>
          <a:prstGeom prst="rect">
            <a:avLst/>
          </a:prstGeom>
          <a:solidFill>
            <a:schemeClr val="accent2"/>
          </a:solidFill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50" name="Line"/>
          <p:cNvSpPr/>
          <p:nvPr/>
        </p:nvSpPr>
        <p:spPr>
          <a:xfrm>
            <a:off x="7624762" y="32004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1" name="Line"/>
          <p:cNvSpPr/>
          <p:nvPr/>
        </p:nvSpPr>
        <p:spPr>
          <a:xfrm>
            <a:off x="8113712" y="32004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52" name="Line"/>
          <p:cNvSpPr/>
          <p:nvPr/>
        </p:nvSpPr>
        <p:spPr>
          <a:xfrm flipH="1">
            <a:off x="920750" y="2667000"/>
            <a:ext cx="908050" cy="590550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53" name="Line"/>
          <p:cNvSpPr/>
          <p:nvPr/>
        </p:nvSpPr>
        <p:spPr>
          <a:xfrm>
            <a:off x="2209800" y="2667000"/>
            <a:ext cx="20638" cy="590550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54" name="Line"/>
          <p:cNvSpPr/>
          <p:nvPr/>
        </p:nvSpPr>
        <p:spPr>
          <a:xfrm flipH="1">
            <a:off x="3678237" y="2666999"/>
            <a:ext cx="512763" cy="59055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55" name="Line"/>
          <p:cNvSpPr/>
          <p:nvPr/>
        </p:nvSpPr>
        <p:spPr>
          <a:xfrm>
            <a:off x="4419599" y="2667000"/>
            <a:ext cx="630239" cy="590550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cxnSp>
        <p:nvCxnSpPr>
          <p:cNvPr id="356" name="Connection Line"/>
          <p:cNvCxnSpPr>
            <a:stCxn id="332" idx="0"/>
            <a:endCxn id="337" idx="0"/>
          </p:cNvCxnSpPr>
          <p:nvPr/>
        </p:nvCxnSpPr>
        <p:spPr>
          <a:xfrm flipH="1">
            <a:off x="5259387" y="2476500"/>
            <a:ext cx="932657" cy="971551"/>
          </a:xfrm>
          <a:prstGeom prst="straightConnector1">
            <a:avLst/>
          </a:prstGeom>
          <a:ln>
            <a:solidFill>
              <a:srgbClr val="000000"/>
            </a:solidFill>
            <a:miter/>
          </a:ln>
        </p:spPr>
      </p:cxnSp>
      <p:cxnSp>
        <p:nvCxnSpPr>
          <p:cNvPr id="357" name="Connection Line"/>
          <p:cNvCxnSpPr>
            <a:stCxn id="334" idx="0"/>
            <a:endCxn id="346" idx="0"/>
          </p:cNvCxnSpPr>
          <p:nvPr/>
        </p:nvCxnSpPr>
        <p:spPr>
          <a:xfrm flipH="1">
            <a:off x="6344443" y="2476500"/>
            <a:ext cx="57945" cy="914400"/>
          </a:xfrm>
          <a:prstGeom prst="straightConnector1">
            <a:avLst/>
          </a:prstGeom>
          <a:ln>
            <a:solidFill>
              <a:srgbClr val="000000"/>
            </a:solidFill>
            <a:miter/>
          </a:ln>
        </p:spPr>
      </p:cxnSp>
      <p:sp>
        <p:nvSpPr>
          <p:cNvPr id="358" name="Line"/>
          <p:cNvSpPr/>
          <p:nvPr/>
        </p:nvSpPr>
        <p:spPr>
          <a:xfrm flipH="1">
            <a:off x="6629399" y="2667000"/>
            <a:ext cx="762001" cy="53340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59" name="Line"/>
          <p:cNvSpPr/>
          <p:nvPr/>
        </p:nvSpPr>
        <p:spPr>
          <a:xfrm>
            <a:off x="7772400" y="2667000"/>
            <a:ext cx="131763" cy="53340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60" name="Rectangle"/>
          <p:cNvSpPr/>
          <p:nvPr/>
        </p:nvSpPr>
        <p:spPr>
          <a:xfrm>
            <a:off x="2514600" y="4343400"/>
            <a:ext cx="954088" cy="381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61" name="Line"/>
          <p:cNvSpPr/>
          <p:nvPr/>
        </p:nvSpPr>
        <p:spPr>
          <a:xfrm>
            <a:off x="2713037" y="43434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2" name="Line"/>
          <p:cNvSpPr/>
          <p:nvPr/>
        </p:nvSpPr>
        <p:spPr>
          <a:xfrm>
            <a:off x="3201987" y="43434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3" name="Rectangle"/>
          <p:cNvSpPr/>
          <p:nvPr/>
        </p:nvSpPr>
        <p:spPr>
          <a:xfrm>
            <a:off x="5334000" y="4419600"/>
            <a:ext cx="954088" cy="381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64" name="Line"/>
          <p:cNvSpPr/>
          <p:nvPr/>
        </p:nvSpPr>
        <p:spPr>
          <a:xfrm>
            <a:off x="5532437" y="44196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5" name="Line"/>
          <p:cNvSpPr/>
          <p:nvPr/>
        </p:nvSpPr>
        <p:spPr>
          <a:xfrm>
            <a:off x="6021387" y="44196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6" name="Rectangle"/>
          <p:cNvSpPr/>
          <p:nvPr/>
        </p:nvSpPr>
        <p:spPr>
          <a:xfrm>
            <a:off x="3998912" y="5486400"/>
            <a:ext cx="954088" cy="381000"/>
          </a:xfrm>
          <a:prstGeom prst="rect">
            <a:avLst/>
          </a:prstGeom>
          <a:ln w="28575">
            <a:solidFill>
              <a:srgbClr val="000000"/>
            </a:solidFill>
          </a:ln>
        </p:spPr>
        <p:txBody>
          <a:bodyPr lIns="45719" rIns="45719" anchor="ctr"/>
          <a:lstStyle/>
          <a:p>
            <a:pPr defTabSz="457200">
              <a:defRPr sz="1800"/>
            </a:pPr>
          </a:p>
        </p:txBody>
      </p:sp>
      <p:sp>
        <p:nvSpPr>
          <p:cNvPr id="367" name="Line"/>
          <p:cNvSpPr/>
          <p:nvPr/>
        </p:nvSpPr>
        <p:spPr>
          <a:xfrm>
            <a:off x="4195762" y="54864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8" name="Line"/>
          <p:cNvSpPr/>
          <p:nvPr/>
        </p:nvSpPr>
        <p:spPr>
          <a:xfrm>
            <a:off x="4684712" y="5486400"/>
            <a:ext cx="1" cy="381001"/>
          </a:xfrm>
          <a:prstGeom prst="line">
            <a:avLst/>
          </a:prstGeom>
          <a:ln>
            <a:solidFill>
              <a:srgbClr val="000000"/>
            </a:solidFill>
          </a:ln>
        </p:spPr>
        <p:txBody>
          <a:bodyPr lIns="45719" rIns="45719"/>
          <a:lstStyle/>
          <a:p>
            <a:pPr/>
          </a:p>
        </p:txBody>
      </p:sp>
      <p:sp>
        <p:nvSpPr>
          <p:cNvPr id="369" name="3D Rtree"/>
          <p:cNvSpPr txBox="1"/>
          <p:nvPr/>
        </p:nvSpPr>
        <p:spPr>
          <a:xfrm>
            <a:off x="6858000" y="5334000"/>
            <a:ext cx="995658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/>
            <a:r>
              <a:t>3D Rtree</a:t>
            </a:r>
          </a:p>
        </p:txBody>
      </p:sp>
      <p:sp>
        <p:nvSpPr>
          <p:cNvPr id="370" name="Line"/>
          <p:cNvSpPr/>
          <p:nvPr/>
        </p:nvSpPr>
        <p:spPr>
          <a:xfrm flipH="1" flipV="1">
            <a:off x="5638800" y="5181599"/>
            <a:ext cx="990600" cy="228601"/>
          </a:xfrm>
          <a:prstGeom prst="line">
            <a:avLst/>
          </a:prstGeom>
          <a:ln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1" name="MVR-tree"/>
          <p:cNvSpPr txBox="1"/>
          <p:nvPr/>
        </p:nvSpPr>
        <p:spPr>
          <a:xfrm>
            <a:off x="6477000" y="990600"/>
            <a:ext cx="1029479" cy="3708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800"/>
            </a:lvl1pPr>
          </a:lstStyle>
          <a:p>
            <a:pPr/>
            <a:r>
              <a:t>MVR-tree</a:t>
            </a:r>
          </a:p>
        </p:txBody>
      </p:sp>
      <p:sp>
        <p:nvSpPr>
          <p:cNvPr id="372" name="Line"/>
          <p:cNvSpPr/>
          <p:nvPr/>
        </p:nvSpPr>
        <p:spPr>
          <a:xfrm flipH="1">
            <a:off x="4800600" y="1295399"/>
            <a:ext cx="1447800" cy="609602"/>
          </a:xfrm>
          <a:prstGeom prst="line">
            <a:avLst/>
          </a:prstGeom>
          <a:ln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  <p:sp>
        <p:nvSpPr>
          <p:cNvPr id="373" name="Line"/>
          <p:cNvSpPr/>
          <p:nvPr/>
        </p:nvSpPr>
        <p:spPr>
          <a:xfrm flipH="1" flipV="1">
            <a:off x="3276600" y="4724399"/>
            <a:ext cx="919163" cy="76200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74" name="Line"/>
          <p:cNvSpPr/>
          <p:nvPr/>
        </p:nvSpPr>
        <p:spPr>
          <a:xfrm flipV="1">
            <a:off x="4684712" y="4800600"/>
            <a:ext cx="954088" cy="685800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75" name="Line"/>
          <p:cNvSpPr/>
          <p:nvPr/>
        </p:nvSpPr>
        <p:spPr>
          <a:xfrm flipH="1" flipV="1">
            <a:off x="762000" y="3657600"/>
            <a:ext cx="1951038" cy="68580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cxnSp>
        <p:nvCxnSpPr>
          <p:cNvPr id="376" name="Connection Line"/>
          <p:cNvCxnSpPr>
            <a:stCxn id="360" idx="0"/>
            <a:endCxn id="323" idx="0"/>
          </p:cNvCxnSpPr>
          <p:nvPr/>
        </p:nvCxnSpPr>
        <p:spPr>
          <a:xfrm flipH="1" flipV="1">
            <a:off x="2229643" y="3448050"/>
            <a:ext cx="762001" cy="1085850"/>
          </a:xfrm>
          <a:prstGeom prst="straightConnector1">
            <a:avLst/>
          </a:prstGeom>
          <a:ln>
            <a:solidFill>
              <a:srgbClr val="000000"/>
            </a:solidFill>
            <a:miter/>
          </a:ln>
        </p:spPr>
      </p:cxnSp>
      <p:cxnSp>
        <p:nvCxnSpPr>
          <p:cNvPr id="377" name="Connection Line"/>
          <p:cNvCxnSpPr>
            <a:stCxn id="362" idx="0"/>
            <a:endCxn id="326" idx="0"/>
          </p:cNvCxnSpPr>
          <p:nvPr/>
        </p:nvCxnSpPr>
        <p:spPr>
          <a:xfrm flipV="1">
            <a:off x="3201987" y="3448050"/>
            <a:ext cx="475457" cy="1085851"/>
          </a:xfrm>
          <a:prstGeom prst="straightConnector1">
            <a:avLst/>
          </a:prstGeom>
          <a:ln>
            <a:solidFill>
              <a:srgbClr val="000000"/>
            </a:solidFill>
            <a:miter/>
          </a:ln>
        </p:spPr>
      </p:cxnSp>
      <p:sp>
        <p:nvSpPr>
          <p:cNvPr id="378" name="Line"/>
          <p:cNvSpPr/>
          <p:nvPr/>
        </p:nvSpPr>
        <p:spPr>
          <a:xfrm flipH="1" flipV="1">
            <a:off x="4953000" y="3657599"/>
            <a:ext cx="685800" cy="762001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cxnSp>
        <p:nvCxnSpPr>
          <p:cNvPr id="379" name="Connection Line"/>
          <p:cNvCxnSpPr>
            <a:stCxn id="363" idx="0"/>
            <a:endCxn id="346" idx="0"/>
          </p:cNvCxnSpPr>
          <p:nvPr/>
        </p:nvCxnSpPr>
        <p:spPr>
          <a:xfrm flipV="1">
            <a:off x="5811043" y="3390900"/>
            <a:ext cx="533401" cy="1219200"/>
          </a:xfrm>
          <a:prstGeom prst="straightConnector1">
            <a:avLst/>
          </a:prstGeom>
          <a:ln>
            <a:solidFill>
              <a:srgbClr val="000000"/>
            </a:solidFill>
            <a:miter/>
          </a:ln>
        </p:spPr>
      </p:cxnSp>
      <p:sp>
        <p:nvSpPr>
          <p:cNvPr id="380" name="Line"/>
          <p:cNvSpPr/>
          <p:nvPr/>
        </p:nvSpPr>
        <p:spPr>
          <a:xfrm flipV="1">
            <a:off x="6021387" y="3581400"/>
            <a:ext cx="1751014" cy="838200"/>
          </a:xfrm>
          <a:prstGeom prst="line">
            <a:avLst/>
          </a:prstGeom>
          <a:ln>
            <a:solidFill>
              <a:srgbClr val="000000"/>
            </a:solidFill>
            <a:miter/>
          </a:ln>
        </p:spPr>
        <p:txBody>
          <a:bodyPr lIns="45719" rIns="45719"/>
          <a:lstStyle/>
          <a:p>
            <a:pPr/>
          </a:p>
        </p:txBody>
      </p:sp>
      <p:sp>
        <p:nvSpPr>
          <p:cNvPr id="381" name="leaf nodes"/>
          <p:cNvSpPr txBox="1"/>
          <p:nvPr/>
        </p:nvSpPr>
        <p:spPr>
          <a:xfrm>
            <a:off x="76200" y="2514600"/>
            <a:ext cx="1025982" cy="332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9" rIns="45719">
            <a:spAutoFit/>
          </a:bodyPr>
          <a:lstStyle>
            <a:lvl1pPr defTabSz="457200">
              <a:defRPr sz="1600"/>
            </a:lvl1pPr>
          </a:lstStyle>
          <a:p>
            <a:pPr/>
            <a:r>
              <a:t>leaf nodes</a:t>
            </a:r>
          </a:p>
        </p:txBody>
      </p:sp>
      <p:sp>
        <p:nvSpPr>
          <p:cNvPr id="382" name="Line"/>
          <p:cNvSpPr/>
          <p:nvPr/>
        </p:nvSpPr>
        <p:spPr>
          <a:xfrm>
            <a:off x="633412" y="2852737"/>
            <a:ext cx="52388" cy="347663"/>
          </a:xfrm>
          <a:prstGeom prst="line">
            <a:avLst/>
          </a:prstGeom>
          <a:ln>
            <a:solidFill>
              <a:srgbClr val="000000"/>
            </a:solidFill>
            <a:miter/>
            <a:tailEnd type="triangle"/>
          </a:ln>
        </p:spPr>
        <p:txBody>
          <a:bodyPr lIns="45719" rIns="45719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" name="What about moving objects?"/>
          <p:cNvSpPr txBox="1"/>
          <p:nvPr>
            <p:ph type="title" idx="4294967295"/>
          </p:nvPr>
        </p:nvSpPr>
        <p:spPr>
          <a:xfrm>
            <a:off x="1143000" y="457200"/>
            <a:ext cx="7793038" cy="6937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What about moving objects?</a:t>
            </a:r>
          </a:p>
        </p:txBody>
      </p:sp>
      <p:sp>
        <p:nvSpPr>
          <p:cNvPr id="385" name="Problem: the MBR representation creates large empty space…"/>
          <p:cNvSpPr txBox="1"/>
          <p:nvPr>
            <p:ph type="body" idx="4294967295"/>
          </p:nvPr>
        </p:nvSpPr>
        <p:spPr>
          <a:xfrm>
            <a:off x="1182687" y="2017712"/>
            <a:ext cx="7772401" cy="411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/>
            </a:pPr>
            <a:r>
              <a:t>Problem: the MBR representation creates large </a:t>
            </a:r>
            <a:r>
              <a:rPr>
                <a:solidFill>
                  <a:srgbClr val="FF0000"/>
                </a:solidFill>
              </a:rPr>
              <a:t>empty space</a:t>
            </a:r>
            <a:endParaRPr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defRPr sz="2800">
                <a:solidFill>
                  <a:srgbClr val="1C1C1C"/>
                </a:solidFill>
              </a:defRPr>
            </a:pPr>
            <a:r>
              <a:t>Use artificial deletes, approximate the object using many small MBRs</a:t>
            </a:r>
          </a:p>
          <a:p>
            <a:pPr>
              <a:spcBef>
                <a:spcPts val="600"/>
              </a:spcBef>
              <a:defRPr sz="2800">
                <a:solidFill>
                  <a:srgbClr val="1C1C1C"/>
                </a:solidFill>
              </a:defRPr>
            </a:pPr>
            <a:r>
              <a:t>But then, the space is increased</a:t>
            </a:r>
          </a:p>
          <a:p>
            <a:pPr>
              <a:spcBef>
                <a:spcPts val="600"/>
              </a:spcBef>
              <a:defRPr sz="2800">
                <a:solidFill>
                  <a:srgbClr val="1C1C1C"/>
                </a:solidFill>
              </a:defRPr>
            </a:pPr>
            <a:r>
              <a:t>Use an algorithm to distribute a small number of splits to the objects that need them most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Introduction"/>
          <p:cNvSpPr txBox="1"/>
          <p:nvPr>
            <p:ph type="title" idx="4294967295"/>
          </p:nvPr>
        </p:nvSpPr>
        <p:spPr>
          <a:xfrm>
            <a:off x="838200" y="609600"/>
            <a:ext cx="7793038" cy="7699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Introduction</a:t>
            </a:r>
          </a:p>
        </p:txBody>
      </p:sp>
      <p:sp>
        <p:nvSpPr>
          <p:cNvPr id="51" name="Spatio-temporal Databases: manage spatial data whose geometry changes over time…"/>
          <p:cNvSpPr txBox="1"/>
          <p:nvPr>
            <p:ph type="body" idx="4294967295"/>
          </p:nvPr>
        </p:nvSpPr>
        <p:spPr>
          <a:xfrm>
            <a:off x="1182687" y="2017712"/>
            <a:ext cx="7772401" cy="411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Spatio-temporal Databases: manage spatial data whose geometry changes over time</a:t>
            </a:r>
          </a:p>
          <a:p>
            <a:pPr>
              <a:spcBef>
                <a:spcPts val="500"/>
              </a:spcBef>
              <a:defRPr sz="2400"/>
            </a:pPr>
            <a:r>
              <a:t>Geometry: position and/or extent</a:t>
            </a:r>
          </a:p>
          <a:p>
            <a:pPr>
              <a:spcBef>
                <a:spcPts val="500"/>
              </a:spcBef>
              <a:buSzTx/>
              <a:buFont typeface="Wingdings"/>
              <a:buNone/>
              <a:defRPr sz="2400"/>
            </a:pPr>
            <a:r>
              <a:t>Examples: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000"/>
            </a:pPr>
            <a:r>
              <a:t>Global change data: climate or land cover changes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000"/>
            </a:pPr>
            <a:r>
              <a:t>Transportation: cars, airplanes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000"/>
            </a:pPr>
            <a:r>
              <a:t>Animated movies/video DBs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What about moving objects?"/>
          <p:cNvSpPr txBox="1"/>
          <p:nvPr>
            <p:ph type="title" idx="4294967295"/>
          </p:nvPr>
        </p:nvSpPr>
        <p:spPr>
          <a:xfrm>
            <a:off x="914400" y="838200"/>
            <a:ext cx="7793038" cy="8382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ctr" defTabSz="621791">
              <a:defRPr sz="2448"/>
            </a:pPr>
            <a:r>
              <a:t>What about moving objects?</a:t>
            </a:r>
            <a:br/>
          </a:p>
        </p:txBody>
      </p:sp>
      <p:sp>
        <p:nvSpPr>
          <p:cNvPr id="388" name="If objects move with linear functions of time:…"/>
          <p:cNvSpPr txBox="1"/>
          <p:nvPr>
            <p:ph type="body" sz="half" idx="4294967295"/>
          </p:nvPr>
        </p:nvSpPr>
        <p:spPr>
          <a:xfrm>
            <a:off x="1182687" y="2017712"/>
            <a:ext cx="7772401" cy="26304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600"/>
              </a:spcBef>
              <a:defRPr sz="2800"/>
            </a:pPr>
            <a:r>
              <a:t>If objects move with linear functions of time:</a:t>
            </a:r>
          </a:p>
          <a:p>
            <a:pPr>
              <a:spcBef>
                <a:spcPts val="600"/>
              </a:spcBef>
              <a:buSzTx/>
              <a:buFont typeface="Wingdings"/>
              <a:buNone/>
              <a:defRPr sz="2800"/>
            </a:pPr>
            <a:r>
              <a:t>	Minimize total volume by splitting in equidistant points</a:t>
            </a:r>
          </a:p>
          <a:p>
            <a:pPr>
              <a:spcBef>
                <a:spcPts val="600"/>
              </a:spcBef>
              <a:defRPr sz="2800"/>
            </a:pPr>
            <a:r>
              <a:t>Given K splits you can decide the best splits in O(KlogN) time.</a:t>
            </a:r>
          </a:p>
        </p:txBody>
      </p:sp>
      <p:sp>
        <p:nvSpPr>
          <p:cNvPr id="389" name="Reference:…"/>
          <p:cNvSpPr txBox="1"/>
          <p:nvPr/>
        </p:nvSpPr>
        <p:spPr>
          <a:xfrm>
            <a:off x="746125" y="4833937"/>
            <a:ext cx="8016875" cy="1209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defTabSz="457200">
              <a:defRPr sz="1800"/>
            </a:pPr>
            <a:r>
              <a:t>Reference: </a:t>
            </a:r>
          </a:p>
          <a:p>
            <a:pPr defTabSz="457200">
              <a:defRPr sz="1800"/>
            </a:pPr>
            <a:r>
              <a:t>[Tao &amp; Papadias 01]:MV3R-Tree: A Spatio-Temporal Access Method for Timestamp and Interval Queries.  </a:t>
            </a:r>
            <a:r>
              <a:rPr u="sng">
                <a:solidFill>
                  <a:srgbClr val="FF0000"/>
                </a:solidFill>
                <a:uFill>
                  <a:solidFill>
                    <a:srgbClr val="FF0000"/>
                  </a:solidFill>
                </a:uFill>
                <a:hlinkClick r:id="rId2" invalidUrl="" action="" tgtFrame="" tooltip="" history="1" highlightClick="0" endSnd="0"/>
              </a:rPr>
              <a:t>VLDB 2001</a:t>
            </a:r>
            <a:r>
              <a:t>: 431-440</a:t>
            </a:r>
          </a:p>
          <a:p>
            <a:pPr defTabSz="457200">
              <a:defRPr sz="1800"/>
            </a:pPr>
            <a:r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T DBs"/>
          <p:cNvSpPr txBox="1"/>
          <p:nvPr>
            <p:ph type="title" idx="4294967295"/>
          </p:nvPr>
        </p:nvSpPr>
        <p:spPr>
          <a:xfrm>
            <a:off x="1066800" y="533400"/>
            <a:ext cx="7793038" cy="6937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ST DBs</a:t>
            </a:r>
          </a:p>
        </p:txBody>
      </p:sp>
      <p:sp>
        <p:nvSpPr>
          <p:cNvPr id="54" name="A special Temporal Database…"/>
          <p:cNvSpPr txBox="1"/>
          <p:nvPr>
            <p:ph type="body" idx="4294967295"/>
          </p:nvPr>
        </p:nvSpPr>
        <p:spPr>
          <a:xfrm>
            <a:off x="1066800" y="1905000"/>
            <a:ext cx="7772400" cy="4114800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A special Temporal Database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All the features of temporal database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Attributes can be spatial also</a:t>
            </a:r>
          </a:p>
          <a:p>
            <a:pPr>
              <a:spcBef>
                <a:spcPts val="500"/>
              </a:spcBef>
              <a:defRPr sz="2400"/>
            </a:pPr>
            <a:r>
              <a:t>Extension of Spatial Databases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Objects change instead of being static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At any timestamp it is a conventional Spatial Database</a:t>
            </a:r>
          </a:p>
          <a:p>
            <a:pPr>
              <a:spcBef>
                <a:spcPts val="500"/>
              </a:spcBef>
              <a:defRPr sz="2400"/>
            </a:pPr>
            <a:r>
              <a:t>New Database type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Requirements"/>
          <p:cNvSpPr txBox="1"/>
          <p:nvPr>
            <p:ph type="title" idx="4294967295"/>
          </p:nvPr>
        </p:nvSpPr>
        <p:spPr>
          <a:xfrm>
            <a:off x="990600" y="533400"/>
            <a:ext cx="7793038" cy="7699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Requirements</a:t>
            </a:r>
          </a:p>
        </p:txBody>
      </p:sp>
      <p:sp>
        <p:nvSpPr>
          <p:cNvPr id="57" name="Efficient Representation of Space and Time…"/>
          <p:cNvSpPr txBox="1"/>
          <p:nvPr>
            <p:ph type="body" idx="4294967295"/>
          </p:nvPr>
        </p:nvSpPr>
        <p:spPr>
          <a:xfrm>
            <a:off x="1182687" y="2017712"/>
            <a:ext cx="7772401" cy="411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Efficient Representation of Space </a:t>
            </a:r>
            <a:r>
              <a:rPr>
                <a:solidFill>
                  <a:srgbClr val="FF0000"/>
                </a:solidFill>
              </a:rPr>
              <a:t>and</a:t>
            </a:r>
            <a:r>
              <a:t> Time</a:t>
            </a:r>
          </a:p>
          <a:p>
            <a:pPr>
              <a:spcBef>
                <a:spcPts val="500"/>
              </a:spcBef>
              <a:defRPr sz="2400"/>
            </a:pPr>
            <a:r>
              <a:t>Data Models</a:t>
            </a:r>
          </a:p>
          <a:p>
            <a:pPr>
              <a:spcBef>
                <a:spcPts val="500"/>
              </a:spcBef>
              <a:defRPr sz="2400"/>
            </a:pPr>
            <a:r>
              <a:t>Query Languages</a:t>
            </a:r>
          </a:p>
          <a:p>
            <a:pPr>
              <a:spcBef>
                <a:spcPts val="500"/>
              </a:spcBef>
              <a:defRPr sz="2400"/>
            </a:pPr>
            <a:r>
              <a:t>Query processing and Indexing</a:t>
            </a:r>
          </a:p>
          <a:p>
            <a:pPr>
              <a:spcBef>
                <a:spcPts val="500"/>
              </a:spcBef>
              <a:defRPr sz="2400"/>
            </a:pPr>
            <a:r>
              <a:t>GUI for spatio-temporal datasets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patio-temporal Objects"/>
          <p:cNvSpPr txBox="1"/>
          <p:nvPr>
            <p:ph type="title" idx="4294967295"/>
          </p:nvPr>
        </p:nvSpPr>
        <p:spPr>
          <a:xfrm>
            <a:off x="1066800" y="533400"/>
            <a:ext cx="7793038" cy="7699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Spatio-temporal Objects</a:t>
            </a:r>
          </a:p>
        </p:txBody>
      </p:sp>
      <p:pic>
        <p:nvPicPr>
          <p:cNvPr id="60" name="image.pdf" descr="image.pdf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76400" y="2438400"/>
            <a:ext cx="6096000" cy="291623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T Queries"/>
          <p:cNvSpPr txBox="1"/>
          <p:nvPr>
            <p:ph type="title" idx="4294967295"/>
          </p:nvPr>
        </p:nvSpPr>
        <p:spPr>
          <a:xfrm>
            <a:off x="990600" y="677862"/>
            <a:ext cx="7793038" cy="6175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 defTabSz="896111">
              <a:defRPr sz="3528"/>
            </a:lvl1pPr>
          </a:lstStyle>
          <a:p>
            <a:pPr/>
            <a:r>
              <a:t>ST Queries</a:t>
            </a:r>
          </a:p>
        </p:txBody>
      </p:sp>
      <p:sp>
        <p:nvSpPr>
          <p:cNvPr id="63" name="Selection Queries: “find all objects contained in a given area Q at a given time t”…"/>
          <p:cNvSpPr txBox="1"/>
          <p:nvPr>
            <p:ph type="body" idx="4294967295"/>
          </p:nvPr>
        </p:nvSpPr>
        <p:spPr>
          <a:xfrm>
            <a:off x="381000" y="2017712"/>
            <a:ext cx="8534400" cy="4306889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just">
              <a:spcBef>
                <a:spcPts val="500"/>
              </a:spcBef>
              <a:defRPr i="1" sz="2400">
                <a:latin typeface="Arial"/>
                <a:ea typeface="Arial"/>
                <a:cs typeface="Arial"/>
                <a:sym typeface="Arial"/>
              </a:defRPr>
            </a:pPr>
            <a:r>
              <a:t>Selection</a:t>
            </a:r>
            <a:r>
              <a:rPr i="0"/>
              <a:t> Queries: </a:t>
            </a:r>
            <a:r>
              <a:rPr i="0"/>
              <a:t>“</a:t>
            </a:r>
            <a:r>
              <a:rPr i="0"/>
              <a:t>find all objects contained in a given area </a:t>
            </a:r>
            <a:r>
              <a:t>Q </a:t>
            </a:r>
            <a:r>
              <a:rPr i="0"/>
              <a:t>at a given time </a:t>
            </a:r>
            <a:r>
              <a:t>t</a:t>
            </a:r>
            <a:r>
              <a:rPr i="0"/>
              <a:t>”</a:t>
            </a:r>
            <a:r>
              <a:rPr i="0"/>
              <a:t> </a:t>
            </a:r>
          </a:p>
          <a:p>
            <a:pPr algn="just">
              <a:spcBef>
                <a:spcPts val="500"/>
              </a:spcBef>
              <a:defRPr i="1" sz="2400">
                <a:latin typeface="Arial"/>
                <a:ea typeface="Arial"/>
                <a:cs typeface="Arial"/>
                <a:sym typeface="Arial"/>
              </a:defRPr>
            </a:pPr>
            <a:r>
              <a:t>NN</a:t>
            </a:r>
            <a:r>
              <a:rPr i="0"/>
              <a:t> queries: </a:t>
            </a:r>
            <a:r>
              <a:rPr i="0"/>
              <a:t>“</a:t>
            </a:r>
            <a:r>
              <a:rPr i="0"/>
              <a:t>find which object became the closest to a given point </a:t>
            </a:r>
            <a:r>
              <a:t>s</a:t>
            </a:r>
            <a:r>
              <a:rPr i="0"/>
              <a:t> during time interval </a:t>
            </a:r>
            <a:r>
              <a:t>T</a:t>
            </a:r>
            <a:r>
              <a:rPr i="0"/>
              <a:t>,</a:t>
            </a:r>
            <a:r>
              <a:rPr i="0"/>
              <a:t>”</a:t>
            </a:r>
            <a:r>
              <a:rPr i="0"/>
              <a:t> </a:t>
            </a:r>
          </a:p>
          <a:p>
            <a:pPr algn="just">
              <a:spcBef>
                <a:spcPts val="500"/>
              </a:spcBef>
              <a:defRPr i="1" sz="2400">
                <a:latin typeface="Arial"/>
                <a:ea typeface="Arial"/>
                <a:cs typeface="Arial"/>
                <a:sym typeface="Arial"/>
              </a:defRPr>
            </a:pPr>
            <a:r>
              <a:t>Aggregate</a:t>
            </a:r>
            <a:r>
              <a:rPr i="0"/>
              <a:t> queries: </a:t>
            </a:r>
            <a:r>
              <a:rPr i="0"/>
              <a:t>“</a:t>
            </a:r>
            <a:r>
              <a:rPr i="0"/>
              <a:t>find how many objects passed through area </a:t>
            </a:r>
            <a:r>
              <a:t>Q</a:t>
            </a:r>
            <a:r>
              <a:rPr i="0"/>
              <a:t> during time interval </a:t>
            </a:r>
            <a:r>
              <a:t>T</a:t>
            </a:r>
            <a:r>
              <a:rPr i="0"/>
              <a:t>,</a:t>
            </a:r>
            <a:r>
              <a:rPr i="0"/>
              <a:t>”</a:t>
            </a:r>
            <a:r>
              <a:rPr i="0"/>
              <a:t> or, </a:t>
            </a:r>
            <a:r>
              <a:rPr i="0"/>
              <a:t>“</a:t>
            </a:r>
            <a:r>
              <a:rPr i="0"/>
              <a:t>find the fastest object that will pass through area </a:t>
            </a:r>
            <a:r>
              <a:t>Q</a:t>
            </a:r>
            <a:r>
              <a:rPr i="0"/>
              <a:t> in the next 5 minutes from now</a:t>
            </a:r>
            <a:r>
              <a:rPr i="0"/>
              <a:t>”</a:t>
            </a:r>
            <a:r>
              <a:rPr i="0"/>
              <a:t> 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T Queries"/>
          <p:cNvSpPr txBox="1"/>
          <p:nvPr>
            <p:ph type="title" idx="4294967295"/>
          </p:nvPr>
        </p:nvSpPr>
        <p:spPr>
          <a:xfrm>
            <a:off x="1066800" y="838200"/>
            <a:ext cx="7793038" cy="4651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 defTabSz="722376">
              <a:defRPr sz="2528"/>
            </a:lvl1pPr>
          </a:lstStyle>
          <a:p>
            <a:pPr/>
            <a:r>
              <a:t>ST Queries</a:t>
            </a:r>
          </a:p>
        </p:txBody>
      </p:sp>
      <p:sp>
        <p:nvSpPr>
          <p:cNvPr id="66" name="join queries: “given two spatiotemporal relations R1 and R2, find pairs of objects whose extents intersected during the time interval T,” or “find pairs of planes that will come closer than 1 mile in the next 5 minutes”…"/>
          <p:cNvSpPr txBox="1"/>
          <p:nvPr>
            <p:ph type="body" idx="4294967295"/>
          </p:nvPr>
        </p:nvSpPr>
        <p:spPr>
          <a:xfrm>
            <a:off x="304800" y="2017712"/>
            <a:ext cx="8650288" cy="411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 algn="just">
              <a:spcBef>
                <a:spcPts val="500"/>
              </a:spcBef>
              <a:defRPr i="1" sz="2400">
                <a:latin typeface="Arial"/>
                <a:ea typeface="Arial"/>
                <a:cs typeface="Arial"/>
                <a:sym typeface="Arial"/>
              </a:defRPr>
            </a:pPr>
            <a:r>
              <a:t>join</a:t>
            </a:r>
            <a:r>
              <a:rPr i="0"/>
              <a:t> queries: </a:t>
            </a:r>
            <a:r>
              <a:rPr i="0"/>
              <a:t>“</a:t>
            </a:r>
            <a:r>
              <a:rPr i="0"/>
              <a:t>given two spatiotemporal relations </a:t>
            </a:r>
            <a:r>
              <a:t>R</a:t>
            </a:r>
            <a:r>
              <a:rPr i="0"/>
              <a:t>1 and </a:t>
            </a:r>
            <a:r>
              <a:t>R</a:t>
            </a:r>
            <a:r>
              <a:rPr i="0"/>
              <a:t>2, find pairs of objects whose extents intersected during the time interval </a:t>
            </a:r>
            <a:r>
              <a:t>T</a:t>
            </a:r>
            <a:r>
              <a:rPr i="0"/>
              <a:t>,</a:t>
            </a:r>
            <a:r>
              <a:rPr i="0"/>
              <a:t>”</a:t>
            </a:r>
            <a:r>
              <a:rPr i="0"/>
              <a:t> or </a:t>
            </a:r>
            <a:r>
              <a:rPr i="0"/>
              <a:t>“</a:t>
            </a:r>
            <a:r>
              <a:rPr i="0"/>
              <a:t>find pairs of planes that will come closer than 1 mile in the next 5 minutes</a:t>
            </a:r>
            <a:r>
              <a:rPr i="0"/>
              <a:t>”</a:t>
            </a:r>
            <a:r>
              <a:rPr i="0"/>
              <a:t> </a:t>
            </a:r>
          </a:p>
          <a:p>
            <a:pPr algn="just">
              <a:spcBef>
                <a:spcPts val="500"/>
              </a:spcBef>
              <a:defRPr i="1" sz="2400">
                <a:latin typeface="Arial"/>
                <a:ea typeface="Arial"/>
                <a:cs typeface="Arial"/>
                <a:sym typeface="Arial"/>
              </a:defRPr>
            </a:pPr>
            <a:r>
              <a:t>similarity</a:t>
            </a:r>
            <a:r>
              <a:rPr i="0"/>
              <a:t> queries: </a:t>
            </a:r>
            <a:r>
              <a:rPr i="0"/>
              <a:t>“</a:t>
            </a:r>
            <a:r>
              <a:rPr i="0"/>
              <a:t>find objects that moved similarly to the movement of a given object </a:t>
            </a:r>
            <a:r>
              <a:t>o</a:t>
            </a:r>
            <a:r>
              <a:rPr i="0"/>
              <a:t> over an interval </a:t>
            </a:r>
            <a:r>
              <a:t>T</a:t>
            </a:r>
            <a:r>
              <a:rPr i="0"/>
              <a:t>”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T Data Types"/>
          <p:cNvSpPr txBox="1"/>
          <p:nvPr>
            <p:ph type="title" idx="4294967295"/>
          </p:nvPr>
        </p:nvSpPr>
        <p:spPr>
          <a:xfrm>
            <a:off x="990600" y="457200"/>
            <a:ext cx="7793038" cy="846138"/>
          </a:xfrm>
          <a:prstGeom prst="rect">
            <a:avLst/>
          </a:prstGeom>
        </p:spPr>
        <p:txBody>
          <a:bodyPr>
            <a:normAutofit fontScale="100000" lnSpcReduction="0"/>
          </a:bodyPr>
          <a:lstStyle>
            <a:lvl1pPr algn="ctr">
              <a:defRPr sz="3600"/>
            </a:lvl1pPr>
          </a:lstStyle>
          <a:p>
            <a:pPr/>
            <a:r>
              <a:t>ST Data Types</a:t>
            </a:r>
          </a:p>
        </p:txBody>
      </p:sp>
      <p:sp>
        <p:nvSpPr>
          <p:cNvPr id="69" name="Moving Points…"/>
          <p:cNvSpPr txBox="1"/>
          <p:nvPr>
            <p:ph type="body" idx="4294967295"/>
          </p:nvPr>
        </p:nvSpPr>
        <p:spPr>
          <a:xfrm>
            <a:off x="1182687" y="2017712"/>
            <a:ext cx="7772401" cy="4114801"/>
          </a:xfrm>
          <a:prstGeom prst="rect">
            <a:avLst/>
          </a:prstGeom>
        </p:spPr>
        <p:txBody>
          <a:bodyPr>
            <a:normAutofit fontScale="100000" lnSpcReduction="0"/>
          </a:bodyPr>
          <a:lstStyle/>
          <a:p>
            <a:pPr>
              <a:spcBef>
                <a:spcPts val="500"/>
              </a:spcBef>
              <a:defRPr sz="2400"/>
            </a:pPr>
            <a:r>
              <a:t>Moving Points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Extent does not matter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Each object is modeled as a point (moving vehicles in a GIS based transportation system)</a:t>
            </a:r>
          </a:p>
          <a:p>
            <a:pPr>
              <a:spcBef>
                <a:spcPts val="500"/>
              </a:spcBef>
              <a:defRPr sz="2400"/>
            </a:pPr>
            <a:r>
              <a:t>Moving regions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Extent matters!</a:t>
            </a:r>
          </a:p>
          <a:p>
            <a:pPr lvl="1" marL="742950" indent="-285750">
              <a:spcBef>
                <a:spcPts val="0"/>
              </a:spcBef>
              <a:buClr>
                <a:srgbClr val="FF0000"/>
              </a:buClr>
              <a:defRPr sz="2400"/>
            </a:pPr>
            <a:r>
              <a:t>Each object is represented by an MBR, the MBR can change as the object move (airplanes, storm,…)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Helvetica"/>
        <a:ea typeface="Helvetica"/>
        <a:cs typeface="Helvetica"/>
      </a:majorFont>
      <a:minorFont>
        <a:latin typeface="Helvetica Neue"/>
        <a:ea typeface="Helvetica Neue"/>
        <a:cs typeface="Helvetica Neue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sx="100000" sy="100000" kx="0" ky="0" algn="b" rotWithShape="0" blurRad="38100" dist="200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38100" dist="200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