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7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26DB-3C0E-4DE9-AEE7-318E271ABC4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32AA0-A997-4DCC-9026-85B997DF2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1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757325-0607-49D2-8CBE-AE94B987F4AE}" type="slidenum">
              <a:rPr lang="en-US"/>
              <a:pPr/>
              <a:t>10</a:t>
            </a:fld>
            <a:endParaRPr 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0CD835-E13C-4855-9E39-98EAD5365945}" type="slidenum">
              <a:rPr lang="en-US"/>
              <a:pPr/>
              <a:t>11</a:t>
            </a:fld>
            <a:endParaRPr 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DA9E58-52CC-4BD5-A1E9-D5369F2E883C}" type="slidenum">
              <a:rPr lang="en-US"/>
              <a:pPr/>
              <a:t>12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2A4EF1-1BAA-483D-AC1A-C9E0698741D0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97DEBD-9BC3-4D94-A7CA-254B82F3D801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8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65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19A015C5-9421-459C-9396-23BCC630DB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5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1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75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1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1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7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4CC2-1110-4980-8F09-B815C1377FF1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58EC2-E42B-451A-8F6C-B5B2ECACF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43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024335"/>
          </a:xfrm>
        </p:spPr>
        <p:txBody>
          <a:bodyPr>
            <a:normAutofit/>
          </a:bodyPr>
          <a:lstStyle/>
          <a:p>
            <a:r>
              <a:rPr lang="en-US" b="1" dirty="0"/>
              <a:t>On Being a </a:t>
            </a:r>
            <a:r>
              <a:rPr lang="en-US" b="1" dirty="0" smtClean="0"/>
              <a:t>Scientist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/>
              <a:t>By</a:t>
            </a:r>
            <a:r>
              <a:rPr lang="en-US" sz="2800" b="1" dirty="0" smtClean="0"/>
              <a:t> </a:t>
            </a:r>
            <a:r>
              <a:rPr lang="de-DE" sz="2800" i="1" dirty="0"/>
              <a:t>Mikhail </a:t>
            </a:r>
            <a:r>
              <a:rPr lang="de-DE" sz="2800" i="1" dirty="0" err="1"/>
              <a:t>Kazdagli</a:t>
            </a:r>
            <a:r>
              <a:rPr lang="de-DE" sz="2800" dirty="0"/>
              <a:t> </a:t>
            </a:r>
            <a:r>
              <a:rPr lang="de-DE" sz="2800" dirty="0" err="1"/>
              <a:t>and</a:t>
            </a:r>
            <a:r>
              <a:rPr lang="de-DE" sz="2800" dirty="0"/>
              <a:t> </a:t>
            </a:r>
            <a:r>
              <a:rPr lang="de-DE" sz="2800" i="1" dirty="0"/>
              <a:t>Dan Schatzberg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7143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On Being a Scientist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5264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How do you define a scientist?</a:t>
            </a:r>
          </a:p>
        </p:txBody>
      </p:sp>
    </p:spTree>
    <p:extLst>
      <p:ext uri="{BB962C8B-B14F-4D97-AF65-F5344CB8AC3E}">
        <p14:creationId xmlns:p14="http://schemas.microsoft.com/office/powerpoint/2010/main" val="138462032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On Being a Scientist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5264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How do you define a scientist?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In search of truth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Curiosity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Engineering?</a:t>
            </a:r>
          </a:p>
        </p:txBody>
      </p:sp>
    </p:spTree>
    <p:extLst>
      <p:ext uri="{BB962C8B-B14F-4D97-AF65-F5344CB8AC3E}">
        <p14:creationId xmlns:p14="http://schemas.microsoft.com/office/powerpoint/2010/main" val="175641957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On Being a Scientist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5264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What does it mean to be a successful scientist?</a:t>
            </a:r>
          </a:p>
        </p:txBody>
      </p:sp>
    </p:spTree>
    <p:extLst>
      <p:ext uri="{BB962C8B-B14F-4D97-AF65-F5344CB8AC3E}">
        <p14:creationId xmlns:p14="http://schemas.microsoft.com/office/powerpoint/2010/main" val="252098719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On Being a Scientist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5264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What does it mean to be a successful scientist?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Recognition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Financial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Discoveries</a:t>
            </a:r>
          </a:p>
        </p:txBody>
      </p:sp>
    </p:spTree>
    <p:extLst>
      <p:ext uri="{BB962C8B-B14F-4D97-AF65-F5344CB8AC3E}">
        <p14:creationId xmlns:p14="http://schemas.microsoft.com/office/powerpoint/2010/main" val="361121593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On Being a Scientist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5264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Risk in research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Risk of failure/discouragement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Financial risk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Mitigated by industry or university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Risk to reputation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4775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Agenda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Presenting general information related to this topic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Discussion about qualities which a </a:t>
            </a:r>
            <a:r>
              <a:rPr lang="en-US" sz="2400" dirty="0" smtClean="0">
                <a:solidFill>
                  <a:schemeClr val="tx1"/>
                </a:solidFill>
              </a:rPr>
              <a:t>successful scientist must possess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b="1" dirty="0"/>
              <a:t>VALUES IN </a:t>
            </a:r>
            <a:r>
              <a:rPr lang="en-US" b="1" dirty="0" smtClean="0"/>
              <a:t>SCIENCE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649960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Social </a:t>
            </a:r>
            <a:r>
              <a:rPr lang="en-US" sz="2800" dirty="0">
                <a:solidFill>
                  <a:schemeClr val="tx1"/>
                </a:solidFill>
              </a:rPr>
              <a:t>and personal </a:t>
            </a:r>
            <a:r>
              <a:rPr lang="en-US" sz="2800" dirty="0" smtClean="0">
                <a:solidFill>
                  <a:schemeClr val="tx1"/>
                </a:solidFill>
              </a:rPr>
              <a:t>beliefs </a:t>
            </a:r>
            <a:r>
              <a:rPr lang="en-US" sz="2800" dirty="0">
                <a:solidFill>
                  <a:schemeClr val="tx1"/>
                </a:solidFill>
              </a:rPr>
              <a:t>can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shape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scientific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judgment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in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fundamental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ways</a:t>
            </a:r>
            <a:endParaRPr lang="en-US" sz="2800" dirty="0" smtClean="0">
              <a:solidFill>
                <a:schemeClr val="tx1"/>
              </a:solidFill>
              <a:effectLst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effectLst/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Example: </a:t>
            </a:r>
          </a:p>
          <a:p>
            <a:pPr marL="1200150" lvl="2" indent="-2857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Einstein: </a:t>
            </a:r>
            <a:r>
              <a:rPr lang="en-US" sz="2000" dirty="0">
                <a:solidFill>
                  <a:schemeClr val="tx1"/>
                </a:solidFill>
              </a:rPr>
              <a:t>"God does not play dice"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Does holding such values harm a person's science?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en-US" b="1" dirty="0"/>
              <a:t>CONFLICT OF </a:t>
            </a:r>
            <a:r>
              <a:rPr lang="en-US" b="1" dirty="0" smtClean="0"/>
              <a:t>INTEREST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Examples: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researcher has a financial interest in a particular </a:t>
            </a:r>
            <a:r>
              <a:rPr lang="en-US" sz="2000" dirty="0" smtClean="0">
                <a:solidFill>
                  <a:schemeClr val="tx1"/>
                </a:solidFill>
              </a:rPr>
              <a:t>company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Policies </a:t>
            </a:r>
            <a:r>
              <a:rPr lang="en-US" sz="2400" dirty="0">
                <a:solidFill>
                  <a:schemeClr val="tx1"/>
                </a:solidFill>
              </a:rPr>
              <a:t>and procedures for managing conflicts of </a:t>
            </a:r>
            <a:r>
              <a:rPr lang="en-US" sz="2400" dirty="0" smtClean="0">
                <a:solidFill>
                  <a:schemeClr val="tx1"/>
                </a:solidFill>
              </a:rPr>
              <a:t>interest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Bias should not </a:t>
            </a:r>
            <a:r>
              <a:rPr lang="en-US" sz="2400" dirty="0">
                <a:solidFill>
                  <a:schemeClr val="tx1"/>
                </a:solidFill>
              </a:rPr>
              <a:t>enter into science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b="1" dirty="0"/>
              <a:t>PUBLICATION AND </a:t>
            </a:r>
            <a:r>
              <a:rPr lang="en-US" b="1" dirty="0" smtClean="0"/>
              <a:t>OPENNESS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865984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Science is not an individual </a:t>
            </a:r>
            <a:r>
              <a:rPr lang="en-US" sz="2400" dirty="0" smtClean="0">
                <a:solidFill>
                  <a:schemeClr val="tx1"/>
                </a:solidFill>
              </a:rPr>
              <a:t>experience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Researchers </a:t>
            </a:r>
            <a:r>
              <a:rPr lang="en-US" sz="2400" dirty="0">
                <a:solidFill>
                  <a:schemeClr val="tx1"/>
                </a:solidFill>
              </a:rPr>
              <a:t>and the institutions sponsoring research </a:t>
            </a:r>
            <a:r>
              <a:rPr lang="en-US" sz="2400" dirty="0" smtClean="0">
                <a:solidFill>
                  <a:schemeClr val="tx1"/>
                </a:solidFill>
              </a:rPr>
              <a:t>may have </a:t>
            </a:r>
            <a:r>
              <a:rPr lang="en-US" sz="2400" dirty="0">
                <a:solidFill>
                  <a:schemeClr val="tx1"/>
                </a:solidFill>
              </a:rPr>
              <a:t>different interests in making results public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THE ALLOCATION OF </a:t>
            </a:r>
            <a:r>
              <a:rPr lang="en-US" b="1" dirty="0" smtClean="0"/>
              <a:t>CREDIT</a:t>
            </a:r>
            <a:br>
              <a:rPr lang="en-US" b="1" dirty="0" smtClean="0"/>
            </a:br>
            <a:r>
              <a:rPr lang="en-US" sz="3200" dirty="0" smtClean="0"/>
              <a:t>Citations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cknowledging </a:t>
            </a:r>
            <a:r>
              <a:rPr lang="en-US" sz="2400" dirty="0">
                <a:solidFill>
                  <a:schemeClr val="tx1"/>
                </a:solidFill>
              </a:rPr>
              <a:t>the work of other </a:t>
            </a:r>
            <a:r>
              <a:rPr lang="en-US" sz="2400" dirty="0" smtClean="0">
                <a:solidFill>
                  <a:schemeClr val="tx1"/>
                </a:solidFill>
              </a:rPr>
              <a:t>scientists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Directing </a:t>
            </a:r>
            <a:r>
              <a:rPr lang="en-US" sz="2400" dirty="0">
                <a:solidFill>
                  <a:schemeClr val="tx1"/>
                </a:solidFill>
              </a:rPr>
              <a:t>the reader toward additional sources of </a:t>
            </a:r>
            <a:r>
              <a:rPr lang="en-US" sz="2400" dirty="0" smtClean="0">
                <a:solidFill>
                  <a:schemeClr val="tx1"/>
                </a:solidFill>
              </a:rPr>
              <a:t>information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Acknowledging </a:t>
            </a:r>
            <a:r>
              <a:rPr lang="en-US" sz="2400" dirty="0">
                <a:solidFill>
                  <a:schemeClr val="tx1"/>
                </a:solidFill>
              </a:rPr>
              <a:t>conflicts with other </a:t>
            </a:r>
            <a:r>
              <a:rPr lang="en-US" sz="2400" dirty="0" smtClean="0">
                <a:solidFill>
                  <a:schemeClr val="tx1"/>
                </a:solidFill>
              </a:rPr>
              <a:t>results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Providing </a:t>
            </a:r>
            <a:r>
              <a:rPr lang="en-US" sz="2400" dirty="0">
                <a:solidFill>
                  <a:schemeClr val="tx1"/>
                </a:solidFill>
              </a:rPr>
              <a:t>support for the views expressed in the paper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ERROR AND NEGLIGENCE IN </a:t>
            </a:r>
            <a:r>
              <a:rPr lang="en-US" b="1" dirty="0" smtClean="0"/>
              <a:t>SCIENCE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cientific </a:t>
            </a:r>
            <a:r>
              <a:rPr lang="en-US" sz="2400" dirty="0"/>
              <a:t>results must be treated as susceptible to </a:t>
            </a:r>
            <a:r>
              <a:rPr lang="en-US" sz="2400" dirty="0" smtClean="0"/>
              <a:t>error</a:t>
            </a:r>
          </a:p>
          <a:p>
            <a:endParaRPr lang="en-US" sz="2400" dirty="0"/>
          </a:p>
          <a:p>
            <a:r>
              <a:rPr lang="en-US" sz="2400" dirty="0" smtClean="0"/>
              <a:t>Negligent </a:t>
            </a:r>
            <a:r>
              <a:rPr lang="en-US" sz="2400" dirty="0"/>
              <a:t>research can do great </a:t>
            </a:r>
            <a:r>
              <a:rPr lang="en-US" sz="2400" dirty="0" smtClean="0"/>
              <a:t>damage</a:t>
            </a:r>
          </a:p>
          <a:p>
            <a:endParaRPr lang="en-US" sz="2400" dirty="0"/>
          </a:p>
          <a:p>
            <a:r>
              <a:rPr lang="en-US" sz="2400" dirty="0"/>
              <a:t>Researchers have to trust that previous investigators performed the work as reported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59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SCIENTIST IN </a:t>
            </a:r>
            <a:r>
              <a:rPr lang="en-US" b="1" dirty="0" smtClean="0"/>
              <a:t>SOCIETY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Work of scientists may </a:t>
            </a:r>
            <a:r>
              <a:rPr lang="en-US" sz="2400" dirty="0"/>
              <a:t>have a great impact on </a:t>
            </a:r>
            <a:r>
              <a:rPr lang="en-US" sz="2400" dirty="0" smtClean="0"/>
              <a:t>society 	(</a:t>
            </a:r>
            <a:r>
              <a:rPr lang="en-US" sz="2000" dirty="0" smtClean="0"/>
              <a:t>construction </a:t>
            </a:r>
            <a:r>
              <a:rPr lang="en-US" sz="2000" dirty="0"/>
              <a:t>of the atomic bomb and the development of </a:t>
            </a:r>
            <a:r>
              <a:rPr lang="en-US" sz="2000" dirty="0" smtClean="0"/>
              <a:t>	recombinant </a:t>
            </a:r>
            <a:r>
              <a:rPr lang="en-US" sz="2000" dirty="0"/>
              <a:t>DNA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scientific community must </a:t>
            </a:r>
            <a:r>
              <a:rPr lang="en-US" sz="2400" dirty="0" smtClean="0"/>
              <a:t>foresee </a:t>
            </a:r>
            <a:r>
              <a:rPr lang="en-US" sz="2400" dirty="0"/>
              <a:t>consequences of </a:t>
            </a:r>
            <a:r>
              <a:rPr lang="en-US" sz="2400" dirty="0" smtClean="0"/>
              <a:t>discoveries and </a:t>
            </a:r>
            <a:r>
              <a:rPr lang="en-US" sz="2400" dirty="0"/>
              <a:t>address the questions that they </a:t>
            </a:r>
            <a:r>
              <a:rPr lang="en-US" sz="2400" dirty="0" smtClean="0"/>
              <a:t>raise</a:t>
            </a:r>
          </a:p>
          <a:p>
            <a:endParaRPr lang="en-US" sz="2400" dirty="0"/>
          </a:p>
          <a:p>
            <a:r>
              <a:rPr lang="en-US" sz="2400" dirty="0" smtClean="0"/>
              <a:t>Relating </a:t>
            </a:r>
            <a:r>
              <a:rPr lang="en-US" sz="2400" dirty="0"/>
              <a:t>scientific knowledge to society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20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5202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Discussion about qualities which a successful scientist must possess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4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279</Words>
  <Application>Microsoft Office PowerPoint</Application>
  <PresentationFormat>Экран (4:3)</PresentationFormat>
  <Paragraphs>69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On Being a Scientist  By Mikhail Kazdagli and Dan Schatzberg</vt:lpstr>
      <vt:lpstr>Agenda</vt:lpstr>
      <vt:lpstr>VALUES IN SCIENCE</vt:lpstr>
      <vt:lpstr>CONFLICT OF INTEREST</vt:lpstr>
      <vt:lpstr>PUBLICATION AND OPENNESS</vt:lpstr>
      <vt:lpstr>THE ALLOCATION OF CREDIT Citations</vt:lpstr>
      <vt:lpstr>ERROR AND NEGLIGENCE IN SCIENCE</vt:lpstr>
      <vt:lpstr>THE SCIENTIST IN SOCIETY</vt:lpstr>
      <vt:lpstr>Discussion about qualities which a successful scientist must possess </vt:lpstr>
      <vt:lpstr>On Being a Scientist</vt:lpstr>
      <vt:lpstr>On Being a Scientist</vt:lpstr>
      <vt:lpstr>On Being a Scientist</vt:lpstr>
      <vt:lpstr>On Being a Scientist</vt:lpstr>
      <vt:lpstr>On Being a Scientist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IN SCIENCE</dc:title>
  <dc:creator>Михаил</dc:creator>
  <cp:lastModifiedBy>Михаил</cp:lastModifiedBy>
  <cp:revision>21</cp:revision>
  <dcterms:created xsi:type="dcterms:W3CDTF">2011-04-21T22:47:25Z</dcterms:created>
  <dcterms:modified xsi:type="dcterms:W3CDTF">2011-04-22T03:40:21Z</dcterms:modified>
</cp:coreProperties>
</file>