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27" r:id="rId2"/>
    <p:sldId id="908" r:id="rId3"/>
    <p:sldId id="913" r:id="rId4"/>
    <p:sldId id="971" r:id="rId5"/>
    <p:sldId id="943" r:id="rId6"/>
    <p:sldId id="944" r:id="rId7"/>
    <p:sldId id="972" r:id="rId8"/>
    <p:sldId id="973" r:id="rId9"/>
    <p:sldId id="975" r:id="rId10"/>
    <p:sldId id="974" r:id="rId11"/>
    <p:sldId id="949" r:id="rId12"/>
    <p:sldId id="927" r:id="rId13"/>
    <p:sldId id="930" r:id="rId14"/>
    <p:sldId id="950" r:id="rId15"/>
    <p:sldId id="984" r:id="rId16"/>
    <p:sldId id="962" r:id="rId17"/>
    <p:sldId id="952" r:id="rId18"/>
    <p:sldId id="956" r:id="rId19"/>
    <p:sldId id="926" r:id="rId20"/>
    <p:sldId id="953" r:id="rId21"/>
    <p:sldId id="963" r:id="rId22"/>
    <p:sldId id="958" r:id="rId23"/>
    <p:sldId id="959" r:id="rId24"/>
    <p:sldId id="960" r:id="rId25"/>
    <p:sldId id="961" r:id="rId26"/>
    <p:sldId id="957" r:id="rId27"/>
    <p:sldId id="964" r:id="rId28"/>
    <p:sldId id="965" r:id="rId29"/>
    <p:sldId id="966" r:id="rId30"/>
    <p:sldId id="979" r:id="rId31"/>
    <p:sldId id="968" r:id="rId32"/>
    <p:sldId id="985" r:id="rId33"/>
    <p:sldId id="986" r:id="rId34"/>
    <p:sldId id="976" r:id="rId35"/>
    <p:sldId id="977" r:id="rId36"/>
    <p:sldId id="978" r:id="rId37"/>
    <p:sldId id="980" r:id="rId38"/>
    <p:sldId id="981" r:id="rId39"/>
    <p:sldId id="982" r:id="rId40"/>
    <p:sldId id="983" r:id="rId41"/>
  </p:sldIdLst>
  <p:sldSz cx="9144000" cy="6858000" type="screen4x3"/>
  <p:notesSz cx="6831013" cy="9396413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Arial Narrow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Arial Narrow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Arial Narrow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Arial Narrow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Arial Narrow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Narrow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Narrow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Narrow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Narrow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6">
          <p15:clr>
            <a:srgbClr val="A4A3A4"/>
          </p15:clr>
        </p15:guide>
        <p15:guide id="2" pos="28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2D50"/>
    <a:srgbClr val="00802E"/>
    <a:srgbClr val="CD9017"/>
    <a:srgbClr val="DC9B18"/>
    <a:srgbClr val="36C133"/>
    <a:srgbClr val="CCCC00"/>
    <a:srgbClr val="00CC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333" autoAdjust="0"/>
    <p:restoredTop sz="86395" autoAdjust="0"/>
  </p:normalViewPr>
  <p:slideViewPr>
    <p:cSldViewPr snapToGrid="0">
      <p:cViewPr varScale="1">
        <p:scale>
          <a:sx n="126" d="100"/>
          <a:sy n="126" d="100"/>
        </p:scale>
        <p:origin x="120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032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160"/>
    </p:cViewPr>
  </p:sorterViewPr>
  <p:notesViewPr>
    <p:cSldViewPr snapToGrid="0">
      <p:cViewPr varScale="1">
        <p:scale>
          <a:sx n="55" d="100"/>
          <a:sy n="55" d="100"/>
        </p:scale>
        <p:origin x="-1134" y="-96"/>
      </p:cViewPr>
      <p:guideLst>
        <p:guide orient="horz" pos="2226"/>
        <p:guide pos="28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handoutMaster" Target="handoutMasters/handout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927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59100" cy="46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49325" eaLnBrk="0" hangingPunct="0">
              <a:spcBef>
                <a:spcPct val="0"/>
              </a:spcBef>
              <a:defRPr sz="1000" i="1">
                <a:latin typeface="Times New Roman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-1588"/>
            <a:ext cx="2959100" cy="469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49325" eaLnBrk="0" hangingPunct="0">
              <a:spcBef>
                <a:spcPct val="0"/>
              </a:spcBef>
              <a:defRPr sz="1000" i="1">
                <a:latin typeface="Times New Roman" charset="0"/>
              </a:defRPr>
            </a:lvl1pPr>
          </a:lstStyle>
          <a:p>
            <a:endParaRPr lang="en-US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622300"/>
            <a:ext cx="5010150" cy="8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8100"/>
            <a:ext cx="29591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49325" eaLnBrk="0" hangingPunct="0">
              <a:spcBef>
                <a:spcPct val="0"/>
              </a:spcBef>
              <a:defRPr sz="1000" i="1">
                <a:latin typeface="Times New Roman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8928100"/>
            <a:ext cx="2959100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49325" eaLnBrk="0" hangingPunct="0">
              <a:spcBef>
                <a:spcPct val="0"/>
              </a:spcBef>
              <a:defRPr sz="1000" i="1">
                <a:latin typeface="Times New Roman" charset="0"/>
              </a:defRPr>
            </a:lvl1pPr>
          </a:lstStyle>
          <a:p>
            <a:fld id="{B8AFC3AB-57F3-9E41-B11D-FA77DE4EE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03871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49325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66725" algn="l" defTabSz="94932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31863" algn="l" defTabSz="94932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98588" algn="l" defTabSz="94932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63725" algn="l" defTabSz="949325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08AF9-D212-3F41-88B7-52824C6D593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40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Many possible titles</a:t>
            </a:r>
          </a:p>
        </p:txBody>
      </p:sp>
    </p:spTree>
    <p:extLst>
      <p:ext uri="{BB962C8B-B14F-4D97-AF65-F5344CB8AC3E}">
        <p14:creationId xmlns:p14="http://schemas.microsoft.com/office/powerpoint/2010/main" val="1631330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633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892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06137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423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382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0163" y="1174750"/>
            <a:ext cx="4230687" cy="3171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AFC3AB-57F3-9E41-B11D-FA77DE4EE24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336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F5A6F6-81FF-8945-9195-DC28AE1068B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331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68C927-80A6-8F43-AB9F-D0791A2213A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865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63500"/>
            <a:ext cx="2208212" cy="6261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7163" y="63500"/>
            <a:ext cx="6473825" cy="6261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185C2E-C2F4-1B47-90B0-9B3C9BBF0C1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40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228774-EF28-BB47-B36B-16F554FA0A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82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8BAF847-5F38-1544-913C-014D83BE727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072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163" y="719138"/>
            <a:ext cx="4340225" cy="5605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719138"/>
            <a:ext cx="4341812" cy="5605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47735E-FFA0-C147-9B75-94ABB1C27DC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912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7C2101-CC82-F94E-9462-C2AEC57551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3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05849F-A0F6-004A-96E9-5E6A497B0EB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3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901B7C-B346-9D4A-83AA-0C3A1E9285C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34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3350C0-0A5F-FC4D-B6DD-24A9B68276F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922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AB8472-B78D-024A-B043-24854BA79F2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51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4150" y="63500"/>
            <a:ext cx="819308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163" y="719138"/>
            <a:ext cx="8834437" cy="560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02500" y="65468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800"/>
            </a:lvl1pPr>
          </a:lstStyle>
          <a:p>
            <a:fld id="{8015F572-E14E-D143-A86C-2AA9E4C686F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/>
            </a:lvl1pPr>
          </a:lstStyle>
          <a:p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4613" y="579438"/>
            <a:ext cx="8994775" cy="762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C69596-EA02-504D-9A18-837AFB47BAA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63544" y="5303838"/>
            <a:ext cx="3051176" cy="773112"/>
          </a:xfrm>
          <a:noFill/>
          <a:ln/>
        </p:spPr>
        <p:txBody>
          <a:bodyPr/>
          <a:lstStyle/>
          <a:p>
            <a:pPr eaLnBrk="0" hangingPunct="0"/>
            <a:r>
              <a:rPr lang="en-US" altLang="en-US" sz="2800" smtClean="0"/>
              <a:t>Georgetown U.</a:t>
            </a:r>
            <a:endParaRPr lang="en-US" altLang="en-US" sz="1800" dirty="0"/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0" y="355600"/>
            <a:ext cx="9067800" cy="4333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77875" y="1379538"/>
            <a:ext cx="10458450" cy="1143000"/>
          </a:xfrm>
          <a:noFill/>
          <a:ln/>
        </p:spPr>
        <p:txBody>
          <a:bodyPr anchor="ctr"/>
          <a:lstStyle/>
          <a:p>
            <a:pPr eaLnBrk="0" hangingPunct="0">
              <a:lnSpc>
                <a:spcPct val="120000"/>
              </a:lnSpc>
            </a:pPr>
            <a:r>
              <a:rPr lang="en-US" altLang="en-US" sz="4000" i="0" dirty="0" smtClean="0">
                <a:solidFill>
                  <a:schemeClr val="tx1"/>
                </a:solidFill>
              </a:rPr>
              <a:t>A Unified Framework</a:t>
            </a:r>
            <a:br>
              <a:rPr lang="en-US" altLang="en-US" sz="4000" i="0" dirty="0" smtClean="0">
                <a:solidFill>
                  <a:schemeClr val="tx1"/>
                </a:solidFill>
              </a:rPr>
            </a:br>
            <a:r>
              <a:rPr lang="en-US" altLang="en-US" sz="4000" i="0" dirty="0" smtClean="0">
                <a:solidFill>
                  <a:schemeClr val="tx1"/>
                </a:solidFill>
              </a:rPr>
              <a:t>for</a:t>
            </a:r>
            <a:br>
              <a:rPr lang="en-US" altLang="en-US" sz="4000" i="0" dirty="0" smtClean="0">
                <a:solidFill>
                  <a:schemeClr val="tx1"/>
                </a:solidFill>
              </a:rPr>
            </a:br>
            <a:r>
              <a:rPr lang="en-US" altLang="en-US" sz="4000" i="0" dirty="0" smtClean="0">
                <a:solidFill>
                  <a:schemeClr val="tx1"/>
                </a:solidFill>
              </a:rPr>
              <a:t>Trapdoor-Permutation-Based</a:t>
            </a:r>
            <a:br>
              <a:rPr lang="en-US" altLang="en-US" sz="4000" i="0" dirty="0" smtClean="0">
                <a:solidFill>
                  <a:schemeClr val="tx1"/>
                </a:solidFill>
              </a:rPr>
            </a:br>
            <a:r>
              <a:rPr lang="en-US" altLang="en-US" sz="4000" i="0" dirty="0" smtClean="0">
                <a:solidFill>
                  <a:schemeClr val="tx1"/>
                </a:solidFill>
              </a:rPr>
              <a:t>Sequential Aggregate Signatures</a:t>
            </a:r>
            <a:endParaRPr lang="en-US" altLang="en-US" sz="3200" dirty="0"/>
          </a:p>
        </p:txBody>
      </p:sp>
      <p:sp>
        <p:nvSpPr>
          <p:cNvPr id="139278" name="Rectangle 14"/>
          <p:cNvSpPr>
            <a:spLocks noChangeArrowheads="1"/>
          </p:cNvSpPr>
          <p:nvPr/>
        </p:nvSpPr>
        <p:spPr bwMode="auto">
          <a:xfrm>
            <a:off x="36512" y="3963988"/>
            <a:ext cx="8994775" cy="762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tint val="3372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49225" y="4510088"/>
            <a:ext cx="9147175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3600" dirty="0" smtClean="0"/>
              <a:t>Craig Gentry        Adam O’Neill         Leonid </a:t>
            </a:r>
            <a:r>
              <a:rPr lang="en-US" altLang="en-US" sz="3600" dirty="0" err="1" smtClean="0"/>
              <a:t>Reyzin</a:t>
            </a:r>
            <a:endParaRPr lang="en-US" altLang="en-US" dirty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46405" y="5303838"/>
            <a:ext cx="1666875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smtClean="0"/>
              <a:t>    IBM</a:t>
            </a:r>
            <a:endParaRPr lang="en-US" altLang="en-US" sz="1800" dirty="0"/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651625" y="5303838"/>
            <a:ext cx="2167256" cy="773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en-US" altLang="en-US" sz="2800" dirty="0" smtClean="0"/>
              <a:t>Boston U.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 Security</a:t>
            </a:r>
            <a:endParaRPr lang="en-US" altLang="en-US" dirty="0"/>
          </a:p>
        </p:txBody>
      </p:sp>
      <p:sp>
        <p:nvSpPr>
          <p:cNvPr id="1124357" name="Text Box 5"/>
          <p:cNvSpPr txBox="1">
            <a:spLocks noChangeArrowheads="1"/>
          </p:cNvSpPr>
          <p:nvPr/>
        </p:nvSpPr>
        <p:spPr bwMode="auto">
          <a:xfrm>
            <a:off x="573806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1124358" name="Oval 6"/>
          <p:cNvSpPr>
            <a:spLocks noChangeArrowheads="1"/>
          </p:cNvSpPr>
          <p:nvPr/>
        </p:nvSpPr>
        <p:spPr bwMode="auto">
          <a:xfrm>
            <a:off x="3311499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9" name="Text Box 7"/>
          <p:cNvSpPr txBox="1">
            <a:spLocks noChangeArrowheads="1"/>
          </p:cNvSpPr>
          <p:nvPr/>
        </p:nvSpPr>
        <p:spPr bwMode="auto">
          <a:xfrm>
            <a:off x="3024348" y="902272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1124361" name="Text Box 9"/>
          <p:cNvSpPr txBox="1">
            <a:spLocks noChangeArrowheads="1"/>
          </p:cNvSpPr>
          <p:nvPr/>
        </p:nvSpPr>
        <p:spPr bwMode="auto">
          <a:xfrm>
            <a:off x="18415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1124365" name="AutoShape 13"/>
          <p:cNvCxnSpPr>
            <a:cxnSpLocks noChangeShapeType="1"/>
            <a:stCxn id="1124358" idx="6"/>
          </p:cNvCxnSpPr>
          <p:nvPr/>
        </p:nvCxnSpPr>
        <p:spPr bwMode="auto">
          <a:xfrm>
            <a:off x="3590899" y="1518757"/>
            <a:ext cx="222563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4366" name="AutoShape 14"/>
          <p:cNvCxnSpPr>
            <a:cxnSpLocks noChangeShapeType="1"/>
            <a:endCxn id="1124358" idx="2"/>
          </p:cNvCxnSpPr>
          <p:nvPr/>
        </p:nvCxnSpPr>
        <p:spPr bwMode="auto">
          <a:xfrm>
            <a:off x="852487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4368" name="Text Box 16"/>
          <p:cNvSpPr txBox="1">
            <a:spLocks noChangeArrowheads="1"/>
          </p:cNvSpPr>
          <p:nvPr/>
        </p:nvSpPr>
        <p:spPr bwMode="auto">
          <a:xfrm>
            <a:off x="4190771" y="1015841"/>
            <a:ext cx="1779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124371" name="Text Box 19"/>
          <p:cNvSpPr txBox="1">
            <a:spLocks noChangeArrowheads="1"/>
          </p:cNvSpPr>
          <p:nvPr/>
        </p:nvSpPr>
        <p:spPr bwMode="auto">
          <a:xfrm>
            <a:off x="1433833" y="1026853"/>
            <a:ext cx="1590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031727" y="1039006"/>
            <a:ext cx="1546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3087" y="1771809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5243" y="2426160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Equivalent to what you get from simply concatenating individual signatures, without any aggregation</a:t>
            </a:r>
          </a:p>
          <a:p>
            <a:r>
              <a:rPr lang="en-US" altLang="en-US" dirty="0" smtClean="0"/>
              <a:t>Adversary model: arbitrary subset of adversarial signers</a:t>
            </a:r>
          </a:p>
          <a:p>
            <a:r>
              <a:rPr lang="en-US" altLang="en-US" dirty="0" smtClean="0"/>
              <a:t>Chosen Message-and-Aggregate-so-Far attack</a:t>
            </a:r>
          </a:p>
          <a:p>
            <a:r>
              <a:rPr lang="en-US" altLang="en-US" dirty="0" smtClean="0"/>
              <a:t>Even after such an attack,</a:t>
            </a:r>
            <a:br>
              <a:rPr lang="en-US" altLang="en-US" dirty="0" smtClean="0"/>
            </a:br>
            <a:r>
              <a:rPr lang="en-US" altLang="en-US" dirty="0" smtClean="0"/>
              <a:t>			adversary can’t “frame” the honest parties</a:t>
            </a:r>
          </a:p>
          <a:p>
            <a:pPr lvl="1"/>
            <a:r>
              <a:rPr lang="en-US" altLang="en-US" dirty="0" smtClean="0"/>
              <a:t>Adversary can’t output any </a:t>
            </a:r>
            <a:r>
              <a:rPr lang="en-US" altLang="en-US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altLang="en-US" i="1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en-US" i="1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altLang="en-US" i="1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i="1" dirty="0" smtClean="0"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dirty="0" smtClean="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altLang="en-US" dirty="0" smtClean="0"/>
              <a:t> that verifies </a:t>
            </a:r>
            <a:br>
              <a:rPr lang="en-US" altLang="en-US" dirty="0" smtClean="0"/>
            </a:br>
            <a:r>
              <a:rPr lang="en-US" altLang="en-US" dirty="0" smtClean="0"/>
              <a:t>				    as long as Signer 2 never signed </a:t>
            </a:r>
            <a:r>
              <a:rPr lang="en-US" altLang="en-US" i="1" dirty="0" smtClean="0"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baseline="-25000" dirty="0" smtClean="0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  <a:p>
            <a:pPr lvl="1"/>
            <a:endParaRPr lang="en-US" altLang="en-US" dirty="0"/>
          </a:p>
        </p:txBody>
      </p:sp>
      <p:pic>
        <p:nvPicPr>
          <p:cNvPr id="18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480" y="1229270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6532" y="1201508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1513842" y="971291"/>
            <a:ext cx="233971" cy="228171"/>
            <a:chOff x="1513842" y="942683"/>
            <a:chExt cx="233971" cy="228171"/>
          </a:xfrm>
        </p:grpSpPr>
        <p:pic>
          <p:nvPicPr>
            <p:cNvPr id="22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292287" y="971291"/>
            <a:ext cx="233971" cy="228171"/>
            <a:chOff x="1513842" y="942683"/>
            <a:chExt cx="233971" cy="228171"/>
          </a:xfrm>
        </p:grpSpPr>
        <p:pic>
          <p:nvPicPr>
            <p:cNvPr id="27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1953844" y="971291"/>
            <a:ext cx="233971" cy="228171"/>
            <a:chOff x="1513842" y="942683"/>
            <a:chExt cx="233971" cy="228171"/>
          </a:xfrm>
        </p:grpSpPr>
        <p:pic>
          <p:nvPicPr>
            <p:cNvPr id="30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/>
          <p:cNvGrpSpPr/>
          <p:nvPr/>
        </p:nvGrpSpPr>
        <p:grpSpPr>
          <a:xfrm>
            <a:off x="7112054" y="971291"/>
            <a:ext cx="233971" cy="228171"/>
            <a:chOff x="1513842" y="942683"/>
            <a:chExt cx="233971" cy="228171"/>
          </a:xfrm>
        </p:grpSpPr>
        <p:pic>
          <p:nvPicPr>
            <p:cNvPr id="33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/>
          <p:cNvGrpSpPr/>
          <p:nvPr/>
        </p:nvGrpSpPr>
        <p:grpSpPr>
          <a:xfrm>
            <a:off x="7547554" y="971291"/>
            <a:ext cx="233971" cy="228171"/>
            <a:chOff x="1513842" y="942683"/>
            <a:chExt cx="233971" cy="228171"/>
          </a:xfrm>
        </p:grpSpPr>
        <p:pic>
          <p:nvPicPr>
            <p:cNvPr id="36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0" name="AutoShape 13"/>
          <p:cNvCxnSpPr>
            <a:cxnSpLocks noChangeShapeType="1"/>
          </p:cNvCxnSpPr>
          <p:nvPr/>
        </p:nvCxnSpPr>
        <p:spPr bwMode="auto">
          <a:xfrm flipV="1">
            <a:off x="6561704" y="1508597"/>
            <a:ext cx="224701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2" name="Rectangle 41"/>
          <p:cNvSpPr/>
          <p:nvPr/>
        </p:nvSpPr>
        <p:spPr>
          <a:xfrm>
            <a:off x="8573057" y="6099270"/>
            <a:ext cx="29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mtClean="0"/>
              <a:t>*</a:t>
            </a: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4667414" y="5697011"/>
            <a:ext cx="29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/>
              <a:t>*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5244502" y="5697011"/>
            <a:ext cx="29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/>
              <a:t>*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5783998" y="5697011"/>
            <a:ext cx="29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/>
              <a:t>*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267614" y="5697011"/>
            <a:ext cx="2953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 smtClean="0"/>
              <a:t>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68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Sequential Aggregate Signatures (SAS)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Security Definition</a:t>
            </a:r>
          </a:p>
          <a:p>
            <a:r>
              <a:rPr lang="en-US" dirty="0" smtClean="0"/>
              <a:t>Prior Constructions</a:t>
            </a:r>
          </a:p>
          <a:p>
            <a:pPr lvl="1"/>
            <a:r>
              <a:rPr lang="en-US" dirty="0" smtClean="0"/>
              <a:t>[LMRS]</a:t>
            </a:r>
          </a:p>
          <a:p>
            <a:pPr lvl="1"/>
            <a:r>
              <a:rPr lang="en-US" dirty="0" smtClean="0"/>
              <a:t>[Neven]</a:t>
            </a:r>
          </a:p>
          <a:p>
            <a:r>
              <a:rPr lang="en-US" dirty="0" smtClean="0"/>
              <a:t>Our General Construction</a:t>
            </a:r>
          </a:p>
          <a:p>
            <a:pPr lvl="1"/>
            <a:r>
              <a:rPr lang="en-US" dirty="0" smtClean="0"/>
              <a:t>History-free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Oval 57"/>
          <p:cNvSpPr>
            <a:spLocks noChangeArrowheads="1"/>
          </p:cNvSpPr>
          <p:nvPr/>
        </p:nvSpPr>
        <p:spPr bwMode="auto">
          <a:xfrm>
            <a:off x="184150" y="1937068"/>
            <a:ext cx="3760216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3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7B94A-D113-3F41-915F-FC23806EBB0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12640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193088" cy="431800"/>
          </a:xfrm>
        </p:spPr>
        <p:txBody>
          <a:bodyPr/>
          <a:lstStyle/>
          <a:p>
            <a:r>
              <a:rPr lang="en-US" altLang="en-US" sz="3600" smtClean="0"/>
              <a:t>Review: Full-Domain </a:t>
            </a:r>
            <a:r>
              <a:rPr lang="en-US" altLang="en-US" sz="3600" dirty="0"/>
              <a:t>Hash </a:t>
            </a:r>
            <a:r>
              <a:rPr lang="en-US" altLang="en-US" sz="3600" dirty="0" smtClean="0"/>
              <a:t>Signatures</a:t>
            </a:r>
            <a:endParaRPr lang="en-US" altLang="en-US" sz="3600" dirty="0"/>
          </a:p>
        </p:txBody>
      </p:sp>
      <p:sp>
        <p:nvSpPr>
          <p:cNvPr id="1126407" name="Text Box 7"/>
          <p:cNvSpPr txBox="1">
            <a:spLocks noChangeArrowheads="1"/>
          </p:cNvSpPr>
          <p:nvPr/>
        </p:nvSpPr>
        <p:spPr bwMode="auto">
          <a:xfrm>
            <a:off x="7048500" y="36036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6409" name="Text Box 9"/>
          <p:cNvSpPr txBox="1">
            <a:spLocks noChangeArrowheads="1"/>
          </p:cNvSpPr>
          <p:nvPr/>
        </p:nvSpPr>
        <p:spPr bwMode="auto">
          <a:xfrm>
            <a:off x="6618288" y="33940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6410" name="Text Box 10"/>
          <p:cNvSpPr txBox="1">
            <a:spLocks noChangeArrowheads="1"/>
          </p:cNvSpPr>
          <p:nvPr/>
        </p:nvSpPr>
        <p:spPr bwMode="auto">
          <a:xfrm>
            <a:off x="8431213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6411" name="Text Box 11"/>
          <p:cNvSpPr txBox="1">
            <a:spLocks noChangeArrowheads="1"/>
          </p:cNvSpPr>
          <p:nvPr/>
        </p:nvSpPr>
        <p:spPr bwMode="auto">
          <a:xfrm>
            <a:off x="5294313" y="3598863"/>
            <a:ext cx="35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6416" name="AutoShape 16"/>
          <p:cNvCxnSpPr>
            <a:cxnSpLocks noChangeShapeType="1"/>
            <a:stCxn id="1126407" idx="3"/>
            <a:endCxn id="1126410" idx="1"/>
          </p:cNvCxnSpPr>
          <p:nvPr/>
        </p:nvCxnSpPr>
        <p:spPr bwMode="auto">
          <a:xfrm>
            <a:off x="8013700" y="38369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6419" name="AutoShape 19"/>
          <p:cNvCxnSpPr>
            <a:cxnSpLocks noChangeShapeType="1"/>
            <a:endCxn id="1126407" idx="1"/>
          </p:cNvCxnSpPr>
          <p:nvPr/>
        </p:nvCxnSpPr>
        <p:spPr bwMode="auto">
          <a:xfrm>
            <a:off x="6565900" y="38369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6425" name="Text Box 25"/>
          <p:cNvSpPr txBox="1">
            <a:spLocks noChangeArrowheads="1"/>
          </p:cNvSpPr>
          <p:nvPr/>
        </p:nvSpPr>
        <p:spPr bwMode="auto">
          <a:xfrm>
            <a:off x="6143625" y="35988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6429" name="AutoShape 29"/>
          <p:cNvSpPr>
            <a:spLocks noChangeArrowheads="1"/>
          </p:cNvSpPr>
          <p:nvPr/>
        </p:nvSpPr>
        <p:spPr bwMode="auto">
          <a:xfrm rot="16200000">
            <a:off x="6015038" y="3625850"/>
            <a:ext cx="712788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6456" name="Rectangle 56"/>
          <p:cNvSpPr>
            <a:spLocks noGrp="1" noChangeArrowheads="1"/>
          </p:cNvSpPr>
          <p:nvPr>
            <p:ph type="body" idx="1"/>
          </p:nvPr>
        </p:nvSpPr>
        <p:spPr>
          <a:xfrm>
            <a:off x="157163" y="630238"/>
            <a:ext cx="8986837" cy="5953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 smtClean="0"/>
              <a:t>[</a:t>
            </a:r>
            <a:r>
              <a:rPr lang="en-US" altLang="en-US" sz="2800" dirty="0" err="1" smtClean="0"/>
              <a:t>Bellare-Rogaway</a:t>
            </a:r>
            <a:r>
              <a:rPr lang="en-US" altLang="en-US" sz="2800" dirty="0" smtClean="0"/>
              <a:t> </a:t>
            </a:r>
            <a:r>
              <a:rPr lang="en-US" altLang="en-US" sz="2800" dirty="0"/>
              <a:t>93]</a:t>
            </a:r>
          </a:p>
          <a:p>
            <a:pPr>
              <a:buFontTx/>
              <a:buNone/>
            </a:pPr>
            <a:r>
              <a:rPr lang="en-US" altLang="en-US" sz="2800" dirty="0" smtClean="0"/>
              <a:t>Trapdoor permutation public </a:t>
            </a:r>
            <a:r>
              <a:rPr lang="en-US" altLang="en-US" sz="2800" dirty="0"/>
              <a:t>key </a:t>
            </a:r>
            <a:r>
              <a:rPr lang="en-US" altLang="en-US" sz="2800" i="1" dirty="0" smtClean="0">
                <a:latin typeface="Times New Roman" charset="0"/>
              </a:rPr>
              <a:t>PK</a:t>
            </a:r>
            <a:r>
              <a:rPr lang="en-US" altLang="en-US" sz="2800" dirty="0" smtClean="0">
                <a:latin typeface="Times New Roman" charset="0"/>
              </a:rPr>
              <a:t>=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dirty="0" smtClean="0"/>
              <a:t>,  secret key </a:t>
            </a:r>
            <a:r>
              <a:rPr lang="en-US" altLang="en-US" sz="2800" i="1" dirty="0" smtClean="0">
                <a:latin typeface="Times New Roman" charset="0"/>
              </a:rPr>
              <a:t>SK</a:t>
            </a:r>
            <a:r>
              <a:rPr lang="en-US" altLang="en-US" sz="2800" dirty="0" smtClean="0">
                <a:latin typeface="Times New Roman" charset="0"/>
              </a:rPr>
              <a:t>=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</a:t>
            </a:r>
          </a:p>
          <a:p>
            <a:pPr>
              <a:buNone/>
            </a:pPr>
            <a:r>
              <a:rPr lang="en-US" altLang="en-US" sz="2800" dirty="0" smtClean="0"/>
              <a:t>Hash (random oracle) function </a:t>
            </a:r>
            <a:r>
              <a:rPr lang="en-US" altLang="en-US" sz="2800" i="1" dirty="0" smtClean="0">
                <a:latin typeface="Times New Roman" charset="0"/>
              </a:rPr>
              <a:t>H </a:t>
            </a:r>
            <a:r>
              <a:rPr lang="en-US" altLang="en-US" sz="2800" dirty="0" smtClean="0"/>
              <a:t>(output range equals domain of 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dirty="0" smtClean="0"/>
              <a:t> )</a:t>
            </a:r>
          </a:p>
          <a:p>
            <a:pPr>
              <a:buFontTx/>
              <a:buNone/>
            </a:pPr>
            <a:endParaRPr lang="en-US" altLang="en-US" sz="2800" dirty="0"/>
          </a:p>
        </p:txBody>
      </p:sp>
      <p:sp>
        <p:nvSpPr>
          <p:cNvPr id="1126458" name="Text Box 58"/>
          <p:cNvSpPr txBox="1">
            <a:spLocks noChangeArrowheads="1"/>
          </p:cNvSpPr>
          <p:nvPr/>
        </p:nvSpPr>
        <p:spPr bwMode="auto">
          <a:xfrm>
            <a:off x="177800" y="282575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</a:rPr>
              <a:t>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 (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dirty="0">
                <a:latin typeface="Times New Roman" charset="0"/>
              </a:rPr>
              <a:t>)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6462" name="Text Box 62"/>
          <p:cNvSpPr txBox="1">
            <a:spLocks noChangeArrowheads="1"/>
          </p:cNvSpPr>
          <p:nvPr/>
        </p:nvSpPr>
        <p:spPr bwMode="auto">
          <a:xfrm>
            <a:off x="177800" y="351472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 smtClean="0">
                <a:latin typeface="Times New Roman" charset="0"/>
              </a:rPr>
              <a:t>(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y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6467" name="Text Box 67"/>
          <p:cNvSpPr txBox="1">
            <a:spLocks noChangeArrowheads="1"/>
          </p:cNvSpPr>
          <p:nvPr/>
        </p:nvSpPr>
        <p:spPr bwMode="auto">
          <a:xfrm>
            <a:off x="138113" y="22971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the Signer: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cxnSp>
        <p:nvCxnSpPr>
          <p:cNvPr id="1126501" name="AutoShape 101"/>
          <p:cNvCxnSpPr>
            <a:cxnSpLocks noChangeShapeType="1"/>
            <a:stCxn id="1126411" idx="3"/>
            <a:endCxn id="1126429" idx="3"/>
          </p:cNvCxnSpPr>
          <p:nvPr/>
        </p:nvCxnSpPr>
        <p:spPr bwMode="auto">
          <a:xfrm flipV="1">
            <a:off x="5651500" y="3822700"/>
            <a:ext cx="52705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6502" name="Text Box 102"/>
          <p:cNvSpPr txBox="1">
            <a:spLocks noChangeArrowheads="1"/>
          </p:cNvSpPr>
          <p:nvPr/>
        </p:nvSpPr>
        <p:spPr bwMode="auto">
          <a:xfrm>
            <a:off x="7343775" y="5913438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>
                <a:latin typeface="Times New Roman" charset="0"/>
              </a:rPr>
              <a:t> </a:t>
            </a:r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6503" name="Text Box 103"/>
          <p:cNvSpPr txBox="1">
            <a:spLocks noChangeArrowheads="1"/>
          </p:cNvSpPr>
          <p:nvPr/>
        </p:nvSpPr>
        <p:spPr bwMode="auto">
          <a:xfrm>
            <a:off x="5913438" y="57038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6504" name="Text Box 104"/>
          <p:cNvSpPr txBox="1">
            <a:spLocks noChangeArrowheads="1"/>
          </p:cNvSpPr>
          <p:nvPr/>
        </p:nvSpPr>
        <p:spPr bwMode="auto">
          <a:xfrm>
            <a:off x="8726488" y="59182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>
                <a:latin typeface="Times New Roman" charset="0"/>
              </a:rPr>
              <a:t>x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6505" name="Text Box 105"/>
          <p:cNvSpPr txBox="1">
            <a:spLocks noChangeArrowheads="1"/>
          </p:cNvSpPr>
          <p:nvPr/>
        </p:nvSpPr>
        <p:spPr bwMode="auto">
          <a:xfrm>
            <a:off x="4589463" y="5908675"/>
            <a:ext cx="357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6507" name="AutoShape 107"/>
          <p:cNvCxnSpPr>
            <a:cxnSpLocks noChangeShapeType="1"/>
          </p:cNvCxnSpPr>
          <p:nvPr/>
        </p:nvCxnSpPr>
        <p:spPr bwMode="auto">
          <a:xfrm>
            <a:off x="5861050" y="6146800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6508" name="Text Box 108"/>
          <p:cNvSpPr txBox="1">
            <a:spLocks noChangeArrowheads="1"/>
          </p:cNvSpPr>
          <p:nvPr/>
        </p:nvSpPr>
        <p:spPr bwMode="auto">
          <a:xfrm>
            <a:off x="5438775" y="5908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6509" name="AutoShape 109"/>
          <p:cNvSpPr>
            <a:spLocks noChangeArrowheads="1"/>
          </p:cNvSpPr>
          <p:nvPr/>
        </p:nvSpPr>
        <p:spPr bwMode="auto">
          <a:xfrm rot="16200000">
            <a:off x="5310188" y="5935663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6510" name="Text Box 110"/>
          <p:cNvSpPr txBox="1">
            <a:spLocks noChangeArrowheads="1"/>
          </p:cNvSpPr>
          <p:nvPr/>
        </p:nvSpPr>
        <p:spPr bwMode="auto">
          <a:xfrm>
            <a:off x="292100" y="513556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>
                <a:latin typeface="Times New Roman" charset="0"/>
              </a:rPr>
              <a:t> </a:t>
            </a:r>
            <a:r>
              <a:rPr lang="en-US" altLang="en-US" sz="2800">
                <a:latin typeface="Times New Roman" charset="0"/>
              </a:rPr>
              <a:t>= </a:t>
            </a:r>
            <a:r>
              <a:rPr lang="en-US" altLang="en-US" sz="2800" i="1">
                <a:latin typeface="Times New Roman" charset="0"/>
              </a:rPr>
              <a:t>H</a:t>
            </a:r>
            <a:r>
              <a:rPr lang="en-US" altLang="en-US" sz="2800">
                <a:latin typeface="Times New Roman" charset="0"/>
              </a:rPr>
              <a:t> (</a:t>
            </a:r>
            <a:r>
              <a:rPr lang="en-US" altLang="en-US" sz="2800" i="1">
                <a:latin typeface="Times New Roman" charset="0"/>
              </a:rPr>
              <a:t>m</a:t>
            </a:r>
            <a:r>
              <a:rPr lang="en-US" altLang="en-US" sz="2800">
                <a:latin typeface="Times New Roman" charset="0"/>
              </a:rPr>
              <a:t>) </a:t>
            </a: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6511" name="Text Box 111"/>
          <p:cNvSpPr txBox="1">
            <a:spLocks noChangeArrowheads="1"/>
          </p:cNvSpPr>
          <p:nvPr/>
        </p:nvSpPr>
        <p:spPr bwMode="auto">
          <a:xfrm>
            <a:off x="292100" y="58245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(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6512" name="Text Box 112"/>
          <p:cNvSpPr txBox="1">
            <a:spLocks noChangeArrowheads="1"/>
          </p:cNvSpPr>
          <p:nvPr/>
        </p:nvSpPr>
        <p:spPr bwMode="auto">
          <a:xfrm>
            <a:off x="252413" y="434975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the Verifier: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cxnSp>
        <p:nvCxnSpPr>
          <p:cNvPr id="1126513" name="AutoShape 113"/>
          <p:cNvCxnSpPr>
            <a:cxnSpLocks noChangeShapeType="1"/>
            <a:stCxn id="1126505" idx="3"/>
            <a:endCxn id="1126509" idx="3"/>
          </p:cNvCxnSpPr>
          <p:nvPr/>
        </p:nvCxnSpPr>
        <p:spPr bwMode="auto">
          <a:xfrm flipV="1">
            <a:off x="4946650" y="6132513"/>
            <a:ext cx="52705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6515" name="Rectangle 115"/>
          <p:cNvSpPr>
            <a:spLocks noChangeArrowheads="1"/>
          </p:cNvSpPr>
          <p:nvPr/>
        </p:nvSpPr>
        <p:spPr bwMode="auto">
          <a:xfrm>
            <a:off x="752475" y="5605463"/>
            <a:ext cx="3413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latin typeface="Times New Roman" charset="0"/>
                <a:sym typeface="Symbol" charset="2"/>
              </a:rPr>
              <a:t>?</a:t>
            </a:r>
          </a:p>
        </p:txBody>
      </p:sp>
      <p:cxnSp>
        <p:nvCxnSpPr>
          <p:cNvPr id="1126516" name="AutoShape 116"/>
          <p:cNvCxnSpPr>
            <a:cxnSpLocks noChangeShapeType="1"/>
            <a:stCxn id="1126504" idx="1"/>
            <a:endCxn id="1126502" idx="3"/>
          </p:cNvCxnSpPr>
          <p:nvPr/>
        </p:nvCxnSpPr>
        <p:spPr bwMode="auto">
          <a:xfrm flipH="1">
            <a:off x="8308975" y="6146800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6517" name="AutoShape 117"/>
          <p:cNvCxnSpPr>
            <a:cxnSpLocks noChangeShapeType="1"/>
            <a:stCxn id="1126502" idx="1"/>
          </p:cNvCxnSpPr>
          <p:nvPr/>
        </p:nvCxnSpPr>
        <p:spPr bwMode="auto">
          <a:xfrm flipH="1" flipV="1">
            <a:off x="6765925" y="6142038"/>
            <a:ext cx="57785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6518" name="Rectangle 118"/>
          <p:cNvSpPr>
            <a:spLocks noChangeArrowheads="1"/>
          </p:cNvSpPr>
          <p:nvPr/>
        </p:nvSpPr>
        <p:spPr bwMode="auto">
          <a:xfrm>
            <a:off x="6351588" y="5470525"/>
            <a:ext cx="3841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>
                <a:latin typeface="Times New Roman" charset="0"/>
                <a:sym typeface="Symbol" charset="2"/>
              </a:rPr>
              <a:t>?</a:t>
            </a:r>
            <a:br>
              <a:rPr lang="en-US" altLang="en-US" sz="2800">
                <a:latin typeface="Times New Roman" charset="0"/>
                <a:sym typeface="Symbol" charset="2"/>
              </a:rPr>
            </a:br>
            <a:r>
              <a:rPr lang="en-US" altLang="en-US" sz="2800">
                <a:latin typeface="Times New Roman" charset="0"/>
                <a:sym typeface="Symbol" charset="2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2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2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26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26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2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126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112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07" grpId="0" animBg="1"/>
      <p:bldP spid="1126409" grpId="0"/>
      <p:bldP spid="1126410" grpId="0"/>
      <p:bldP spid="1126411" grpId="0"/>
      <p:bldP spid="1126425" grpId="0"/>
      <p:bldP spid="1126429" grpId="0" animBg="1"/>
      <p:bldP spid="1126458" grpId="0"/>
      <p:bldP spid="1126462" grpId="0"/>
      <p:bldP spid="1126467" grpId="1"/>
      <p:bldP spid="1126502" grpId="0" animBg="1"/>
      <p:bldP spid="1126503" grpId="0"/>
      <p:bldP spid="1126504" grpId="0"/>
      <p:bldP spid="1126505" grpId="0"/>
      <p:bldP spid="1126508" grpId="0"/>
      <p:bldP spid="1126509" grpId="0" animBg="1"/>
      <p:bldP spid="1126510" grpId="0"/>
      <p:bldP spid="1126511" grpId="0"/>
      <p:bldP spid="1126512" grpId="0"/>
      <p:bldP spid="1126515" grpId="0"/>
      <p:bldP spid="11265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E8EF58-99F4-F145-99DB-4E936B8098F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837930" cy="431800"/>
          </a:xfrm>
        </p:spPr>
        <p:txBody>
          <a:bodyPr/>
          <a:lstStyle/>
          <a:p>
            <a:r>
              <a:rPr lang="en-US" altLang="en-US" dirty="0"/>
              <a:t>LMRS </a:t>
            </a:r>
            <a:r>
              <a:rPr lang="en-US" altLang="en-US" dirty="0" smtClean="0"/>
              <a:t>Aggregate Signature </a:t>
            </a:r>
            <a:r>
              <a:rPr lang="en-US" altLang="en-US" dirty="0"/>
              <a:t>Scheme</a:t>
            </a:r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8462963" y="25733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76" name="Freeform 4"/>
          <p:cNvSpPr>
            <a:spLocks/>
          </p:cNvSpPr>
          <p:nvPr/>
        </p:nvSpPr>
        <p:spPr bwMode="auto">
          <a:xfrm>
            <a:off x="6394450" y="29749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77" name="Text Box 5"/>
          <p:cNvSpPr txBox="1">
            <a:spLocks noChangeArrowheads="1"/>
          </p:cNvSpPr>
          <p:nvPr/>
        </p:nvSpPr>
        <p:spPr bwMode="auto">
          <a:xfrm>
            <a:off x="7048500" y="36036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78" name="Text Box 6"/>
          <p:cNvSpPr txBox="1">
            <a:spLocks noChangeArrowheads="1"/>
          </p:cNvSpPr>
          <p:nvPr/>
        </p:nvSpPr>
        <p:spPr bwMode="auto">
          <a:xfrm>
            <a:off x="6523038" y="33940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79" name="Text Box 7"/>
          <p:cNvSpPr txBox="1">
            <a:spLocks noChangeArrowheads="1"/>
          </p:cNvSpPr>
          <p:nvPr/>
        </p:nvSpPr>
        <p:spPr bwMode="auto">
          <a:xfrm>
            <a:off x="8431213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80" name="Text Box 8"/>
          <p:cNvSpPr txBox="1">
            <a:spLocks noChangeArrowheads="1"/>
          </p:cNvSpPr>
          <p:nvPr/>
        </p:nvSpPr>
        <p:spPr bwMode="auto">
          <a:xfrm>
            <a:off x="3919538" y="37623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481" name="AutoShape 9"/>
          <p:cNvCxnSpPr>
            <a:cxnSpLocks noChangeShapeType="1"/>
            <a:stCxn id="1129477" idx="3"/>
            <a:endCxn id="1129479" idx="1"/>
          </p:cNvCxnSpPr>
          <p:nvPr/>
        </p:nvCxnSpPr>
        <p:spPr bwMode="auto">
          <a:xfrm>
            <a:off x="8013700" y="38369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2" name="Text Box 10"/>
          <p:cNvSpPr txBox="1">
            <a:spLocks noChangeArrowheads="1"/>
          </p:cNvSpPr>
          <p:nvPr/>
        </p:nvSpPr>
        <p:spPr bwMode="auto">
          <a:xfrm>
            <a:off x="6223000" y="35464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483" name="AutoShape 11"/>
          <p:cNvCxnSpPr>
            <a:cxnSpLocks noChangeShapeType="1"/>
            <a:stCxn id="1129482" idx="3"/>
            <a:endCxn id="1129477" idx="1"/>
          </p:cNvCxnSpPr>
          <p:nvPr/>
        </p:nvCxnSpPr>
        <p:spPr bwMode="auto">
          <a:xfrm>
            <a:off x="6565900" y="38369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484" name="AutoShape 12"/>
          <p:cNvCxnSpPr>
            <a:cxnSpLocks noChangeShapeType="1"/>
            <a:endCxn id="1129482" idx="1"/>
          </p:cNvCxnSpPr>
          <p:nvPr/>
        </p:nvCxnSpPr>
        <p:spPr bwMode="auto">
          <a:xfrm>
            <a:off x="5757863" y="38369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5" name="Line 13"/>
          <p:cNvSpPr>
            <a:spLocks noChangeShapeType="1"/>
          </p:cNvSpPr>
          <p:nvPr/>
        </p:nvSpPr>
        <p:spPr bwMode="auto">
          <a:xfrm>
            <a:off x="4818063" y="4029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6" name="Text Box 14"/>
          <p:cNvSpPr txBox="1">
            <a:spLocks noChangeArrowheads="1"/>
          </p:cNvSpPr>
          <p:nvPr/>
        </p:nvSpPr>
        <p:spPr bwMode="auto">
          <a:xfrm>
            <a:off x="3581400" y="34861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129487" name="Line 15"/>
          <p:cNvSpPr>
            <a:spLocks noChangeShapeType="1"/>
          </p:cNvSpPr>
          <p:nvPr/>
        </p:nvSpPr>
        <p:spPr bwMode="auto">
          <a:xfrm>
            <a:off x="4818063" y="37496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8" name="Text Box 16"/>
          <p:cNvSpPr txBox="1">
            <a:spLocks noChangeArrowheads="1"/>
          </p:cNvSpPr>
          <p:nvPr/>
        </p:nvSpPr>
        <p:spPr bwMode="auto">
          <a:xfrm>
            <a:off x="5316538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89" name="AutoShape 17"/>
          <p:cNvSpPr>
            <a:spLocks noChangeArrowheads="1"/>
          </p:cNvSpPr>
          <p:nvPr/>
        </p:nvSpPr>
        <p:spPr bwMode="auto">
          <a:xfrm rot="16200000">
            <a:off x="5187950" y="366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9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3813" y="649288"/>
            <a:ext cx="8529637" cy="5953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[Lysyanskaya-Micali-R-Shacham 04]</a:t>
            </a:r>
          </a:p>
        </p:txBody>
      </p:sp>
      <p:sp>
        <p:nvSpPr>
          <p:cNvPr id="1129491" name="Text Box 19"/>
          <p:cNvSpPr txBox="1">
            <a:spLocks noChangeArrowheads="1"/>
          </p:cNvSpPr>
          <p:nvPr/>
        </p:nvSpPr>
        <p:spPr bwMode="auto">
          <a:xfrm>
            <a:off x="44450" y="28448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 (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)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2" name="Text Box 20"/>
          <p:cNvSpPr txBox="1">
            <a:spLocks noChangeArrowheads="1"/>
          </p:cNvSpPr>
          <p:nvPr/>
        </p:nvSpPr>
        <p:spPr bwMode="auto">
          <a:xfrm>
            <a:off x="44450" y="399097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x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2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 smtClean="0">
                <a:latin typeface="Times New Roman" charset="0"/>
              </a:rPr>
              <a:t>(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y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9494" name="Text Box 22"/>
          <p:cNvSpPr txBox="1">
            <a:spLocks noChangeArrowheads="1"/>
          </p:cNvSpPr>
          <p:nvPr/>
        </p:nvSpPr>
        <p:spPr bwMode="auto">
          <a:xfrm>
            <a:off x="44450" y="22336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Verify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sym typeface="Symbol" charset="2"/>
              </a:rPr>
              <a:t> using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5" name="Text Box 23"/>
          <p:cNvSpPr txBox="1">
            <a:spLocks noChangeArrowheads="1"/>
          </p:cNvSpPr>
          <p:nvPr/>
        </p:nvSpPr>
        <p:spPr bwMode="auto">
          <a:xfrm>
            <a:off x="44450" y="16240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/>
              <a:t>specifies a permutation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6" name="Text Box 24"/>
          <p:cNvSpPr txBox="1">
            <a:spLocks noChangeArrowheads="1"/>
          </p:cNvSpPr>
          <p:nvPr/>
        </p:nvSpPr>
        <p:spPr bwMode="auto">
          <a:xfrm>
            <a:off x="44450" y="11255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2: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497" name="Freeform 25"/>
          <p:cNvSpPr>
            <a:spLocks/>
          </p:cNvSpPr>
          <p:nvPr/>
        </p:nvSpPr>
        <p:spPr bwMode="auto">
          <a:xfrm>
            <a:off x="6369050" y="40163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98" name="Text Box 26"/>
          <p:cNvSpPr txBox="1">
            <a:spLocks noChangeArrowheads="1"/>
          </p:cNvSpPr>
          <p:nvPr/>
        </p:nvSpPr>
        <p:spPr bwMode="auto">
          <a:xfrm>
            <a:off x="7023100" y="46450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99" name="Text Box 27"/>
          <p:cNvSpPr txBox="1">
            <a:spLocks noChangeArrowheads="1"/>
          </p:cNvSpPr>
          <p:nvPr/>
        </p:nvSpPr>
        <p:spPr bwMode="auto">
          <a:xfrm>
            <a:off x="6497638" y="44354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00" name="Text Box 28"/>
          <p:cNvSpPr txBox="1">
            <a:spLocks noChangeArrowheads="1"/>
          </p:cNvSpPr>
          <p:nvPr/>
        </p:nvSpPr>
        <p:spPr bwMode="auto">
          <a:xfrm>
            <a:off x="8405813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501" name="Text Box 29"/>
          <p:cNvSpPr txBox="1">
            <a:spLocks noChangeArrowheads="1"/>
          </p:cNvSpPr>
          <p:nvPr/>
        </p:nvSpPr>
        <p:spPr bwMode="auto">
          <a:xfrm>
            <a:off x="3462338" y="48545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cxnSp>
        <p:nvCxnSpPr>
          <p:cNvPr id="1129502" name="AutoShape 30"/>
          <p:cNvCxnSpPr>
            <a:cxnSpLocks noChangeShapeType="1"/>
            <a:stCxn id="1129498" idx="3"/>
            <a:endCxn id="1129500" idx="1"/>
          </p:cNvCxnSpPr>
          <p:nvPr/>
        </p:nvCxnSpPr>
        <p:spPr bwMode="auto">
          <a:xfrm>
            <a:off x="7988300" y="48783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3" name="Text Box 31"/>
          <p:cNvSpPr txBox="1">
            <a:spLocks noChangeArrowheads="1"/>
          </p:cNvSpPr>
          <p:nvPr/>
        </p:nvSpPr>
        <p:spPr bwMode="auto">
          <a:xfrm>
            <a:off x="6197600" y="45878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504" name="AutoShape 32"/>
          <p:cNvCxnSpPr>
            <a:cxnSpLocks noChangeShapeType="1"/>
            <a:stCxn id="1129503" idx="3"/>
            <a:endCxn id="1129498" idx="1"/>
          </p:cNvCxnSpPr>
          <p:nvPr/>
        </p:nvCxnSpPr>
        <p:spPr bwMode="auto">
          <a:xfrm>
            <a:off x="6540500" y="48783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05" name="AutoShape 33"/>
          <p:cNvCxnSpPr>
            <a:cxnSpLocks noChangeShapeType="1"/>
            <a:endCxn id="1129503" idx="1"/>
          </p:cNvCxnSpPr>
          <p:nvPr/>
        </p:nvCxnSpPr>
        <p:spPr bwMode="auto">
          <a:xfrm>
            <a:off x="5732463" y="48783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6" name="Line 34"/>
          <p:cNvSpPr>
            <a:spLocks noChangeShapeType="1"/>
          </p:cNvSpPr>
          <p:nvPr/>
        </p:nvSpPr>
        <p:spPr bwMode="auto">
          <a:xfrm>
            <a:off x="4792663" y="50704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7" name="Text Box 35"/>
          <p:cNvSpPr txBox="1">
            <a:spLocks noChangeArrowheads="1"/>
          </p:cNvSpPr>
          <p:nvPr/>
        </p:nvSpPr>
        <p:spPr bwMode="auto">
          <a:xfrm>
            <a:off x="2984500" y="45910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sp>
        <p:nvSpPr>
          <p:cNvPr id="1129508" name="Line 36"/>
          <p:cNvSpPr>
            <a:spLocks noChangeShapeType="1"/>
          </p:cNvSpPr>
          <p:nvPr/>
        </p:nvSpPr>
        <p:spPr bwMode="auto">
          <a:xfrm>
            <a:off x="4792663" y="4791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9" name="Text Box 37"/>
          <p:cNvSpPr txBox="1">
            <a:spLocks noChangeArrowheads="1"/>
          </p:cNvSpPr>
          <p:nvPr/>
        </p:nvSpPr>
        <p:spPr bwMode="auto">
          <a:xfrm>
            <a:off x="5291138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0" name="AutoShape 38"/>
          <p:cNvSpPr>
            <a:spLocks noChangeArrowheads="1"/>
          </p:cNvSpPr>
          <p:nvPr/>
        </p:nvSpPr>
        <p:spPr bwMode="auto">
          <a:xfrm rot="16200000">
            <a:off x="5162550" y="47053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11" name="Text Box 39"/>
          <p:cNvSpPr txBox="1">
            <a:spLocks noChangeArrowheads="1"/>
          </p:cNvSpPr>
          <p:nvPr/>
        </p:nvSpPr>
        <p:spPr bwMode="auto">
          <a:xfrm>
            <a:off x="7073900" y="25749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512" name="Text Box 40"/>
          <p:cNvSpPr txBox="1">
            <a:spLocks noChangeArrowheads="1"/>
          </p:cNvSpPr>
          <p:nvPr/>
        </p:nvSpPr>
        <p:spPr bwMode="auto">
          <a:xfrm>
            <a:off x="6548438" y="23653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3" name="Text Box 41"/>
          <p:cNvSpPr txBox="1">
            <a:spLocks noChangeArrowheads="1"/>
          </p:cNvSpPr>
          <p:nvPr/>
        </p:nvSpPr>
        <p:spPr bwMode="auto">
          <a:xfrm>
            <a:off x="5138738" y="27336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514" name="AutoShape 42"/>
          <p:cNvCxnSpPr>
            <a:cxnSpLocks noChangeShapeType="1"/>
            <a:stCxn id="1129511" idx="3"/>
          </p:cNvCxnSpPr>
          <p:nvPr/>
        </p:nvCxnSpPr>
        <p:spPr bwMode="auto">
          <a:xfrm>
            <a:off x="8039100" y="28082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15" name="AutoShape 43"/>
          <p:cNvCxnSpPr>
            <a:cxnSpLocks noChangeShapeType="1"/>
            <a:stCxn id="1129520" idx="1"/>
            <a:endCxn id="1129511" idx="1"/>
          </p:cNvCxnSpPr>
          <p:nvPr/>
        </p:nvCxnSpPr>
        <p:spPr bwMode="auto">
          <a:xfrm flipV="1">
            <a:off x="6451600" y="2808288"/>
            <a:ext cx="622300" cy="23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16" name="Line 44"/>
          <p:cNvSpPr>
            <a:spLocks noChangeShapeType="1"/>
          </p:cNvSpPr>
          <p:nvPr/>
        </p:nvSpPr>
        <p:spPr bwMode="auto">
          <a:xfrm>
            <a:off x="5529263" y="30003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7" name="Text Box 45"/>
          <p:cNvSpPr txBox="1">
            <a:spLocks noChangeArrowheads="1"/>
          </p:cNvSpPr>
          <p:nvPr/>
        </p:nvSpPr>
        <p:spPr bwMode="auto">
          <a:xfrm>
            <a:off x="4953000" y="24828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1129518" name="Line 46"/>
          <p:cNvSpPr>
            <a:spLocks noChangeShapeType="1"/>
          </p:cNvSpPr>
          <p:nvPr/>
        </p:nvSpPr>
        <p:spPr bwMode="auto">
          <a:xfrm>
            <a:off x="5529263" y="27209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9" name="Text Box 47"/>
          <p:cNvSpPr txBox="1">
            <a:spLocks noChangeArrowheads="1"/>
          </p:cNvSpPr>
          <p:nvPr/>
        </p:nvSpPr>
        <p:spPr bwMode="auto">
          <a:xfrm>
            <a:off x="6027738" y="25796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20" name="AutoShape 48"/>
          <p:cNvSpPr>
            <a:spLocks noChangeArrowheads="1"/>
          </p:cNvSpPr>
          <p:nvPr/>
        </p:nvSpPr>
        <p:spPr bwMode="auto">
          <a:xfrm rot="16200000">
            <a:off x="5899150" y="26352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21" name="Text Box 49"/>
          <p:cNvSpPr txBox="1">
            <a:spLocks noChangeArrowheads="1"/>
          </p:cNvSpPr>
          <p:nvPr/>
        </p:nvSpPr>
        <p:spPr bwMode="auto">
          <a:xfrm>
            <a:off x="57150" y="59928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>
                <a:sym typeface="Symbol" charset="2"/>
              </a:rPr>
              <a:t> Verify</a:t>
            </a:r>
            <a:r>
              <a:rPr lang="en-US" altLang="en-US" sz="2800" i="1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sym typeface="Symbol" charset="2"/>
              </a:rPr>
              <a:t> using</a:t>
            </a:r>
            <a:r>
              <a:rPr lang="en-US" altLang="en-US" sz="2800" i="1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2" name="Text Box 50"/>
          <p:cNvSpPr txBox="1">
            <a:spLocks noChangeArrowheads="1"/>
          </p:cNvSpPr>
          <p:nvPr/>
        </p:nvSpPr>
        <p:spPr bwMode="auto">
          <a:xfrm>
            <a:off x="57150" y="53832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 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 </a:t>
            </a:r>
            <a:r>
              <a:rPr lang="en-US" altLang="en-US" sz="2800" dirty="0"/>
              <a:t>specify permutations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523" name="Text Box 51"/>
          <p:cNvSpPr txBox="1">
            <a:spLocks noChangeArrowheads="1"/>
          </p:cNvSpPr>
          <p:nvPr/>
        </p:nvSpPr>
        <p:spPr bwMode="auto">
          <a:xfrm>
            <a:off x="57150" y="48847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3: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524" name="Text Box 52"/>
          <p:cNvSpPr txBox="1">
            <a:spLocks noChangeArrowheads="1"/>
          </p:cNvSpPr>
          <p:nvPr/>
        </p:nvSpPr>
        <p:spPr bwMode="auto">
          <a:xfrm>
            <a:off x="82550" y="60817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4400">
                <a:sym typeface="Symbol" charset="2"/>
              </a:rPr>
              <a:t>…</a:t>
            </a:r>
            <a:endParaRPr lang="en-US" altLang="en-US" sz="4400" baseline="-2500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5" name="Text Box 53"/>
          <p:cNvSpPr txBox="1">
            <a:spLocks noChangeArrowheads="1"/>
          </p:cNvSpPr>
          <p:nvPr/>
        </p:nvSpPr>
        <p:spPr bwMode="auto">
          <a:xfrm>
            <a:off x="3673475" y="2563813"/>
            <a:ext cx="179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Signer 1: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526" name="Text Box 54"/>
          <p:cNvSpPr txBox="1">
            <a:spLocks noChangeArrowheads="1"/>
          </p:cNvSpPr>
          <p:nvPr/>
        </p:nvSpPr>
        <p:spPr bwMode="auto">
          <a:xfrm>
            <a:off x="5681663" y="3365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7" name="Text Box 55"/>
          <p:cNvSpPr txBox="1">
            <a:spLocks noChangeArrowheads="1"/>
          </p:cNvSpPr>
          <p:nvPr/>
        </p:nvSpPr>
        <p:spPr bwMode="auto">
          <a:xfrm>
            <a:off x="5680075" y="44037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8" name="Text Box 56"/>
          <p:cNvSpPr txBox="1">
            <a:spLocks noChangeArrowheads="1"/>
          </p:cNvSpPr>
          <p:nvPr/>
        </p:nvSpPr>
        <p:spPr bwMode="auto">
          <a:xfrm>
            <a:off x="53975" y="34163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987585" y="402590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baseline="-25000" smtClean="0">
                <a:latin typeface="Times New Roman" charset="0"/>
                <a:sym typeface="Symbol" charset="2"/>
              </a:rPr>
              <a:t>2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7378019" y="3623564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7378114" y="2582355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327361" y="4651058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2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2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2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2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12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2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2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12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12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12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12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2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12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112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5" dur="500"/>
                                        <p:tgtEl>
                                          <p:spTgt spid="112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112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112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1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000"/>
                            </p:stCondLst>
                            <p:childTnLst>
                              <p:par>
                                <p:cTn id="1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9" dur="500"/>
                                        <p:tgtEl>
                                          <p:spTgt spid="112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500"/>
                            </p:stCondLst>
                            <p:childTnLst>
                              <p:par>
                                <p:cTn id="1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12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12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200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112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/>
      <p:bldP spid="1129476" grpId="0" animBg="1"/>
      <p:bldP spid="1129477" grpId="0" animBg="1"/>
      <p:bldP spid="1129478" grpId="0"/>
      <p:bldP spid="1129479" grpId="0"/>
      <p:bldP spid="1129480" grpId="0"/>
      <p:bldP spid="1129482" grpId="0"/>
      <p:bldP spid="1129485" grpId="0" animBg="1"/>
      <p:bldP spid="1129486" grpId="0"/>
      <p:bldP spid="1129487" grpId="0" animBg="1"/>
      <p:bldP spid="1129488" grpId="0"/>
      <p:bldP spid="1129489" grpId="0" animBg="1"/>
      <p:bldP spid="1129491" grpId="0"/>
      <p:bldP spid="1129492" grpId="0"/>
      <p:bldP spid="1129494" grpId="0"/>
      <p:bldP spid="1129496" grpId="0"/>
      <p:bldP spid="1129497" grpId="0" animBg="1"/>
      <p:bldP spid="1129498" grpId="0" animBg="1"/>
      <p:bldP spid="1129499" grpId="0"/>
      <p:bldP spid="1129500" grpId="0"/>
      <p:bldP spid="1129501" grpId="0"/>
      <p:bldP spid="1129503" grpId="0"/>
      <p:bldP spid="1129506" grpId="0" animBg="1"/>
      <p:bldP spid="1129507" grpId="0"/>
      <p:bldP spid="1129508" grpId="0" animBg="1"/>
      <p:bldP spid="1129509" grpId="0"/>
      <p:bldP spid="1129510" grpId="0" animBg="1"/>
      <p:bldP spid="1129511" grpId="0" animBg="1"/>
      <p:bldP spid="1129512" grpId="0"/>
      <p:bldP spid="1129513" grpId="0"/>
      <p:bldP spid="1129516" grpId="0" animBg="1"/>
      <p:bldP spid="1129517" grpId="0"/>
      <p:bldP spid="1129518" grpId="0" animBg="1"/>
      <p:bldP spid="1129519" grpId="0"/>
      <p:bldP spid="1129520" grpId="0" animBg="1"/>
      <p:bldP spid="1129521" grpId="0"/>
      <p:bldP spid="1129522" grpId="0"/>
      <p:bldP spid="1129523" grpId="0"/>
      <p:bldP spid="1129524" grpId="0"/>
      <p:bldP spid="1129525" grpId="0"/>
      <p:bldP spid="1129525" grpId="1"/>
      <p:bldP spid="1129526" grpId="0"/>
      <p:bldP spid="1129527" grpId="0"/>
      <p:bldP spid="1129528" grpId="0"/>
      <p:bldP spid="59" grpId="0"/>
      <p:bldP spid="60" grpId="0"/>
      <p:bldP spid="61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E8EF58-99F4-F145-99DB-4E936B8098F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756650" cy="431800"/>
          </a:xfrm>
        </p:spPr>
        <p:txBody>
          <a:bodyPr/>
          <a:lstStyle/>
          <a:p>
            <a:r>
              <a:rPr lang="en-US" altLang="en-US" dirty="0" smtClean="0"/>
              <a:t>LMRS Aggregate Signature Scheme</a:t>
            </a:r>
            <a:endParaRPr lang="en-US" altLang="en-US" dirty="0"/>
          </a:p>
        </p:txBody>
      </p:sp>
      <p:sp>
        <p:nvSpPr>
          <p:cNvPr id="112949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3813" y="649288"/>
            <a:ext cx="8529637" cy="5953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[Lysyanskaya-Micali-R-Shacham 04]</a:t>
            </a:r>
          </a:p>
        </p:txBody>
      </p:sp>
      <p:sp>
        <p:nvSpPr>
          <p:cNvPr id="1129491" name="Text Box 19"/>
          <p:cNvSpPr txBox="1">
            <a:spLocks noChangeArrowheads="1"/>
          </p:cNvSpPr>
          <p:nvPr/>
        </p:nvSpPr>
        <p:spPr bwMode="auto">
          <a:xfrm>
            <a:off x="44450" y="28448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 (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)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2" name="Text Box 20"/>
          <p:cNvSpPr txBox="1">
            <a:spLocks noChangeArrowheads="1"/>
          </p:cNvSpPr>
          <p:nvPr/>
        </p:nvSpPr>
        <p:spPr bwMode="auto">
          <a:xfrm>
            <a:off x="44450" y="399097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x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2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 smtClean="0">
                <a:latin typeface="Times New Roman" charset="0"/>
              </a:rPr>
              <a:t>(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y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9494" name="Text Box 22"/>
          <p:cNvSpPr txBox="1">
            <a:spLocks noChangeArrowheads="1"/>
          </p:cNvSpPr>
          <p:nvPr/>
        </p:nvSpPr>
        <p:spPr bwMode="auto">
          <a:xfrm>
            <a:off x="44450" y="22336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Verify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sym typeface="Symbol" charset="2"/>
              </a:rPr>
              <a:t> using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5" name="Text Box 23"/>
          <p:cNvSpPr txBox="1">
            <a:spLocks noChangeArrowheads="1"/>
          </p:cNvSpPr>
          <p:nvPr/>
        </p:nvSpPr>
        <p:spPr bwMode="auto">
          <a:xfrm>
            <a:off x="44450" y="16240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/>
              <a:t>specifies a permutation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6" name="Text Box 24"/>
          <p:cNvSpPr txBox="1">
            <a:spLocks noChangeArrowheads="1"/>
          </p:cNvSpPr>
          <p:nvPr/>
        </p:nvSpPr>
        <p:spPr bwMode="auto">
          <a:xfrm>
            <a:off x="44450" y="11255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2: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521" name="Text Box 49"/>
          <p:cNvSpPr txBox="1">
            <a:spLocks noChangeArrowheads="1"/>
          </p:cNvSpPr>
          <p:nvPr/>
        </p:nvSpPr>
        <p:spPr bwMode="auto">
          <a:xfrm>
            <a:off x="57150" y="59928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>
                <a:sym typeface="Symbol" charset="2"/>
              </a:rPr>
              <a:t> Verify</a:t>
            </a:r>
            <a:r>
              <a:rPr lang="en-US" altLang="en-US" sz="2800" i="1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sym typeface="Symbol" charset="2"/>
              </a:rPr>
              <a:t> using</a:t>
            </a:r>
            <a:r>
              <a:rPr lang="en-US" altLang="en-US" sz="2800" i="1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2" name="Text Box 50"/>
          <p:cNvSpPr txBox="1">
            <a:spLocks noChangeArrowheads="1"/>
          </p:cNvSpPr>
          <p:nvPr/>
        </p:nvSpPr>
        <p:spPr bwMode="auto">
          <a:xfrm>
            <a:off x="57150" y="53832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 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 </a:t>
            </a:r>
            <a:r>
              <a:rPr lang="en-US" altLang="en-US" sz="2800" dirty="0"/>
              <a:t>specify permutations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523" name="Text Box 51"/>
          <p:cNvSpPr txBox="1">
            <a:spLocks noChangeArrowheads="1"/>
          </p:cNvSpPr>
          <p:nvPr/>
        </p:nvSpPr>
        <p:spPr bwMode="auto">
          <a:xfrm>
            <a:off x="57150" y="48847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3: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524" name="Text Box 52"/>
          <p:cNvSpPr txBox="1">
            <a:spLocks noChangeArrowheads="1"/>
          </p:cNvSpPr>
          <p:nvPr/>
        </p:nvSpPr>
        <p:spPr bwMode="auto">
          <a:xfrm>
            <a:off x="82550" y="60817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4400">
                <a:sym typeface="Symbol" charset="2"/>
              </a:rPr>
              <a:t>…</a:t>
            </a:r>
            <a:endParaRPr lang="en-US" altLang="en-US" sz="4400" baseline="-2500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8" name="Text Box 56"/>
          <p:cNvSpPr txBox="1">
            <a:spLocks noChangeArrowheads="1"/>
          </p:cNvSpPr>
          <p:nvPr/>
        </p:nvSpPr>
        <p:spPr bwMode="auto">
          <a:xfrm>
            <a:off x="53975" y="34163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987585" y="402590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baseline="-25000" smtClean="0">
                <a:latin typeface="Times New Roman" charset="0"/>
                <a:sym typeface="Symbol" charset="2"/>
              </a:rPr>
              <a:t>2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62" name="Oval 57"/>
          <p:cNvSpPr>
            <a:spLocks noChangeArrowheads="1"/>
          </p:cNvSpPr>
          <p:nvPr/>
        </p:nvSpPr>
        <p:spPr bwMode="auto">
          <a:xfrm>
            <a:off x="9144" y="1652588"/>
            <a:ext cx="6275388" cy="50482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3" name="Oval 58"/>
          <p:cNvSpPr>
            <a:spLocks noChangeArrowheads="1"/>
          </p:cNvSpPr>
          <p:nvPr/>
        </p:nvSpPr>
        <p:spPr bwMode="auto">
          <a:xfrm>
            <a:off x="0" y="5405438"/>
            <a:ext cx="7302500" cy="50482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5" name="Text Box 59"/>
          <p:cNvSpPr txBox="1">
            <a:spLocks noChangeArrowheads="1"/>
          </p:cNvSpPr>
          <p:nvPr/>
        </p:nvSpPr>
        <p:spPr bwMode="auto">
          <a:xfrm>
            <a:off x="4575970" y="2951779"/>
            <a:ext cx="529336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/>
              <a:t>getting certified TDPs takes work: </a:t>
            </a:r>
            <a:br>
              <a:rPr lang="en-US" altLang="en-US" sz="2800" dirty="0" smtClean="0"/>
            </a:br>
            <a:r>
              <a:rPr lang="en-US" altLang="en-US" sz="2800" dirty="0" smtClean="0"/>
              <a:t>for RSA, either extra proofs </a:t>
            </a:r>
            <a:br>
              <a:rPr lang="en-US" altLang="en-US" sz="2800" dirty="0" smtClean="0"/>
            </a:br>
            <a:r>
              <a:rPr lang="en-US" altLang="en-US" sz="2400" dirty="0" smtClean="0"/>
              <a:t>[Goldberg-</a:t>
            </a:r>
            <a:r>
              <a:rPr lang="en-US" altLang="en-US" sz="2400" dirty="0" err="1" smtClean="0"/>
              <a:t>Reyzin</a:t>
            </a:r>
            <a:r>
              <a:rPr lang="en-US" altLang="en-US" sz="2400" dirty="0" smtClean="0"/>
              <a:t>-</a:t>
            </a:r>
            <a:r>
              <a:rPr lang="en-US" altLang="en-US" sz="2400" dirty="0" err="1" smtClean="0"/>
              <a:t>Sagga-Baldimtsi</a:t>
            </a:r>
            <a:r>
              <a:rPr lang="en-US" altLang="en-US" sz="2400" dirty="0" smtClean="0"/>
              <a:t> 18]</a:t>
            </a:r>
            <a:br>
              <a:rPr lang="en-US" altLang="en-US" sz="2400" dirty="0" smtClean="0"/>
            </a:br>
            <a:r>
              <a:rPr lang="en-US" altLang="en-US" sz="2400" dirty="0" smtClean="0"/>
              <a:t>[</a:t>
            </a:r>
            <a:r>
              <a:rPr lang="en-US" altLang="en-US" sz="2400" dirty="0" err="1" smtClean="0"/>
              <a:t>Auerbach-Poettering</a:t>
            </a:r>
            <a:r>
              <a:rPr lang="en-US" altLang="en-US" sz="2400" dirty="0" smtClean="0"/>
              <a:t> 18]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800" dirty="0" smtClean="0"/>
              <a:t>or long verification </a:t>
            </a:r>
            <a:r>
              <a:rPr lang="en-US" altLang="en-US" sz="2800" dirty="0"/>
              <a:t>exponents</a:t>
            </a:r>
          </a:p>
        </p:txBody>
      </p:sp>
      <p:sp>
        <p:nvSpPr>
          <p:cNvPr id="66" name="Line 60"/>
          <p:cNvSpPr>
            <a:spLocks noChangeShapeType="1"/>
          </p:cNvSpPr>
          <p:nvPr/>
        </p:nvSpPr>
        <p:spPr bwMode="auto">
          <a:xfrm flipH="1" flipV="1">
            <a:off x="4813300" y="2127250"/>
            <a:ext cx="1577340" cy="80899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7" name="Line 61"/>
          <p:cNvSpPr>
            <a:spLocks noChangeShapeType="1"/>
          </p:cNvSpPr>
          <p:nvPr/>
        </p:nvSpPr>
        <p:spPr bwMode="auto">
          <a:xfrm flipH="1">
            <a:off x="5408610" y="5039678"/>
            <a:ext cx="850998" cy="38957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07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5" grpId="0"/>
      <p:bldP spid="66" grpId="0" animBg="1"/>
      <p:bldP spid="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E8EF58-99F4-F145-99DB-4E936B8098F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837930" cy="431800"/>
          </a:xfrm>
        </p:spPr>
        <p:txBody>
          <a:bodyPr/>
          <a:lstStyle/>
          <a:p>
            <a:r>
              <a:rPr lang="en-US" altLang="en-US" dirty="0"/>
              <a:t>LMRS </a:t>
            </a:r>
            <a:r>
              <a:rPr lang="en-US" altLang="en-US" dirty="0" smtClean="0"/>
              <a:t>Aggregate Signature </a:t>
            </a:r>
            <a:r>
              <a:rPr lang="en-US" altLang="en-US" dirty="0"/>
              <a:t>Scheme</a:t>
            </a:r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8462963" y="25733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76" name="Freeform 4"/>
          <p:cNvSpPr>
            <a:spLocks/>
          </p:cNvSpPr>
          <p:nvPr/>
        </p:nvSpPr>
        <p:spPr bwMode="auto">
          <a:xfrm>
            <a:off x="6394450" y="29749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77" name="Text Box 5"/>
          <p:cNvSpPr txBox="1">
            <a:spLocks noChangeArrowheads="1"/>
          </p:cNvSpPr>
          <p:nvPr/>
        </p:nvSpPr>
        <p:spPr bwMode="auto">
          <a:xfrm>
            <a:off x="7048500" y="36036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78" name="Text Box 6"/>
          <p:cNvSpPr txBox="1">
            <a:spLocks noChangeArrowheads="1"/>
          </p:cNvSpPr>
          <p:nvPr/>
        </p:nvSpPr>
        <p:spPr bwMode="auto">
          <a:xfrm>
            <a:off x="6523038" y="33940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79" name="Text Box 7"/>
          <p:cNvSpPr txBox="1">
            <a:spLocks noChangeArrowheads="1"/>
          </p:cNvSpPr>
          <p:nvPr/>
        </p:nvSpPr>
        <p:spPr bwMode="auto">
          <a:xfrm>
            <a:off x="8431213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80" name="Text Box 8"/>
          <p:cNvSpPr txBox="1">
            <a:spLocks noChangeArrowheads="1"/>
          </p:cNvSpPr>
          <p:nvPr/>
        </p:nvSpPr>
        <p:spPr bwMode="auto">
          <a:xfrm>
            <a:off x="3919538" y="37623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481" name="AutoShape 9"/>
          <p:cNvCxnSpPr>
            <a:cxnSpLocks noChangeShapeType="1"/>
            <a:stCxn id="1129477" idx="3"/>
            <a:endCxn id="1129479" idx="1"/>
          </p:cNvCxnSpPr>
          <p:nvPr/>
        </p:nvCxnSpPr>
        <p:spPr bwMode="auto">
          <a:xfrm>
            <a:off x="8013700" y="38369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2" name="Text Box 10"/>
          <p:cNvSpPr txBox="1">
            <a:spLocks noChangeArrowheads="1"/>
          </p:cNvSpPr>
          <p:nvPr/>
        </p:nvSpPr>
        <p:spPr bwMode="auto">
          <a:xfrm>
            <a:off x="6223000" y="35464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483" name="AutoShape 11"/>
          <p:cNvCxnSpPr>
            <a:cxnSpLocks noChangeShapeType="1"/>
            <a:stCxn id="1129482" idx="3"/>
            <a:endCxn id="1129477" idx="1"/>
          </p:cNvCxnSpPr>
          <p:nvPr/>
        </p:nvCxnSpPr>
        <p:spPr bwMode="auto">
          <a:xfrm>
            <a:off x="6565900" y="38369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484" name="AutoShape 12"/>
          <p:cNvCxnSpPr>
            <a:cxnSpLocks noChangeShapeType="1"/>
            <a:endCxn id="1129482" idx="1"/>
          </p:cNvCxnSpPr>
          <p:nvPr/>
        </p:nvCxnSpPr>
        <p:spPr bwMode="auto">
          <a:xfrm>
            <a:off x="5757863" y="38369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5" name="Line 13"/>
          <p:cNvSpPr>
            <a:spLocks noChangeShapeType="1"/>
          </p:cNvSpPr>
          <p:nvPr/>
        </p:nvSpPr>
        <p:spPr bwMode="auto">
          <a:xfrm>
            <a:off x="4818063" y="4029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6" name="Text Box 14"/>
          <p:cNvSpPr txBox="1">
            <a:spLocks noChangeArrowheads="1"/>
          </p:cNvSpPr>
          <p:nvPr/>
        </p:nvSpPr>
        <p:spPr bwMode="auto">
          <a:xfrm>
            <a:off x="3581400" y="34861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129487" name="Line 15"/>
          <p:cNvSpPr>
            <a:spLocks noChangeShapeType="1"/>
          </p:cNvSpPr>
          <p:nvPr/>
        </p:nvSpPr>
        <p:spPr bwMode="auto">
          <a:xfrm>
            <a:off x="4818063" y="37496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8" name="Text Box 16"/>
          <p:cNvSpPr txBox="1">
            <a:spLocks noChangeArrowheads="1"/>
          </p:cNvSpPr>
          <p:nvPr/>
        </p:nvSpPr>
        <p:spPr bwMode="auto">
          <a:xfrm>
            <a:off x="5316538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89" name="AutoShape 17"/>
          <p:cNvSpPr>
            <a:spLocks noChangeArrowheads="1"/>
          </p:cNvSpPr>
          <p:nvPr/>
        </p:nvSpPr>
        <p:spPr bwMode="auto">
          <a:xfrm rot="16200000">
            <a:off x="5187950" y="366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9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3813" y="649288"/>
            <a:ext cx="8529637" cy="5953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[Lysyanskaya-Micali-R-Shacham 04]</a:t>
            </a:r>
          </a:p>
        </p:txBody>
      </p:sp>
      <p:sp>
        <p:nvSpPr>
          <p:cNvPr id="1129491" name="Text Box 19"/>
          <p:cNvSpPr txBox="1">
            <a:spLocks noChangeArrowheads="1"/>
          </p:cNvSpPr>
          <p:nvPr/>
        </p:nvSpPr>
        <p:spPr bwMode="auto">
          <a:xfrm>
            <a:off x="44450" y="28448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 (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)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2" name="Text Box 20"/>
          <p:cNvSpPr txBox="1">
            <a:spLocks noChangeArrowheads="1"/>
          </p:cNvSpPr>
          <p:nvPr/>
        </p:nvSpPr>
        <p:spPr bwMode="auto">
          <a:xfrm>
            <a:off x="44450" y="399097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x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2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 smtClean="0">
                <a:latin typeface="Times New Roman" charset="0"/>
              </a:rPr>
              <a:t>(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y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9494" name="Text Box 22"/>
          <p:cNvSpPr txBox="1">
            <a:spLocks noChangeArrowheads="1"/>
          </p:cNvSpPr>
          <p:nvPr/>
        </p:nvSpPr>
        <p:spPr bwMode="auto">
          <a:xfrm>
            <a:off x="44450" y="22336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Verify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sym typeface="Symbol" charset="2"/>
              </a:rPr>
              <a:t> using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5" name="Text Box 23"/>
          <p:cNvSpPr txBox="1">
            <a:spLocks noChangeArrowheads="1"/>
          </p:cNvSpPr>
          <p:nvPr/>
        </p:nvSpPr>
        <p:spPr bwMode="auto">
          <a:xfrm>
            <a:off x="44450" y="16240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 </a:t>
            </a:r>
            <a:r>
              <a:rPr lang="en-US" altLang="en-US" sz="2800" dirty="0"/>
              <a:t>specifies a permutation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6" name="Text Box 24"/>
          <p:cNvSpPr txBox="1">
            <a:spLocks noChangeArrowheads="1"/>
          </p:cNvSpPr>
          <p:nvPr/>
        </p:nvSpPr>
        <p:spPr bwMode="auto">
          <a:xfrm>
            <a:off x="44450" y="11255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2: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497" name="Freeform 25"/>
          <p:cNvSpPr>
            <a:spLocks/>
          </p:cNvSpPr>
          <p:nvPr/>
        </p:nvSpPr>
        <p:spPr bwMode="auto">
          <a:xfrm>
            <a:off x="6369050" y="40163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98" name="Text Box 26"/>
          <p:cNvSpPr txBox="1">
            <a:spLocks noChangeArrowheads="1"/>
          </p:cNvSpPr>
          <p:nvPr/>
        </p:nvSpPr>
        <p:spPr bwMode="auto">
          <a:xfrm>
            <a:off x="7023100" y="46450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99" name="Text Box 27"/>
          <p:cNvSpPr txBox="1">
            <a:spLocks noChangeArrowheads="1"/>
          </p:cNvSpPr>
          <p:nvPr/>
        </p:nvSpPr>
        <p:spPr bwMode="auto">
          <a:xfrm>
            <a:off x="6497638" y="44354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00" name="Text Box 28"/>
          <p:cNvSpPr txBox="1">
            <a:spLocks noChangeArrowheads="1"/>
          </p:cNvSpPr>
          <p:nvPr/>
        </p:nvSpPr>
        <p:spPr bwMode="auto">
          <a:xfrm>
            <a:off x="8405813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501" name="Text Box 29"/>
          <p:cNvSpPr txBox="1">
            <a:spLocks noChangeArrowheads="1"/>
          </p:cNvSpPr>
          <p:nvPr/>
        </p:nvSpPr>
        <p:spPr bwMode="auto">
          <a:xfrm>
            <a:off x="3462338" y="48545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cxnSp>
        <p:nvCxnSpPr>
          <p:cNvPr id="1129502" name="AutoShape 30"/>
          <p:cNvCxnSpPr>
            <a:cxnSpLocks noChangeShapeType="1"/>
            <a:stCxn id="1129498" idx="3"/>
            <a:endCxn id="1129500" idx="1"/>
          </p:cNvCxnSpPr>
          <p:nvPr/>
        </p:nvCxnSpPr>
        <p:spPr bwMode="auto">
          <a:xfrm>
            <a:off x="7988300" y="48783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3" name="Text Box 31"/>
          <p:cNvSpPr txBox="1">
            <a:spLocks noChangeArrowheads="1"/>
          </p:cNvSpPr>
          <p:nvPr/>
        </p:nvSpPr>
        <p:spPr bwMode="auto">
          <a:xfrm>
            <a:off x="6197600" y="45878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504" name="AutoShape 32"/>
          <p:cNvCxnSpPr>
            <a:cxnSpLocks noChangeShapeType="1"/>
            <a:stCxn id="1129503" idx="3"/>
            <a:endCxn id="1129498" idx="1"/>
          </p:cNvCxnSpPr>
          <p:nvPr/>
        </p:nvCxnSpPr>
        <p:spPr bwMode="auto">
          <a:xfrm>
            <a:off x="6540500" y="48783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05" name="AutoShape 33"/>
          <p:cNvCxnSpPr>
            <a:cxnSpLocks noChangeShapeType="1"/>
            <a:endCxn id="1129503" idx="1"/>
          </p:cNvCxnSpPr>
          <p:nvPr/>
        </p:nvCxnSpPr>
        <p:spPr bwMode="auto">
          <a:xfrm>
            <a:off x="5732463" y="48783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6" name="Line 34"/>
          <p:cNvSpPr>
            <a:spLocks noChangeShapeType="1"/>
          </p:cNvSpPr>
          <p:nvPr/>
        </p:nvSpPr>
        <p:spPr bwMode="auto">
          <a:xfrm>
            <a:off x="4792663" y="50704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7" name="Text Box 35"/>
          <p:cNvSpPr txBox="1">
            <a:spLocks noChangeArrowheads="1"/>
          </p:cNvSpPr>
          <p:nvPr/>
        </p:nvSpPr>
        <p:spPr bwMode="auto">
          <a:xfrm>
            <a:off x="2984500" y="45910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sp>
        <p:nvSpPr>
          <p:cNvPr id="1129508" name="Line 36"/>
          <p:cNvSpPr>
            <a:spLocks noChangeShapeType="1"/>
          </p:cNvSpPr>
          <p:nvPr/>
        </p:nvSpPr>
        <p:spPr bwMode="auto">
          <a:xfrm>
            <a:off x="4792663" y="4791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9" name="Text Box 37"/>
          <p:cNvSpPr txBox="1">
            <a:spLocks noChangeArrowheads="1"/>
          </p:cNvSpPr>
          <p:nvPr/>
        </p:nvSpPr>
        <p:spPr bwMode="auto">
          <a:xfrm>
            <a:off x="5291138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0" name="AutoShape 38"/>
          <p:cNvSpPr>
            <a:spLocks noChangeArrowheads="1"/>
          </p:cNvSpPr>
          <p:nvPr/>
        </p:nvSpPr>
        <p:spPr bwMode="auto">
          <a:xfrm rot="16200000">
            <a:off x="5162550" y="47053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11" name="Text Box 39"/>
          <p:cNvSpPr txBox="1">
            <a:spLocks noChangeArrowheads="1"/>
          </p:cNvSpPr>
          <p:nvPr/>
        </p:nvSpPr>
        <p:spPr bwMode="auto">
          <a:xfrm>
            <a:off x="7073900" y="25749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512" name="Text Box 40"/>
          <p:cNvSpPr txBox="1">
            <a:spLocks noChangeArrowheads="1"/>
          </p:cNvSpPr>
          <p:nvPr/>
        </p:nvSpPr>
        <p:spPr bwMode="auto">
          <a:xfrm>
            <a:off x="6548438" y="23653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3" name="Text Box 41"/>
          <p:cNvSpPr txBox="1">
            <a:spLocks noChangeArrowheads="1"/>
          </p:cNvSpPr>
          <p:nvPr/>
        </p:nvSpPr>
        <p:spPr bwMode="auto">
          <a:xfrm>
            <a:off x="5138738" y="27336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514" name="AutoShape 42"/>
          <p:cNvCxnSpPr>
            <a:cxnSpLocks noChangeShapeType="1"/>
            <a:stCxn id="1129511" idx="3"/>
          </p:cNvCxnSpPr>
          <p:nvPr/>
        </p:nvCxnSpPr>
        <p:spPr bwMode="auto">
          <a:xfrm>
            <a:off x="8039100" y="28082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15" name="AutoShape 43"/>
          <p:cNvCxnSpPr>
            <a:cxnSpLocks noChangeShapeType="1"/>
            <a:stCxn id="1129520" idx="1"/>
            <a:endCxn id="1129511" idx="1"/>
          </p:cNvCxnSpPr>
          <p:nvPr/>
        </p:nvCxnSpPr>
        <p:spPr bwMode="auto">
          <a:xfrm flipV="1">
            <a:off x="6451600" y="2808288"/>
            <a:ext cx="622300" cy="23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16" name="Line 44"/>
          <p:cNvSpPr>
            <a:spLocks noChangeShapeType="1"/>
          </p:cNvSpPr>
          <p:nvPr/>
        </p:nvSpPr>
        <p:spPr bwMode="auto">
          <a:xfrm>
            <a:off x="5529263" y="30003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7" name="Text Box 45"/>
          <p:cNvSpPr txBox="1">
            <a:spLocks noChangeArrowheads="1"/>
          </p:cNvSpPr>
          <p:nvPr/>
        </p:nvSpPr>
        <p:spPr bwMode="auto">
          <a:xfrm>
            <a:off x="4953000" y="24828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1129518" name="Line 46"/>
          <p:cNvSpPr>
            <a:spLocks noChangeShapeType="1"/>
          </p:cNvSpPr>
          <p:nvPr/>
        </p:nvSpPr>
        <p:spPr bwMode="auto">
          <a:xfrm>
            <a:off x="5529263" y="27209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9" name="Text Box 47"/>
          <p:cNvSpPr txBox="1">
            <a:spLocks noChangeArrowheads="1"/>
          </p:cNvSpPr>
          <p:nvPr/>
        </p:nvSpPr>
        <p:spPr bwMode="auto">
          <a:xfrm>
            <a:off x="6027738" y="25796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20" name="AutoShape 48"/>
          <p:cNvSpPr>
            <a:spLocks noChangeArrowheads="1"/>
          </p:cNvSpPr>
          <p:nvPr/>
        </p:nvSpPr>
        <p:spPr bwMode="auto">
          <a:xfrm rot="16200000">
            <a:off x="5899150" y="26352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21" name="Text Box 49"/>
          <p:cNvSpPr txBox="1">
            <a:spLocks noChangeArrowheads="1"/>
          </p:cNvSpPr>
          <p:nvPr/>
        </p:nvSpPr>
        <p:spPr bwMode="auto">
          <a:xfrm>
            <a:off x="57150" y="59928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>
                <a:sym typeface="Symbol" charset="2"/>
              </a:rPr>
              <a:t> Verify</a:t>
            </a:r>
            <a:r>
              <a:rPr lang="en-US" altLang="en-US" sz="2800" i="1">
                <a:latin typeface="Times New Roman" charset="0"/>
                <a:sym typeface="Symbol" charset="2"/>
              </a:rPr>
              <a:t> x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sym typeface="Symbol" charset="2"/>
              </a:rPr>
              <a:t> using</a:t>
            </a:r>
            <a:r>
              <a:rPr lang="en-US" altLang="en-US" sz="2800" i="1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1</a:t>
            </a:r>
            <a:r>
              <a:rPr lang="en-US" altLang="en-US" sz="2800">
                <a:latin typeface="Times New Roman" charset="0"/>
                <a:sym typeface="Symbol" charset="2"/>
              </a:rPr>
              <a:t>, </a:t>
            </a:r>
            <a:r>
              <a:rPr lang="en-US" altLang="en-US" sz="2800" i="1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>
                <a:latin typeface="Times New Roman" charset="0"/>
                <a:sym typeface="Symbol" charset="2"/>
              </a:rPr>
              <a:t>2</a:t>
            </a: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2" name="Text Box 50"/>
          <p:cNvSpPr txBox="1">
            <a:spLocks noChangeArrowheads="1"/>
          </p:cNvSpPr>
          <p:nvPr/>
        </p:nvSpPr>
        <p:spPr bwMode="auto">
          <a:xfrm>
            <a:off x="57150" y="53832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dirty="0">
                <a:sym typeface="Symbol" charset="2"/>
              </a:rPr>
              <a:t> Check that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 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 </a:t>
            </a:r>
            <a:r>
              <a:rPr lang="en-US" altLang="en-US" sz="2800" dirty="0"/>
              <a:t>specify permutations 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523" name="Text Box 51"/>
          <p:cNvSpPr txBox="1">
            <a:spLocks noChangeArrowheads="1"/>
          </p:cNvSpPr>
          <p:nvPr/>
        </p:nvSpPr>
        <p:spPr bwMode="auto">
          <a:xfrm>
            <a:off x="57150" y="488473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3: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9524" name="Text Box 52"/>
          <p:cNvSpPr txBox="1">
            <a:spLocks noChangeArrowheads="1"/>
          </p:cNvSpPr>
          <p:nvPr/>
        </p:nvSpPr>
        <p:spPr bwMode="auto">
          <a:xfrm>
            <a:off x="82550" y="608171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4400">
                <a:sym typeface="Symbol" charset="2"/>
              </a:rPr>
              <a:t>…</a:t>
            </a:r>
            <a:endParaRPr lang="en-US" altLang="en-US" sz="4400" baseline="-2500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>
              <a:latin typeface="Times New Roman" charset="0"/>
              <a:sym typeface="Symbol" charset="2"/>
            </a:endParaRPr>
          </a:p>
        </p:txBody>
      </p:sp>
      <p:sp>
        <p:nvSpPr>
          <p:cNvPr id="1129526" name="Text Box 54"/>
          <p:cNvSpPr txBox="1">
            <a:spLocks noChangeArrowheads="1"/>
          </p:cNvSpPr>
          <p:nvPr/>
        </p:nvSpPr>
        <p:spPr bwMode="auto">
          <a:xfrm>
            <a:off x="5681663" y="3365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7" name="Text Box 55"/>
          <p:cNvSpPr txBox="1">
            <a:spLocks noChangeArrowheads="1"/>
          </p:cNvSpPr>
          <p:nvPr/>
        </p:nvSpPr>
        <p:spPr bwMode="auto">
          <a:xfrm>
            <a:off x="5680075" y="44037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8" name="Text Box 56"/>
          <p:cNvSpPr txBox="1">
            <a:spLocks noChangeArrowheads="1"/>
          </p:cNvSpPr>
          <p:nvPr/>
        </p:nvSpPr>
        <p:spPr bwMode="auto">
          <a:xfrm>
            <a:off x="53975" y="341630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987585" y="402590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baseline="-25000" smtClean="0">
                <a:latin typeface="Times New Roman" charset="0"/>
                <a:sym typeface="Symbol" charset="2"/>
              </a:rPr>
              <a:t>2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7378019" y="3623564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7378114" y="2582355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327361" y="4651058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8643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E8EF58-99F4-F145-99DB-4E936B8098FF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49" y="63500"/>
            <a:ext cx="8704263" cy="431800"/>
          </a:xfrm>
        </p:spPr>
        <p:txBody>
          <a:bodyPr/>
          <a:lstStyle/>
          <a:p>
            <a:r>
              <a:rPr lang="en-US" altLang="en-US" dirty="0" smtClean="0"/>
              <a:t>LMRS Aggregate Signature Scheme</a:t>
            </a:r>
            <a:endParaRPr lang="en-US" altLang="en-US" dirty="0"/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8462963" y="25733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76" name="Freeform 4"/>
          <p:cNvSpPr>
            <a:spLocks/>
          </p:cNvSpPr>
          <p:nvPr/>
        </p:nvSpPr>
        <p:spPr bwMode="auto">
          <a:xfrm>
            <a:off x="6394450" y="29749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77" name="Text Box 5"/>
          <p:cNvSpPr txBox="1">
            <a:spLocks noChangeArrowheads="1"/>
          </p:cNvSpPr>
          <p:nvPr/>
        </p:nvSpPr>
        <p:spPr bwMode="auto">
          <a:xfrm>
            <a:off x="7048500" y="36036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78" name="Text Box 6"/>
          <p:cNvSpPr txBox="1">
            <a:spLocks noChangeArrowheads="1"/>
          </p:cNvSpPr>
          <p:nvPr/>
        </p:nvSpPr>
        <p:spPr bwMode="auto">
          <a:xfrm>
            <a:off x="6523038" y="33940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79" name="Text Box 7"/>
          <p:cNvSpPr txBox="1">
            <a:spLocks noChangeArrowheads="1"/>
          </p:cNvSpPr>
          <p:nvPr/>
        </p:nvSpPr>
        <p:spPr bwMode="auto">
          <a:xfrm>
            <a:off x="8431213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480" name="Text Box 8"/>
          <p:cNvSpPr txBox="1">
            <a:spLocks noChangeArrowheads="1"/>
          </p:cNvSpPr>
          <p:nvPr/>
        </p:nvSpPr>
        <p:spPr bwMode="auto">
          <a:xfrm>
            <a:off x="3919538" y="37623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481" name="AutoShape 9"/>
          <p:cNvCxnSpPr>
            <a:cxnSpLocks noChangeShapeType="1"/>
            <a:stCxn id="1129477" idx="3"/>
            <a:endCxn id="1129479" idx="1"/>
          </p:cNvCxnSpPr>
          <p:nvPr/>
        </p:nvCxnSpPr>
        <p:spPr bwMode="auto">
          <a:xfrm>
            <a:off x="8013700" y="38369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2" name="Text Box 10"/>
          <p:cNvSpPr txBox="1">
            <a:spLocks noChangeArrowheads="1"/>
          </p:cNvSpPr>
          <p:nvPr/>
        </p:nvSpPr>
        <p:spPr bwMode="auto">
          <a:xfrm>
            <a:off x="6223000" y="35464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483" name="AutoShape 11"/>
          <p:cNvCxnSpPr>
            <a:cxnSpLocks noChangeShapeType="1"/>
            <a:stCxn id="1129482" idx="3"/>
            <a:endCxn id="1129477" idx="1"/>
          </p:cNvCxnSpPr>
          <p:nvPr/>
        </p:nvCxnSpPr>
        <p:spPr bwMode="auto">
          <a:xfrm>
            <a:off x="6565900" y="38369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484" name="AutoShape 12"/>
          <p:cNvCxnSpPr>
            <a:cxnSpLocks noChangeShapeType="1"/>
            <a:endCxn id="1129482" idx="1"/>
          </p:cNvCxnSpPr>
          <p:nvPr/>
        </p:nvCxnSpPr>
        <p:spPr bwMode="auto">
          <a:xfrm>
            <a:off x="5757863" y="38369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5" name="Line 13"/>
          <p:cNvSpPr>
            <a:spLocks noChangeShapeType="1"/>
          </p:cNvSpPr>
          <p:nvPr/>
        </p:nvSpPr>
        <p:spPr bwMode="auto">
          <a:xfrm>
            <a:off x="4818063" y="4029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6" name="Text Box 14"/>
          <p:cNvSpPr txBox="1">
            <a:spLocks noChangeArrowheads="1"/>
          </p:cNvSpPr>
          <p:nvPr/>
        </p:nvSpPr>
        <p:spPr bwMode="auto">
          <a:xfrm>
            <a:off x="3581400" y="34861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129487" name="Line 15"/>
          <p:cNvSpPr>
            <a:spLocks noChangeShapeType="1"/>
          </p:cNvSpPr>
          <p:nvPr/>
        </p:nvSpPr>
        <p:spPr bwMode="auto">
          <a:xfrm>
            <a:off x="4818063" y="37496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8" name="Text Box 16"/>
          <p:cNvSpPr txBox="1">
            <a:spLocks noChangeArrowheads="1"/>
          </p:cNvSpPr>
          <p:nvPr/>
        </p:nvSpPr>
        <p:spPr bwMode="auto">
          <a:xfrm>
            <a:off x="5316538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89" name="AutoShape 17"/>
          <p:cNvSpPr>
            <a:spLocks noChangeArrowheads="1"/>
          </p:cNvSpPr>
          <p:nvPr/>
        </p:nvSpPr>
        <p:spPr bwMode="auto">
          <a:xfrm rot="16200000">
            <a:off x="5187950" y="366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90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23813" y="649288"/>
            <a:ext cx="8529637" cy="595312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/>
              <a:t>[</a:t>
            </a:r>
            <a:r>
              <a:rPr lang="en-US" altLang="en-US" sz="2800" dirty="0" err="1"/>
              <a:t>Lysyanskaya</a:t>
            </a:r>
            <a:r>
              <a:rPr lang="en-US" altLang="en-US" sz="2800" dirty="0"/>
              <a:t>-</a:t>
            </a:r>
            <a:r>
              <a:rPr lang="en-US" altLang="en-US" sz="2800" dirty="0" err="1"/>
              <a:t>Micali</a:t>
            </a:r>
            <a:r>
              <a:rPr lang="en-US" altLang="en-US" sz="2800" dirty="0"/>
              <a:t>-R-</a:t>
            </a:r>
            <a:r>
              <a:rPr lang="en-US" altLang="en-US" sz="2800" dirty="0" err="1"/>
              <a:t>Shacham</a:t>
            </a:r>
            <a:r>
              <a:rPr lang="en-US" altLang="en-US" sz="2800" dirty="0"/>
              <a:t> 04]</a:t>
            </a:r>
          </a:p>
        </p:txBody>
      </p:sp>
      <p:sp>
        <p:nvSpPr>
          <p:cNvPr id="1129497" name="Freeform 25"/>
          <p:cNvSpPr>
            <a:spLocks/>
          </p:cNvSpPr>
          <p:nvPr/>
        </p:nvSpPr>
        <p:spPr bwMode="auto">
          <a:xfrm>
            <a:off x="6369050" y="40163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98" name="Text Box 26"/>
          <p:cNvSpPr txBox="1">
            <a:spLocks noChangeArrowheads="1"/>
          </p:cNvSpPr>
          <p:nvPr/>
        </p:nvSpPr>
        <p:spPr bwMode="auto">
          <a:xfrm>
            <a:off x="7023100" y="46450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499" name="Text Box 27"/>
          <p:cNvSpPr txBox="1">
            <a:spLocks noChangeArrowheads="1"/>
          </p:cNvSpPr>
          <p:nvPr/>
        </p:nvSpPr>
        <p:spPr bwMode="auto">
          <a:xfrm>
            <a:off x="6497638" y="44354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00" name="Text Box 28"/>
          <p:cNvSpPr txBox="1">
            <a:spLocks noChangeArrowheads="1"/>
          </p:cNvSpPr>
          <p:nvPr/>
        </p:nvSpPr>
        <p:spPr bwMode="auto">
          <a:xfrm>
            <a:off x="8405813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9501" name="Text Box 29"/>
          <p:cNvSpPr txBox="1">
            <a:spLocks noChangeArrowheads="1"/>
          </p:cNvSpPr>
          <p:nvPr/>
        </p:nvSpPr>
        <p:spPr bwMode="auto">
          <a:xfrm>
            <a:off x="3462338" y="48545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cxnSp>
        <p:nvCxnSpPr>
          <p:cNvPr id="1129502" name="AutoShape 30"/>
          <p:cNvCxnSpPr>
            <a:cxnSpLocks noChangeShapeType="1"/>
          </p:cNvCxnSpPr>
          <p:nvPr/>
        </p:nvCxnSpPr>
        <p:spPr bwMode="auto">
          <a:xfrm>
            <a:off x="7988300" y="48783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3" name="Text Box 31"/>
          <p:cNvSpPr txBox="1">
            <a:spLocks noChangeArrowheads="1"/>
          </p:cNvSpPr>
          <p:nvPr/>
        </p:nvSpPr>
        <p:spPr bwMode="auto">
          <a:xfrm>
            <a:off x="6197600" y="45878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504" name="AutoShape 32"/>
          <p:cNvCxnSpPr>
            <a:cxnSpLocks noChangeShapeType="1"/>
          </p:cNvCxnSpPr>
          <p:nvPr/>
        </p:nvCxnSpPr>
        <p:spPr bwMode="auto">
          <a:xfrm>
            <a:off x="6540500" y="48783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05" name="AutoShape 33"/>
          <p:cNvCxnSpPr>
            <a:cxnSpLocks noChangeShapeType="1"/>
          </p:cNvCxnSpPr>
          <p:nvPr/>
        </p:nvCxnSpPr>
        <p:spPr bwMode="auto">
          <a:xfrm>
            <a:off x="5732463" y="48783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6" name="Line 34"/>
          <p:cNvSpPr>
            <a:spLocks noChangeShapeType="1"/>
          </p:cNvSpPr>
          <p:nvPr/>
        </p:nvSpPr>
        <p:spPr bwMode="auto">
          <a:xfrm>
            <a:off x="4792663" y="50704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7" name="Text Box 35"/>
          <p:cNvSpPr txBox="1">
            <a:spLocks noChangeArrowheads="1"/>
          </p:cNvSpPr>
          <p:nvPr/>
        </p:nvSpPr>
        <p:spPr bwMode="auto">
          <a:xfrm>
            <a:off x="2984500" y="45910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sp>
        <p:nvSpPr>
          <p:cNvPr id="1129508" name="Line 36"/>
          <p:cNvSpPr>
            <a:spLocks noChangeShapeType="1"/>
          </p:cNvSpPr>
          <p:nvPr/>
        </p:nvSpPr>
        <p:spPr bwMode="auto">
          <a:xfrm>
            <a:off x="4792663" y="4791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9" name="Text Box 37"/>
          <p:cNvSpPr txBox="1">
            <a:spLocks noChangeArrowheads="1"/>
          </p:cNvSpPr>
          <p:nvPr/>
        </p:nvSpPr>
        <p:spPr bwMode="auto">
          <a:xfrm>
            <a:off x="5291138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0" name="AutoShape 38"/>
          <p:cNvSpPr>
            <a:spLocks noChangeArrowheads="1"/>
          </p:cNvSpPr>
          <p:nvPr/>
        </p:nvSpPr>
        <p:spPr bwMode="auto">
          <a:xfrm rot="16200000">
            <a:off x="5162550" y="47053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11" name="Text Box 39"/>
          <p:cNvSpPr txBox="1">
            <a:spLocks noChangeArrowheads="1"/>
          </p:cNvSpPr>
          <p:nvPr/>
        </p:nvSpPr>
        <p:spPr bwMode="auto">
          <a:xfrm>
            <a:off x="7073900" y="25749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9512" name="Text Box 40"/>
          <p:cNvSpPr txBox="1">
            <a:spLocks noChangeArrowheads="1"/>
          </p:cNvSpPr>
          <p:nvPr/>
        </p:nvSpPr>
        <p:spPr bwMode="auto">
          <a:xfrm>
            <a:off x="6548438" y="23653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3" name="Text Box 41"/>
          <p:cNvSpPr txBox="1">
            <a:spLocks noChangeArrowheads="1"/>
          </p:cNvSpPr>
          <p:nvPr/>
        </p:nvSpPr>
        <p:spPr bwMode="auto">
          <a:xfrm>
            <a:off x="5138738" y="27336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514" name="AutoShape 42"/>
          <p:cNvCxnSpPr>
            <a:cxnSpLocks noChangeShapeType="1"/>
            <a:stCxn id="1129511" idx="3"/>
          </p:cNvCxnSpPr>
          <p:nvPr/>
        </p:nvCxnSpPr>
        <p:spPr bwMode="auto">
          <a:xfrm>
            <a:off x="8039100" y="28082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15" name="AutoShape 43"/>
          <p:cNvCxnSpPr>
            <a:cxnSpLocks noChangeShapeType="1"/>
            <a:stCxn id="1129520" idx="1"/>
            <a:endCxn id="1129511" idx="1"/>
          </p:cNvCxnSpPr>
          <p:nvPr/>
        </p:nvCxnSpPr>
        <p:spPr bwMode="auto">
          <a:xfrm flipV="1">
            <a:off x="6451600" y="2808288"/>
            <a:ext cx="622300" cy="23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16" name="Line 44"/>
          <p:cNvSpPr>
            <a:spLocks noChangeShapeType="1"/>
          </p:cNvSpPr>
          <p:nvPr/>
        </p:nvSpPr>
        <p:spPr bwMode="auto">
          <a:xfrm>
            <a:off x="5529263" y="30003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7" name="Text Box 45"/>
          <p:cNvSpPr txBox="1">
            <a:spLocks noChangeArrowheads="1"/>
          </p:cNvSpPr>
          <p:nvPr/>
        </p:nvSpPr>
        <p:spPr bwMode="auto">
          <a:xfrm>
            <a:off x="4953000" y="24828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1129518" name="Line 46"/>
          <p:cNvSpPr>
            <a:spLocks noChangeShapeType="1"/>
          </p:cNvSpPr>
          <p:nvPr/>
        </p:nvSpPr>
        <p:spPr bwMode="auto">
          <a:xfrm>
            <a:off x="5529263" y="27209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9" name="Text Box 47"/>
          <p:cNvSpPr txBox="1">
            <a:spLocks noChangeArrowheads="1"/>
          </p:cNvSpPr>
          <p:nvPr/>
        </p:nvSpPr>
        <p:spPr bwMode="auto">
          <a:xfrm>
            <a:off x="6027738" y="25796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20" name="AutoShape 48"/>
          <p:cNvSpPr>
            <a:spLocks noChangeArrowheads="1"/>
          </p:cNvSpPr>
          <p:nvPr/>
        </p:nvSpPr>
        <p:spPr bwMode="auto">
          <a:xfrm rot="16200000">
            <a:off x="5899150" y="26352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26" name="Text Box 54"/>
          <p:cNvSpPr txBox="1">
            <a:spLocks noChangeArrowheads="1"/>
          </p:cNvSpPr>
          <p:nvPr/>
        </p:nvSpPr>
        <p:spPr bwMode="auto">
          <a:xfrm>
            <a:off x="5681663" y="3365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7" name="Text Box 55"/>
          <p:cNvSpPr txBox="1">
            <a:spLocks noChangeArrowheads="1"/>
          </p:cNvSpPr>
          <p:nvPr/>
        </p:nvSpPr>
        <p:spPr bwMode="auto">
          <a:xfrm>
            <a:off x="5680075" y="44037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7378019" y="3623564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7378114" y="2582355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4" name="Text Box 20"/>
          <p:cNvSpPr txBox="1">
            <a:spLocks noChangeArrowheads="1"/>
          </p:cNvSpPr>
          <p:nvPr/>
        </p:nvSpPr>
        <p:spPr bwMode="auto">
          <a:xfrm>
            <a:off x="7327361" y="4651058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2" name="Rectangle 18"/>
          <p:cNvSpPr txBox="1">
            <a:spLocks noChangeArrowheads="1"/>
          </p:cNvSpPr>
          <p:nvPr/>
        </p:nvSpPr>
        <p:spPr bwMode="auto">
          <a:xfrm>
            <a:off x="84614" y="1156494"/>
            <a:ext cx="6705124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/>
              <a:t>Q: What happens if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/>
              <a:t>is not a permutation?</a:t>
            </a:r>
            <a:endParaRPr lang="en-US" altLang="en-US" sz="2800" dirty="0"/>
          </a:p>
        </p:txBody>
      </p:sp>
      <p:sp>
        <p:nvSpPr>
          <p:cNvPr id="63" name="Rectangle 18"/>
          <p:cNvSpPr txBox="1">
            <a:spLocks noChangeArrowheads="1"/>
          </p:cNvSpPr>
          <p:nvPr/>
        </p:nvSpPr>
        <p:spPr bwMode="auto">
          <a:xfrm>
            <a:off x="101997" y="1704023"/>
            <a:ext cx="8370094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/>
              <a:t>A: Adversary can control input to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/>
              <a:t> and thus attack signer 2!</a:t>
            </a:r>
            <a:endParaRPr lang="en-US" altLang="en-US" sz="28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7367429" y="2420937"/>
            <a:ext cx="233971" cy="228171"/>
            <a:chOff x="1513842" y="942683"/>
            <a:chExt cx="233971" cy="228171"/>
          </a:xfrm>
        </p:grpSpPr>
        <p:pic>
          <p:nvPicPr>
            <p:cNvPr id="69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0" name="Rectangle 18"/>
          <p:cNvSpPr txBox="1">
            <a:spLocks noChangeArrowheads="1"/>
          </p:cNvSpPr>
          <p:nvPr/>
        </p:nvSpPr>
        <p:spPr bwMode="auto">
          <a:xfrm>
            <a:off x="98743" y="2293621"/>
            <a:ext cx="6705124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/>
              <a:t>Q: What happens if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/>
              <a:t>is an</a:t>
            </a:r>
            <a:br>
              <a:rPr lang="en-US" altLang="en-US" sz="2800" dirty="0" smtClean="0"/>
            </a:br>
            <a:r>
              <a:rPr lang="en-US" altLang="en-US" sz="2800" dirty="0" smtClean="0"/>
              <a:t>adversarial permutation?</a:t>
            </a:r>
            <a:endParaRPr lang="en-US" altLang="en-US" sz="2800" dirty="0"/>
          </a:p>
        </p:txBody>
      </p:sp>
      <p:sp>
        <p:nvSpPr>
          <p:cNvPr id="81" name="Rectangle 18"/>
          <p:cNvSpPr txBox="1">
            <a:spLocks noChangeArrowheads="1"/>
          </p:cNvSpPr>
          <p:nvPr/>
        </p:nvSpPr>
        <p:spPr bwMode="auto">
          <a:xfrm>
            <a:off x="46435" y="3208338"/>
            <a:ext cx="6705124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800" dirty="0" smtClean="0"/>
              <a:t>Q: Verify-before-sign</a:t>
            </a:r>
            <a:br>
              <a:rPr lang="en-US" altLang="en-US" sz="2800" dirty="0" smtClean="0"/>
            </a:br>
            <a:r>
              <a:rPr lang="en-US" altLang="en-US" sz="2800" dirty="0" smtClean="0"/>
              <a:t>means adversary has</a:t>
            </a:r>
            <a:br>
              <a:rPr lang="en-US" altLang="en-US" sz="2800" dirty="0" smtClean="0"/>
            </a:br>
            <a:r>
              <a:rPr lang="en-US" altLang="en-US" sz="2800" dirty="0" smtClean="0"/>
              <a:t>no control over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/>
              <a:t> </a:t>
            </a:r>
            <a:endParaRPr lang="en-US" altLang="en-US" sz="2800" dirty="0"/>
          </a:p>
        </p:txBody>
      </p:sp>
      <p:grpSp>
        <p:nvGrpSpPr>
          <p:cNvPr id="82" name="Group 81"/>
          <p:cNvGrpSpPr/>
          <p:nvPr/>
        </p:nvGrpSpPr>
        <p:grpSpPr>
          <a:xfrm>
            <a:off x="8511077" y="2466031"/>
            <a:ext cx="233971" cy="228171"/>
            <a:chOff x="1513842" y="942683"/>
            <a:chExt cx="233971" cy="228171"/>
          </a:xfrm>
        </p:grpSpPr>
        <p:pic>
          <p:nvPicPr>
            <p:cNvPr id="83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4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5" name="Group 84"/>
          <p:cNvGrpSpPr/>
          <p:nvPr/>
        </p:nvGrpSpPr>
        <p:grpSpPr>
          <a:xfrm>
            <a:off x="6620364" y="3336402"/>
            <a:ext cx="233971" cy="228171"/>
            <a:chOff x="1513842" y="942683"/>
            <a:chExt cx="233971" cy="228171"/>
          </a:xfrm>
        </p:grpSpPr>
        <p:pic>
          <p:nvPicPr>
            <p:cNvPr id="86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758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80" grpId="0"/>
      <p:bldP spid="8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E8EF58-99F4-F145-99DB-4E936B8098FF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12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LMRS </a:t>
            </a:r>
            <a:r>
              <a:rPr lang="en-US" altLang="en-US" dirty="0" smtClean="0"/>
              <a:t>Verification</a:t>
            </a:r>
            <a:endParaRPr lang="en-US" altLang="en-US" dirty="0"/>
          </a:p>
        </p:txBody>
      </p:sp>
      <p:sp>
        <p:nvSpPr>
          <p:cNvPr id="1129475" name="Text Box 3"/>
          <p:cNvSpPr txBox="1">
            <a:spLocks noChangeArrowheads="1"/>
          </p:cNvSpPr>
          <p:nvPr/>
        </p:nvSpPr>
        <p:spPr bwMode="auto">
          <a:xfrm>
            <a:off x="8462963" y="25733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charset="0"/>
              </a:rPr>
              <a:t>x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476" name="Freeform 4"/>
          <p:cNvSpPr>
            <a:spLocks/>
          </p:cNvSpPr>
          <p:nvPr/>
        </p:nvSpPr>
        <p:spPr bwMode="auto">
          <a:xfrm>
            <a:off x="6394450" y="2996408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77" name="Text Box 5"/>
          <p:cNvSpPr txBox="1">
            <a:spLocks noChangeArrowheads="1"/>
          </p:cNvSpPr>
          <p:nvPr/>
        </p:nvSpPr>
        <p:spPr bwMode="auto">
          <a:xfrm>
            <a:off x="7048500" y="36036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2</a:t>
            </a:r>
            <a:endParaRPr lang="en-US" altLang="en-US" sz="24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78" name="Text Box 6"/>
          <p:cNvSpPr txBox="1">
            <a:spLocks noChangeArrowheads="1"/>
          </p:cNvSpPr>
          <p:nvPr/>
        </p:nvSpPr>
        <p:spPr bwMode="auto">
          <a:xfrm>
            <a:off x="6523038" y="33940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479" name="Text Box 7"/>
          <p:cNvSpPr txBox="1">
            <a:spLocks noChangeArrowheads="1"/>
          </p:cNvSpPr>
          <p:nvPr/>
        </p:nvSpPr>
        <p:spPr bwMode="auto">
          <a:xfrm>
            <a:off x="8431213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charset="0"/>
              </a:rPr>
              <a:t>x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480" name="Text Box 8"/>
          <p:cNvSpPr txBox="1">
            <a:spLocks noChangeArrowheads="1"/>
          </p:cNvSpPr>
          <p:nvPr/>
        </p:nvSpPr>
        <p:spPr bwMode="auto">
          <a:xfrm>
            <a:off x="3919538" y="37623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481" name="AutoShape 9"/>
          <p:cNvCxnSpPr>
            <a:cxnSpLocks noChangeShapeType="1"/>
          </p:cNvCxnSpPr>
          <p:nvPr/>
        </p:nvCxnSpPr>
        <p:spPr bwMode="auto">
          <a:xfrm flipH="1">
            <a:off x="8013700" y="38369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2" name="Text Box 10"/>
          <p:cNvSpPr txBox="1">
            <a:spLocks noChangeArrowheads="1"/>
          </p:cNvSpPr>
          <p:nvPr/>
        </p:nvSpPr>
        <p:spPr bwMode="auto">
          <a:xfrm>
            <a:off x="6223000" y="35464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483" name="AutoShape 11"/>
          <p:cNvCxnSpPr>
            <a:cxnSpLocks noChangeShapeType="1"/>
          </p:cNvCxnSpPr>
          <p:nvPr/>
        </p:nvCxnSpPr>
        <p:spPr bwMode="auto">
          <a:xfrm flipH="1">
            <a:off x="6565900" y="38369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484" name="AutoShape 12"/>
          <p:cNvCxnSpPr>
            <a:cxnSpLocks noChangeShapeType="1"/>
            <a:endCxn id="1129482" idx="1"/>
          </p:cNvCxnSpPr>
          <p:nvPr/>
        </p:nvCxnSpPr>
        <p:spPr bwMode="auto">
          <a:xfrm>
            <a:off x="5757863" y="38369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485" name="Line 13"/>
          <p:cNvSpPr>
            <a:spLocks noChangeShapeType="1"/>
          </p:cNvSpPr>
          <p:nvPr/>
        </p:nvSpPr>
        <p:spPr bwMode="auto">
          <a:xfrm>
            <a:off x="4818063" y="4029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6" name="Text Box 14"/>
          <p:cNvSpPr txBox="1">
            <a:spLocks noChangeArrowheads="1"/>
          </p:cNvSpPr>
          <p:nvPr/>
        </p:nvSpPr>
        <p:spPr bwMode="auto">
          <a:xfrm>
            <a:off x="3581400" y="34861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129487" name="Line 15"/>
          <p:cNvSpPr>
            <a:spLocks noChangeShapeType="1"/>
          </p:cNvSpPr>
          <p:nvPr/>
        </p:nvSpPr>
        <p:spPr bwMode="auto">
          <a:xfrm>
            <a:off x="4818063" y="37496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488" name="Text Box 16"/>
          <p:cNvSpPr txBox="1">
            <a:spLocks noChangeArrowheads="1"/>
          </p:cNvSpPr>
          <p:nvPr/>
        </p:nvSpPr>
        <p:spPr bwMode="auto">
          <a:xfrm>
            <a:off x="5316538" y="36083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H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489" name="AutoShape 17"/>
          <p:cNvSpPr>
            <a:spLocks noChangeArrowheads="1"/>
          </p:cNvSpPr>
          <p:nvPr/>
        </p:nvSpPr>
        <p:spPr bwMode="auto">
          <a:xfrm rot="16200000">
            <a:off x="5187950" y="366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497" name="Freeform 25"/>
          <p:cNvSpPr>
            <a:spLocks/>
          </p:cNvSpPr>
          <p:nvPr/>
        </p:nvSpPr>
        <p:spPr bwMode="auto">
          <a:xfrm>
            <a:off x="6369050" y="4016375"/>
            <a:ext cx="2259013" cy="708025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9498" name="Text Box 26"/>
          <p:cNvSpPr txBox="1">
            <a:spLocks noChangeArrowheads="1"/>
          </p:cNvSpPr>
          <p:nvPr/>
        </p:nvSpPr>
        <p:spPr bwMode="auto">
          <a:xfrm>
            <a:off x="7023100" y="46450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499" name="Text Box 27"/>
          <p:cNvSpPr txBox="1">
            <a:spLocks noChangeArrowheads="1"/>
          </p:cNvSpPr>
          <p:nvPr/>
        </p:nvSpPr>
        <p:spPr bwMode="auto">
          <a:xfrm>
            <a:off x="6497638" y="44354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00" name="Text Box 28"/>
          <p:cNvSpPr txBox="1">
            <a:spLocks noChangeArrowheads="1"/>
          </p:cNvSpPr>
          <p:nvPr/>
        </p:nvSpPr>
        <p:spPr bwMode="auto">
          <a:xfrm>
            <a:off x="8405813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>
                <a:latin typeface="Times New Roman" charset="0"/>
              </a:rPr>
              <a:t>x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501" name="Text Box 29"/>
          <p:cNvSpPr txBox="1">
            <a:spLocks noChangeArrowheads="1"/>
          </p:cNvSpPr>
          <p:nvPr/>
        </p:nvSpPr>
        <p:spPr bwMode="auto">
          <a:xfrm>
            <a:off x="3462338" y="4854575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m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>
                <a:latin typeface="Times New Roman" charset="0"/>
              </a:rPr>
              <a:t>m</a:t>
            </a:r>
            <a:r>
              <a:rPr lang="en-US" altLang="en-US" sz="2400" baseline="-25000" dirty="0">
                <a:latin typeface="Times New Roman" charset="0"/>
              </a:rPr>
              <a:t>2, </a:t>
            </a:r>
            <a:r>
              <a:rPr lang="en-US" altLang="en-US" sz="2400" i="1" dirty="0">
                <a:latin typeface="Times New Roman" charset="0"/>
              </a:rPr>
              <a:t>m</a:t>
            </a:r>
            <a:r>
              <a:rPr lang="en-US" altLang="en-US" sz="2400" baseline="-25000" dirty="0">
                <a:latin typeface="Times New Roman" charset="0"/>
              </a:rPr>
              <a:t>3</a:t>
            </a:r>
          </a:p>
        </p:txBody>
      </p:sp>
      <p:cxnSp>
        <p:nvCxnSpPr>
          <p:cNvPr id="1129502" name="AutoShape 30"/>
          <p:cNvCxnSpPr>
            <a:cxnSpLocks noChangeShapeType="1"/>
          </p:cNvCxnSpPr>
          <p:nvPr/>
        </p:nvCxnSpPr>
        <p:spPr bwMode="auto">
          <a:xfrm flipH="1">
            <a:off x="7988300" y="48783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3" name="Text Box 31"/>
          <p:cNvSpPr txBox="1">
            <a:spLocks noChangeArrowheads="1"/>
          </p:cNvSpPr>
          <p:nvPr/>
        </p:nvSpPr>
        <p:spPr bwMode="auto">
          <a:xfrm>
            <a:off x="6197600" y="4587875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9504" name="AutoShape 32"/>
          <p:cNvCxnSpPr>
            <a:cxnSpLocks noChangeShapeType="1"/>
          </p:cNvCxnSpPr>
          <p:nvPr/>
        </p:nvCxnSpPr>
        <p:spPr bwMode="auto">
          <a:xfrm flipH="1">
            <a:off x="6540500" y="4878388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05" name="AutoShape 33"/>
          <p:cNvCxnSpPr>
            <a:cxnSpLocks noChangeShapeType="1"/>
            <a:endCxn id="1129503" idx="1"/>
          </p:cNvCxnSpPr>
          <p:nvPr/>
        </p:nvCxnSpPr>
        <p:spPr bwMode="auto">
          <a:xfrm>
            <a:off x="5732463" y="4878388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06" name="Line 34"/>
          <p:cNvSpPr>
            <a:spLocks noChangeShapeType="1"/>
          </p:cNvSpPr>
          <p:nvPr/>
        </p:nvSpPr>
        <p:spPr bwMode="auto">
          <a:xfrm>
            <a:off x="4792663" y="50704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7" name="Text Box 35"/>
          <p:cNvSpPr txBox="1">
            <a:spLocks noChangeArrowheads="1"/>
          </p:cNvSpPr>
          <p:nvPr/>
        </p:nvSpPr>
        <p:spPr bwMode="auto">
          <a:xfrm>
            <a:off x="2984500" y="4591050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</a:p>
        </p:txBody>
      </p:sp>
      <p:sp>
        <p:nvSpPr>
          <p:cNvPr id="1129508" name="Line 36"/>
          <p:cNvSpPr>
            <a:spLocks noChangeShapeType="1"/>
          </p:cNvSpPr>
          <p:nvPr/>
        </p:nvSpPr>
        <p:spPr bwMode="auto">
          <a:xfrm>
            <a:off x="4792663" y="4791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09" name="Text Box 37"/>
          <p:cNvSpPr txBox="1">
            <a:spLocks noChangeArrowheads="1"/>
          </p:cNvSpPr>
          <p:nvPr/>
        </p:nvSpPr>
        <p:spPr bwMode="auto">
          <a:xfrm>
            <a:off x="5291138" y="46497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9510" name="AutoShape 38"/>
          <p:cNvSpPr>
            <a:spLocks noChangeArrowheads="1"/>
          </p:cNvSpPr>
          <p:nvPr/>
        </p:nvSpPr>
        <p:spPr bwMode="auto">
          <a:xfrm rot="16200000">
            <a:off x="5162550" y="47053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11" name="Text Box 39"/>
          <p:cNvSpPr txBox="1">
            <a:spLocks noChangeArrowheads="1"/>
          </p:cNvSpPr>
          <p:nvPr/>
        </p:nvSpPr>
        <p:spPr bwMode="auto">
          <a:xfrm>
            <a:off x="7073900" y="257492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9512" name="Text Box 40"/>
          <p:cNvSpPr txBox="1">
            <a:spLocks noChangeArrowheads="1"/>
          </p:cNvSpPr>
          <p:nvPr/>
        </p:nvSpPr>
        <p:spPr bwMode="auto">
          <a:xfrm>
            <a:off x="5799138" y="2400302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513" name="Text Box 41"/>
          <p:cNvSpPr txBox="1">
            <a:spLocks noChangeArrowheads="1"/>
          </p:cNvSpPr>
          <p:nvPr/>
        </p:nvSpPr>
        <p:spPr bwMode="auto">
          <a:xfrm>
            <a:off x="4389438" y="2768602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9514" name="AutoShape 42"/>
          <p:cNvCxnSpPr>
            <a:cxnSpLocks noChangeShapeType="1"/>
          </p:cNvCxnSpPr>
          <p:nvPr/>
        </p:nvCxnSpPr>
        <p:spPr bwMode="auto">
          <a:xfrm flipH="1">
            <a:off x="8039100" y="2808288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9515" name="AutoShape 43"/>
          <p:cNvCxnSpPr>
            <a:cxnSpLocks noChangeShapeType="1"/>
            <a:stCxn id="1129520" idx="1"/>
          </p:cNvCxnSpPr>
          <p:nvPr/>
        </p:nvCxnSpPr>
        <p:spPr bwMode="auto">
          <a:xfrm flipV="1">
            <a:off x="5702300" y="2843215"/>
            <a:ext cx="622300" cy="23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9516" name="Line 44"/>
          <p:cNvSpPr>
            <a:spLocks noChangeShapeType="1"/>
          </p:cNvSpPr>
          <p:nvPr/>
        </p:nvSpPr>
        <p:spPr bwMode="auto">
          <a:xfrm>
            <a:off x="4779963" y="303530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7" name="Text Box 45"/>
          <p:cNvSpPr txBox="1">
            <a:spLocks noChangeArrowheads="1"/>
          </p:cNvSpPr>
          <p:nvPr/>
        </p:nvSpPr>
        <p:spPr bwMode="auto">
          <a:xfrm>
            <a:off x="4203700" y="2517777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1129518" name="Line 46"/>
          <p:cNvSpPr>
            <a:spLocks noChangeShapeType="1"/>
          </p:cNvSpPr>
          <p:nvPr/>
        </p:nvSpPr>
        <p:spPr bwMode="auto">
          <a:xfrm>
            <a:off x="4779963" y="275590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9519" name="Text Box 47"/>
          <p:cNvSpPr txBox="1">
            <a:spLocks noChangeArrowheads="1"/>
          </p:cNvSpPr>
          <p:nvPr/>
        </p:nvSpPr>
        <p:spPr bwMode="auto">
          <a:xfrm>
            <a:off x="5278438" y="261461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H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9520" name="AutoShape 48"/>
          <p:cNvSpPr>
            <a:spLocks noChangeArrowheads="1"/>
          </p:cNvSpPr>
          <p:nvPr/>
        </p:nvSpPr>
        <p:spPr bwMode="auto">
          <a:xfrm rot="16200000">
            <a:off x="5149850" y="2670177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9526" name="Text Box 54"/>
          <p:cNvSpPr txBox="1">
            <a:spLocks noChangeArrowheads="1"/>
          </p:cNvSpPr>
          <p:nvPr/>
        </p:nvSpPr>
        <p:spPr bwMode="auto">
          <a:xfrm>
            <a:off x="5681663" y="3365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129527" name="Text Box 55"/>
          <p:cNvSpPr txBox="1">
            <a:spLocks noChangeArrowheads="1"/>
          </p:cNvSpPr>
          <p:nvPr/>
        </p:nvSpPr>
        <p:spPr bwMode="auto">
          <a:xfrm>
            <a:off x="5680075" y="44037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g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63" name="Rectangle 18"/>
          <p:cNvSpPr txBox="1">
            <a:spLocks noChangeArrowheads="1"/>
          </p:cNvSpPr>
          <p:nvPr/>
        </p:nvSpPr>
        <p:spPr bwMode="auto">
          <a:xfrm>
            <a:off x="23813" y="649288"/>
            <a:ext cx="85296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en-US" sz="2800" dirty="0" smtClean="0"/>
              <a:t>Verifier knows: last signature 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/>
              <a:t>, </a:t>
            </a:r>
            <a:br>
              <a:rPr lang="en-US" altLang="en-US" sz="2800" dirty="0" smtClean="0"/>
            </a:br>
            <a:r>
              <a:rPr lang="en-US" altLang="en-US" sz="2800" dirty="0" smtClean="0"/>
              <a:t>		  messages </a:t>
            </a:r>
            <a:r>
              <a:rPr lang="en-US" altLang="en-US" sz="2800" i="1" dirty="0" smtClean="0">
                <a:latin typeface="Times New Roman" charset="0"/>
              </a:rPr>
              <a:t>m</a:t>
            </a:r>
            <a:r>
              <a:rPr lang="en-US" altLang="en-US" sz="2800" baseline="-25000" dirty="0" smtClean="0">
                <a:latin typeface="Times New Roman" charset="0"/>
              </a:rPr>
              <a:t>1</a:t>
            </a:r>
            <a:r>
              <a:rPr lang="en-US" altLang="en-US" sz="2800" dirty="0" smtClean="0">
                <a:latin typeface="Times New Roman" charset="0"/>
              </a:rPr>
              <a:t>,</a:t>
            </a:r>
            <a:r>
              <a:rPr lang="en-US" altLang="en-US" sz="2800" i="1" dirty="0" smtClean="0">
                <a:latin typeface="Times New Roman" charset="0"/>
              </a:rPr>
              <a:t>m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</a:t>
            </a:r>
            <a:r>
              <a:rPr lang="en-US" altLang="en-US" sz="2800" i="1" dirty="0" smtClean="0">
                <a:latin typeface="Times New Roman" charset="0"/>
              </a:rPr>
              <a:t>m</a:t>
            </a:r>
            <a:r>
              <a:rPr lang="en-US" altLang="en-US" sz="2800" baseline="-25000" dirty="0" smtClean="0">
                <a:latin typeface="Times New Roman" charset="0"/>
              </a:rPr>
              <a:t>3 </a:t>
            </a:r>
            <a:br>
              <a:rPr lang="en-US" altLang="en-US" sz="2800" baseline="-25000" dirty="0" smtClean="0">
                <a:latin typeface="Times New Roman" charset="0"/>
              </a:rPr>
            </a:br>
            <a:r>
              <a:rPr lang="en-US" altLang="en-US" sz="2800" baseline="-25000" dirty="0" smtClean="0">
                <a:latin typeface="Times New Roman" charset="0"/>
              </a:rPr>
              <a:t>		   </a:t>
            </a:r>
            <a:r>
              <a:rPr lang="en-US" altLang="en-US" sz="2800" dirty="0" smtClean="0"/>
              <a:t>public keys </a:t>
            </a:r>
            <a:r>
              <a:rPr lang="en-US" altLang="en-US" sz="2800" i="1" dirty="0" smtClean="0">
                <a:latin typeface="Times New Roman" charset="0"/>
              </a:rPr>
              <a:t>PK</a:t>
            </a:r>
            <a:r>
              <a:rPr lang="en-US" altLang="en-US" sz="2800" baseline="-25000" dirty="0" smtClean="0">
                <a:latin typeface="Times New Roman" charset="0"/>
              </a:rPr>
              <a:t>1</a:t>
            </a:r>
            <a:r>
              <a:rPr lang="en-US" altLang="en-US" sz="2800" dirty="0" smtClean="0">
                <a:latin typeface="Times New Roman" charset="0"/>
              </a:rPr>
              <a:t>=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baseline="-25000" dirty="0" smtClean="0">
                <a:latin typeface="Times New Roman" charset="0"/>
              </a:rPr>
              <a:t>1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PK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=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PK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=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 smtClean="0">
              <a:latin typeface="Times New Roman" charset="0"/>
            </a:endParaRPr>
          </a:p>
          <a:p>
            <a:pPr>
              <a:buFontTx/>
              <a:buNone/>
            </a:pPr>
            <a:endParaRPr lang="en-US" altLang="en-US" sz="2800" dirty="0"/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6530975" y="24130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66" name="AutoShape 11"/>
          <p:cNvCxnSpPr>
            <a:cxnSpLocks noChangeShapeType="1"/>
          </p:cNvCxnSpPr>
          <p:nvPr/>
        </p:nvCxnSpPr>
        <p:spPr bwMode="auto">
          <a:xfrm flipH="1">
            <a:off x="6573837" y="2855913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7" name="Text Box 10"/>
          <p:cNvSpPr txBox="1">
            <a:spLocks noChangeArrowheads="1"/>
          </p:cNvSpPr>
          <p:nvPr/>
        </p:nvSpPr>
        <p:spPr bwMode="auto">
          <a:xfrm>
            <a:off x="6286787" y="2553496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=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6280437" y="2277300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?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69" name="Rectangle 18"/>
          <p:cNvSpPr txBox="1">
            <a:spLocks noChangeArrowheads="1"/>
          </p:cNvSpPr>
          <p:nvPr/>
        </p:nvSpPr>
        <p:spPr bwMode="auto">
          <a:xfrm>
            <a:off x="185104" y="5892800"/>
            <a:ext cx="8529637" cy="595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altLang="en-US" sz="2800" dirty="0" smtClean="0"/>
              <a:t>To sum up: scheme works because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 </a:t>
            </a:r>
            <a:r>
              <a:rPr lang="en-US" altLang="en-US" sz="2800" dirty="0" smtClean="0"/>
              <a:t>can be undone, </a:t>
            </a:r>
            <a:br>
              <a:rPr lang="en-US" altLang="en-US" sz="2800" dirty="0" smtClean="0"/>
            </a:br>
            <a:r>
              <a:rPr lang="en-US" altLang="en-US" sz="2800" dirty="0" smtClean="0"/>
              <a:t>but requires </a:t>
            </a:r>
            <a:r>
              <a:rPr lang="en-US" altLang="en-US" sz="2800" u="sng" dirty="0" smtClean="0"/>
              <a:t>certified</a:t>
            </a:r>
            <a:r>
              <a:rPr lang="en-US" altLang="en-US" sz="2800" dirty="0" smtClean="0"/>
              <a:t> trapdoor permutations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127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2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2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2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2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2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12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112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12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12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2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2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2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12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2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12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12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2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2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112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112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12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12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2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12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2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12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12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112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12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112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500"/>
                                        <p:tgtEl>
                                          <p:spTgt spid="112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112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00"/>
                            </p:stCondLst>
                            <p:childTnLst>
                              <p:par>
                                <p:cTn id="1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500"/>
                                        <p:tgtEl>
                                          <p:spTgt spid="112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9475" grpId="0"/>
      <p:bldP spid="1129476" grpId="0" animBg="1"/>
      <p:bldP spid="1129477" grpId="0" animBg="1"/>
      <p:bldP spid="1129478" grpId="0"/>
      <p:bldP spid="1129479" grpId="0"/>
      <p:bldP spid="1129480" grpId="0"/>
      <p:bldP spid="1129482" grpId="0"/>
      <p:bldP spid="1129485" grpId="0" animBg="1"/>
      <p:bldP spid="1129486" grpId="0"/>
      <p:bldP spid="1129487" grpId="0" animBg="1"/>
      <p:bldP spid="1129488" grpId="0"/>
      <p:bldP spid="1129489" grpId="0" animBg="1"/>
      <p:bldP spid="1129497" grpId="0" animBg="1"/>
      <p:bldP spid="1129498" grpId="0" animBg="1"/>
      <p:bldP spid="1129499" grpId="0"/>
      <p:bldP spid="1129500" grpId="0"/>
      <p:bldP spid="1129501" grpId="0"/>
      <p:bldP spid="1129503" grpId="0"/>
      <p:bldP spid="1129506" grpId="0" animBg="1"/>
      <p:bldP spid="1129507" grpId="0"/>
      <p:bldP spid="1129508" grpId="0" animBg="1"/>
      <p:bldP spid="1129509" grpId="0"/>
      <p:bldP spid="1129510" grpId="0" animBg="1"/>
      <p:bldP spid="1129511" grpId="0" animBg="1"/>
      <p:bldP spid="1129512" grpId="0"/>
      <p:bldP spid="1129513" grpId="0"/>
      <p:bldP spid="1129516" grpId="0" animBg="1"/>
      <p:bldP spid="1129517" grpId="0"/>
      <p:bldP spid="1129518" grpId="0" animBg="1"/>
      <p:bldP spid="1129519" grpId="0"/>
      <p:bldP spid="1129520" grpId="0" animBg="1"/>
      <p:bldP spid="1129526" grpId="0"/>
      <p:bldP spid="1129527" grpId="0"/>
      <p:bldP spid="63" grpId="0"/>
      <p:bldP spid="65" grpId="0"/>
      <p:bldP spid="67" grpId="0"/>
      <p:bldP spid="68" grpId="0"/>
      <p:bldP spid="6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Sequential Aggregate Signatures (SAS)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Security Definition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Prior Constructions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[LMRS]: requires certified TDPs</a:t>
            </a:r>
          </a:p>
          <a:p>
            <a:pPr lvl="1"/>
            <a:r>
              <a:rPr lang="en-US" dirty="0" smtClean="0"/>
              <a:t>[Neven]: works even adversary gives </a:t>
            </a:r>
            <a:r>
              <a:rPr lang="en-US" dirty="0" err="1" smtClean="0"/>
              <a:t>nonpermutations</a:t>
            </a:r>
            <a:r>
              <a:rPr lang="en-US" dirty="0"/>
              <a:t>!</a:t>
            </a:r>
            <a:endParaRPr lang="en-US" dirty="0" smtClean="0"/>
          </a:p>
          <a:p>
            <a:r>
              <a:rPr lang="en-US" dirty="0" smtClean="0"/>
              <a:t>Our General Construction</a:t>
            </a:r>
          </a:p>
          <a:p>
            <a:pPr lvl="1"/>
            <a:r>
              <a:rPr lang="en-US" dirty="0" smtClean="0"/>
              <a:t>History-free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Oval 57"/>
          <p:cNvSpPr>
            <a:spLocks noChangeArrowheads="1"/>
          </p:cNvSpPr>
          <p:nvPr/>
        </p:nvSpPr>
        <p:spPr bwMode="auto">
          <a:xfrm>
            <a:off x="520478" y="3017044"/>
            <a:ext cx="8186642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13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953000" y="27717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8661400" y="25431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/>
              <a:t>Signature has two components: </a:t>
            </a:r>
            <a:r>
              <a:rPr lang="en-US" altLang="en-US" sz="2800">
                <a:latin typeface="Times New Roman" charset="0"/>
              </a:rPr>
              <a:t>(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>
                <a:latin typeface="Times New Roman" charset="0"/>
              </a:rPr>
              <a:t>, 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>
                <a:latin typeface="Times New Roman" charset="0"/>
              </a:rPr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1125491" name="Text Box 115"/>
          <p:cNvSpPr txBox="1">
            <a:spLocks noChangeArrowheads="1"/>
          </p:cNvSpPr>
          <p:nvPr/>
        </p:nvSpPr>
        <p:spPr bwMode="auto">
          <a:xfrm>
            <a:off x="251619" y="2517394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 dirty="0">
                <a:sym typeface="Symbol" charset="2"/>
              </a:rPr>
              <a:t>Steps of Signer </a:t>
            </a:r>
            <a:r>
              <a:rPr lang="en-US" altLang="en-US" sz="2800" u="sng" dirty="0" smtClean="0">
                <a:sym typeface="Symbol" charset="2"/>
              </a:rPr>
              <a:t>1:</a:t>
            </a:r>
            <a:endParaRPr lang="en-US" altLang="en-US" sz="2800" u="sng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72" name="Text Box 39"/>
          <p:cNvSpPr txBox="1">
            <a:spLocks noChangeArrowheads="1"/>
          </p:cNvSpPr>
          <p:nvPr/>
        </p:nvSpPr>
        <p:spPr bwMode="auto">
          <a:xfrm>
            <a:off x="7308040" y="255505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74" name="Text Box 41"/>
          <p:cNvSpPr txBox="1">
            <a:spLocks noChangeArrowheads="1"/>
          </p:cNvSpPr>
          <p:nvPr/>
        </p:nvSpPr>
        <p:spPr bwMode="auto">
          <a:xfrm>
            <a:off x="3401219" y="270789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75" name="AutoShape 42"/>
          <p:cNvCxnSpPr>
            <a:cxnSpLocks noChangeShapeType="1"/>
          </p:cNvCxnSpPr>
          <p:nvPr/>
        </p:nvCxnSpPr>
        <p:spPr bwMode="auto">
          <a:xfrm>
            <a:off x="8273240" y="278841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7" name="Line 44"/>
          <p:cNvSpPr>
            <a:spLocks noChangeShapeType="1"/>
          </p:cNvSpPr>
          <p:nvPr/>
        </p:nvSpPr>
        <p:spPr bwMode="auto">
          <a:xfrm>
            <a:off x="3791744" y="29745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Text Box 45"/>
          <p:cNvSpPr txBox="1">
            <a:spLocks noChangeArrowheads="1"/>
          </p:cNvSpPr>
          <p:nvPr/>
        </p:nvSpPr>
        <p:spPr bwMode="auto">
          <a:xfrm>
            <a:off x="3215481" y="2457069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79" name="Line 46"/>
          <p:cNvSpPr>
            <a:spLocks noChangeShapeType="1"/>
          </p:cNvSpPr>
          <p:nvPr/>
        </p:nvSpPr>
        <p:spPr bwMode="auto">
          <a:xfrm>
            <a:off x="3791744" y="26951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0" name="Text Box 47"/>
          <p:cNvSpPr txBox="1">
            <a:spLocks noChangeArrowheads="1"/>
          </p:cNvSpPr>
          <p:nvPr/>
        </p:nvSpPr>
        <p:spPr bwMode="auto">
          <a:xfrm>
            <a:off x="4290219" y="255390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81" name="AutoShape 48"/>
          <p:cNvSpPr>
            <a:spLocks noChangeArrowheads="1"/>
          </p:cNvSpPr>
          <p:nvPr/>
        </p:nvSpPr>
        <p:spPr bwMode="auto">
          <a:xfrm rot="16200000">
            <a:off x="4161631" y="2609469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2" name="Text Box 20"/>
          <p:cNvSpPr txBox="1">
            <a:spLocks noChangeArrowheads="1"/>
          </p:cNvSpPr>
          <p:nvPr/>
        </p:nvSpPr>
        <p:spPr bwMode="auto">
          <a:xfrm>
            <a:off x="7612254" y="256248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83" name="AutoShape 17"/>
          <p:cNvCxnSpPr>
            <a:cxnSpLocks noChangeShapeType="1"/>
          </p:cNvCxnSpPr>
          <p:nvPr/>
        </p:nvCxnSpPr>
        <p:spPr bwMode="auto">
          <a:xfrm flipV="1">
            <a:off x="4763675" y="2775966"/>
            <a:ext cx="1272349" cy="6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4" name="AutoShape 27"/>
          <p:cNvCxnSpPr>
            <a:cxnSpLocks noChangeShapeType="1"/>
          </p:cNvCxnSpPr>
          <p:nvPr/>
        </p:nvCxnSpPr>
        <p:spPr bwMode="auto">
          <a:xfrm>
            <a:off x="6470237" y="2774950"/>
            <a:ext cx="7535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7" name="AutoShape 77"/>
          <p:cNvSpPr>
            <a:spLocks noChangeArrowheads="1"/>
          </p:cNvSpPr>
          <p:nvPr/>
        </p:nvSpPr>
        <p:spPr bwMode="auto">
          <a:xfrm rot="27000000">
            <a:off x="5917215" y="2588038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" name="Text Box 78"/>
          <p:cNvSpPr txBox="1">
            <a:spLocks noChangeArrowheads="1"/>
          </p:cNvSpPr>
          <p:nvPr/>
        </p:nvSpPr>
        <p:spPr bwMode="auto">
          <a:xfrm>
            <a:off x="6056915" y="25435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6623795" y="229644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9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384" grpId="1"/>
      <p:bldP spid="1125398" grpId="0"/>
      <p:bldP spid="1125479" grpId="0" build="p"/>
      <p:bldP spid="1125481" grpId="0"/>
      <p:bldP spid="1125491" grpId="0"/>
      <p:bldP spid="72" grpId="0" animBg="1"/>
      <p:bldP spid="74" grpId="0"/>
      <p:bldP spid="77" grpId="0" animBg="1"/>
      <p:bldP spid="78" grpId="0"/>
      <p:bldP spid="79" grpId="0" animBg="1"/>
      <p:bldP spid="80" grpId="0"/>
      <p:bldP spid="81" grpId="0" animBg="1"/>
      <p:bldP spid="82" grpId="0"/>
      <p:bldP spid="87" grpId="0" animBg="1"/>
      <p:bldP spid="88" grpId="0"/>
      <p:bldP spid="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5ED02-79B0-894F-982E-5456939744E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06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9132570" cy="431800"/>
          </a:xfrm>
        </p:spPr>
        <p:txBody>
          <a:bodyPr/>
          <a:lstStyle/>
          <a:p>
            <a:r>
              <a:rPr lang="en-US" altLang="en-US" sz="2800" dirty="0" smtClean="0"/>
              <a:t>Motivating Example: Border </a:t>
            </a:r>
            <a:r>
              <a:rPr lang="en-US" altLang="en-US" sz="2800" dirty="0"/>
              <a:t>Gateway Protocol (BGP)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Q: How </a:t>
            </a:r>
            <a:r>
              <a:rPr lang="en-US" altLang="en-US" dirty="0"/>
              <a:t>do you get from here to </a:t>
            </a:r>
            <a:r>
              <a:rPr lang="en-US" altLang="en-US" dirty="0" smtClean="0"/>
              <a:t>there on the internet?</a:t>
            </a:r>
            <a:endParaRPr lang="en-US" altLang="en-US" dirty="0"/>
          </a:p>
          <a:p>
            <a:r>
              <a:rPr lang="en-US" altLang="en-US" dirty="0" smtClean="0"/>
              <a:t>A: BGP </a:t>
            </a:r>
            <a:r>
              <a:rPr lang="en-US" altLang="en-US" dirty="0"/>
              <a:t>[</a:t>
            </a:r>
            <a:r>
              <a:rPr lang="en-US" altLang="en-US" dirty="0" err="1"/>
              <a:t>Rekhter</a:t>
            </a:r>
            <a:r>
              <a:rPr lang="en-US" altLang="en-US" dirty="0"/>
              <a:t>, </a:t>
            </a:r>
            <a:r>
              <a:rPr lang="en-US" altLang="en-US" dirty="0" err="1"/>
              <a:t>Lougheed</a:t>
            </a:r>
            <a:r>
              <a:rPr lang="en-US" altLang="en-US" dirty="0"/>
              <a:t>, Li, Hares</a:t>
            </a:r>
            <a:r>
              <a:rPr lang="en-US" altLang="en-US" dirty="0" smtClean="0"/>
              <a:t>]</a:t>
            </a:r>
          </a:p>
          <a:p>
            <a:endParaRPr lang="en-US" altLang="en-US" dirty="0"/>
          </a:p>
          <a:p>
            <a:pPr>
              <a:buFontTx/>
              <a:buNone/>
            </a:pPr>
            <a:r>
              <a:rPr lang="en-US" altLang="en-US" dirty="0" smtClean="0"/>
              <a:t> Idea: </a:t>
            </a:r>
            <a:r>
              <a:rPr lang="en-US" altLang="en-US" dirty="0"/>
              <a:t>utilize local knowledge</a:t>
            </a:r>
          </a:p>
          <a:p>
            <a:pPr lvl="1"/>
            <a:r>
              <a:rPr lang="en-US" altLang="en-US" dirty="0"/>
              <a:t>Each </a:t>
            </a:r>
            <a:r>
              <a:rPr lang="en-US" altLang="en-US" dirty="0" smtClean="0"/>
              <a:t>autonomous system (AS) </a:t>
            </a:r>
            <a:r>
              <a:rPr lang="en-US" altLang="en-US" dirty="0"/>
              <a:t>knows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					what </a:t>
            </a:r>
            <a:r>
              <a:rPr lang="en-US" altLang="en-US" dirty="0"/>
              <a:t>IP addresses it owns</a:t>
            </a:r>
          </a:p>
          <a:p>
            <a:pPr lvl="1"/>
            <a:r>
              <a:rPr lang="en-US" altLang="en-US" dirty="0"/>
              <a:t>Each AS knows its connections (customer-provider, peer)</a:t>
            </a:r>
          </a:p>
          <a:p>
            <a:pPr lvl="1"/>
            <a:r>
              <a:rPr lang="en-US" altLang="en-US" dirty="0"/>
              <a:t>Each AS </a:t>
            </a:r>
            <a:r>
              <a:rPr lang="en-US" altLang="en-US" dirty="0" smtClean="0"/>
              <a:t>can talk to its neighbors</a:t>
            </a:r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953000" y="27717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8661400" y="25431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09" name="AutoShape 33"/>
          <p:cNvCxnSpPr>
            <a:cxnSpLocks noChangeShapeType="1"/>
          </p:cNvCxnSpPr>
          <p:nvPr/>
        </p:nvCxnSpPr>
        <p:spPr bwMode="auto">
          <a:xfrm flipH="1">
            <a:off x="4962525" y="2796794"/>
            <a:ext cx="16256" cy="8909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9" name="Freeform 43"/>
          <p:cNvSpPr>
            <a:spLocks/>
          </p:cNvSpPr>
          <p:nvPr/>
        </p:nvSpPr>
        <p:spPr bwMode="auto">
          <a:xfrm>
            <a:off x="4054475" y="2944813"/>
            <a:ext cx="4797425" cy="630237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7246938" y="357346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383" name="Text Box 7"/>
          <p:cNvSpPr txBox="1">
            <a:spLocks noChangeArrowheads="1"/>
          </p:cNvSpPr>
          <p:nvPr/>
        </p:nvSpPr>
        <p:spPr bwMode="auto">
          <a:xfrm>
            <a:off x="4807331" y="3500057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385" name="Text Box 9"/>
          <p:cNvSpPr txBox="1">
            <a:spLocks noChangeArrowheads="1"/>
          </p:cNvSpPr>
          <p:nvPr/>
        </p:nvSpPr>
        <p:spPr bwMode="auto">
          <a:xfrm>
            <a:off x="6721475" y="33639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87" name="Text Box 11"/>
          <p:cNvSpPr txBox="1">
            <a:spLocks noChangeArrowheads="1"/>
          </p:cNvSpPr>
          <p:nvPr/>
        </p:nvSpPr>
        <p:spPr bwMode="auto">
          <a:xfrm>
            <a:off x="2768600" y="3523298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389" name="AutoShape 13"/>
          <p:cNvCxnSpPr>
            <a:cxnSpLocks noChangeShapeType="1"/>
          </p:cNvCxnSpPr>
          <p:nvPr/>
        </p:nvCxnSpPr>
        <p:spPr bwMode="auto">
          <a:xfrm>
            <a:off x="4260850" y="381698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393" name="AutoShape 17"/>
          <p:cNvCxnSpPr>
            <a:cxnSpLocks noChangeShapeType="1"/>
          </p:cNvCxnSpPr>
          <p:nvPr/>
        </p:nvCxnSpPr>
        <p:spPr bwMode="auto">
          <a:xfrm>
            <a:off x="5124831" y="3807841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4" name="Text Box 18"/>
          <p:cNvSpPr txBox="1">
            <a:spLocks noChangeArrowheads="1"/>
          </p:cNvSpPr>
          <p:nvPr/>
        </p:nvSpPr>
        <p:spPr bwMode="auto">
          <a:xfrm>
            <a:off x="4108450" y="331311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395" name="AutoShape 19"/>
          <p:cNvCxnSpPr>
            <a:cxnSpLocks noChangeShapeType="1"/>
            <a:stCxn id="1125382" idx="3"/>
            <a:endCxn id="1125386" idx="1"/>
          </p:cNvCxnSpPr>
          <p:nvPr/>
        </p:nvCxnSpPr>
        <p:spPr bwMode="auto">
          <a:xfrm>
            <a:off x="8212138" y="380682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9" name="Text Box 23"/>
          <p:cNvSpPr txBox="1">
            <a:spLocks noChangeArrowheads="1"/>
          </p:cNvSpPr>
          <p:nvPr/>
        </p:nvSpPr>
        <p:spPr bwMode="auto">
          <a:xfrm>
            <a:off x="6421438" y="351631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01" name="AutoShape 25"/>
          <p:cNvCxnSpPr>
            <a:cxnSpLocks noChangeShapeType="1"/>
            <a:stCxn id="1125399" idx="3"/>
            <a:endCxn id="1125382" idx="1"/>
          </p:cNvCxnSpPr>
          <p:nvPr/>
        </p:nvCxnSpPr>
        <p:spPr bwMode="auto">
          <a:xfrm>
            <a:off x="6764338" y="380682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03" name="AutoShape 27"/>
          <p:cNvCxnSpPr>
            <a:cxnSpLocks noChangeShapeType="1"/>
          </p:cNvCxnSpPr>
          <p:nvPr/>
        </p:nvCxnSpPr>
        <p:spPr bwMode="auto">
          <a:xfrm>
            <a:off x="5965825" y="380682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0" name="Line 34"/>
          <p:cNvSpPr>
            <a:spLocks noChangeShapeType="1"/>
          </p:cNvSpPr>
          <p:nvPr/>
        </p:nvSpPr>
        <p:spPr bwMode="auto">
          <a:xfrm>
            <a:off x="2573338" y="3970973"/>
            <a:ext cx="1268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3" name="Text Box 37"/>
          <p:cNvSpPr txBox="1">
            <a:spLocks noChangeArrowheads="1"/>
          </p:cNvSpPr>
          <p:nvPr/>
        </p:nvSpPr>
        <p:spPr bwMode="auto">
          <a:xfrm>
            <a:off x="2543175" y="322802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</a:t>
            </a:r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16" name="Line 40"/>
          <p:cNvSpPr>
            <a:spLocks noChangeShapeType="1"/>
          </p:cNvSpPr>
          <p:nvPr/>
        </p:nvSpPr>
        <p:spPr bwMode="auto">
          <a:xfrm>
            <a:off x="2554288" y="3691573"/>
            <a:ext cx="1287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7" name="Text Box 41"/>
          <p:cNvSpPr txBox="1">
            <a:spLocks noChangeArrowheads="1"/>
          </p:cNvSpPr>
          <p:nvPr/>
        </p:nvSpPr>
        <p:spPr bwMode="auto">
          <a:xfrm>
            <a:off x="38417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22" name="Line 46"/>
          <p:cNvSpPr>
            <a:spLocks noChangeShapeType="1"/>
          </p:cNvSpPr>
          <p:nvPr/>
        </p:nvSpPr>
        <p:spPr bwMode="auto">
          <a:xfrm>
            <a:off x="6591300" y="3287713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2" name="AutoShape 76"/>
          <p:cNvSpPr>
            <a:spLocks noChangeArrowheads="1"/>
          </p:cNvSpPr>
          <p:nvPr/>
        </p:nvSpPr>
        <p:spPr bwMode="auto">
          <a:xfrm rot="16200000">
            <a:off x="3713163" y="363378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3" name="AutoShape 77"/>
          <p:cNvSpPr>
            <a:spLocks noChangeArrowheads="1"/>
          </p:cNvSpPr>
          <p:nvPr/>
        </p:nvSpPr>
        <p:spPr bwMode="auto">
          <a:xfrm rot="27000000">
            <a:off x="5413375" y="361950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4" name="Text Box 78"/>
          <p:cNvSpPr txBox="1">
            <a:spLocks noChangeArrowheads="1"/>
          </p:cNvSpPr>
          <p:nvPr/>
        </p:nvSpPr>
        <p:spPr bwMode="auto">
          <a:xfrm>
            <a:off x="5553075" y="357505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55" name="Text Box 79"/>
          <p:cNvSpPr txBox="1">
            <a:spLocks noChangeArrowheads="1"/>
          </p:cNvSpPr>
          <p:nvPr/>
        </p:nvSpPr>
        <p:spPr bwMode="auto">
          <a:xfrm>
            <a:off x="7246938" y="488791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58" name="Text Box 82"/>
          <p:cNvSpPr txBox="1">
            <a:spLocks noChangeArrowheads="1"/>
          </p:cNvSpPr>
          <p:nvPr/>
        </p:nvSpPr>
        <p:spPr bwMode="auto">
          <a:xfrm>
            <a:off x="1806575" y="4981766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62" name="AutoShape 86"/>
          <p:cNvCxnSpPr>
            <a:cxnSpLocks noChangeShapeType="1"/>
            <a:stCxn id="1125455" idx="3"/>
          </p:cNvCxnSpPr>
          <p:nvPr/>
        </p:nvCxnSpPr>
        <p:spPr bwMode="auto">
          <a:xfrm>
            <a:off x="8212138" y="512127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  <a:stCxn id="1125463" idx="3"/>
            <a:endCxn id="1125455" idx="1"/>
          </p:cNvCxnSpPr>
          <p:nvPr/>
        </p:nvCxnSpPr>
        <p:spPr bwMode="auto">
          <a:xfrm>
            <a:off x="676433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6" name="Line 90"/>
          <p:cNvSpPr>
            <a:spLocks noChangeShapeType="1"/>
          </p:cNvSpPr>
          <p:nvPr/>
        </p:nvSpPr>
        <p:spPr bwMode="auto">
          <a:xfrm>
            <a:off x="3333750" y="52579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68" name="Text Box 92"/>
          <p:cNvSpPr txBox="1">
            <a:spLocks noChangeArrowheads="1"/>
          </p:cNvSpPr>
          <p:nvPr/>
        </p:nvSpPr>
        <p:spPr bwMode="auto">
          <a:xfrm>
            <a:off x="1371600" y="4753166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69" name="Line 93"/>
          <p:cNvSpPr>
            <a:spLocks noChangeShapeType="1"/>
          </p:cNvSpPr>
          <p:nvPr/>
        </p:nvSpPr>
        <p:spPr bwMode="auto">
          <a:xfrm>
            <a:off x="3333750" y="49785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>
            <a:off x="4962525" y="5267325"/>
            <a:ext cx="1270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8" name="Text Box 102"/>
          <p:cNvSpPr txBox="1">
            <a:spLocks noChangeArrowheads="1"/>
          </p:cNvSpPr>
          <p:nvPr/>
        </p:nvSpPr>
        <p:spPr bwMode="auto">
          <a:xfrm>
            <a:off x="8629650" y="49022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/>
              <a:t>Signature has two components: </a:t>
            </a:r>
            <a:r>
              <a:rPr lang="en-US" altLang="en-US" sz="2800">
                <a:latin typeface="Times New Roman" charset="0"/>
              </a:rPr>
              <a:t>(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>
                <a:latin typeface="Times New Roman" charset="0"/>
              </a:rPr>
              <a:t>, 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>
                <a:latin typeface="Times New Roman" charset="0"/>
              </a:rPr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1125482" name="Text Box 106"/>
          <p:cNvSpPr txBox="1">
            <a:spLocks noChangeArrowheads="1"/>
          </p:cNvSpPr>
          <p:nvPr/>
        </p:nvSpPr>
        <p:spPr bwMode="auto">
          <a:xfrm>
            <a:off x="0" y="1893062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η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>
                <a:latin typeface="Times New Roman" charset="0"/>
              </a:rPr>
              <a:t>= </a:t>
            </a:r>
            <a:r>
              <a:rPr lang="en-US" altLang="en-US" sz="2800" i="1" dirty="0"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 (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PK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x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1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m</a:t>
            </a:r>
            <a:r>
              <a:rPr lang="en-US" altLang="en-US" sz="2800" baseline="-25000" dirty="0">
                <a:latin typeface="Times New Roman" charset="0"/>
              </a:rPr>
              <a:t>2</a:t>
            </a:r>
            <a:r>
              <a:rPr lang="en-US" altLang="en-US" sz="2800" dirty="0">
                <a:latin typeface="Times New Roman" charset="0"/>
              </a:rPr>
              <a:t>)</a:t>
            </a:r>
          </a:p>
        </p:txBody>
      </p:sp>
      <p:sp>
        <p:nvSpPr>
          <p:cNvPr id="1125484" name="Text Box 108"/>
          <p:cNvSpPr txBox="1">
            <a:spLocks noChangeArrowheads="1"/>
          </p:cNvSpPr>
          <p:nvPr/>
        </p:nvSpPr>
        <p:spPr bwMode="auto">
          <a:xfrm>
            <a:off x="0" y="2394712"/>
            <a:ext cx="187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b="1" i="1" dirty="0" smtClean="0">
                <a:solidFill>
                  <a:srgbClr val="FF3300"/>
                </a:solidFill>
                <a:latin typeface="Times New Roman" charset="0"/>
                <a:sym typeface="Symbol" charset="2"/>
              </a:rPr>
              <a:t> h</a:t>
            </a:r>
            <a:r>
              <a:rPr lang="en-US" altLang="en-US" sz="2800" b="1" baseline="-25000" dirty="0" smtClean="0">
                <a:solidFill>
                  <a:srgbClr val="FF3300"/>
                </a:solidFill>
                <a:latin typeface="Times New Roman" charset="0"/>
                <a:sym typeface="Symbol" charset="2"/>
              </a:rPr>
              <a:t>2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=η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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h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5485" name="Text Box 109"/>
          <p:cNvSpPr txBox="1">
            <a:spLocks noChangeArrowheads="1"/>
          </p:cNvSpPr>
          <p:nvPr/>
        </p:nvSpPr>
        <p:spPr bwMode="auto">
          <a:xfrm>
            <a:off x="0" y="2883662"/>
            <a:ext cx="2646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i="1" dirty="0">
                <a:latin typeface="Times New Roman" charset="0"/>
                <a:sym typeface="Symbol" charset="2"/>
              </a:rPr>
              <a:t> y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G</a:t>
            </a:r>
            <a:r>
              <a:rPr lang="en-US" altLang="en-US" sz="2800" dirty="0">
                <a:latin typeface="Times New Roman" charset="0"/>
                <a:sym typeface="Symbol" charset="2"/>
              </a:rPr>
              <a:t>(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h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) ⊕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5486" name="Text Box 110"/>
          <p:cNvSpPr txBox="1">
            <a:spLocks noChangeArrowheads="1"/>
          </p:cNvSpPr>
          <p:nvPr/>
        </p:nvSpPr>
        <p:spPr bwMode="auto">
          <a:xfrm>
            <a:off x="0" y="3390075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buFontTx/>
              <a:buChar char="•"/>
            </a:pP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 x</a:t>
            </a:r>
            <a:r>
              <a:rPr lang="en-US" altLang="en-US" sz="2800" b="1" baseline="-25000" dirty="0">
                <a:solidFill>
                  <a:srgbClr val="FF3300"/>
                </a:solidFill>
                <a:latin typeface="Times New Roman" charset="0"/>
                <a:sym typeface="Symbol" charset="2"/>
              </a:rPr>
              <a:t>2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f 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(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y</a:t>
            </a:r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)</a:t>
            </a:r>
            <a:endParaRPr lang="en-US" altLang="en-US" sz="2800" dirty="0">
              <a:latin typeface="Times New Roman" charset="0"/>
              <a:sym typeface="Symbol" charset="2"/>
            </a:endParaRP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baseline="-25000" dirty="0" smtClean="0">
                <a:latin typeface="Times New Roman" charset="0"/>
                <a:sym typeface="Symbol" charset="2"/>
              </a:rPr>
              <a:t>2</a:t>
            </a: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5489" name="Text Box 113"/>
          <p:cNvSpPr txBox="1">
            <a:spLocks noChangeArrowheads="1"/>
          </p:cNvSpPr>
          <p:nvPr/>
        </p:nvSpPr>
        <p:spPr bwMode="auto">
          <a:xfrm>
            <a:off x="2459831" y="1470406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 smtClean="0">
                <a:sym typeface="Symbol" charset="2"/>
              </a:rPr>
              <a:t>First, verify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(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h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)</a:t>
            </a:r>
            <a:r>
              <a:rPr lang="en-US" altLang="en-US" sz="2800" dirty="0">
                <a:sym typeface="Symbol" charset="2"/>
              </a:rPr>
              <a:t> using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</a:p>
        </p:txBody>
      </p:sp>
      <p:sp>
        <p:nvSpPr>
          <p:cNvPr id="1125491" name="Text Box 115"/>
          <p:cNvSpPr txBox="1">
            <a:spLocks noChangeArrowheads="1"/>
          </p:cNvSpPr>
          <p:nvPr/>
        </p:nvSpPr>
        <p:spPr bwMode="auto">
          <a:xfrm>
            <a:off x="44450" y="1449388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 dirty="0" smtClean="0">
                <a:sym typeface="Symbol" charset="2"/>
              </a:rPr>
              <a:t>Steps of Signer 2:</a:t>
            </a:r>
            <a:endParaRPr lang="en-US" altLang="en-US" sz="2800" u="sng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5492" name="Text Box 116"/>
          <p:cNvSpPr txBox="1">
            <a:spLocks noChangeArrowheads="1"/>
          </p:cNvSpPr>
          <p:nvPr/>
        </p:nvSpPr>
        <p:spPr bwMode="auto">
          <a:xfrm>
            <a:off x="2704306" y="5994083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dirty="0" smtClean="0">
                <a:sym typeface="Symbol" charset="2"/>
              </a:rPr>
              <a:t>First, verify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r>
              <a:rPr lang="en-US" altLang="en-US" sz="2800" dirty="0">
                <a:latin typeface="Times New Roman" charset="0"/>
                <a:sym typeface="Symbol" charset="2"/>
              </a:rPr>
              <a:t>(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x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2,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h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>
                <a:latin typeface="Times New Roman" charset="0"/>
                <a:sym typeface="Symbol" charset="2"/>
              </a:rPr>
              <a:t>)</a:t>
            </a:r>
            <a:r>
              <a:rPr lang="en-US" altLang="en-US" sz="2800" dirty="0">
                <a:sym typeface="Symbol" charset="2"/>
              </a:rPr>
              <a:t> using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 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PK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</a:t>
            </a:r>
            <a:r>
              <a:rPr lang="en-US" altLang="en-US" sz="2800" dirty="0">
                <a:latin typeface="Times New Roman" charset="0"/>
                <a:sym typeface="Symbol" charset="2"/>
              </a:rPr>
              <a:t>, 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>, </a:t>
            </a:r>
            <a:r>
              <a:rPr lang="en-US" altLang="en-US" sz="2800" i="1" dirty="0">
                <a:latin typeface="Times New Roman" charset="0"/>
                <a:sym typeface="Symbol" charset="2"/>
              </a:rPr>
              <a:t>m</a:t>
            </a:r>
            <a:r>
              <a:rPr lang="en-US" altLang="en-US" sz="2800" baseline="-25000" dirty="0">
                <a:latin typeface="Times New Roman" charset="0"/>
                <a:sym typeface="Symbol" charset="2"/>
              </a:rPr>
              <a:t>2</a:t>
            </a: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1125493" name="Text Box 117"/>
          <p:cNvSpPr txBox="1">
            <a:spLocks noChangeArrowheads="1"/>
          </p:cNvSpPr>
          <p:nvPr/>
        </p:nvSpPr>
        <p:spPr bwMode="auto">
          <a:xfrm>
            <a:off x="-7493" y="5965570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800" u="sng">
                <a:sym typeface="Symbol" charset="2"/>
              </a:rPr>
              <a:t>Steps of Signer 3:</a:t>
            </a:r>
            <a:endParaRPr lang="en-US" altLang="en-US" sz="2800" u="sng" baseline="-25000">
              <a:latin typeface="Times New Roman" charset="0"/>
              <a:sym typeface="Symbol" charset="2"/>
            </a:endParaRPr>
          </a:p>
        </p:txBody>
      </p:sp>
      <p:sp>
        <p:nvSpPr>
          <p:cNvPr id="1125494" name="Text Box 118"/>
          <p:cNvSpPr txBox="1">
            <a:spLocks noChangeArrowheads="1"/>
          </p:cNvSpPr>
          <p:nvPr/>
        </p:nvSpPr>
        <p:spPr bwMode="auto">
          <a:xfrm>
            <a:off x="2343023" y="6189852"/>
            <a:ext cx="317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4400" dirty="0">
                <a:sym typeface="Symbol" charset="2"/>
              </a:rPr>
              <a:t>…</a:t>
            </a:r>
            <a:endParaRPr lang="en-US" altLang="en-US" sz="4400" baseline="-25000" dirty="0">
              <a:latin typeface="Times New Roman" charset="0"/>
              <a:sym typeface="Symbol" charset="2"/>
            </a:endParaRPr>
          </a:p>
          <a:p>
            <a:pPr>
              <a:buFontTx/>
              <a:buChar char="•"/>
            </a:pPr>
            <a:endParaRPr lang="en-US" altLang="en-US" sz="28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7551755" y="35961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7528529" y="4897946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7308040" y="255505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70" name="Text Box 41"/>
          <p:cNvSpPr txBox="1">
            <a:spLocks noChangeArrowheads="1"/>
          </p:cNvSpPr>
          <p:nvPr/>
        </p:nvSpPr>
        <p:spPr bwMode="auto">
          <a:xfrm>
            <a:off x="3401219" y="270789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71" name="AutoShape 42"/>
          <p:cNvCxnSpPr>
            <a:cxnSpLocks noChangeShapeType="1"/>
          </p:cNvCxnSpPr>
          <p:nvPr/>
        </p:nvCxnSpPr>
        <p:spPr bwMode="auto">
          <a:xfrm>
            <a:off x="8273240" y="278841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3791744" y="29745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Text Box 45"/>
          <p:cNvSpPr txBox="1">
            <a:spLocks noChangeArrowheads="1"/>
          </p:cNvSpPr>
          <p:nvPr/>
        </p:nvSpPr>
        <p:spPr bwMode="auto">
          <a:xfrm>
            <a:off x="3215481" y="2457069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74" name="Line 46"/>
          <p:cNvSpPr>
            <a:spLocks noChangeShapeType="1"/>
          </p:cNvSpPr>
          <p:nvPr/>
        </p:nvSpPr>
        <p:spPr bwMode="auto">
          <a:xfrm>
            <a:off x="3791744" y="26951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" name="Text Box 47"/>
          <p:cNvSpPr txBox="1">
            <a:spLocks noChangeArrowheads="1"/>
          </p:cNvSpPr>
          <p:nvPr/>
        </p:nvSpPr>
        <p:spPr bwMode="auto">
          <a:xfrm>
            <a:off x="4290219" y="255390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76" name="AutoShape 48"/>
          <p:cNvSpPr>
            <a:spLocks noChangeArrowheads="1"/>
          </p:cNvSpPr>
          <p:nvPr/>
        </p:nvSpPr>
        <p:spPr bwMode="auto">
          <a:xfrm rot="16200000">
            <a:off x="4161631" y="2609469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7612254" y="256248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78" name="AutoShape 17"/>
          <p:cNvCxnSpPr>
            <a:cxnSpLocks noChangeShapeType="1"/>
          </p:cNvCxnSpPr>
          <p:nvPr/>
        </p:nvCxnSpPr>
        <p:spPr bwMode="auto">
          <a:xfrm flipV="1">
            <a:off x="4763675" y="2775966"/>
            <a:ext cx="1272349" cy="6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9" name="AutoShape 27"/>
          <p:cNvCxnSpPr>
            <a:cxnSpLocks noChangeShapeType="1"/>
          </p:cNvCxnSpPr>
          <p:nvPr/>
        </p:nvCxnSpPr>
        <p:spPr bwMode="auto">
          <a:xfrm>
            <a:off x="6470237" y="2774950"/>
            <a:ext cx="7535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0" name="AutoShape 77"/>
          <p:cNvSpPr>
            <a:spLocks noChangeArrowheads="1"/>
          </p:cNvSpPr>
          <p:nvPr/>
        </p:nvSpPr>
        <p:spPr bwMode="auto">
          <a:xfrm rot="27000000">
            <a:off x="5917215" y="2588038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Text Box 78"/>
          <p:cNvSpPr txBox="1">
            <a:spLocks noChangeArrowheads="1"/>
          </p:cNvSpPr>
          <p:nvPr/>
        </p:nvSpPr>
        <p:spPr bwMode="auto">
          <a:xfrm>
            <a:off x="6056915" y="25435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6623795" y="229644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21711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12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2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2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2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125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2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2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2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2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12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2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12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12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112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112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12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112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12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12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112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50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1500"/>
                            </p:stCondLst>
                            <p:childTnLst>
                              <p:par>
                                <p:cTn id="1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12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112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5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500"/>
                            </p:stCondLst>
                            <p:childTnLst>
                              <p:par>
                                <p:cTn id="1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112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1125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000"/>
                            </p:stCondLst>
                            <p:childTnLst>
                              <p:par>
                                <p:cTn id="1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12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5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419" grpId="0" animBg="1"/>
      <p:bldP spid="1125382" grpId="0" animBg="1"/>
      <p:bldP spid="1125383" grpId="0"/>
      <p:bldP spid="1125385" grpId="0"/>
      <p:bldP spid="1125386" grpId="0"/>
      <p:bldP spid="1125387" grpId="0"/>
      <p:bldP spid="1125394" grpId="0"/>
      <p:bldP spid="1125396" grpId="0"/>
      <p:bldP spid="1125399" grpId="0"/>
      <p:bldP spid="1125410" grpId="0" animBg="1"/>
      <p:bldP spid="1125413" grpId="0"/>
      <p:bldP spid="1125416" grpId="0" animBg="1"/>
      <p:bldP spid="1125417" grpId="0"/>
      <p:bldP spid="1125422" grpId="0" animBg="1"/>
      <p:bldP spid="1125423" grpId="0" animBg="1"/>
      <p:bldP spid="1125452" grpId="0" animBg="1"/>
      <p:bldP spid="1125453" grpId="0" animBg="1"/>
      <p:bldP spid="1125454" grpId="0"/>
      <p:bldP spid="1125455" grpId="0" animBg="1"/>
      <p:bldP spid="1125456" grpId="0"/>
      <p:bldP spid="1125457" grpId="0"/>
      <p:bldP spid="1125458" grpId="0"/>
      <p:bldP spid="1125461" grpId="0"/>
      <p:bldP spid="1125463" grpId="0"/>
      <p:bldP spid="1125466" grpId="0" animBg="1"/>
      <p:bldP spid="1125468" grpId="0"/>
      <p:bldP spid="1125469" grpId="0" animBg="1"/>
      <p:bldP spid="1125470" grpId="0"/>
      <p:bldP spid="1125472" grpId="0" animBg="1"/>
      <p:bldP spid="1125473" grpId="0" animBg="1"/>
      <p:bldP spid="1125474" grpId="0"/>
      <p:bldP spid="1125476" grpId="0"/>
      <p:bldP spid="1125478" grpId="0"/>
      <p:bldP spid="1125482" grpId="0"/>
      <p:bldP spid="1125484" grpId="0"/>
      <p:bldP spid="1125485" grpId="0"/>
      <p:bldP spid="1125486" grpId="0"/>
      <p:bldP spid="1125487" grpId="0"/>
      <p:bldP spid="1125489" grpId="0"/>
      <p:bldP spid="1125491" grpId="0"/>
      <p:bldP spid="1125492" grpId="0"/>
      <p:bldP spid="1125493" grpId="0"/>
      <p:bldP spid="1125494" grpId="0"/>
      <p:bldP spid="67" grpId="0"/>
      <p:bldP spid="69" grpId="0"/>
      <p:bldP spid="8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953000" y="27717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8661400" y="25431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09" name="AutoShape 33"/>
          <p:cNvCxnSpPr>
            <a:cxnSpLocks noChangeShapeType="1"/>
          </p:cNvCxnSpPr>
          <p:nvPr/>
        </p:nvCxnSpPr>
        <p:spPr bwMode="auto">
          <a:xfrm flipH="1">
            <a:off x="4962525" y="2796794"/>
            <a:ext cx="16256" cy="8909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9" name="Freeform 43"/>
          <p:cNvSpPr>
            <a:spLocks/>
          </p:cNvSpPr>
          <p:nvPr/>
        </p:nvSpPr>
        <p:spPr bwMode="auto">
          <a:xfrm>
            <a:off x="4054475" y="2944813"/>
            <a:ext cx="4797425" cy="630237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7246938" y="357346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383" name="Text Box 7"/>
          <p:cNvSpPr txBox="1">
            <a:spLocks noChangeArrowheads="1"/>
          </p:cNvSpPr>
          <p:nvPr/>
        </p:nvSpPr>
        <p:spPr bwMode="auto">
          <a:xfrm>
            <a:off x="4807331" y="3500057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385" name="Text Box 9"/>
          <p:cNvSpPr txBox="1">
            <a:spLocks noChangeArrowheads="1"/>
          </p:cNvSpPr>
          <p:nvPr/>
        </p:nvSpPr>
        <p:spPr bwMode="auto">
          <a:xfrm>
            <a:off x="6721475" y="33639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87" name="Text Box 11"/>
          <p:cNvSpPr txBox="1">
            <a:spLocks noChangeArrowheads="1"/>
          </p:cNvSpPr>
          <p:nvPr/>
        </p:nvSpPr>
        <p:spPr bwMode="auto">
          <a:xfrm>
            <a:off x="2768600" y="3523298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389" name="AutoShape 13"/>
          <p:cNvCxnSpPr>
            <a:cxnSpLocks noChangeShapeType="1"/>
          </p:cNvCxnSpPr>
          <p:nvPr/>
        </p:nvCxnSpPr>
        <p:spPr bwMode="auto">
          <a:xfrm>
            <a:off x="4260850" y="381698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393" name="AutoShape 17"/>
          <p:cNvCxnSpPr>
            <a:cxnSpLocks noChangeShapeType="1"/>
          </p:cNvCxnSpPr>
          <p:nvPr/>
        </p:nvCxnSpPr>
        <p:spPr bwMode="auto">
          <a:xfrm>
            <a:off x="5124831" y="3807841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4" name="Text Box 18"/>
          <p:cNvSpPr txBox="1">
            <a:spLocks noChangeArrowheads="1"/>
          </p:cNvSpPr>
          <p:nvPr/>
        </p:nvSpPr>
        <p:spPr bwMode="auto">
          <a:xfrm>
            <a:off x="4108450" y="331311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395" name="AutoShape 19"/>
          <p:cNvCxnSpPr>
            <a:cxnSpLocks noChangeShapeType="1"/>
            <a:stCxn id="1125382" idx="3"/>
            <a:endCxn id="1125386" idx="1"/>
          </p:cNvCxnSpPr>
          <p:nvPr/>
        </p:nvCxnSpPr>
        <p:spPr bwMode="auto">
          <a:xfrm>
            <a:off x="8212138" y="380682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9" name="Text Box 23"/>
          <p:cNvSpPr txBox="1">
            <a:spLocks noChangeArrowheads="1"/>
          </p:cNvSpPr>
          <p:nvPr/>
        </p:nvSpPr>
        <p:spPr bwMode="auto">
          <a:xfrm>
            <a:off x="6421438" y="351631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01" name="AutoShape 25"/>
          <p:cNvCxnSpPr>
            <a:cxnSpLocks noChangeShapeType="1"/>
            <a:stCxn id="1125399" idx="3"/>
            <a:endCxn id="1125382" idx="1"/>
          </p:cNvCxnSpPr>
          <p:nvPr/>
        </p:nvCxnSpPr>
        <p:spPr bwMode="auto">
          <a:xfrm>
            <a:off x="6764338" y="380682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03" name="AutoShape 27"/>
          <p:cNvCxnSpPr>
            <a:cxnSpLocks noChangeShapeType="1"/>
          </p:cNvCxnSpPr>
          <p:nvPr/>
        </p:nvCxnSpPr>
        <p:spPr bwMode="auto">
          <a:xfrm>
            <a:off x="5965825" y="380682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0" name="Line 34"/>
          <p:cNvSpPr>
            <a:spLocks noChangeShapeType="1"/>
          </p:cNvSpPr>
          <p:nvPr/>
        </p:nvSpPr>
        <p:spPr bwMode="auto">
          <a:xfrm>
            <a:off x="2573338" y="3970973"/>
            <a:ext cx="1268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3" name="Text Box 37"/>
          <p:cNvSpPr txBox="1">
            <a:spLocks noChangeArrowheads="1"/>
          </p:cNvSpPr>
          <p:nvPr/>
        </p:nvSpPr>
        <p:spPr bwMode="auto">
          <a:xfrm>
            <a:off x="2543175" y="322802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</a:t>
            </a:r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16" name="Line 40"/>
          <p:cNvSpPr>
            <a:spLocks noChangeShapeType="1"/>
          </p:cNvSpPr>
          <p:nvPr/>
        </p:nvSpPr>
        <p:spPr bwMode="auto">
          <a:xfrm>
            <a:off x="2554288" y="3691573"/>
            <a:ext cx="1287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7" name="Text Box 41"/>
          <p:cNvSpPr txBox="1">
            <a:spLocks noChangeArrowheads="1"/>
          </p:cNvSpPr>
          <p:nvPr/>
        </p:nvSpPr>
        <p:spPr bwMode="auto">
          <a:xfrm>
            <a:off x="38417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22" name="Line 46"/>
          <p:cNvSpPr>
            <a:spLocks noChangeShapeType="1"/>
          </p:cNvSpPr>
          <p:nvPr/>
        </p:nvSpPr>
        <p:spPr bwMode="auto">
          <a:xfrm>
            <a:off x="6591300" y="3287713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2" name="AutoShape 76"/>
          <p:cNvSpPr>
            <a:spLocks noChangeArrowheads="1"/>
          </p:cNvSpPr>
          <p:nvPr/>
        </p:nvSpPr>
        <p:spPr bwMode="auto">
          <a:xfrm rot="16200000">
            <a:off x="3713163" y="363378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3" name="AutoShape 77"/>
          <p:cNvSpPr>
            <a:spLocks noChangeArrowheads="1"/>
          </p:cNvSpPr>
          <p:nvPr/>
        </p:nvSpPr>
        <p:spPr bwMode="auto">
          <a:xfrm rot="27000000">
            <a:off x="5413375" y="361950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4" name="Text Box 78"/>
          <p:cNvSpPr txBox="1">
            <a:spLocks noChangeArrowheads="1"/>
          </p:cNvSpPr>
          <p:nvPr/>
        </p:nvSpPr>
        <p:spPr bwMode="auto">
          <a:xfrm>
            <a:off x="5553075" y="357505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55" name="Text Box 79"/>
          <p:cNvSpPr txBox="1">
            <a:spLocks noChangeArrowheads="1"/>
          </p:cNvSpPr>
          <p:nvPr/>
        </p:nvSpPr>
        <p:spPr bwMode="auto">
          <a:xfrm>
            <a:off x="7246938" y="488791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58" name="Text Box 82"/>
          <p:cNvSpPr txBox="1">
            <a:spLocks noChangeArrowheads="1"/>
          </p:cNvSpPr>
          <p:nvPr/>
        </p:nvSpPr>
        <p:spPr bwMode="auto">
          <a:xfrm>
            <a:off x="1806575" y="4981766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62" name="AutoShape 86"/>
          <p:cNvCxnSpPr>
            <a:cxnSpLocks noChangeShapeType="1"/>
            <a:stCxn id="1125455" idx="3"/>
          </p:cNvCxnSpPr>
          <p:nvPr/>
        </p:nvCxnSpPr>
        <p:spPr bwMode="auto">
          <a:xfrm>
            <a:off x="8212138" y="512127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  <a:stCxn id="1125463" idx="3"/>
            <a:endCxn id="1125455" idx="1"/>
          </p:cNvCxnSpPr>
          <p:nvPr/>
        </p:nvCxnSpPr>
        <p:spPr bwMode="auto">
          <a:xfrm>
            <a:off x="676433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6" name="Line 90"/>
          <p:cNvSpPr>
            <a:spLocks noChangeShapeType="1"/>
          </p:cNvSpPr>
          <p:nvPr/>
        </p:nvSpPr>
        <p:spPr bwMode="auto">
          <a:xfrm>
            <a:off x="3333750" y="52579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68" name="Text Box 92"/>
          <p:cNvSpPr txBox="1">
            <a:spLocks noChangeArrowheads="1"/>
          </p:cNvSpPr>
          <p:nvPr/>
        </p:nvSpPr>
        <p:spPr bwMode="auto">
          <a:xfrm>
            <a:off x="1371600" y="4753166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69" name="Line 93"/>
          <p:cNvSpPr>
            <a:spLocks noChangeShapeType="1"/>
          </p:cNvSpPr>
          <p:nvPr/>
        </p:nvSpPr>
        <p:spPr bwMode="auto">
          <a:xfrm>
            <a:off x="3333750" y="49785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>
            <a:off x="4962525" y="5267325"/>
            <a:ext cx="1270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8" name="Text Box 102"/>
          <p:cNvSpPr txBox="1">
            <a:spLocks noChangeArrowheads="1"/>
          </p:cNvSpPr>
          <p:nvPr/>
        </p:nvSpPr>
        <p:spPr bwMode="auto">
          <a:xfrm>
            <a:off x="8629650" y="49022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/>
              <a:t>Signature has two components: </a:t>
            </a:r>
            <a:r>
              <a:rPr lang="en-US" altLang="en-US" sz="2800">
                <a:latin typeface="Times New Roman" charset="0"/>
              </a:rPr>
              <a:t>(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>
                <a:latin typeface="Times New Roman" charset="0"/>
              </a:rPr>
              <a:t>, 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>
                <a:latin typeface="Times New Roman" charset="0"/>
              </a:rPr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7551755" y="35961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7528529" y="4897946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7308040" y="255505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70" name="Text Box 41"/>
          <p:cNvSpPr txBox="1">
            <a:spLocks noChangeArrowheads="1"/>
          </p:cNvSpPr>
          <p:nvPr/>
        </p:nvSpPr>
        <p:spPr bwMode="auto">
          <a:xfrm>
            <a:off x="3401219" y="270789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71" name="AutoShape 42"/>
          <p:cNvCxnSpPr>
            <a:cxnSpLocks noChangeShapeType="1"/>
          </p:cNvCxnSpPr>
          <p:nvPr/>
        </p:nvCxnSpPr>
        <p:spPr bwMode="auto">
          <a:xfrm>
            <a:off x="8273240" y="278841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3791744" y="29745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Text Box 45"/>
          <p:cNvSpPr txBox="1">
            <a:spLocks noChangeArrowheads="1"/>
          </p:cNvSpPr>
          <p:nvPr/>
        </p:nvSpPr>
        <p:spPr bwMode="auto">
          <a:xfrm>
            <a:off x="3215481" y="2457069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74" name="Line 46"/>
          <p:cNvSpPr>
            <a:spLocks noChangeShapeType="1"/>
          </p:cNvSpPr>
          <p:nvPr/>
        </p:nvSpPr>
        <p:spPr bwMode="auto">
          <a:xfrm>
            <a:off x="3791744" y="26951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" name="Text Box 47"/>
          <p:cNvSpPr txBox="1">
            <a:spLocks noChangeArrowheads="1"/>
          </p:cNvSpPr>
          <p:nvPr/>
        </p:nvSpPr>
        <p:spPr bwMode="auto">
          <a:xfrm>
            <a:off x="4290219" y="255390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76" name="AutoShape 48"/>
          <p:cNvSpPr>
            <a:spLocks noChangeArrowheads="1"/>
          </p:cNvSpPr>
          <p:nvPr/>
        </p:nvSpPr>
        <p:spPr bwMode="auto">
          <a:xfrm rot="16200000">
            <a:off x="4161631" y="2609469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7612254" y="256248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78" name="AutoShape 17"/>
          <p:cNvCxnSpPr>
            <a:cxnSpLocks noChangeShapeType="1"/>
          </p:cNvCxnSpPr>
          <p:nvPr/>
        </p:nvCxnSpPr>
        <p:spPr bwMode="auto">
          <a:xfrm flipV="1">
            <a:off x="4763675" y="2775966"/>
            <a:ext cx="1272349" cy="6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9" name="AutoShape 27"/>
          <p:cNvCxnSpPr>
            <a:cxnSpLocks noChangeShapeType="1"/>
          </p:cNvCxnSpPr>
          <p:nvPr/>
        </p:nvCxnSpPr>
        <p:spPr bwMode="auto">
          <a:xfrm>
            <a:off x="6470237" y="2774950"/>
            <a:ext cx="7535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0" name="AutoShape 77"/>
          <p:cNvSpPr>
            <a:spLocks noChangeArrowheads="1"/>
          </p:cNvSpPr>
          <p:nvPr/>
        </p:nvSpPr>
        <p:spPr bwMode="auto">
          <a:xfrm rot="27000000">
            <a:off x="5917215" y="2588038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Text Box 78"/>
          <p:cNvSpPr txBox="1">
            <a:spLocks noChangeArrowheads="1"/>
          </p:cNvSpPr>
          <p:nvPr/>
        </p:nvSpPr>
        <p:spPr bwMode="auto">
          <a:xfrm>
            <a:off x="6056915" y="25435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6623795" y="229644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8406" y="2354071"/>
            <a:ext cx="73129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600" smtClean="0">
                <a:latin typeface="Times New Roman" charset="0"/>
                <a:sym typeface="Symbol" charset="2"/>
              </a:rPr>
              <a:t>?</a:t>
            </a:r>
            <a:endParaRPr lang="en-US" altLang="en-US" sz="96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102870" y="5932458"/>
            <a:ext cx="32447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Q: How do even verify?</a:t>
            </a:r>
          </a:p>
        </p:txBody>
      </p:sp>
      <p:sp>
        <p:nvSpPr>
          <p:cNvPr id="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152155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  <a:stCxn id="1125463" idx="3"/>
          </p:cNvCxnSpPr>
          <p:nvPr/>
        </p:nvCxnSpPr>
        <p:spPr bwMode="auto">
          <a:xfrm>
            <a:off x="676433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>
            <a:off x="4962525" y="5267325"/>
            <a:ext cx="1270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/>
              <a:t>Signature has two components: </a:t>
            </a:r>
            <a:r>
              <a:rPr lang="en-US" altLang="en-US" sz="2800" dirty="0">
                <a:latin typeface="Times New Roman" charset="0"/>
              </a:rPr>
              <a:t>(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)</a:t>
            </a:r>
            <a:r>
              <a:rPr lang="en-US" altLang="en-US" sz="2800" dirty="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337604" y="1720377"/>
            <a:ext cx="7463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The transformation from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to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is invertible!</a:t>
            </a: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475558" y="2278146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G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132767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</p:cNvCxnSpPr>
          <p:nvPr/>
        </p:nvCxnSpPr>
        <p:spPr bwMode="auto">
          <a:xfrm flipH="1" flipV="1">
            <a:off x="6703378" y="5121275"/>
            <a:ext cx="482600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>
            <a:off x="4962525" y="5267325"/>
            <a:ext cx="1270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/>
              <a:t>Signature has two components: </a:t>
            </a:r>
            <a:r>
              <a:rPr lang="en-US" altLang="en-US" sz="2800" dirty="0">
                <a:latin typeface="Times New Roman" charset="0"/>
              </a:rPr>
              <a:t>(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)</a:t>
            </a:r>
            <a:r>
              <a:rPr lang="en-US" altLang="en-US" sz="2800" dirty="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 flipV="1">
            <a:off x="6596888" y="4495736"/>
            <a:ext cx="0" cy="47307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337604" y="1720377"/>
            <a:ext cx="7463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The transformation from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to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is invertible!</a:t>
            </a: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475558" y="2278146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G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5558" y="2730124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31" name="Freeform 47"/>
          <p:cNvSpPr>
            <a:spLocks/>
          </p:cNvSpPr>
          <p:nvPr/>
        </p:nvSpPr>
        <p:spPr bwMode="auto">
          <a:xfrm>
            <a:off x="6618319" y="4015530"/>
            <a:ext cx="2152460" cy="481052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  <a:gd name="connsiteX0" fmla="*/ 10000 w 10000"/>
              <a:gd name="connsiteY0" fmla="*/ 0 h 5750"/>
              <a:gd name="connsiteX1" fmla="*/ 10000 w 10000"/>
              <a:gd name="connsiteY1" fmla="*/ 5750 h 5750"/>
              <a:gd name="connsiteX2" fmla="*/ 0 w 10000"/>
              <a:gd name="connsiteY2" fmla="*/ 5750 h 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5750">
                <a:moveTo>
                  <a:pt x="10000" y="0"/>
                </a:moveTo>
                <a:lnTo>
                  <a:pt x="10000" y="5750"/>
                </a:lnTo>
                <a:lnTo>
                  <a:pt x="0" y="5750"/>
                </a:ln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1039468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12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30" grpId="0"/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 flipV="1">
            <a:off x="4966081" y="3894582"/>
            <a:ext cx="9144" cy="1056069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</p:cNvCxnSpPr>
          <p:nvPr/>
        </p:nvCxnSpPr>
        <p:spPr bwMode="auto">
          <a:xfrm flipH="1" flipV="1">
            <a:off x="670337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 flipV="1">
            <a:off x="4962525" y="5267325"/>
            <a:ext cx="0" cy="703263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/>
              <a:t>Signature has two components: </a:t>
            </a:r>
            <a:r>
              <a:rPr lang="en-US" altLang="en-US" sz="2800" dirty="0">
                <a:latin typeface="Times New Roman" charset="0"/>
              </a:rPr>
              <a:t>(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)</a:t>
            </a:r>
            <a:r>
              <a:rPr lang="en-US" altLang="en-US" sz="2800" dirty="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 flipV="1"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337604" y="1720377"/>
            <a:ext cx="7463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The transformation from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to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is invertible!</a:t>
            </a: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475558" y="2278146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G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5558" y="2730124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1007366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25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2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5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542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 flipV="1"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</p:cNvCxnSpPr>
          <p:nvPr/>
        </p:nvCxnSpPr>
        <p:spPr bwMode="auto">
          <a:xfrm flipH="1" flipV="1">
            <a:off x="670337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 flipV="1">
            <a:off x="4962525" y="5267325"/>
            <a:ext cx="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/>
              <a:t>Signature has two components: </a:t>
            </a:r>
            <a:r>
              <a:rPr lang="en-US" altLang="en-US" sz="2800" dirty="0">
                <a:latin typeface="Times New Roman" charset="0"/>
              </a:rPr>
              <a:t>(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 dirty="0">
                <a:latin typeface="Times New Roman" charset="0"/>
              </a:rPr>
              <a:t>)</a:t>
            </a:r>
            <a:r>
              <a:rPr lang="en-US" altLang="en-US" sz="2800" dirty="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 flipV="1"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337604" y="1720377"/>
            <a:ext cx="74639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The transformation from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to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</a:t>
            </a:r>
            <a:r>
              <a:rPr lang="en-US" altLang="en-US" sz="2800" dirty="0" smtClean="0"/>
              <a:t>is invertible!</a:t>
            </a: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475558" y="2278146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G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30" name="Rectangle 105"/>
          <p:cNvSpPr>
            <a:spLocks noChangeArrowheads="1"/>
          </p:cNvSpPr>
          <p:nvPr/>
        </p:nvSpPr>
        <p:spPr bwMode="auto">
          <a:xfrm>
            <a:off x="475558" y="2730124"/>
            <a:ext cx="22525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 ⊕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endParaRPr lang="en-US" altLang="en-US" sz="2800" dirty="0"/>
          </a:p>
        </p:txBody>
      </p:sp>
      <p:sp>
        <p:nvSpPr>
          <p:cNvPr id="29" name="Rectangle 105"/>
          <p:cNvSpPr>
            <a:spLocks noChangeArrowheads="1"/>
          </p:cNvSpPr>
          <p:nvPr/>
        </p:nvSpPr>
        <p:spPr bwMode="auto">
          <a:xfrm>
            <a:off x="337604" y="3242231"/>
            <a:ext cx="81756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So verifier can compute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i="1" dirty="0" smtClean="0">
                <a:latin typeface="Times New Roman" charset="0"/>
              </a:rPr>
              <a:t>=f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3</a:t>
            </a:r>
            <a:r>
              <a:rPr lang="en-US" altLang="en-US" sz="2800" dirty="0" smtClean="0">
                <a:latin typeface="Times New Roman" charset="0"/>
              </a:rPr>
              <a:t>),</a:t>
            </a:r>
            <a:r>
              <a:rPr lang="en-US" altLang="en-US" sz="2800" dirty="0" smtClean="0"/>
              <a:t> get to </a:t>
            </a:r>
            <a:r>
              <a:rPr lang="en-US" altLang="en-US" sz="2800" dirty="0" smtClean="0">
                <a:latin typeface="Times New Roman" charset="0"/>
              </a:rPr>
              <a:t>(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, </a:t>
            </a:r>
            <a:r>
              <a:rPr lang="en-US" altLang="en-US" sz="2800" i="1" dirty="0" smtClean="0">
                <a:latin typeface="Times New Roman" charset="0"/>
              </a:rPr>
              <a:t>h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>
                <a:latin typeface="Times New Roman" charset="0"/>
              </a:rPr>
              <a:t>)</a:t>
            </a:r>
            <a:r>
              <a:rPr lang="en-US" altLang="en-US" sz="2800" dirty="0" smtClean="0"/>
              <a:t>, and repeat</a:t>
            </a: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7219759" y="487013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baseline="-25000" dirty="0">
              <a:latin typeface="Times New Roman" charset="0"/>
              <a:sym typeface="Symbol" charset="2"/>
            </a:endParaRP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8631015" y="4854734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 smtClean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 smtClean="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33" name="AutoShape 30"/>
          <p:cNvCxnSpPr>
            <a:cxnSpLocks noChangeShapeType="1"/>
          </p:cNvCxnSpPr>
          <p:nvPr/>
        </p:nvCxnSpPr>
        <p:spPr bwMode="auto">
          <a:xfrm flipH="1">
            <a:off x="8213502" y="5083334"/>
            <a:ext cx="417513" cy="0"/>
          </a:xfrm>
          <a:prstGeom prst="straightConnector1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Right Brace 1"/>
          <p:cNvSpPr/>
          <p:nvPr/>
        </p:nvSpPr>
        <p:spPr bwMode="auto">
          <a:xfrm>
            <a:off x="2728098" y="2278146"/>
            <a:ext cx="269102" cy="107465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35" name="Rectangle 105"/>
          <p:cNvSpPr>
            <a:spLocks noChangeArrowheads="1"/>
          </p:cNvSpPr>
          <p:nvPr/>
        </p:nvSpPr>
        <p:spPr bwMode="auto">
          <a:xfrm>
            <a:off x="2997200" y="2532223"/>
            <a:ext cx="58769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This is just </a:t>
            </a:r>
            <a:r>
              <a:rPr lang="en-US" altLang="en-US" sz="2800" dirty="0" smtClean="0"/>
              <a:t>2 rounds </a:t>
            </a:r>
            <a:r>
              <a:rPr lang="en-US" altLang="en-US" sz="2800" dirty="0" smtClean="0"/>
              <a:t>of (unbalanced) </a:t>
            </a:r>
            <a:r>
              <a:rPr lang="en-US" altLang="en-US" sz="2800" dirty="0" err="1" smtClean="0"/>
              <a:t>Feistel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6303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1" grpId="0" animBg="1"/>
      <p:bldP spid="32" grpId="0"/>
      <p:bldP spid="2" grpId="0" animBg="1"/>
      <p:bldP spid="3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953000" y="27717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8661400" y="25431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09" name="AutoShape 33"/>
          <p:cNvCxnSpPr>
            <a:cxnSpLocks noChangeShapeType="1"/>
          </p:cNvCxnSpPr>
          <p:nvPr/>
        </p:nvCxnSpPr>
        <p:spPr bwMode="auto">
          <a:xfrm flipH="1">
            <a:off x="4962525" y="2796794"/>
            <a:ext cx="16256" cy="8909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9" name="Freeform 43"/>
          <p:cNvSpPr>
            <a:spLocks/>
          </p:cNvSpPr>
          <p:nvPr/>
        </p:nvSpPr>
        <p:spPr bwMode="auto">
          <a:xfrm>
            <a:off x="4054475" y="2944813"/>
            <a:ext cx="4797425" cy="630237"/>
          </a:xfrm>
          <a:custGeom>
            <a:avLst/>
            <a:gdLst>
              <a:gd name="T0" fmla="*/ 3016 w 3016"/>
              <a:gd name="T1" fmla="*/ 0 h 299"/>
              <a:gd name="T2" fmla="*/ 3016 w 3016"/>
              <a:gd name="T3" fmla="*/ 163 h 299"/>
              <a:gd name="T4" fmla="*/ 0 w 3016"/>
              <a:gd name="T5" fmla="*/ 163 h 299"/>
              <a:gd name="T6" fmla="*/ 0 w 3016"/>
              <a:gd name="T7" fmla="*/ 299 h 2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299">
                <a:moveTo>
                  <a:pt x="3016" y="0"/>
                </a:moveTo>
                <a:lnTo>
                  <a:pt x="3016" y="163"/>
                </a:lnTo>
                <a:lnTo>
                  <a:pt x="0" y="163"/>
                </a:lnTo>
                <a:lnTo>
                  <a:pt x="0" y="299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7246938" y="357346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383" name="Text Box 7"/>
          <p:cNvSpPr txBox="1">
            <a:spLocks noChangeArrowheads="1"/>
          </p:cNvSpPr>
          <p:nvPr/>
        </p:nvSpPr>
        <p:spPr bwMode="auto">
          <a:xfrm>
            <a:off x="4807331" y="3500057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385" name="Text Box 9"/>
          <p:cNvSpPr txBox="1">
            <a:spLocks noChangeArrowheads="1"/>
          </p:cNvSpPr>
          <p:nvPr/>
        </p:nvSpPr>
        <p:spPr bwMode="auto">
          <a:xfrm>
            <a:off x="6721475" y="33639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87" name="Text Box 11"/>
          <p:cNvSpPr txBox="1">
            <a:spLocks noChangeArrowheads="1"/>
          </p:cNvSpPr>
          <p:nvPr/>
        </p:nvSpPr>
        <p:spPr bwMode="auto">
          <a:xfrm>
            <a:off x="2768600" y="3523298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389" name="AutoShape 13"/>
          <p:cNvCxnSpPr>
            <a:cxnSpLocks noChangeShapeType="1"/>
          </p:cNvCxnSpPr>
          <p:nvPr/>
        </p:nvCxnSpPr>
        <p:spPr bwMode="auto">
          <a:xfrm>
            <a:off x="4260850" y="381698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393" name="AutoShape 17"/>
          <p:cNvCxnSpPr>
            <a:cxnSpLocks noChangeShapeType="1"/>
          </p:cNvCxnSpPr>
          <p:nvPr/>
        </p:nvCxnSpPr>
        <p:spPr bwMode="auto">
          <a:xfrm>
            <a:off x="5124831" y="3807841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4" name="Text Box 18"/>
          <p:cNvSpPr txBox="1">
            <a:spLocks noChangeArrowheads="1"/>
          </p:cNvSpPr>
          <p:nvPr/>
        </p:nvSpPr>
        <p:spPr bwMode="auto">
          <a:xfrm>
            <a:off x="4108450" y="331311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395" name="AutoShape 19"/>
          <p:cNvCxnSpPr>
            <a:cxnSpLocks noChangeShapeType="1"/>
            <a:stCxn id="1125382" idx="3"/>
            <a:endCxn id="1125386" idx="1"/>
          </p:cNvCxnSpPr>
          <p:nvPr/>
        </p:nvCxnSpPr>
        <p:spPr bwMode="auto">
          <a:xfrm>
            <a:off x="8212138" y="380682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921250" y="399573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9" name="Text Box 23"/>
          <p:cNvSpPr txBox="1">
            <a:spLocks noChangeArrowheads="1"/>
          </p:cNvSpPr>
          <p:nvPr/>
        </p:nvSpPr>
        <p:spPr bwMode="auto">
          <a:xfrm>
            <a:off x="6421438" y="351631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01" name="AutoShape 25"/>
          <p:cNvCxnSpPr>
            <a:cxnSpLocks noChangeShapeType="1"/>
            <a:stCxn id="1125399" idx="3"/>
            <a:endCxn id="1125382" idx="1"/>
          </p:cNvCxnSpPr>
          <p:nvPr/>
        </p:nvCxnSpPr>
        <p:spPr bwMode="auto">
          <a:xfrm>
            <a:off x="6764338" y="380682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03" name="AutoShape 27"/>
          <p:cNvCxnSpPr>
            <a:cxnSpLocks noChangeShapeType="1"/>
          </p:cNvCxnSpPr>
          <p:nvPr/>
        </p:nvCxnSpPr>
        <p:spPr bwMode="auto">
          <a:xfrm>
            <a:off x="5965825" y="380682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0" name="Line 34"/>
          <p:cNvSpPr>
            <a:spLocks noChangeShapeType="1"/>
          </p:cNvSpPr>
          <p:nvPr/>
        </p:nvSpPr>
        <p:spPr bwMode="auto">
          <a:xfrm>
            <a:off x="2573338" y="3970973"/>
            <a:ext cx="1268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3" name="Text Box 37"/>
          <p:cNvSpPr txBox="1">
            <a:spLocks noChangeArrowheads="1"/>
          </p:cNvSpPr>
          <p:nvPr/>
        </p:nvSpPr>
        <p:spPr bwMode="auto">
          <a:xfrm>
            <a:off x="2543175" y="322802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</a:t>
            </a:r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16" name="Line 40"/>
          <p:cNvSpPr>
            <a:spLocks noChangeShapeType="1"/>
          </p:cNvSpPr>
          <p:nvPr/>
        </p:nvSpPr>
        <p:spPr bwMode="auto">
          <a:xfrm>
            <a:off x="2554288" y="3691573"/>
            <a:ext cx="1287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7" name="Text Box 41"/>
          <p:cNvSpPr txBox="1">
            <a:spLocks noChangeArrowheads="1"/>
          </p:cNvSpPr>
          <p:nvPr/>
        </p:nvSpPr>
        <p:spPr bwMode="auto">
          <a:xfrm>
            <a:off x="3841750" y="357822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22" name="Line 46"/>
          <p:cNvSpPr>
            <a:spLocks noChangeShapeType="1"/>
          </p:cNvSpPr>
          <p:nvPr/>
        </p:nvSpPr>
        <p:spPr bwMode="auto">
          <a:xfrm>
            <a:off x="6591300" y="3287713"/>
            <a:ext cx="0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5423" name="Freeform 47"/>
          <p:cNvSpPr>
            <a:spLocks/>
          </p:cNvSpPr>
          <p:nvPr/>
        </p:nvSpPr>
        <p:spPr bwMode="auto">
          <a:xfrm>
            <a:off x="3994150" y="4016375"/>
            <a:ext cx="4787900" cy="836613"/>
          </a:xfrm>
          <a:custGeom>
            <a:avLst/>
            <a:gdLst>
              <a:gd name="T0" fmla="*/ 3016 w 3016"/>
              <a:gd name="T1" fmla="*/ 0 h 320"/>
              <a:gd name="T2" fmla="*/ 3016 w 3016"/>
              <a:gd name="T3" fmla="*/ 184 h 320"/>
              <a:gd name="T4" fmla="*/ 0 w 3016"/>
              <a:gd name="T5" fmla="*/ 184 h 320"/>
              <a:gd name="T6" fmla="*/ 0 w 3016"/>
              <a:gd name="T7" fmla="*/ 320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016" h="320">
                <a:moveTo>
                  <a:pt x="3016" y="0"/>
                </a:moveTo>
                <a:lnTo>
                  <a:pt x="3016" y="184"/>
                </a:lnTo>
                <a:lnTo>
                  <a:pt x="0" y="184"/>
                </a:lnTo>
                <a:lnTo>
                  <a:pt x="0" y="32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894582"/>
            <a:ext cx="9144" cy="105606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2" name="AutoShape 76"/>
          <p:cNvSpPr>
            <a:spLocks noChangeArrowheads="1"/>
          </p:cNvSpPr>
          <p:nvPr/>
        </p:nvSpPr>
        <p:spPr bwMode="auto">
          <a:xfrm rot="16200000">
            <a:off x="3713163" y="363378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3" name="AutoShape 77"/>
          <p:cNvSpPr>
            <a:spLocks noChangeArrowheads="1"/>
          </p:cNvSpPr>
          <p:nvPr/>
        </p:nvSpPr>
        <p:spPr bwMode="auto">
          <a:xfrm rot="27000000">
            <a:off x="5413375" y="361950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4" name="Text Box 78"/>
          <p:cNvSpPr txBox="1">
            <a:spLocks noChangeArrowheads="1"/>
          </p:cNvSpPr>
          <p:nvPr/>
        </p:nvSpPr>
        <p:spPr bwMode="auto">
          <a:xfrm>
            <a:off x="5553075" y="357505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55" name="Text Box 79"/>
          <p:cNvSpPr txBox="1">
            <a:spLocks noChangeArrowheads="1"/>
          </p:cNvSpPr>
          <p:nvPr/>
        </p:nvSpPr>
        <p:spPr bwMode="auto">
          <a:xfrm>
            <a:off x="7246938" y="488791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456" name="Text Box 80"/>
          <p:cNvSpPr txBox="1">
            <a:spLocks noChangeArrowheads="1"/>
          </p:cNvSpPr>
          <p:nvPr/>
        </p:nvSpPr>
        <p:spPr bwMode="auto">
          <a:xfrm>
            <a:off x="4816475" y="4932363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>
              <a:lnSpc>
                <a:spcPct val="75000"/>
              </a:lnSpc>
              <a:spcBef>
                <a:spcPct val="0"/>
              </a:spcBef>
            </a:pPr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</a:p>
          <a:p>
            <a:pPr algn="ctr">
              <a:lnSpc>
                <a:spcPct val="75000"/>
              </a:lnSpc>
              <a:spcBef>
                <a:spcPct val="0"/>
              </a:spcBef>
            </a:pP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125457" name="Text Box 81"/>
          <p:cNvSpPr txBox="1">
            <a:spLocks noChangeArrowheads="1"/>
          </p:cNvSpPr>
          <p:nvPr/>
        </p:nvSpPr>
        <p:spPr bwMode="auto">
          <a:xfrm>
            <a:off x="6721475" y="467836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y</a:t>
            </a:r>
            <a:r>
              <a:rPr lang="en-US" altLang="en-US" sz="2400" baseline="-25000" dirty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58" name="Text Box 82"/>
          <p:cNvSpPr txBox="1">
            <a:spLocks noChangeArrowheads="1"/>
          </p:cNvSpPr>
          <p:nvPr/>
        </p:nvSpPr>
        <p:spPr bwMode="auto">
          <a:xfrm>
            <a:off x="1806575" y="4981766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459" name="AutoShape 83"/>
          <p:cNvCxnSpPr>
            <a:cxnSpLocks noChangeShapeType="1"/>
            <a:endCxn id="1125456" idx="1"/>
          </p:cNvCxnSpPr>
          <p:nvPr/>
        </p:nvCxnSpPr>
        <p:spPr bwMode="auto">
          <a:xfrm>
            <a:off x="4260850" y="512127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0" name="AutoShape 84"/>
          <p:cNvCxnSpPr>
            <a:cxnSpLocks noChangeShapeType="1"/>
            <a:stCxn id="1125456" idx="3"/>
          </p:cNvCxnSpPr>
          <p:nvPr/>
        </p:nvCxnSpPr>
        <p:spPr bwMode="auto">
          <a:xfrm>
            <a:off x="5133975" y="5121275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1" name="Text Box 85"/>
          <p:cNvSpPr txBox="1">
            <a:spLocks noChangeArrowheads="1"/>
          </p:cNvSpPr>
          <p:nvPr/>
        </p:nvSpPr>
        <p:spPr bwMode="auto">
          <a:xfrm>
            <a:off x="4108450" y="462756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3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462" name="AutoShape 86"/>
          <p:cNvCxnSpPr>
            <a:cxnSpLocks noChangeShapeType="1"/>
            <a:stCxn id="1125455" idx="3"/>
          </p:cNvCxnSpPr>
          <p:nvPr/>
        </p:nvCxnSpPr>
        <p:spPr bwMode="auto">
          <a:xfrm>
            <a:off x="8212138" y="512127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3" name="Text Box 87"/>
          <p:cNvSpPr txBox="1">
            <a:spLocks noChangeArrowheads="1"/>
          </p:cNvSpPr>
          <p:nvPr/>
        </p:nvSpPr>
        <p:spPr bwMode="auto">
          <a:xfrm>
            <a:off x="6421438" y="483076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64" name="AutoShape 88"/>
          <p:cNvCxnSpPr>
            <a:cxnSpLocks noChangeShapeType="1"/>
            <a:stCxn id="1125463" idx="3"/>
            <a:endCxn id="1125455" idx="1"/>
          </p:cNvCxnSpPr>
          <p:nvPr/>
        </p:nvCxnSpPr>
        <p:spPr bwMode="auto">
          <a:xfrm>
            <a:off x="6764338" y="512127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65" name="AutoShape 89"/>
          <p:cNvCxnSpPr>
            <a:cxnSpLocks noChangeShapeType="1"/>
          </p:cNvCxnSpPr>
          <p:nvPr/>
        </p:nvCxnSpPr>
        <p:spPr bwMode="auto">
          <a:xfrm>
            <a:off x="5965825" y="512127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66" name="Line 90"/>
          <p:cNvSpPr>
            <a:spLocks noChangeShapeType="1"/>
          </p:cNvSpPr>
          <p:nvPr/>
        </p:nvSpPr>
        <p:spPr bwMode="auto">
          <a:xfrm>
            <a:off x="3333750" y="52579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68" name="Text Box 92"/>
          <p:cNvSpPr txBox="1">
            <a:spLocks noChangeArrowheads="1"/>
          </p:cNvSpPr>
          <p:nvPr/>
        </p:nvSpPr>
        <p:spPr bwMode="auto">
          <a:xfrm>
            <a:off x="1371600" y="4753166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3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69" name="Line 93"/>
          <p:cNvSpPr>
            <a:spLocks noChangeShapeType="1"/>
          </p:cNvSpPr>
          <p:nvPr/>
        </p:nvSpPr>
        <p:spPr bwMode="auto">
          <a:xfrm>
            <a:off x="3333750" y="497859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70" name="Text Box 94"/>
          <p:cNvSpPr txBox="1">
            <a:spLocks noChangeArrowheads="1"/>
          </p:cNvSpPr>
          <p:nvPr/>
        </p:nvSpPr>
        <p:spPr bwMode="auto">
          <a:xfrm>
            <a:off x="3841750" y="489267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2" name="AutoShape 96"/>
          <p:cNvSpPr>
            <a:spLocks noChangeArrowheads="1"/>
          </p:cNvSpPr>
          <p:nvPr/>
        </p:nvSpPr>
        <p:spPr bwMode="auto">
          <a:xfrm rot="16200000">
            <a:off x="3713163" y="494823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3" name="AutoShape 97"/>
          <p:cNvSpPr>
            <a:spLocks noChangeArrowheads="1"/>
          </p:cNvSpPr>
          <p:nvPr/>
        </p:nvSpPr>
        <p:spPr bwMode="auto">
          <a:xfrm rot="27000000">
            <a:off x="5413375" y="493395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74" name="Text Box 98"/>
          <p:cNvSpPr txBox="1">
            <a:spLocks noChangeArrowheads="1"/>
          </p:cNvSpPr>
          <p:nvPr/>
        </p:nvSpPr>
        <p:spPr bwMode="auto">
          <a:xfrm>
            <a:off x="5553075" y="48895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76" name="Text Box 100"/>
          <p:cNvSpPr txBox="1">
            <a:spLocks noChangeArrowheads="1"/>
          </p:cNvSpPr>
          <p:nvPr/>
        </p:nvSpPr>
        <p:spPr bwMode="auto">
          <a:xfrm>
            <a:off x="4918075" y="51450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77" name="AutoShape 101"/>
          <p:cNvCxnSpPr>
            <a:cxnSpLocks noChangeShapeType="1"/>
          </p:cNvCxnSpPr>
          <p:nvPr/>
        </p:nvCxnSpPr>
        <p:spPr bwMode="auto">
          <a:xfrm flipH="1">
            <a:off x="4962525" y="5267325"/>
            <a:ext cx="12700" cy="703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78" name="Text Box 102"/>
          <p:cNvSpPr txBox="1">
            <a:spLocks noChangeArrowheads="1"/>
          </p:cNvSpPr>
          <p:nvPr/>
        </p:nvSpPr>
        <p:spPr bwMode="auto">
          <a:xfrm>
            <a:off x="8629650" y="490220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3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479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209550" y="606425"/>
            <a:ext cx="8529638" cy="595313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/>
              <a:t>Hash function </a:t>
            </a:r>
            <a:r>
              <a:rPr lang="en-US" altLang="en-US" sz="2800" i="1" dirty="0">
                <a:latin typeface="Times New Roman" charset="0"/>
              </a:rPr>
              <a:t>H </a:t>
            </a:r>
            <a:r>
              <a:rPr lang="en-US" altLang="en-US" sz="2800" dirty="0"/>
              <a:t>(short outputs)</a:t>
            </a:r>
            <a:r>
              <a:rPr lang="en-US" altLang="en-US" sz="2800" dirty="0">
                <a:latin typeface="Times New Roman" charset="0"/>
              </a:rPr>
              <a:t>, </a:t>
            </a:r>
            <a:r>
              <a:rPr lang="en-US" altLang="en-US" sz="2800" i="1" dirty="0">
                <a:latin typeface="Times New Roman" charset="0"/>
              </a:rPr>
              <a:t>G</a:t>
            </a:r>
            <a:r>
              <a:rPr lang="en-US" altLang="en-US" sz="2800" dirty="0"/>
              <a:t> (full </a:t>
            </a:r>
            <a:r>
              <a:rPr lang="en-US" altLang="en-US" sz="2800" dirty="0" smtClean="0"/>
              <a:t>domain </a:t>
            </a:r>
            <a:r>
              <a:rPr lang="en-US" altLang="en-US" sz="2800" dirty="0"/>
              <a:t>outputs)</a:t>
            </a:r>
          </a:p>
          <a:p>
            <a:pPr>
              <a:buFontTx/>
              <a:buNone/>
            </a:pPr>
            <a:endParaRPr lang="en-US" altLang="en-US" sz="2800" dirty="0">
              <a:latin typeface="Times New Roman" charset="0"/>
            </a:endParaRPr>
          </a:p>
        </p:txBody>
      </p:sp>
      <p:sp>
        <p:nvSpPr>
          <p:cNvPr id="1125481" name="Rectangle 105"/>
          <p:cNvSpPr>
            <a:spLocks noChangeArrowheads="1"/>
          </p:cNvSpPr>
          <p:nvPr/>
        </p:nvSpPr>
        <p:spPr bwMode="auto">
          <a:xfrm>
            <a:off x="209550" y="1050925"/>
            <a:ext cx="52212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/>
              <a:t>Signature has two components: </a:t>
            </a:r>
            <a:r>
              <a:rPr lang="en-US" altLang="en-US" sz="2800">
                <a:latin typeface="Times New Roman" charset="0"/>
              </a:rPr>
              <a:t>(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>
                <a:latin typeface="Times New Roman" charset="0"/>
              </a:rPr>
              <a:t>, </a:t>
            </a:r>
            <a:r>
              <a:rPr lang="en-US" altLang="en-US" sz="28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800">
                <a:latin typeface="Times New Roman" charset="0"/>
              </a:rPr>
              <a:t>)</a:t>
            </a:r>
            <a:r>
              <a:rPr lang="en-US" altLang="en-US" sz="2800"/>
              <a:t> </a:t>
            </a: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356882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7551755" y="35961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9" name="Text Box 20"/>
          <p:cNvSpPr txBox="1">
            <a:spLocks noChangeArrowheads="1"/>
          </p:cNvSpPr>
          <p:nvPr/>
        </p:nvSpPr>
        <p:spPr bwMode="auto">
          <a:xfrm>
            <a:off x="7528529" y="4897946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3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68" name="Text Box 39"/>
          <p:cNvSpPr txBox="1">
            <a:spLocks noChangeArrowheads="1"/>
          </p:cNvSpPr>
          <p:nvPr/>
        </p:nvSpPr>
        <p:spPr bwMode="auto">
          <a:xfrm>
            <a:off x="7308040" y="2555050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70" name="Text Box 41"/>
          <p:cNvSpPr txBox="1">
            <a:spLocks noChangeArrowheads="1"/>
          </p:cNvSpPr>
          <p:nvPr/>
        </p:nvSpPr>
        <p:spPr bwMode="auto">
          <a:xfrm>
            <a:off x="3401219" y="2707894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71" name="AutoShape 42"/>
          <p:cNvCxnSpPr>
            <a:cxnSpLocks noChangeShapeType="1"/>
          </p:cNvCxnSpPr>
          <p:nvPr/>
        </p:nvCxnSpPr>
        <p:spPr bwMode="auto">
          <a:xfrm>
            <a:off x="8273240" y="278841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2" name="Line 44"/>
          <p:cNvSpPr>
            <a:spLocks noChangeShapeType="1"/>
          </p:cNvSpPr>
          <p:nvPr/>
        </p:nvSpPr>
        <p:spPr bwMode="auto">
          <a:xfrm>
            <a:off x="3791744" y="29745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3" name="Text Box 45"/>
          <p:cNvSpPr txBox="1">
            <a:spLocks noChangeArrowheads="1"/>
          </p:cNvSpPr>
          <p:nvPr/>
        </p:nvSpPr>
        <p:spPr bwMode="auto">
          <a:xfrm>
            <a:off x="3215481" y="2457069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</a:p>
        </p:txBody>
      </p:sp>
      <p:sp>
        <p:nvSpPr>
          <p:cNvPr id="74" name="Line 46"/>
          <p:cNvSpPr>
            <a:spLocks noChangeShapeType="1"/>
          </p:cNvSpPr>
          <p:nvPr/>
        </p:nvSpPr>
        <p:spPr bwMode="auto">
          <a:xfrm>
            <a:off x="3791744" y="2695194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" name="Text Box 47"/>
          <p:cNvSpPr txBox="1">
            <a:spLocks noChangeArrowheads="1"/>
          </p:cNvSpPr>
          <p:nvPr/>
        </p:nvSpPr>
        <p:spPr bwMode="auto">
          <a:xfrm>
            <a:off x="4290219" y="255390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76" name="AutoShape 48"/>
          <p:cNvSpPr>
            <a:spLocks noChangeArrowheads="1"/>
          </p:cNvSpPr>
          <p:nvPr/>
        </p:nvSpPr>
        <p:spPr bwMode="auto">
          <a:xfrm rot="16200000">
            <a:off x="4161631" y="2609469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Text Box 20"/>
          <p:cNvSpPr txBox="1">
            <a:spLocks noChangeArrowheads="1"/>
          </p:cNvSpPr>
          <p:nvPr/>
        </p:nvSpPr>
        <p:spPr bwMode="auto">
          <a:xfrm>
            <a:off x="7612254" y="2562480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78" name="AutoShape 17"/>
          <p:cNvCxnSpPr>
            <a:cxnSpLocks noChangeShapeType="1"/>
          </p:cNvCxnSpPr>
          <p:nvPr/>
        </p:nvCxnSpPr>
        <p:spPr bwMode="auto">
          <a:xfrm flipV="1">
            <a:off x="4763675" y="2775966"/>
            <a:ext cx="1272349" cy="65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9" name="AutoShape 27"/>
          <p:cNvCxnSpPr>
            <a:cxnSpLocks noChangeShapeType="1"/>
          </p:cNvCxnSpPr>
          <p:nvPr/>
        </p:nvCxnSpPr>
        <p:spPr bwMode="auto">
          <a:xfrm>
            <a:off x="6470237" y="2774950"/>
            <a:ext cx="75352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0" name="AutoShape 77"/>
          <p:cNvSpPr>
            <a:spLocks noChangeArrowheads="1"/>
          </p:cNvSpPr>
          <p:nvPr/>
        </p:nvSpPr>
        <p:spPr bwMode="auto">
          <a:xfrm rot="27000000">
            <a:off x="5917215" y="2588038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Text Box 78"/>
          <p:cNvSpPr txBox="1">
            <a:spLocks noChangeArrowheads="1"/>
          </p:cNvSpPr>
          <p:nvPr/>
        </p:nvSpPr>
        <p:spPr bwMode="auto">
          <a:xfrm>
            <a:off x="6056915" y="254358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82" name="Text Box 9"/>
          <p:cNvSpPr txBox="1">
            <a:spLocks noChangeArrowheads="1"/>
          </p:cNvSpPr>
          <p:nvPr/>
        </p:nvSpPr>
        <p:spPr bwMode="auto">
          <a:xfrm>
            <a:off x="6623795" y="229644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88406" y="2354071"/>
            <a:ext cx="73129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9600" smtClean="0">
                <a:latin typeface="Times New Roman" charset="0"/>
                <a:sym typeface="Symbol" charset="2"/>
              </a:rPr>
              <a:t>?</a:t>
            </a:r>
            <a:endParaRPr lang="en-US" altLang="en-US" sz="9600" dirty="0">
              <a:latin typeface="Times New Roman" charset="0"/>
              <a:sym typeface="Symbol" charset="2"/>
            </a:endParaRPr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>
            <a:off x="6586728" y="4495736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4" name="Rectangle 105"/>
          <p:cNvSpPr>
            <a:spLocks noChangeArrowheads="1"/>
          </p:cNvSpPr>
          <p:nvPr/>
        </p:nvSpPr>
        <p:spPr bwMode="auto">
          <a:xfrm>
            <a:off x="-48922" y="5860605"/>
            <a:ext cx="6676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Q: Why no certified TDP? What if </a:t>
            </a:r>
            <a:r>
              <a:rPr lang="en-US" altLang="en-US" sz="2800" i="1" dirty="0" smtClean="0">
                <a:latin typeface="Times New Roman" charset="0"/>
              </a:rPr>
              <a:t>f</a:t>
            </a:r>
            <a:r>
              <a:rPr lang="en-US" altLang="en-US" sz="2800" baseline="-25000" dirty="0" smtClean="0">
                <a:latin typeface="Times New Roman" charset="0"/>
              </a:rPr>
              <a:t>1</a:t>
            </a:r>
            <a:r>
              <a:rPr lang="en-US" altLang="en-US" sz="2800" dirty="0" smtClean="0"/>
              <a:t> is not a TDP?</a:t>
            </a: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6958" y="6333038"/>
            <a:ext cx="89228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A: Adversary can’t control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/>
              <a:t>, because now </a:t>
            </a:r>
            <a:r>
              <a:rPr lang="en-US" altLang="en-US" sz="2800" i="1" dirty="0" smtClean="0">
                <a:latin typeface="Times New Roman" charset="0"/>
              </a:rPr>
              <a:t>x</a:t>
            </a:r>
            <a:r>
              <a:rPr lang="en-US" altLang="en-US" sz="2800" baseline="-25000" dirty="0" smtClean="0">
                <a:latin typeface="Times New Roman" charset="0"/>
              </a:rPr>
              <a:t>1</a:t>
            </a:r>
            <a:r>
              <a:rPr lang="en-US" altLang="en-US" sz="2800" dirty="0" smtClean="0"/>
              <a:t> gets hashed before </a:t>
            </a:r>
            <a:r>
              <a:rPr lang="en-US" altLang="en-US" sz="2800" dirty="0" smtClean="0">
                <a:latin typeface="Times New Roman" charset="0"/>
                <a:sym typeface="Symbol" charset="2"/>
              </a:rPr>
              <a:t>⊕</a:t>
            </a:r>
          </a:p>
        </p:txBody>
      </p:sp>
      <p:grpSp>
        <p:nvGrpSpPr>
          <p:cNvPr id="86" name="Group 85"/>
          <p:cNvGrpSpPr/>
          <p:nvPr/>
        </p:nvGrpSpPr>
        <p:grpSpPr>
          <a:xfrm>
            <a:off x="7612552" y="2403135"/>
            <a:ext cx="233971" cy="228171"/>
            <a:chOff x="1513842" y="942683"/>
            <a:chExt cx="233971" cy="228171"/>
          </a:xfrm>
        </p:grpSpPr>
        <p:pic>
          <p:nvPicPr>
            <p:cNvPr id="87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8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9" name="Rectangle 2"/>
          <p:cNvSpPr>
            <a:spLocks noGrp="1" noChangeArrowheads="1"/>
          </p:cNvSpPr>
          <p:nvPr>
            <p:ph type="title"/>
          </p:nvPr>
        </p:nvSpPr>
        <p:spPr>
          <a:xfrm>
            <a:off x="184150" y="63500"/>
            <a:ext cx="8959850" cy="431800"/>
          </a:xfrm>
        </p:spPr>
        <p:txBody>
          <a:bodyPr/>
          <a:lstStyle/>
          <a:p>
            <a:r>
              <a:rPr lang="en-US" altLang="en-US" sz="3600" dirty="0"/>
              <a:t>[Neven08</a:t>
            </a:r>
            <a:r>
              <a:rPr lang="en-US" altLang="en-US" sz="3600" smtClean="0"/>
              <a:t>] Aggregate </a:t>
            </a:r>
            <a:r>
              <a:rPr lang="en-US" altLang="en-US" sz="3600"/>
              <a:t>Signature Scheme</a:t>
            </a:r>
          </a:p>
        </p:txBody>
      </p:sp>
    </p:spTree>
    <p:extLst>
      <p:ext uri="{BB962C8B-B14F-4D97-AF65-F5344CB8AC3E}">
        <p14:creationId xmlns:p14="http://schemas.microsoft.com/office/powerpoint/2010/main" val="44257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Sequential Aggregate Signatures (SAS)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Security Definition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Prior Constructions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[LMRS]: requires certified TDPs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[Neven]: works even adversary gives </a:t>
            </a:r>
            <a:r>
              <a:rPr lang="en-US" dirty="0" err="1" smtClean="0">
                <a:solidFill>
                  <a:srgbClr val="0000FF"/>
                </a:solidFill>
              </a:rPr>
              <a:t>nonpermutations</a:t>
            </a:r>
            <a:r>
              <a:rPr lang="en-US" dirty="0">
                <a:solidFill>
                  <a:srgbClr val="0000FF"/>
                </a:solidFill>
              </a:rPr>
              <a:t>!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Our General Construction</a:t>
            </a:r>
          </a:p>
          <a:p>
            <a:pPr lvl="1"/>
            <a:r>
              <a:rPr lang="en-US" dirty="0" smtClean="0"/>
              <a:t>History-free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Oval 57"/>
          <p:cNvSpPr>
            <a:spLocks noChangeArrowheads="1"/>
          </p:cNvSpPr>
          <p:nvPr/>
        </p:nvSpPr>
        <p:spPr bwMode="auto">
          <a:xfrm>
            <a:off x="234950" y="3552349"/>
            <a:ext cx="4723130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68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Our Aggregate Signature </a:t>
            </a:r>
            <a:r>
              <a:rPr lang="en-US" altLang="en-US" dirty="0"/>
              <a:t>Scheme</a:t>
            </a:r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891405" y="247834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5117796" y="2012761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09" name="AutoShape 33"/>
          <p:cNvCxnSpPr>
            <a:cxnSpLocks noChangeShapeType="1"/>
          </p:cNvCxnSpPr>
          <p:nvPr/>
        </p:nvCxnSpPr>
        <p:spPr bwMode="auto">
          <a:xfrm>
            <a:off x="4962525" y="2615503"/>
            <a:ext cx="0" cy="4023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7246938" y="292322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385" name="Text Box 9"/>
          <p:cNvSpPr txBox="1">
            <a:spLocks noChangeArrowheads="1"/>
          </p:cNvSpPr>
          <p:nvPr/>
        </p:nvSpPr>
        <p:spPr bwMode="auto">
          <a:xfrm>
            <a:off x="6721475" y="271367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292798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87" name="Text Box 11"/>
          <p:cNvSpPr txBox="1">
            <a:spLocks noChangeArrowheads="1"/>
          </p:cNvSpPr>
          <p:nvPr/>
        </p:nvSpPr>
        <p:spPr bwMode="auto">
          <a:xfrm>
            <a:off x="2768600" y="2873058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389" name="AutoShape 13"/>
          <p:cNvCxnSpPr>
            <a:cxnSpLocks noChangeShapeType="1"/>
          </p:cNvCxnSpPr>
          <p:nvPr/>
        </p:nvCxnSpPr>
        <p:spPr bwMode="auto">
          <a:xfrm>
            <a:off x="4260850" y="316674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393" name="AutoShape 17"/>
          <p:cNvCxnSpPr>
            <a:cxnSpLocks noChangeShapeType="1"/>
          </p:cNvCxnSpPr>
          <p:nvPr/>
        </p:nvCxnSpPr>
        <p:spPr bwMode="auto">
          <a:xfrm>
            <a:off x="5124831" y="3157601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4" name="Text Box 18"/>
          <p:cNvSpPr txBox="1">
            <a:spLocks noChangeArrowheads="1"/>
          </p:cNvSpPr>
          <p:nvPr/>
        </p:nvSpPr>
        <p:spPr bwMode="auto">
          <a:xfrm>
            <a:off x="4230370" y="271367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395" name="AutoShape 19"/>
          <p:cNvCxnSpPr>
            <a:cxnSpLocks noChangeShapeType="1"/>
            <a:stCxn id="1125382" idx="3"/>
            <a:endCxn id="1125386" idx="1"/>
          </p:cNvCxnSpPr>
          <p:nvPr/>
        </p:nvCxnSpPr>
        <p:spPr bwMode="auto">
          <a:xfrm>
            <a:off x="8212138" y="315658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880610" y="312197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9" name="Text Box 23"/>
          <p:cNvSpPr txBox="1">
            <a:spLocks noChangeArrowheads="1"/>
          </p:cNvSpPr>
          <p:nvPr/>
        </p:nvSpPr>
        <p:spPr bwMode="auto">
          <a:xfrm>
            <a:off x="6421438" y="286607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01" name="AutoShape 25"/>
          <p:cNvCxnSpPr>
            <a:cxnSpLocks noChangeShapeType="1"/>
            <a:stCxn id="1125399" idx="3"/>
            <a:endCxn id="1125382" idx="1"/>
          </p:cNvCxnSpPr>
          <p:nvPr/>
        </p:nvCxnSpPr>
        <p:spPr bwMode="auto">
          <a:xfrm>
            <a:off x="6764338" y="315658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03" name="AutoShape 27"/>
          <p:cNvCxnSpPr>
            <a:cxnSpLocks noChangeShapeType="1"/>
          </p:cNvCxnSpPr>
          <p:nvPr/>
        </p:nvCxnSpPr>
        <p:spPr bwMode="auto">
          <a:xfrm>
            <a:off x="5965825" y="315658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0" name="Line 34"/>
          <p:cNvSpPr>
            <a:spLocks noChangeShapeType="1"/>
          </p:cNvSpPr>
          <p:nvPr/>
        </p:nvSpPr>
        <p:spPr bwMode="auto">
          <a:xfrm>
            <a:off x="2573338" y="3320733"/>
            <a:ext cx="1268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3" name="Text Box 37"/>
          <p:cNvSpPr txBox="1">
            <a:spLocks noChangeArrowheads="1"/>
          </p:cNvSpPr>
          <p:nvPr/>
        </p:nvSpPr>
        <p:spPr bwMode="auto">
          <a:xfrm>
            <a:off x="2543175" y="257778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</a:t>
            </a:r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16" name="Line 40"/>
          <p:cNvSpPr>
            <a:spLocks noChangeShapeType="1"/>
          </p:cNvSpPr>
          <p:nvPr/>
        </p:nvSpPr>
        <p:spPr bwMode="auto">
          <a:xfrm>
            <a:off x="2554288" y="3041333"/>
            <a:ext cx="1287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7" name="Text Box 41"/>
          <p:cNvSpPr txBox="1">
            <a:spLocks noChangeArrowheads="1"/>
          </p:cNvSpPr>
          <p:nvPr/>
        </p:nvSpPr>
        <p:spPr bwMode="auto">
          <a:xfrm>
            <a:off x="3841750" y="292798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22" name="Line 46"/>
          <p:cNvSpPr>
            <a:spLocks noChangeShapeType="1"/>
          </p:cNvSpPr>
          <p:nvPr/>
        </p:nvSpPr>
        <p:spPr bwMode="auto">
          <a:xfrm>
            <a:off x="6586868" y="2478343"/>
            <a:ext cx="4432" cy="559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244342"/>
            <a:ext cx="0" cy="5084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2" name="AutoShape 76"/>
          <p:cNvSpPr>
            <a:spLocks noChangeArrowheads="1"/>
          </p:cNvSpPr>
          <p:nvPr/>
        </p:nvSpPr>
        <p:spPr bwMode="auto">
          <a:xfrm rot="16200000">
            <a:off x="3713163" y="298354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3" name="AutoShape 77"/>
          <p:cNvSpPr>
            <a:spLocks noChangeArrowheads="1"/>
          </p:cNvSpPr>
          <p:nvPr/>
        </p:nvSpPr>
        <p:spPr bwMode="auto">
          <a:xfrm rot="27000000">
            <a:off x="5413375" y="296926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4" name="Text Box 78"/>
          <p:cNvSpPr txBox="1">
            <a:spLocks noChangeArrowheads="1"/>
          </p:cNvSpPr>
          <p:nvPr/>
        </p:nvSpPr>
        <p:spPr bwMode="auto">
          <a:xfrm>
            <a:off x="5553075" y="292481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291858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7551755" y="294589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02263" y="4156471"/>
            <a:ext cx="167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This Work: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91" name="Text Box 5"/>
          <p:cNvSpPr txBox="1">
            <a:spLocks noChangeArrowheads="1"/>
          </p:cNvSpPr>
          <p:nvPr/>
        </p:nvSpPr>
        <p:spPr bwMode="auto">
          <a:xfrm>
            <a:off x="7237743" y="1297382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8620456" y="130214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4108781" y="1456132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94" name="AutoShape 9"/>
          <p:cNvCxnSpPr>
            <a:cxnSpLocks noChangeShapeType="1"/>
          </p:cNvCxnSpPr>
          <p:nvPr/>
        </p:nvCxnSpPr>
        <p:spPr bwMode="auto">
          <a:xfrm>
            <a:off x="8202943" y="1530745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6412243" y="1240232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96" name="AutoShape 11"/>
          <p:cNvCxnSpPr>
            <a:cxnSpLocks noChangeShapeType="1"/>
          </p:cNvCxnSpPr>
          <p:nvPr/>
        </p:nvCxnSpPr>
        <p:spPr bwMode="auto">
          <a:xfrm>
            <a:off x="6755143" y="153074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7" name="AutoShape 12"/>
          <p:cNvCxnSpPr>
            <a:cxnSpLocks noChangeShapeType="1"/>
          </p:cNvCxnSpPr>
          <p:nvPr/>
        </p:nvCxnSpPr>
        <p:spPr bwMode="auto">
          <a:xfrm>
            <a:off x="5947106" y="1530745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8" name="Line 13"/>
          <p:cNvSpPr>
            <a:spLocks noChangeShapeType="1"/>
          </p:cNvSpPr>
          <p:nvPr/>
        </p:nvSpPr>
        <p:spPr bwMode="auto">
          <a:xfrm>
            <a:off x="5007306" y="172283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auto">
          <a:xfrm>
            <a:off x="3770643" y="1179907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00" name="Line 15"/>
          <p:cNvSpPr>
            <a:spLocks noChangeShapeType="1"/>
          </p:cNvSpPr>
          <p:nvPr/>
        </p:nvSpPr>
        <p:spPr bwMode="auto">
          <a:xfrm>
            <a:off x="5007306" y="144343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16"/>
          <p:cNvSpPr txBox="1">
            <a:spLocks noChangeArrowheads="1"/>
          </p:cNvSpPr>
          <p:nvPr/>
        </p:nvSpPr>
        <p:spPr bwMode="auto">
          <a:xfrm>
            <a:off x="5505781" y="130214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02" name="AutoShape 17"/>
          <p:cNvSpPr>
            <a:spLocks noChangeArrowheads="1"/>
          </p:cNvSpPr>
          <p:nvPr/>
        </p:nvSpPr>
        <p:spPr bwMode="auto">
          <a:xfrm rot="16200000">
            <a:off x="5377193" y="1357707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05" name="AutoShape 30"/>
          <p:cNvCxnSpPr>
            <a:cxnSpLocks noChangeShapeType="1"/>
          </p:cNvCxnSpPr>
          <p:nvPr/>
        </p:nvCxnSpPr>
        <p:spPr bwMode="auto">
          <a:xfrm>
            <a:off x="4107180" y="2480945"/>
            <a:ext cx="1270" cy="489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0" name="Text Box 20"/>
          <p:cNvSpPr txBox="1">
            <a:spLocks noChangeArrowheads="1"/>
          </p:cNvSpPr>
          <p:nvPr/>
        </p:nvSpPr>
        <p:spPr bwMode="auto">
          <a:xfrm>
            <a:off x="7567262" y="1317321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6345568" y="62183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6" name="AutoShape 30"/>
          <p:cNvCxnSpPr>
            <a:cxnSpLocks noChangeShapeType="1"/>
          </p:cNvCxnSpPr>
          <p:nvPr/>
        </p:nvCxnSpPr>
        <p:spPr bwMode="auto">
          <a:xfrm>
            <a:off x="6586868" y="1048549"/>
            <a:ext cx="1270" cy="3657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7" name="AutoShape 27"/>
          <p:cNvCxnSpPr>
            <a:cxnSpLocks noChangeShapeType="1"/>
          </p:cNvCxnSpPr>
          <p:nvPr/>
        </p:nvCxnSpPr>
        <p:spPr bwMode="auto">
          <a:xfrm flipV="1">
            <a:off x="4097020" y="2457132"/>
            <a:ext cx="2505456" cy="444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4807331" y="2849817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4036842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425455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4254553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444664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242984" y="4208997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410628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4041129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385847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4036842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401331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385847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50" name="Rectangle 105"/>
          <p:cNvSpPr>
            <a:spLocks noChangeArrowheads="1"/>
          </p:cNvSpPr>
          <p:nvPr/>
        </p:nvSpPr>
        <p:spPr bwMode="auto">
          <a:xfrm>
            <a:off x="184150" y="1199612"/>
            <a:ext cx="10855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LMRS: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1" name="Rectangle 105"/>
          <p:cNvSpPr>
            <a:spLocks noChangeArrowheads="1"/>
          </p:cNvSpPr>
          <p:nvPr/>
        </p:nvSpPr>
        <p:spPr bwMode="auto">
          <a:xfrm>
            <a:off x="205751" y="2793503"/>
            <a:ext cx="11176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Neven: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2" name="Rectangle 105"/>
          <p:cNvSpPr>
            <a:spLocks noChangeArrowheads="1"/>
          </p:cNvSpPr>
          <p:nvPr/>
        </p:nvSpPr>
        <p:spPr bwMode="auto">
          <a:xfrm>
            <a:off x="106993" y="4703873"/>
            <a:ext cx="85878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r>
              <a:rPr lang="en-US" altLang="en-US" sz="2800" dirty="0" smtClean="0"/>
              <a:t>is an ideal cipher (keyed public random permutation, like AES)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4" name="Rectangle 105"/>
          <p:cNvSpPr>
            <a:spLocks noChangeArrowheads="1"/>
          </p:cNvSpPr>
          <p:nvPr/>
        </p:nvSpPr>
        <p:spPr bwMode="auto">
          <a:xfrm>
            <a:off x="106993" y="5183337"/>
            <a:ext cx="89549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r>
              <a:rPr lang="en-US" altLang="en-US" sz="2800" dirty="0" smtClean="0"/>
              <a:t>can’t be AES, because need bigger domain (at least for </a:t>
            </a:r>
            <a:r>
              <a:rPr lang="en-US" altLang="en-US" sz="2800" i="1" dirty="0" smtClean="0">
                <a:latin typeface="Times New Roman" charset="0"/>
              </a:rPr>
              <a:t>f </a:t>
            </a:r>
            <a:r>
              <a:rPr lang="en-US" altLang="en-US" sz="2800" dirty="0" smtClean="0">
                <a:latin typeface="Times New Roman" charset="0"/>
              </a:rPr>
              <a:t>= </a:t>
            </a:r>
            <a:r>
              <a:rPr lang="en-US" altLang="en-US" sz="2800" dirty="0" smtClean="0"/>
              <a:t>RSA)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8" name="Rectangle 105"/>
          <p:cNvSpPr>
            <a:spLocks noChangeArrowheads="1"/>
          </p:cNvSpPr>
          <p:nvPr/>
        </p:nvSpPr>
        <p:spPr bwMode="auto">
          <a:xfrm>
            <a:off x="106993" y="6197449"/>
            <a:ext cx="580280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000" dirty="0" smtClean="0"/>
              <a:t>[</a:t>
            </a:r>
            <a:r>
              <a:rPr lang="en-US" altLang="en-US" sz="2000" dirty="0" err="1" smtClean="0"/>
              <a:t>Coron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Holenstein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Künzler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Patarin</a:t>
            </a:r>
            <a:r>
              <a:rPr lang="en-US" altLang="en-US" sz="2000" dirty="0" smtClean="0"/>
              <a:t>, </a:t>
            </a:r>
            <a:r>
              <a:rPr lang="en-US" altLang="en-US" sz="2000" dirty="0" err="1" smtClean="0"/>
              <a:t>Seurin,Tessaro</a:t>
            </a:r>
            <a:r>
              <a:rPr lang="en-US" altLang="en-US" sz="2000" dirty="0" smtClean="0"/>
              <a:t>; </a:t>
            </a:r>
            <a:br>
              <a:rPr lang="en-US" altLang="en-US" sz="2000" dirty="0" smtClean="0"/>
            </a:b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Dachman</a:t>
            </a:r>
            <a:r>
              <a:rPr lang="en-US" altLang="en-US" sz="2000" dirty="0" smtClean="0"/>
              <a:t>-Soled, Katz, </a:t>
            </a:r>
            <a:r>
              <a:rPr lang="en-US" altLang="en-US" sz="2000" dirty="0" err="1" smtClean="0"/>
              <a:t>Thiruvengadam</a:t>
            </a:r>
            <a:r>
              <a:rPr lang="en-US" altLang="en-US" sz="2000" dirty="0" smtClean="0"/>
              <a:t>; Dai-Steinberger 16]</a:t>
            </a:r>
            <a:endParaRPr lang="en-US" altLang="en-US" sz="20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9" name="Rectangle 105"/>
          <p:cNvSpPr>
            <a:spLocks noChangeArrowheads="1"/>
          </p:cNvSpPr>
          <p:nvPr/>
        </p:nvSpPr>
        <p:spPr bwMode="auto">
          <a:xfrm>
            <a:off x="106993" y="5704321"/>
            <a:ext cx="78967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But: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r>
              <a:rPr lang="en-US" altLang="en-US" sz="2800" dirty="0" smtClean="0"/>
              <a:t>can be built from random oracle via 8-round </a:t>
            </a:r>
            <a:r>
              <a:rPr lang="en-US" altLang="en-US" sz="2800" dirty="0" err="1" smtClean="0"/>
              <a:t>Feistel</a:t>
            </a:r>
            <a:r>
              <a:rPr lang="en-US" altLang="en-US" sz="2800" dirty="0" smtClean="0"/>
              <a:t>  </a:t>
            </a:r>
            <a:br>
              <a:rPr lang="en-US" altLang="en-US" sz="2800" dirty="0" smtClean="0"/>
            </a:br>
            <a:endParaRPr lang="en-US" altLang="en-US" sz="20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61" name="Rectangle 105"/>
          <p:cNvSpPr>
            <a:spLocks noChangeArrowheads="1"/>
          </p:cNvSpPr>
          <p:nvPr/>
        </p:nvSpPr>
        <p:spPr bwMode="auto">
          <a:xfrm>
            <a:off x="152767" y="1661528"/>
            <a:ext cx="22250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smtClean="0"/>
              <a:t>(certified TDPs)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38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133" grpId="0" animBg="1"/>
      <p:bldP spid="139" grpId="0" animBg="1"/>
      <p:bldP spid="140" grpId="0"/>
      <p:bldP spid="141" grpId="0" animBg="1"/>
      <p:bldP spid="144" grpId="0"/>
      <p:bldP spid="145" grpId="0"/>
      <p:bldP spid="147" grpId="0" animBg="1"/>
      <p:bldP spid="148" grpId="0"/>
      <p:bldP spid="149" grpId="0"/>
      <p:bldP spid="152" grpId="0"/>
      <p:bldP spid="154" grpId="0"/>
      <p:bldP spid="158" grpId="0"/>
      <p:bldP spid="15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Our Aggregate Signature </a:t>
            </a:r>
            <a:r>
              <a:rPr lang="en-US" altLang="en-US" dirty="0"/>
              <a:t>Scheme</a:t>
            </a:r>
          </a:p>
        </p:txBody>
      </p:sp>
      <p:sp>
        <p:nvSpPr>
          <p:cNvPr id="1125384" name="Text Box 8"/>
          <p:cNvSpPr txBox="1">
            <a:spLocks noChangeArrowheads="1"/>
          </p:cNvSpPr>
          <p:nvPr/>
        </p:nvSpPr>
        <p:spPr bwMode="auto">
          <a:xfrm>
            <a:off x="4891405" y="247834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8" name="Text Box 22"/>
          <p:cNvSpPr txBox="1">
            <a:spLocks noChangeArrowheads="1"/>
          </p:cNvSpPr>
          <p:nvPr/>
        </p:nvSpPr>
        <p:spPr bwMode="auto">
          <a:xfrm>
            <a:off x="5117796" y="2012761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25409" name="AutoShape 33"/>
          <p:cNvCxnSpPr>
            <a:cxnSpLocks noChangeShapeType="1"/>
          </p:cNvCxnSpPr>
          <p:nvPr/>
        </p:nvCxnSpPr>
        <p:spPr bwMode="auto">
          <a:xfrm>
            <a:off x="4962525" y="2615503"/>
            <a:ext cx="0" cy="40233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82" name="Text Box 6"/>
          <p:cNvSpPr txBox="1">
            <a:spLocks noChangeArrowheads="1"/>
          </p:cNvSpPr>
          <p:nvPr/>
        </p:nvSpPr>
        <p:spPr bwMode="auto">
          <a:xfrm>
            <a:off x="7246938" y="2923223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</a:rPr>
              <a:t>f 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25385" name="Text Box 9"/>
          <p:cNvSpPr txBox="1">
            <a:spLocks noChangeArrowheads="1"/>
          </p:cNvSpPr>
          <p:nvPr/>
        </p:nvSpPr>
        <p:spPr bwMode="auto">
          <a:xfrm>
            <a:off x="6721475" y="271367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y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386" name="Text Box 10"/>
          <p:cNvSpPr txBox="1">
            <a:spLocks noChangeArrowheads="1"/>
          </p:cNvSpPr>
          <p:nvPr/>
        </p:nvSpPr>
        <p:spPr bwMode="auto">
          <a:xfrm>
            <a:off x="8629650" y="292798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87" name="Text Box 11"/>
          <p:cNvSpPr txBox="1">
            <a:spLocks noChangeArrowheads="1"/>
          </p:cNvSpPr>
          <p:nvPr/>
        </p:nvSpPr>
        <p:spPr bwMode="auto">
          <a:xfrm>
            <a:off x="2768600" y="2873058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1125389" name="AutoShape 13"/>
          <p:cNvCxnSpPr>
            <a:cxnSpLocks noChangeShapeType="1"/>
          </p:cNvCxnSpPr>
          <p:nvPr/>
        </p:nvCxnSpPr>
        <p:spPr bwMode="auto">
          <a:xfrm>
            <a:off x="4260850" y="3166745"/>
            <a:ext cx="5556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393" name="AutoShape 17"/>
          <p:cNvCxnSpPr>
            <a:cxnSpLocks noChangeShapeType="1"/>
          </p:cNvCxnSpPr>
          <p:nvPr/>
        </p:nvCxnSpPr>
        <p:spPr bwMode="auto">
          <a:xfrm>
            <a:off x="5124831" y="3157601"/>
            <a:ext cx="4159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4" name="Text Box 18"/>
          <p:cNvSpPr txBox="1">
            <a:spLocks noChangeArrowheads="1"/>
          </p:cNvSpPr>
          <p:nvPr/>
        </p:nvSpPr>
        <p:spPr bwMode="auto">
          <a:xfrm>
            <a:off x="4230370" y="271367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  <a:sym typeface="Symbol" charset="2"/>
              </a:rPr>
              <a:t>η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1125395" name="AutoShape 19"/>
          <p:cNvCxnSpPr>
            <a:cxnSpLocks noChangeShapeType="1"/>
            <a:stCxn id="1125382" idx="3"/>
            <a:endCxn id="1125386" idx="1"/>
          </p:cNvCxnSpPr>
          <p:nvPr/>
        </p:nvCxnSpPr>
        <p:spPr bwMode="auto">
          <a:xfrm>
            <a:off x="8212138" y="3156585"/>
            <a:ext cx="4175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396" name="Text Box 20"/>
          <p:cNvSpPr txBox="1">
            <a:spLocks noChangeArrowheads="1"/>
          </p:cNvSpPr>
          <p:nvPr/>
        </p:nvSpPr>
        <p:spPr bwMode="auto">
          <a:xfrm>
            <a:off x="4880610" y="3121978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h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125399" name="Text Box 23"/>
          <p:cNvSpPr txBox="1">
            <a:spLocks noChangeArrowheads="1"/>
          </p:cNvSpPr>
          <p:nvPr/>
        </p:nvSpPr>
        <p:spPr bwMode="auto">
          <a:xfrm>
            <a:off x="6421438" y="2866073"/>
            <a:ext cx="342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1125401" name="AutoShape 25"/>
          <p:cNvCxnSpPr>
            <a:cxnSpLocks noChangeShapeType="1"/>
            <a:stCxn id="1125399" idx="3"/>
            <a:endCxn id="1125382" idx="1"/>
          </p:cNvCxnSpPr>
          <p:nvPr/>
        </p:nvCxnSpPr>
        <p:spPr bwMode="auto">
          <a:xfrm>
            <a:off x="6764338" y="315658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5403" name="AutoShape 27"/>
          <p:cNvCxnSpPr>
            <a:cxnSpLocks noChangeShapeType="1"/>
          </p:cNvCxnSpPr>
          <p:nvPr/>
        </p:nvCxnSpPr>
        <p:spPr bwMode="auto">
          <a:xfrm>
            <a:off x="5965825" y="3156585"/>
            <a:ext cx="4651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10" name="Line 34"/>
          <p:cNvSpPr>
            <a:spLocks noChangeShapeType="1"/>
          </p:cNvSpPr>
          <p:nvPr/>
        </p:nvSpPr>
        <p:spPr bwMode="auto">
          <a:xfrm>
            <a:off x="2573338" y="3320733"/>
            <a:ext cx="1268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3" name="Text Box 37"/>
          <p:cNvSpPr txBox="1">
            <a:spLocks noChangeArrowheads="1"/>
          </p:cNvSpPr>
          <p:nvPr/>
        </p:nvSpPr>
        <p:spPr bwMode="auto">
          <a:xfrm>
            <a:off x="2543175" y="2577783"/>
            <a:ext cx="58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</a:t>
            </a:r>
            <a:r>
              <a:rPr lang="en-US" altLang="en-US" sz="2400" i="1" dirty="0">
                <a:latin typeface="Times New Roman" charset="0"/>
              </a:rPr>
              <a:t>PK</a:t>
            </a:r>
            <a:r>
              <a:rPr lang="en-US" altLang="en-US" sz="2400" baseline="-25000" dirty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125416" name="Line 40"/>
          <p:cNvSpPr>
            <a:spLocks noChangeShapeType="1"/>
          </p:cNvSpPr>
          <p:nvPr/>
        </p:nvSpPr>
        <p:spPr bwMode="auto">
          <a:xfrm>
            <a:off x="2554288" y="3041333"/>
            <a:ext cx="1287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25417" name="Text Box 41"/>
          <p:cNvSpPr txBox="1">
            <a:spLocks noChangeArrowheads="1"/>
          </p:cNvSpPr>
          <p:nvPr/>
        </p:nvSpPr>
        <p:spPr bwMode="auto">
          <a:xfrm>
            <a:off x="3841750" y="292798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22" name="Line 46"/>
          <p:cNvSpPr>
            <a:spLocks noChangeShapeType="1"/>
          </p:cNvSpPr>
          <p:nvPr/>
        </p:nvSpPr>
        <p:spPr bwMode="auto">
          <a:xfrm>
            <a:off x="6586868" y="2478343"/>
            <a:ext cx="4432" cy="5591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cxnSp>
        <p:nvCxnSpPr>
          <p:cNvPr id="1125424" name="AutoShape 48"/>
          <p:cNvCxnSpPr>
            <a:cxnSpLocks noChangeShapeType="1"/>
          </p:cNvCxnSpPr>
          <p:nvPr/>
        </p:nvCxnSpPr>
        <p:spPr bwMode="auto">
          <a:xfrm>
            <a:off x="4966081" y="3244342"/>
            <a:ext cx="0" cy="5084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5452" name="AutoShape 76"/>
          <p:cNvSpPr>
            <a:spLocks noChangeArrowheads="1"/>
          </p:cNvSpPr>
          <p:nvPr/>
        </p:nvSpPr>
        <p:spPr bwMode="auto">
          <a:xfrm rot="16200000">
            <a:off x="3713163" y="2983548"/>
            <a:ext cx="712787" cy="388937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3" name="AutoShape 77"/>
          <p:cNvSpPr>
            <a:spLocks noChangeArrowheads="1"/>
          </p:cNvSpPr>
          <p:nvPr/>
        </p:nvSpPr>
        <p:spPr bwMode="auto">
          <a:xfrm rot="27000000">
            <a:off x="5413375" y="2969260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25454" name="Text Box 78"/>
          <p:cNvSpPr txBox="1">
            <a:spLocks noChangeArrowheads="1"/>
          </p:cNvSpPr>
          <p:nvPr/>
        </p:nvSpPr>
        <p:spPr bwMode="auto">
          <a:xfrm>
            <a:off x="5553075" y="292481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G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125487" name="Text Box 111"/>
          <p:cNvSpPr txBox="1">
            <a:spLocks noChangeArrowheads="1"/>
          </p:cNvSpPr>
          <p:nvPr/>
        </p:nvSpPr>
        <p:spPr bwMode="auto">
          <a:xfrm>
            <a:off x="968534" y="2918588"/>
            <a:ext cx="400050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altLang="en-US" sz="23900" dirty="0">
              <a:latin typeface="Times New Roman" charset="0"/>
              <a:sym typeface="Symbol" charset="2"/>
            </a:endParaRPr>
          </a:p>
        </p:txBody>
      </p:sp>
      <p:sp>
        <p:nvSpPr>
          <p:cNvPr id="67" name="Text Box 20"/>
          <p:cNvSpPr txBox="1">
            <a:spLocks noChangeArrowheads="1"/>
          </p:cNvSpPr>
          <p:nvPr/>
        </p:nvSpPr>
        <p:spPr bwMode="auto">
          <a:xfrm>
            <a:off x="7551755" y="294589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02263" y="4156471"/>
            <a:ext cx="167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This Work: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91" name="Text Box 5"/>
          <p:cNvSpPr txBox="1">
            <a:spLocks noChangeArrowheads="1"/>
          </p:cNvSpPr>
          <p:nvPr/>
        </p:nvSpPr>
        <p:spPr bwMode="auto">
          <a:xfrm>
            <a:off x="7237743" y="1297382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8620456" y="130214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93" name="Text Box 8"/>
          <p:cNvSpPr txBox="1">
            <a:spLocks noChangeArrowheads="1"/>
          </p:cNvSpPr>
          <p:nvPr/>
        </p:nvSpPr>
        <p:spPr bwMode="auto">
          <a:xfrm>
            <a:off x="4108781" y="1456132"/>
            <a:ext cx="520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m</a:t>
            </a:r>
            <a:r>
              <a:rPr lang="en-US" altLang="en-US" sz="2400" baseline="-25000">
                <a:latin typeface="Times New Roman" charset="0"/>
              </a:rPr>
              <a:t>2</a:t>
            </a:r>
            <a:endParaRPr lang="en-US" altLang="en-US" sz="2400">
              <a:latin typeface="Times New Roman" charset="0"/>
            </a:endParaRPr>
          </a:p>
        </p:txBody>
      </p:sp>
      <p:cxnSp>
        <p:nvCxnSpPr>
          <p:cNvPr id="94" name="AutoShape 9"/>
          <p:cNvCxnSpPr>
            <a:cxnSpLocks noChangeShapeType="1"/>
          </p:cNvCxnSpPr>
          <p:nvPr/>
        </p:nvCxnSpPr>
        <p:spPr bwMode="auto">
          <a:xfrm>
            <a:off x="8202943" y="1530745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5" name="Text Box 10"/>
          <p:cNvSpPr txBox="1">
            <a:spLocks noChangeArrowheads="1"/>
          </p:cNvSpPr>
          <p:nvPr/>
        </p:nvSpPr>
        <p:spPr bwMode="auto">
          <a:xfrm>
            <a:off x="6412243" y="1240232"/>
            <a:ext cx="342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cxnSp>
        <p:nvCxnSpPr>
          <p:cNvPr id="96" name="AutoShape 11"/>
          <p:cNvCxnSpPr>
            <a:cxnSpLocks noChangeShapeType="1"/>
          </p:cNvCxnSpPr>
          <p:nvPr/>
        </p:nvCxnSpPr>
        <p:spPr bwMode="auto">
          <a:xfrm>
            <a:off x="6755143" y="1530745"/>
            <a:ext cx="482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97" name="AutoShape 12"/>
          <p:cNvCxnSpPr>
            <a:cxnSpLocks noChangeShapeType="1"/>
          </p:cNvCxnSpPr>
          <p:nvPr/>
        </p:nvCxnSpPr>
        <p:spPr bwMode="auto">
          <a:xfrm>
            <a:off x="5947106" y="1530745"/>
            <a:ext cx="46513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98" name="Line 13"/>
          <p:cNvSpPr>
            <a:spLocks noChangeShapeType="1"/>
          </p:cNvSpPr>
          <p:nvPr/>
        </p:nvSpPr>
        <p:spPr bwMode="auto">
          <a:xfrm>
            <a:off x="5007306" y="172283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9" name="Text Box 14"/>
          <p:cNvSpPr txBox="1">
            <a:spLocks noChangeArrowheads="1"/>
          </p:cNvSpPr>
          <p:nvPr/>
        </p:nvSpPr>
        <p:spPr bwMode="auto">
          <a:xfrm>
            <a:off x="3770643" y="1179907"/>
            <a:ext cx="1411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1</a:t>
            </a:r>
            <a:r>
              <a:rPr lang="en-US" altLang="en-US" sz="2400">
                <a:latin typeface="Times New Roman" charset="0"/>
              </a:rPr>
              <a:t>, </a:t>
            </a:r>
            <a:r>
              <a:rPr lang="en-US" altLang="en-US" sz="2400" i="1">
                <a:latin typeface="Times New Roman" charset="0"/>
              </a:rPr>
              <a:t>PK</a:t>
            </a:r>
            <a:r>
              <a:rPr lang="en-US" altLang="en-US" sz="2400" baseline="-25000">
                <a:latin typeface="Times New Roman" charset="0"/>
              </a:rPr>
              <a:t>2</a:t>
            </a:r>
          </a:p>
        </p:txBody>
      </p:sp>
      <p:sp>
        <p:nvSpPr>
          <p:cNvPr id="100" name="Line 15"/>
          <p:cNvSpPr>
            <a:spLocks noChangeShapeType="1"/>
          </p:cNvSpPr>
          <p:nvPr/>
        </p:nvSpPr>
        <p:spPr bwMode="auto">
          <a:xfrm>
            <a:off x="5007306" y="1443432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1" name="Text Box 16"/>
          <p:cNvSpPr txBox="1">
            <a:spLocks noChangeArrowheads="1"/>
          </p:cNvSpPr>
          <p:nvPr/>
        </p:nvSpPr>
        <p:spPr bwMode="auto">
          <a:xfrm>
            <a:off x="5505781" y="1302145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>
                <a:latin typeface="Times New Roman" charset="0"/>
              </a:rPr>
              <a:t>H</a:t>
            </a:r>
            <a:endParaRPr lang="en-US" altLang="en-US" sz="2400">
              <a:latin typeface="Times New Roman" charset="0"/>
            </a:endParaRPr>
          </a:p>
        </p:txBody>
      </p:sp>
      <p:sp>
        <p:nvSpPr>
          <p:cNvPr id="102" name="AutoShape 17"/>
          <p:cNvSpPr>
            <a:spLocks noChangeArrowheads="1"/>
          </p:cNvSpPr>
          <p:nvPr/>
        </p:nvSpPr>
        <p:spPr bwMode="auto">
          <a:xfrm rot="16200000">
            <a:off x="5377193" y="1357707"/>
            <a:ext cx="712788" cy="388938"/>
          </a:xfrm>
          <a:custGeom>
            <a:avLst/>
            <a:gdLst>
              <a:gd name="G0" fmla="+- 7280 0 0"/>
              <a:gd name="G1" fmla="+- 21600 0 7280"/>
              <a:gd name="G2" fmla="*/ 7280 1 2"/>
              <a:gd name="G3" fmla="+- 21600 0 G2"/>
              <a:gd name="G4" fmla="+/ 7280 21600 2"/>
              <a:gd name="G5" fmla="+/ G1 0 2"/>
              <a:gd name="G6" fmla="*/ 21600 21600 7280"/>
              <a:gd name="G7" fmla="*/ G6 1 2"/>
              <a:gd name="G8" fmla="+- 21600 0 G7"/>
              <a:gd name="G9" fmla="*/ 21600 1 2"/>
              <a:gd name="G10" fmla="+- 7280 0 G9"/>
              <a:gd name="G11" fmla="?: G10 G8 0"/>
              <a:gd name="G12" fmla="?: G10 G7 21600"/>
              <a:gd name="T0" fmla="*/ 17960 w 21600"/>
              <a:gd name="T1" fmla="*/ 10800 h 21600"/>
              <a:gd name="T2" fmla="*/ 10800 w 21600"/>
              <a:gd name="T3" fmla="*/ 21600 h 21600"/>
              <a:gd name="T4" fmla="*/ 3640 w 21600"/>
              <a:gd name="T5" fmla="*/ 10800 h 21600"/>
              <a:gd name="T6" fmla="*/ 10800 w 21600"/>
              <a:gd name="T7" fmla="*/ 0 h 21600"/>
              <a:gd name="T8" fmla="*/ 5440 w 21600"/>
              <a:gd name="T9" fmla="*/ 5440 h 21600"/>
              <a:gd name="T10" fmla="*/ 16160 w 21600"/>
              <a:gd name="T11" fmla="*/ 1616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280" y="21600"/>
                </a:lnTo>
                <a:lnTo>
                  <a:pt x="1432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105" name="AutoShape 30"/>
          <p:cNvCxnSpPr>
            <a:cxnSpLocks noChangeShapeType="1"/>
          </p:cNvCxnSpPr>
          <p:nvPr/>
        </p:nvCxnSpPr>
        <p:spPr bwMode="auto">
          <a:xfrm>
            <a:off x="4107180" y="2480945"/>
            <a:ext cx="1270" cy="48928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0" name="Text Box 20"/>
          <p:cNvSpPr txBox="1">
            <a:spLocks noChangeArrowheads="1"/>
          </p:cNvSpPr>
          <p:nvPr/>
        </p:nvSpPr>
        <p:spPr bwMode="auto">
          <a:xfrm>
            <a:off x="7567262" y="1317321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6345568" y="62183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cxnSp>
        <p:nvCxnSpPr>
          <p:cNvPr id="116" name="AutoShape 30"/>
          <p:cNvCxnSpPr>
            <a:cxnSpLocks noChangeShapeType="1"/>
          </p:cNvCxnSpPr>
          <p:nvPr/>
        </p:nvCxnSpPr>
        <p:spPr bwMode="auto">
          <a:xfrm>
            <a:off x="6586868" y="1048549"/>
            <a:ext cx="1270" cy="3657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7" name="AutoShape 27"/>
          <p:cNvCxnSpPr>
            <a:cxnSpLocks noChangeShapeType="1"/>
          </p:cNvCxnSpPr>
          <p:nvPr/>
        </p:nvCxnSpPr>
        <p:spPr bwMode="auto">
          <a:xfrm flipV="1">
            <a:off x="4097020" y="2457132"/>
            <a:ext cx="2505456" cy="444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4807331" y="2849817"/>
            <a:ext cx="317500" cy="37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dirty="0" smtClean="0">
                <a:latin typeface="Times New Roman" charset="0"/>
                <a:sym typeface="Symbol" charset="2"/>
              </a:rPr>
              <a:t>⊕</a:t>
            </a:r>
            <a:endParaRPr lang="en-US" altLang="en-US" dirty="0">
              <a:latin typeface="Times New Roman" charset="0"/>
              <a:sym typeface="Symbol" charset="2"/>
            </a:endParaRPr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4036842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4254553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4254553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444664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242984" y="4208997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410628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4041129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385847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4036842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401331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3858477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50" name="Rectangle 105"/>
          <p:cNvSpPr>
            <a:spLocks noChangeArrowheads="1"/>
          </p:cNvSpPr>
          <p:nvPr/>
        </p:nvSpPr>
        <p:spPr bwMode="auto">
          <a:xfrm>
            <a:off x="184150" y="1199612"/>
            <a:ext cx="10855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LMRS: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1" name="Rectangle 105"/>
          <p:cNvSpPr>
            <a:spLocks noChangeArrowheads="1"/>
          </p:cNvSpPr>
          <p:nvPr/>
        </p:nvSpPr>
        <p:spPr bwMode="auto">
          <a:xfrm>
            <a:off x="205751" y="2793503"/>
            <a:ext cx="111761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Neven: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55" name="Rectangle 105"/>
          <p:cNvSpPr>
            <a:spLocks noChangeArrowheads="1"/>
          </p:cNvSpPr>
          <p:nvPr/>
        </p:nvSpPr>
        <p:spPr bwMode="auto">
          <a:xfrm>
            <a:off x="726927" y="4855856"/>
            <a:ext cx="69717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Simpler and easier to analyze (proofs in the paper)</a:t>
            </a:r>
          </a:p>
        </p:txBody>
      </p:sp>
      <p:sp>
        <p:nvSpPr>
          <p:cNvPr id="156" name="Rectangle 105"/>
          <p:cNvSpPr>
            <a:spLocks noChangeArrowheads="1"/>
          </p:cNvSpPr>
          <p:nvPr/>
        </p:nvSpPr>
        <p:spPr bwMode="auto">
          <a:xfrm>
            <a:off x="726927" y="5355701"/>
            <a:ext cx="66093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Doesn’t require certified TDPs (same as Neven)</a:t>
            </a:r>
          </a:p>
        </p:txBody>
      </p:sp>
      <p:sp>
        <p:nvSpPr>
          <p:cNvPr id="157" name="Rectangle 105"/>
          <p:cNvSpPr>
            <a:spLocks noChangeArrowheads="1"/>
          </p:cNvSpPr>
          <p:nvPr/>
        </p:nvSpPr>
        <p:spPr bwMode="auto">
          <a:xfrm>
            <a:off x="726927" y="5818824"/>
            <a:ext cx="697338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Aggregate signature has only one component </a:t>
            </a:r>
            <a:br>
              <a:rPr lang="en-US" altLang="en-US" sz="2800" dirty="0" smtClean="0"/>
            </a:br>
            <a:r>
              <a:rPr lang="en-US" altLang="en-US" sz="2800" dirty="0" smtClean="0"/>
              <a:t>  (shorter than Neven if you believe in ideal ciphers)</a:t>
            </a:r>
          </a:p>
        </p:txBody>
      </p:sp>
      <p:sp>
        <p:nvSpPr>
          <p:cNvPr id="68" name="Rectangle 105"/>
          <p:cNvSpPr>
            <a:spLocks noChangeArrowheads="1"/>
          </p:cNvSpPr>
          <p:nvPr/>
        </p:nvSpPr>
        <p:spPr bwMode="auto">
          <a:xfrm>
            <a:off x="152767" y="1661528"/>
            <a:ext cx="22250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smtClean="0"/>
              <a:t>(certified TDPs)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9964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156" grpId="0"/>
      <p:bldP spid="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D7412B-F6F5-944B-8A4F-DB502106BFE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1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Border Gateway Protocol (BGP)</a:t>
            </a:r>
          </a:p>
        </p:txBody>
      </p:sp>
      <p:sp>
        <p:nvSpPr>
          <p:cNvPr id="1112069" name="Oval 5"/>
          <p:cNvSpPr>
            <a:spLocks noChangeArrowheads="1"/>
          </p:cNvSpPr>
          <p:nvPr/>
        </p:nvSpPr>
        <p:spPr bwMode="auto">
          <a:xfrm>
            <a:off x="8140700" y="1828800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12070" name="Text Box 6"/>
          <p:cNvSpPr txBox="1">
            <a:spLocks noChangeArrowheads="1"/>
          </p:cNvSpPr>
          <p:nvPr/>
        </p:nvSpPr>
        <p:spPr bwMode="auto">
          <a:xfrm>
            <a:off x="2917176" y="624586"/>
            <a:ext cx="294369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00FF"/>
                </a:solidFill>
              </a:rPr>
              <a:t>Dear AT&amp;T: 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to get to </a:t>
            </a:r>
            <a:r>
              <a:rPr lang="en-US" altLang="en-US" sz="2400" dirty="0" smtClean="0">
                <a:solidFill>
                  <a:srgbClr val="0000FF"/>
                </a:solidFill>
              </a:rPr>
              <a:t>107.20.211.*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come to </a:t>
            </a:r>
            <a:r>
              <a:rPr lang="en-US" altLang="en-US" sz="2400" dirty="0" smtClean="0">
                <a:solidFill>
                  <a:srgbClr val="0000FF"/>
                </a:solidFill>
              </a:rPr>
              <a:t>Georgetown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112072" name="Text Box 8"/>
          <p:cNvSpPr txBox="1">
            <a:spLocks noChangeArrowheads="1"/>
          </p:cNvSpPr>
          <p:nvPr/>
        </p:nvSpPr>
        <p:spPr bwMode="auto">
          <a:xfrm>
            <a:off x="6754965" y="764591"/>
            <a:ext cx="24080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 smtClean="0"/>
              <a:t>Georgetown U</a:t>
            </a:r>
            <a:endParaRPr lang="en-US" altLang="en-US" dirty="0"/>
          </a:p>
        </p:txBody>
      </p:sp>
      <p:sp>
        <p:nvSpPr>
          <p:cNvPr id="1112073" name="Oval 9"/>
          <p:cNvSpPr>
            <a:spLocks noChangeArrowheads="1"/>
          </p:cNvSpPr>
          <p:nvPr/>
        </p:nvSpPr>
        <p:spPr bwMode="auto">
          <a:xfrm>
            <a:off x="2127250" y="1828800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12074" name="Text Box 10"/>
          <p:cNvSpPr txBox="1">
            <a:spLocks noChangeArrowheads="1"/>
          </p:cNvSpPr>
          <p:nvPr/>
        </p:nvSpPr>
        <p:spPr bwMode="auto">
          <a:xfrm>
            <a:off x="1739900" y="1297206"/>
            <a:ext cx="1333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AT&amp;T</a:t>
            </a:r>
          </a:p>
        </p:txBody>
      </p:sp>
      <p:sp>
        <p:nvSpPr>
          <p:cNvPr id="1112075" name="Oval 11"/>
          <p:cNvSpPr>
            <a:spLocks noChangeArrowheads="1"/>
          </p:cNvSpPr>
          <p:nvPr/>
        </p:nvSpPr>
        <p:spPr bwMode="auto">
          <a:xfrm>
            <a:off x="2127250" y="4533900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12076" name="Text Box 12"/>
          <p:cNvSpPr txBox="1">
            <a:spLocks noChangeArrowheads="1"/>
          </p:cNvSpPr>
          <p:nvPr/>
        </p:nvSpPr>
        <p:spPr bwMode="auto">
          <a:xfrm>
            <a:off x="1816100" y="4622800"/>
            <a:ext cx="1714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Comcast</a:t>
            </a:r>
          </a:p>
        </p:txBody>
      </p:sp>
      <p:sp>
        <p:nvSpPr>
          <p:cNvPr id="1112077" name="Text Box 13"/>
          <p:cNvSpPr txBox="1">
            <a:spLocks noChangeArrowheads="1"/>
          </p:cNvSpPr>
          <p:nvPr/>
        </p:nvSpPr>
        <p:spPr bwMode="auto">
          <a:xfrm>
            <a:off x="0" y="2195268"/>
            <a:ext cx="391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 smtClean="0">
                <a:solidFill>
                  <a:srgbClr val="0000FF"/>
                </a:solidFill>
              </a:rPr>
              <a:t>Dear Comcast: 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to get to </a:t>
            </a:r>
            <a:r>
              <a:rPr lang="en-US" altLang="en-US" sz="2400" dirty="0" smtClean="0">
                <a:solidFill>
                  <a:srgbClr val="0000FF"/>
                </a:solidFill>
              </a:rPr>
              <a:t>107.20.211.*,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you can go </a:t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 smtClean="0">
                <a:solidFill>
                  <a:srgbClr val="0000FF"/>
                </a:solidFill>
              </a:rPr>
              <a:t>AT&amp;T</a:t>
            </a:r>
            <a:r>
              <a:rPr lang="en-US" altLang="en-US" sz="2400" dirty="0" smtClean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altLang="en-US" sz="2400" smtClean="0">
                <a:solidFill>
                  <a:srgbClr val="0000FF"/>
                </a:solidFill>
                <a:sym typeface="Symbol" charset="2"/>
              </a:rPr>
              <a:t>→ Georgetown</a:t>
            </a:r>
            <a:endParaRPr lang="en-US" altLang="en-US" sz="2400" dirty="0">
              <a:solidFill>
                <a:srgbClr val="0000FF"/>
              </a:solidFill>
              <a:sym typeface="Symbol" charset="2"/>
            </a:endParaRPr>
          </a:p>
        </p:txBody>
      </p:sp>
      <p:sp>
        <p:nvSpPr>
          <p:cNvPr id="1112078" name="Oval 14"/>
          <p:cNvSpPr>
            <a:spLocks noChangeArrowheads="1"/>
          </p:cNvSpPr>
          <p:nvPr/>
        </p:nvSpPr>
        <p:spPr bwMode="auto">
          <a:xfrm>
            <a:off x="8458200" y="4533900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12079" name="Text Box 15"/>
          <p:cNvSpPr txBox="1">
            <a:spLocks noChangeArrowheads="1"/>
          </p:cNvSpPr>
          <p:nvPr/>
        </p:nvSpPr>
        <p:spPr bwMode="auto">
          <a:xfrm>
            <a:off x="7533640" y="4876800"/>
            <a:ext cx="1714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mtClean="0"/>
              <a:t>Boston U</a:t>
            </a:r>
            <a:endParaRPr lang="en-US" altLang="en-US" dirty="0"/>
          </a:p>
        </p:txBody>
      </p:sp>
      <p:sp>
        <p:nvSpPr>
          <p:cNvPr id="1112080" name="Text Box 16"/>
          <p:cNvSpPr txBox="1">
            <a:spLocks noChangeArrowheads="1"/>
          </p:cNvSpPr>
          <p:nvPr/>
        </p:nvSpPr>
        <p:spPr bwMode="auto">
          <a:xfrm>
            <a:off x="3361616" y="3103940"/>
            <a:ext cx="391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 smtClean="0">
                <a:solidFill>
                  <a:srgbClr val="0000FF"/>
                </a:solidFill>
              </a:rPr>
              <a:t>Dear Boston U: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to get to </a:t>
            </a:r>
            <a:r>
              <a:rPr lang="en-US" altLang="en-US" sz="2400" dirty="0" smtClean="0">
                <a:solidFill>
                  <a:srgbClr val="0000FF"/>
                </a:solidFill>
              </a:rPr>
              <a:t>107.20.211.* ,</a:t>
            </a:r>
            <a:r>
              <a:rPr lang="en-US" altLang="en-US" sz="2400" dirty="0">
                <a:solidFill>
                  <a:srgbClr val="0000FF"/>
                </a:solidFill>
              </a:rPr>
              <a:t/>
            </a:r>
            <a:br>
              <a:rPr lang="en-US" altLang="en-US" sz="2400" dirty="0">
                <a:solidFill>
                  <a:srgbClr val="0000FF"/>
                </a:solidFill>
              </a:rPr>
            </a:br>
            <a:r>
              <a:rPr lang="en-US" altLang="en-US" sz="2400" dirty="0">
                <a:solidFill>
                  <a:srgbClr val="0000FF"/>
                </a:solidFill>
              </a:rPr>
              <a:t>you can go </a:t>
            </a:r>
            <a:r>
              <a:rPr lang="en-US" altLang="en-US" sz="2400" dirty="0" err="1" smtClean="0">
                <a:solidFill>
                  <a:srgbClr val="0000FF"/>
                </a:solidFill>
              </a:rPr>
              <a:t>Comcast</a:t>
            </a:r>
            <a:r>
              <a:rPr lang="en-US" altLang="en-US" sz="2400" dirty="0" err="1" smtClean="0">
                <a:solidFill>
                  <a:srgbClr val="0000FF"/>
                </a:solidFill>
                <a:sym typeface="Symbol" charset="2"/>
              </a:rPr>
              <a:t>→</a:t>
            </a:r>
            <a:r>
              <a:rPr lang="en-US" altLang="en-US" sz="2400" dirty="0" err="1" smtClean="0">
                <a:solidFill>
                  <a:srgbClr val="0000FF"/>
                </a:solidFill>
              </a:rPr>
              <a:t>AT&amp;T</a:t>
            </a:r>
            <a:r>
              <a:rPr lang="en-US" altLang="en-US" sz="2400" dirty="0" err="1" smtClean="0">
                <a:solidFill>
                  <a:srgbClr val="0000FF"/>
                </a:solidFill>
                <a:sym typeface="Symbol" charset="2"/>
              </a:rPr>
              <a:t>→Georgetown</a:t>
            </a:r>
            <a:endParaRPr lang="en-US" altLang="en-US" sz="2400" dirty="0">
              <a:solidFill>
                <a:srgbClr val="0000FF"/>
              </a:solidFill>
              <a:sym typeface="Symbol" charset="2"/>
            </a:endParaRPr>
          </a:p>
        </p:txBody>
      </p:sp>
      <p:cxnSp>
        <p:nvCxnSpPr>
          <p:cNvPr id="1112082" name="AutoShape 18"/>
          <p:cNvCxnSpPr>
            <a:cxnSpLocks noChangeShapeType="1"/>
            <a:stCxn id="1112069" idx="2"/>
            <a:endCxn id="1112073" idx="6"/>
          </p:cNvCxnSpPr>
          <p:nvPr/>
        </p:nvCxnSpPr>
        <p:spPr bwMode="auto">
          <a:xfrm flipH="1">
            <a:off x="2406650" y="1968500"/>
            <a:ext cx="57340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12083" name="AutoShape 19"/>
          <p:cNvCxnSpPr>
            <a:cxnSpLocks noChangeShapeType="1"/>
            <a:stCxn id="1112073" idx="4"/>
            <a:endCxn id="1112075" idx="0"/>
          </p:cNvCxnSpPr>
          <p:nvPr/>
        </p:nvCxnSpPr>
        <p:spPr bwMode="auto">
          <a:xfrm>
            <a:off x="2266950" y="2108200"/>
            <a:ext cx="0" cy="2425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12085" name="AutoShape 21"/>
          <p:cNvCxnSpPr>
            <a:cxnSpLocks noChangeShapeType="1"/>
            <a:stCxn id="1112075" idx="6"/>
            <a:endCxn id="1112078" idx="2"/>
          </p:cNvCxnSpPr>
          <p:nvPr/>
        </p:nvCxnSpPr>
        <p:spPr bwMode="auto">
          <a:xfrm>
            <a:off x="2406650" y="4673600"/>
            <a:ext cx="6051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12087" name="Text Box 23"/>
          <p:cNvSpPr txBox="1">
            <a:spLocks noChangeArrowheads="1"/>
          </p:cNvSpPr>
          <p:nvPr/>
        </p:nvSpPr>
        <p:spPr bwMode="auto">
          <a:xfrm>
            <a:off x="6725438" y="1216223"/>
            <a:ext cx="24907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/>
              <a:t>(</a:t>
            </a:r>
            <a:r>
              <a:rPr lang="en-US" altLang="en-US" sz="2400" smtClean="0"/>
              <a:t>owns 107.20.211.*)</a:t>
            </a:r>
            <a:endParaRPr lang="en-US" altLang="en-US" sz="2400" dirty="0"/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71450" y="6163022"/>
            <a:ext cx="899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dirty="0" smtClean="0"/>
              <a:t>S-BGP [Kent-Lynn-</a:t>
            </a:r>
            <a:r>
              <a:rPr lang="en-US" altLang="en-US" dirty="0" err="1" smtClean="0"/>
              <a:t>Seo</a:t>
            </a:r>
            <a:r>
              <a:rPr lang="en-US" altLang="en-US" dirty="0" smtClean="0"/>
              <a:t> </a:t>
            </a:r>
            <a:r>
              <a:rPr lang="en-US" altLang="en-US" dirty="0"/>
              <a:t>2000</a:t>
            </a:r>
            <a:r>
              <a:rPr lang="en-US" altLang="en-US" dirty="0" smtClean="0"/>
              <a:t>]: Same but with signatures</a:t>
            </a:r>
            <a:endParaRPr lang="en-US" altLang="en-US" dirty="0"/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282427" y="1565265"/>
            <a:ext cx="22582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4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5520415" y="5533378"/>
            <a:ext cx="21757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802E"/>
                </a:solidFill>
                <a:latin typeface="Chalkduster" charset="0"/>
                <a:ea typeface="Chalkduster" charset="0"/>
                <a:cs typeface="Chalkduster" charset="0"/>
              </a:rPr>
              <a:t>Comcast</a:t>
            </a:r>
            <a:endParaRPr lang="en-US" altLang="en-US" sz="2400" dirty="0">
              <a:solidFill>
                <a:srgbClr val="00802E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5439732" y="4757240"/>
            <a:ext cx="24259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4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5539796" y="5156052"/>
            <a:ext cx="15626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802E"/>
                </a:solidFill>
                <a:latin typeface="Brush Script MT" charset="0"/>
                <a:ea typeface="Brush Script MT" charset="0"/>
                <a:cs typeface="Brush Script MT" charset="0"/>
              </a:rPr>
              <a:t>AT&amp;T</a:t>
            </a:r>
            <a:endParaRPr lang="en-US" altLang="en-US" sz="2400" dirty="0">
              <a:solidFill>
                <a:srgbClr val="00802E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721379" y="4223529"/>
            <a:ext cx="15626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802E"/>
                </a:solidFill>
                <a:latin typeface="Brush Script MT" charset="0"/>
                <a:ea typeface="Brush Script MT" charset="0"/>
                <a:cs typeface="Brush Script MT" charset="0"/>
              </a:rPr>
              <a:t>AT&amp;T</a:t>
            </a:r>
            <a:endParaRPr lang="en-US" altLang="en-US" sz="2400" dirty="0">
              <a:solidFill>
                <a:srgbClr val="00802E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695491" y="3813073"/>
            <a:ext cx="22582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dirty="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4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11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11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11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11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11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1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2069" grpId="0" animBg="1"/>
      <p:bldP spid="1112070" grpId="0"/>
      <p:bldP spid="1112072" grpId="0"/>
      <p:bldP spid="1112073" grpId="0" animBg="1"/>
      <p:bldP spid="1112074" grpId="0"/>
      <p:bldP spid="1112075" grpId="0" animBg="1"/>
      <p:bldP spid="1112076" grpId="0"/>
      <p:bldP spid="1112077" grpId="0"/>
      <p:bldP spid="1112078" grpId="0" animBg="1"/>
      <p:bldP spid="1112079" grpId="0"/>
      <p:bldP spid="1112080" grpId="0"/>
      <p:bldP spid="1112087" grpId="0"/>
      <p:bldP spid="23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Sequential Aggregate Signatures (SAS)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Security Definition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Prior Constructions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[LMRS]: requires certified TDPs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[Neven]: works even adversary gives </a:t>
            </a:r>
            <a:r>
              <a:rPr lang="en-US" dirty="0" err="1" smtClean="0">
                <a:solidFill>
                  <a:srgbClr val="0000FF"/>
                </a:solidFill>
              </a:rPr>
              <a:t>nonpermutations</a:t>
            </a:r>
            <a:r>
              <a:rPr lang="en-US" dirty="0" smtClean="0">
                <a:solidFill>
                  <a:srgbClr val="0000FF"/>
                </a:solidFill>
              </a:rPr>
              <a:t>!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Our General Construction</a:t>
            </a:r>
          </a:p>
          <a:p>
            <a:pPr lvl="1"/>
            <a:r>
              <a:rPr lang="en-US" dirty="0" smtClean="0"/>
              <a:t>History-free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Oval 57"/>
          <p:cNvSpPr>
            <a:spLocks noChangeArrowheads="1"/>
          </p:cNvSpPr>
          <p:nvPr/>
        </p:nvSpPr>
        <p:spPr bwMode="auto">
          <a:xfrm>
            <a:off x="590550" y="4090829"/>
            <a:ext cx="3351530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2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History-Free?</a:t>
            </a:r>
            <a:endParaRPr lang="en-US" altLang="en-US" dirty="0"/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84150" y="1791773"/>
            <a:ext cx="81820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LMRS, Neven, and our scheme: all </a:t>
            </a:r>
            <a:r>
              <a:rPr lang="en-US" altLang="en-US" sz="2800" b="1" i="1" u="sng" dirty="0" smtClean="0">
                <a:solidFill>
                  <a:srgbClr val="FF0000"/>
                </a:solidFill>
              </a:rPr>
              <a:t>require</a:t>
            </a:r>
            <a:r>
              <a:rPr lang="en-US" altLang="en-US" sz="2800" dirty="0" smtClean="0"/>
              <a:t> verify-before-sign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65" name="Rectangle 105"/>
          <p:cNvSpPr>
            <a:spLocks noChangeArrowheads="1"/>
          </p:cNvSpPr>
          <p:nvPr/>
        </p:nvSpPr>
        <p:spPr bwMode="auto">
          <a:xfrm>
            <a:off x="188773" y="2359969"/>
            <a:ext cx="8595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Devastating attack if you use your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/>
            </a:r>
            <a:br>
              <a:rPr lang="en-US" altLang="en-US" sz="2800" dirty="0">
                <a:latin typeface="Times New Roman" charset="0"/>
                <a:sym typeface="Symbol" charset="2"/>
              </a:rPr>
            </a:br>
            <a:r>
              <a:rPr lang="en-US" altLang="en-US" sz="2800" dirty="0" smtClean="0">
                <a:latin typeface="Times New Roman" charset="0"/>
                <a:sym typeface="Symbol" charset="2"/>
              </a:rPr>
              <a:t>				</a:t>
            </a:r>
            <a:r>
              <a:rPr lang="en-US" altLang="en-US" sz="2800" dirty="0" smtClean="0"/>
              <a:t> before verifying what you put </a:t>
            </a:r>
            <a:r>
              <a:rPr lang="en-US" altLang="en-US" sz="2800" smtClean="0"/>
              <a:t>into it!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902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6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History-Free?</a:t>
            </a:r>
            <a:endParaRPr lang="en-US" altLang="en-US" dirty="0"/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84150" y="1791773"/>
            <a:ext cx="81820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LMRS, Neven, and our scheme: all </a:t>
            </a:r>
            <a:r>
              <a:rPr lang="en-US" altLang="en-US" sz="2800" b="1" i="1" u="sng" dirty="0" smtClean="0">
                <a:solidFill>
                  <a:srgbClr val="FF0000"/>
                </a:solidFill>
              </a:rPr>
              <a:t>require</a:t>
            </a:r>
            <a:r>
              <a:rPr lang="en-US" altLang="en-US" sz="2800" dirty="0" smtClean="0"/>
              <a:t> verify-before-sign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242984" y="1167300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65" name="Rectangle 105"/>
          <p:cNvSpPr>
            <a:spLocks noChangeArrowheads="1"/>
          </p:cNvSpPr>
          <p:nvPr/>
        </p:nvSpPr>
        <p:spPr bwMode="auto">
          <a:xfrm>
            <a:off x="188773" y="2359969"/>
            <a:ext cx="8595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Devastating attack if you use your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/>
            </a:r>
            <a:br>
              <a:rPr lang="en-US" altLang="en-US" sz="2800" dirty="0">
                <a:latin typeface="Times New Roman" charset="0"/>
                <a:sym typeface="Symbol" charset="2"/>
              </a:rPr>
            </a:br>
            <a:r>
              <a:rPr lang="en-US" altLang="en-US" sz="2800" dirty="0" smtClean="0">
                <a:latin typeface="Times New Roman" charset="0"/>
                <a:sym typeface="Symbol" charset="2"/>
              </a:rPr>
              <a:t>				</a:t>
            </a:r>
            <a:r>
              <a:rPr lang="en-US" altLang="en-US" sz="2800" dirty="0" smtClean="0"/>
              <a:t> before verifying what you put </a:t>
            </a:r>
            <a:r>
              <a:rPr lang="en-US" altLang="en-US" sz="2800" smtClean="0"/>
              <a:t>into it!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11" name="Rectangle 105"/>
          <p:cNvSpPr>
            <a:spLocks noChangeArrowheads="1"/>
          </p:cNvSpPr>
          <p:nvPr/>
        </p:nvSpPr>
        <p:spPr bwMode="auto">
          <a:xfrm>
            <a:off x="96744" y="3305054"/>
            <a:ext cx="9285453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(Chosen-aggregate attack using a bogus </a:t>
            </a:r>
            <a:r>
              <a:rPr lang="en-US" altLang="en-US" sz="2800" i="1" dirty="0" smtClean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baseline="-25000" dirty="0" smtClean="0">
                <a:solidFill>
                  <a:srgbClr val="FF3300"/>
                </a:solidFill>
                <a:latin typeface="Times New Roman" charset="0"/>
              </a:rPr>
              <a:t>1</a:t>
            </a:r>
            <a:r>
              <a:rPr lang="en-US" altLang="en-US" sz="2800" dirty="0" smtClean="0"/>
              <a:t> to get a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/>
              <a:t> collision)</a:t>
            </a:r>
            <a:endParaRPr lang="en-US" altLang="en-US" sz="2800" b="1" dirty="0" smtClean="0">
              <a:solidFill>
                <a:srgbClr val="FF3300"/>
              </a:solidFill>
              <a:latin typeface="Times New Roman" charset="0"/>
            </a:endParaRPr>
          </a:p>
          <a:p>
            <a:pPr>
              <a:spcBef>
                <a:spcPct val="20000"/>
              </a:spcBef>
            </a:pP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284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300926" y="6552975"/>
            <a:ext cx="1905000" cy="457200"/>
          </a:xfrm>
        </p:spPr>
        <p:txBody>
          <a:bodyPr/>
          <a:lstStyle/>
          <a:p>
            <a:fld id="{F9F2F74D-436A-1A45-8F18-83A3D2CE3B92}" type="slidenum">
              <a:rPr lang="en-US" altLang="en-US"/>
              <a:pPr/>
              <a:t>33</a:t>
            </a:fld>
            <a:endParaRPr lang="en-US" altLang="en-US" dirty="0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Why History-Free?</a:t>
            </a:r>
            <a:endParaRPr lang="en-US" altLang="en-US" dirty="0"/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84150" y="1791773"/>
            <a:ext cx="81820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LMRS, Neven, and our scheme: all </a:t>
            </a:r>
            <a:r>
              <a:rPr lang="en-US" altLang="en-US" sz="2800" b="1" i="1" u="sng" dirty="0" smtClean="0">
                <a:solidFill>
                  <a:srgbClr val="FF0000"/>
                </a:solidFill>
              </a:rPr>
              <a:t>require</a:t>
            </a:r>
            <a:r>
              <a:rPr lang="en-US" altLang="en-US" sz="2800" dirty="0" smtClean="0"/>
              <a:t> verify-before-sign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65" name="Rectangle 105"/>
          <p:cNvSpPr>
            <a:spLocks noChangeArrowheads="1"/>
          </p:cNvSpPr>
          <p:nvPr/>
        </p:nvSpPr>
        <p:spPr bwMode="auto">
          <a:xfrm>
            <a:off x="188773" y="2359969"/>
            <a:ext cx="8595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Devastating attack if you use your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8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800" baseline="30000" dirty="0" smtClean="0">
                <a:latin typeface="Times New Roman" charset="0"/>
                <a:sym typeface="Symbol" charset="2"/>
              </a:rPr>
              <a:t>1</a:t>
            </a:r>
            <a:r>
              <a:rPr lang="en-US" altLang="en-US" sz="2800" dirty="0">
                <a:latin typeface="Times New Roman" charset="0"/>
                <a:sym typeface="Symbol" charset="2"/>
              </a:rPr>
              <a:t/>
            </a:r>
            <a:br>
              <a:rPr lang="en-US" altLang="en-US" sz="2800" dirty="0">
                <a:latin typeface="Times New Roman" charset="0"/>
                <a:sym typeface="Symbol" charset="2"/>
              </a:rPr>
            </a:br>
            <a:r>
              <a:rPr lang="en-US" altLang="en-US" sz="2800" dirty="0" smtClean="0">
                <a:latin typeface="Times New Roman" charset="0"/>
                <a:sym typeface="Symbol" charset="2"/>
              </a:rPr>
              <a:t>				</a:t>
            </a:r>
            <a:r>
              <a:rPr lang="en-US" altLang="en-US" sz="2800" dirty="0" smtClean="0"/>
              <a:t> before verifying what you put </a:t>
            </a:r>
            <a:r>
              <a:rPr lang="en-US" altLang="en-US" sz="2800" smtClean="0"/>
              <a:t>into it!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8644432" y="3869261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" name="Oval 9"/>
          <p:cNvSpPr>
            <a:spLocks noChangeArrowheads="1"/>
          </p:cNvSpPr>
          <p:nvPr/>
        </p:nvSpPr>
        <p:spPr bwMode="auto">
          <a:xfrm>
            <a:off x="5615482" y="3885700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2" name="Oval 11"/>
          <p:cNvSpPr>
            <a:spLocks noChangeArrowheads="1"/>
          </p:cNvSpPr>
          <p:nvPr/>
        </p:nvSpPr>
        <p:spPr bwMode="auto">
          <a:xfrm>
            <a:off x="5615482" y="5369621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4" name="Oval 14"/>
          <p:cNvSpPr>
            <a:spLocks noChangeArrowheads="1"/>
          </p:cNvSpPr>
          <p:nvPr/>
        </p:nvSpPr>
        <p:spPr bwMode="auto">
          <a:xfrm>
            <a:off x="8644432" y="5369621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76" name="AutoShape 19"/>
          <p:cNvCxnSpPr>
            <a:cxnSpLocks noChangeShapeType="1"/>
            <a:stCxn id="70" idx="4"/>
            <a:endCxn id="72" idx="0"/>
          </p:cNvCxnSpPr>
          <p:nvPr/>
        </p:nvCxnSpPr>
        <p:spPr bwMode="auto">
          <a:xfrm>
            <a:off x="5755182" y="4165100"/>
            <a:ext cx="0" cy="120452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7" name="AutoShape 21"/>
          <p:cNvCxnSpPr>
            <a:cxnSpLocks noChangeShapeType="1"/>
            <a:stCxn id="72" idx="6"/>
          </p:cNvCxnSpPr>
          <p:nvPr/>
        </p:nvCxnSpPr>
        <p:spPr bwMode="auto">
          <a:xfrm>
            <a:off x="5894882" y="5509321"/>
            <a:ext cx="27495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80" name="AutoShape 21"/>
          <p:cNvCxnSpPr>
            <a:cxnSpLocks noChangeShapeType="1"/>
            <a:stCxn id="68" idx="2"/>
            <a:endCxn id="70" idx="6"/>
          </p:cNvCxnSpPr>
          <p:nvPr/>
        </p:nvCxnSpPr>
        <p:spPr bwMode="auto">
          <a:xfrm flipH="1">
            <a:off x="5894882" y="4008961"/>
            <a:ext cx="2749550" cy="16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6043636" y="3555515"/>
            <a:ext cx="533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1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  <a:sym typeface="Symbol" charset="2"/>
            </a:endParaRP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7562012" y="6319296"/>
            <a:ext cx="217578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Chalkduster" charset="0"/>
                <a:ea typeface="Chalkduster" charset="0"/>
                <a:cs typeface="Chalkduster" charset="0"/>
              </a:rPr>
              <a:t>Comcast</a:t>
            </a:r>
            <a:endParaRPr lang="en-US" altLang="en-US" sz="2000" dirty="0">
              <a:solidFill>
                <a:srgbClr val="00802E"/>
              </a:solidFill>
              <a:latin typeface="Chalkduster" charset="0"/>
              <a:ea typeface="Chalkduster" charset="0"/>
              <a:cs typeface="Chalkduster" charset="0"/>
            </a:endParaRP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6396490" y="3699011"/>
            <a:ext cx="24259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0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87" name="Text Box 8"/>
          <p:cNvSpPr txBox="1">
            <a:spLocks noChangeArrowheads="1"/>
          </p:cNvSpPr>
          <p:nvPr/>
        </p:nvSpPr>
        <p:spPr bwMode="auto">
          <a:xfrm>
            <a:off x="6104369" y="4819070"/>
            <a:ext cx="9908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Brush Script MT" charset="0"/>
                <a:ea typeface="Brush Script MT" charset="0"/>
                <a:cs typeface="Brush Script MT" charset="0"/>
              </a:rPr>
              <a:t>AT&amp;T</a:t>
            </a:r>
            <a:endParaRPr lang="en-US" altLang="en-US" sz="2000" dirty="0">
              <a:solidFill>
                <a:srgbClr val="00802E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5748403" y="4206211"/>
            <a:ext cx="533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2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  <a:sym typeface="Symbol" charset="2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6104369" y="4454864"/>
            <a:ext cx="15091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0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90" name="Text Box 8"/>
          <p:cNvSpPr txBox="1">
            <a:spLocks noChangeArrowheads="1"/>
          </p:cNvSpPr>
          <p:nvPr/>
        </p:nvSpPr>
        <p:spPr bwMode="auto">
          <a:xfrm>
            <a:off x="7622972" y="5956904"/>
            <a:ext cx="9908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Brush Script MT" charset="0"/>
                <a:ea typeface="Brush Script MT" charset="0"/>
                <a:cs typeface="Brush Script MT" charset="0"/>
              </a:rPr>
              <a:t>AT&amp;T</a:t>
            </a:r>
            <a:endParaRPr lang="en-US" altLang="en-US" sz="2000" dirty="0">
              <a:solidFill>
                <a:srgbClr val="00802E"/>
              </a:solidFill>
              <a:latin typeface="Brush Script MT" charset="0"/>
              <a:ea typeface="Brush Script MT" charset="0"/>
              <a:cs typeface="Brush Script MT" charset="0"/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7622972" y="5613018"/>
            <a:ext cx="15091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 smtClean="0">
                <a:solidFill>
                  <a:srgbClr val="00802E"/>
                </a:solidFill>
                <a:latin typeface="Apple Chancery" charset="0"/>
                <a:ea typeface="Apple Chancery" charset="0"/>
                <a:cs typeface="Apple Chancery" charset="0"/>
              </a:rPr>
              <a:t>Georgetown</a:t>
            </a:r>
            <a:endParaRPr lang="en-US" altLang="en-US" sz="2000" dirty="0">
              <a:solidFill>
                <a:srgbClr val="00802E"/>
              </a:solidFill>
              <a:latin typeface="Apple Chancery" charset="0"/>
              <a:ea typeface="Apple Chancery" charset="0"/>
              <a:cs typeface="Apple Chancery" charset="0"/>
            </a:endParaRPr>
          </a:p>
        </p:txBody>
      </p:sp>
      <p:sp>
        <p:nvSpPr>
          <p:cNvPr id="104" name="Text Box 16"/>
          <p:cNvSpPr txBox="1">
            <a:spLocks noChangeArrowheads="1"/>
          </p:cNvSpPr>
          <p:nvPr/>
        </p:nvSpPr>
        <p:spPr bwMode="auto">
          <a:xfrm>
            <a:off x="7308978" y="5389139"/>
            <a:ext cx="533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  <a:sym typeface="Symbol" charset="2"/>
              </a:rPr>
              <a:t>3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  <a:sym typeface="Symbol" charset="2"/>
            </a:endParaRPr>
          </a:p>
        </p:txBody>
      </p:sp>
      <p:sp>
        <p:nvSpPr>
          <p:cNvPr id="106" name="Rectangle 105"/>
          <p:cNvSpPr>
            <a:spLocks noChangeArrowheads="1"/>
          </p:cNvSpPr>
          <p:nvPr/>
        </p:nvSpPr>
        <p:spPr bwMode="auto">
          <a:xfrm>
            <a:off x="52070" y="4259276"/>
            <a:ext cx="8595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Verification requires retrieving current PKs</a:t>
            </a:r>
            <a:br>
              <a:rPr lang="en-US" altLang="en-US" sz="2800" dirty="0" smtClean="0"/>
            </a:br>
            <a:r>
              <a:rPr lang="en-US" altLang="en-US" sz="2800" dirty="0" smtClean="0"/>
              <a:t>(out of 85000 </a:t>
            </a:r>
            <a:r>
              <a:rPr lang="en-US" altLang="en-US" sz="2800" dirty="0" err="1" smtClean="0"/>
              <a:t>ASes</a:t>
            </a:r>
            <a:r>
              <a:rPr lang="en-US" altLang="en-US" sz="2800" dirty="0" smtClean="0"/>
              <a:t> on the internet)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86582" y="5232676"/>
            <a:ext cx="859535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If you wait to verify before forwarding,</a:t>
            </a:r>
            <a:br>
              <a:rPr lang="en-US" altLang="en-US" sz="2800" dirty="0" smtClean="0"/>
            </a:br>
            <a:r>
              <a:rPr lang="en-US" altLang="en-US" sz="2800" dirty="0" smtClean="0"/>
              <a:t>you’ll delay others (who can anyway verify on their own)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86583" y="6274320"/>
            <a:ext cx="85953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At times of high load, need “lazy (delayed) verification”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43921" y="3709400"/>
            <a:ext cx="467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u="sng" smtClean="0"/>
              <a:t>Problem with verify-before-sign</a:t>
            </a:r>
            <a:r>
              <a:rPr lang="en-US" altLang="en-US" sz="2800" smtClean="0"/>
              <a:t>: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1959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  <p:bldP spid="72" grpId="0" animBg="1"/>
      <p:bldP spid="74" grpId="0" animBg="1"/>
      <p:bldP spid="83" grpId="0"/>
      <p:bldP spid="84" grpId="0"/>
      <p:bldP spid="86" grpId="0"/>
      <p:bldP spid="87" grpId="0"/>
      <p:bldP spid="88" grpId="0"/>
      <p:bldP spid="89" grpId="0"/>
      <p:bldP spid="90" grpId="0"/>
      <p:bldP spid="103" grpId="0"/>
      <p:bldP spid="104" grpId="0"/>
      <p:bldP spid="106" grpId="0"/>
      <p:bldP spid="107" grpId="0"/>
      <p:bldP spid="108" grpId="0"/>
      <p:bldP spid="10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History-Free Variants</a:t>
            </a:r>
            <a:endParaRPr lang="en-US" altLang="en-US" dirty="0"/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242984" y="1167300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772600" y="1084920"/>
            <a:ext cx="538480" cy="5395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3913047" y="1126110"/>
            <a:ext cx="538480" cy="5395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7115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History-Free Variants</a:t>
            </a:r>
            <a:endParaRPr lang="en-US" altLang="en-US" dirty="0"/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3330104" y="1167300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3046368" y="2633851"/>
            <a:ext cx="38188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dirty="0" smtClean="0">
                <a:solidFill>
                  <a:srgbClr val="C00000"/>
                </a:solidFill>
              </a:rPr>
              <a:t>Problem: </a:t>
            </a:r>
            <a:r>
              <a:rPr lang="en-US" altLang="en-US" smtClean="0">
                <a:solidFill>
                  <a:srgbClr val="C00000"/>
                </a:solidFill>
              </a:rPr>
              <a:t>not secure!</a:t>
            </a:r>
            <a:endParaRPr lang="en-US" altLang="en-US" dirty="0" smtClean="0">
              <a:solidFill>
                <a:srgbClr val="C00000"/>
              </a:solidFill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661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Randomized History-Free Variant</a:t>
            </a:r>
            <a:endParaRPr lang="en-US" altLang="en-US" dirty="0"/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883065" y="1150078"/>
            <a:ext cx="16774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smtClean="0">
                <a:latin typeface="Times New Roman" charset="0"/>
              </a:rPr>
              <a:t>, </a:t>
            </a:r>
            <a:r>
              <a:rPr lang="en-US" altLang="en-US" sz="2400" i="1" smtClean="0">
                <a:latin typeface="Times New Roman" charset="0"/>
              </a:rPr>
              <a:t>m</a:t>
            </a:r>
            <a:r>
              <a:rPr lang="en-US" altLang="en-US" sz="2400" baseline="-25000" smtClean="0">
                <a:latin typeface="Times New Roman" charset="0"/>
              </a:rPr>
              <a:t>2</a:t>
            </a:r>
            <a:r>
              <a:rPr lang="en-US" altLang="en-US" sz="2400" smtClean="0">
                <a:latin typeface="Times New Roman" charset="0"/>
              </a:rPr>
              <a:t>,</a:t>
            </a:r>
            <a:endParaRPr lang="en-US" altLang="en-US" sz="2400" dirty="0" smtClean="0">
              <a:latin typeface="Times New Roman" charset="0"/>
            </a:endParaRP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702786" y="1150078"/>
            <a:ext cx="4573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470508" y="1150078"/>
            <a:ext cx="52947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="1" i="1" dirty="0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400" b="1" baseline="-25000" dirty="0" smtClean="0">
                <a:solidFill>
                  <a:srgbClr val="0000FF"/>
                </a:solidFill>
                <a:latin typeface="Times New Roman" charset="0"/>
              </a:rPr>
              <a:t>2</a:t>
            </a:r>
            <a:endParaRPr lang="en-US" altLang="en-US" sz="2400" b="1" dirty="0" smtClean="0">
              <a:solidFill>
                <a:srgbClr val="0000FF"/>
              </a:solidFill>
              <a:latin typeface="Times New Roman" charset="0"/>
            </a:endParaRPr>
          </a:p>
          <a:p>
            <a:endParaRPr lang="en-US" altLang="en-US" sz="2400" baseline="-25000" dirty="0">
              <a:solidFill>
                <a:srgbClr val="0000FF"/>
              </a:solidFill>
              <a:latin typeface="Times New Roman" charset="0"/>
            </a:endParaRPr>
          </a:p>
        </p:txBody>
      </p:sp>
      <p:sp>
        <p:nvSpPr>
          <p:cNvPr id="16" name="Rectangle 105"/>
          <p:cNvSpPr>
            <a:spLocks noChangeArrowheads="1"/>
          </p:cNvSpPr>
          <p:nvPr/>
        </p:nvSpPr>
        <p:spPr bwMode="auto">
          <a:xfrm>
            <a:off x="-24340" y="2059623"/>
            <a:ext cx="91646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Just add fresh randomness to the key for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r>
              <a:rPr lang="en-US" altLang="en-US" sz="2400" dirty="0" smtClean="0"/>
              <a:t>[</a:t>
            </a:r>
            <a:r>
              <a:rPr lang="en-US" altLang="en-US" sz="2400" dirty="0" err="1" smtClean="0"/>
              <a:t>Brogle</a:t>
            </a:r>
            <a:r>
              <a:rPr lang="en-US" altLang="en-US" sz="2400" dirty="0" smtClean="0"/>
              <a:t>-Goldberg-</a:t>
            </a:r>
            <a:r>
              <a:rPr lang="en-US" altLang="en-US" sz="2400" dirty="0" err="1" smtClean="0"/>
              <a:t>Reyzin</a:t>
            </a:r>
            <a:r>
              <a:rPr lang="en-US" altLang="en-US" sz="2400" dirty="0" smtClean="0"/>
              <a:t> ‘12]</a:t>
            </a:r>
            <a:endParaRPr lang="en-US" altLang="en-US" sz="24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7" name="Rectangle 105"/>
          <p:cNvSpPr>
            <a:spLocks noChangeArrowheads="1"/>
          </p:cNvSpPr>
          <p:nvPr/>
        </p:nvSpPr>
        <p:spPr bwMode="auto">
          <a:xfrm>
            <a:off x="65542" y="2714302"/>
            <a:ext cx="86720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Drawback: final aggregate is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</a:rPr>
              <a:t>1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800" baseline="-25000" dirty="0">
                <a:solidFill>
                  <a:srgbClr val="0000FF"/>
                </a:solidFill>
                <a:latin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</a:rPr>
              <a:t>…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</a:rPr>
              <a:t>n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800" i="1" baseline="-25000" dirty="0" err="1" smtClean="0">
                <a:solidFill>
                  <a:srgbClr val="FF3300"/>
                </a:solidFill>
                <a:latin typeface="Times New Roman" charset="0"/>
              </a:rPr>
              <a:t>n</a:t>
            </a:r>
            <a:r>
              <a:rPr lang="en-US" altLang="en-US" sz="2800" b="1" i="1" dirty="0">
                <a:latin typeface="Times New Roman" charset="0"/>
              </a:rPr>
              <a:t> </a:t>
            </a:r>
            <a:r>
              <a:rPr lang="en-US" altLang="en-US" sz="2800" dirty="0" smtClean="0"/>
              <a:t>— not constant size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8" name="Rectangle 105"/>
          <p:cNvSpPr>
            <a:spLocks noChangeArrowheads="1"/>
          </p:cNvSpPr>
          <p:nvPr/>
        </p:nvSpPr>
        <p:spPr bwMode="auto">
          <a:xfrm>
            <a:off x="930027" y="3343695"/>
            <a:ext cx="86720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/>
              <a:t>b</a:t>
            </a:r>
            <a:r>
              <a:rPr lang="en-US" altLang="en-US" sz="2800" dirty="0" smtClean="0"/>
              <a:t>ut still better than </a:t>
            </a:r>
            <a:r>
              <a:rPr lang="en-US" altLang="en-US" sz="2800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altLang="en-US" sz="2800" i="1" dirty="0" smtClean="0"/>
              <a:t> </a:t>
            </a:r>
            <a:r>
              <a:rPr lang="en-US" altLang="en-US" sz="2800" dirty="0" smtClean="0"/>
              <a:t>individual sigs because each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</a:rPr>
              <a:t>i</a:t>
            </a:r>
            <a:r>
              <a:rPr lang="en-US" altLang="en-US" sz="2800" dirty="0" smtClean="0"/>
              <a:t> is short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22526" y="4366157"/>
            <a:ext cx="9385633" cy="1040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Intuition why it works: Adversary can’t predict </a:t>
            </a:r>
            <a:r>
              <a:rPr lang="en-US" altLang="en-US" sz="2800" i="1" dirty="0" smtClean="0">
                <a:latin typeface="Times New Roman" charset="0"/>
              </a:rPr>
              <a:t>y</a:t>
            </a:r>
            <a:r>
              <a:rPr lang="en-US" altLang="en-US" sz="2800" baseline="-25000" dirty="0" smtClean="0">
                <a:latin typeface="Times New Roman" charset="0"/>
              </a:rPr>
              <a:t>2</a:t>
            </a:r>
            <a:r>
              <a:rPr lang="en-US" altLang="en-US" sz="2800" dirty="0" smtClean="0"/>
              <a:t>, so this is </a:t>
            </a:r>
            <a:r>
              <a:rPr lang="en-US" altLang="en-US" sz="2800" smtClean="0"/>
              <a:t>like FDH</a:t>
            </a:r>
            <a:endParaRPr lang="en-US" altLang="en-US" sz="2800" dirty="0" smtClean="0">
              <a:latin typeface="Times New Roman" charset="0"/>
            </a:endParaRPr>
          </a:p>
          <a:p>
            <a:pPr>
              <a:spcBef>
                <a:spcPct val="20000"/>
              </a:spcBef>
            </a:pP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436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2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Deterministic History-Free Variant</a:t>
            </a:r>
            <a:endParaRPr lang="en-US" altLang="en-US" dirty="0"/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883065" y="1150078"/>
            <a:ext cx="16774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smtClean="0">
                <a:latin typeface="Times New Roman" charset="0"/>
              </a:rPr>
              <a:t>, </a:t>
            </a:r>
            <a:r>
              <a:rPr lang="en-US" altLang="en-US" sz="2400" i="1" smtClean="0">
                <a:latin typeface="Times New Roman" charset="0"/>
              </a:rPr>
              <a:t>m</a:t>
            </a:r>
            <a:r>
              <a:rPr lang="en-US" altLang="en-US" sz="2400" baseline="-25000" smtClean="0">
                <a:latin typeface="Times New Roman" charset="0"/>
              </a:rPr>
              <a:t>2</a:t>
            </a:r>
            <a:r>
              <a:rPr lang="en-US" altLang="en-US" sz="2400" smtClean="0">
                <a:latin typeface="Times New Roman" charset="0"/>
              </a:rPr>
              <a:t>,</a:t>
            </a:r>
            <a:endParaRPr lang="en-US" altLang="en-US" sz="2400" dirty="0" smtClean="0">
              <a:latin typeface="Times New Roman" charset="0"/>
            </a:endParaRP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702786" y="1150078"/>
            <a:ext cx="4573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470508" y="1150078"/>
            <a:ext cx="52947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="1" i="1" dirty="0" smtClean="0">
                <a:solidFill>
                  <a:srgbClr val="0000FF"/>
                </a:solidFill>
                <a:latin typeface="Times New Roman" charset="0"/>
              </a:rPr>
              <a:t>r</a:t>
            </a:r>
            <a:r>
              <a:rPr lang="en-US" altLang="en-US" sz="2400" b="1" baseline="-25000" dirty="0" smtClean="0">
                <a:solidFill>
                  <a:srgbClr val="0000FF"/>
                </a:solidFill>
                <a:latin typeface="Times New Roman" charset="0"/>
              </a:rPr>
              <a:t>2</a:t>
            </a:r>
            <a:endParaRPr lang="en-US" altLang="en-US" sz="2400" b="1" dirty="0" smtClean="0">
              <a:solidFill>
                <a:srgbClr val="0000FF"/>
              </a:solidFill>
              <a:latin typeface="Times New Roman" charset="0"/>
            </a:endParaRPr>
          </a:p>
          <a:p>
            <a:endParaRPr lang="en-US" altLang="en-US" sz="2400" baseline="-25000" dirty="0">
              <a:solidFill>
                <a:srgbClr val="0000FF"/>
              </a:solidFill>
              <a:latin typeface="Times New Roman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4429143" y="1174819"/>
            <a:ext cx="538480" cy="5395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8237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Deterministic History-Free Variant</a:t>
            </a:r>
            <a:endParaRPr lang="en-US" altLang="en-US" dirty="0"/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42493" y="995145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07693" y="1212856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30374" y="1212856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12056" y="140494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3218345" y="1150078"/>
            <a:ext cx="16774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 smtClean="0">
              <a:latin typeface="Times New Roman" charset="0"/>
            </a:endParaRP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12056" y="106458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572012" y="999432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33137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14905" y="995145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577593" y="9716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23958" y="816780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702786" y="1150078"/>
            <a:ext cx="4573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6734493" y="1414251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6094074" y="1716988"/>
            <a:ext cx="167748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tag </a:t>
            </a:r>
            <a:r>
              <a:rPr lang="en-US" altLang="en-US" sz="2400" dirty="0" smtClean="0">
                <a:latin typeface="Times New Roman" charset="0"/>
              </a:rPr>
              <a:t>= </a:t>
            </a:r>
            <a:r>
              <a:rPr lang="en-US" altLang="en-US" sz="2400" i="1" dirty="0" smtClean="0">
                <a:latin typeface="Times New Roman" charset="0"/>
              </a:rPr>
              <a:t>H</a:t>
            </a:r>
            <a:r>
              <a:rPr lang="en-US" altLang="en-US" sz="2400" dirty="0" smtClean="0">
                <a:latin typeface="Times New Roman" charset="0"/>
              </a:rPr>
              <a:t>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V="1">
            <a:off x="6734493" y="1414251"/>
            <a:ext cx="0" cy="3171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105"/>
          <p:cNvSpPr>
            <a:spLocks noChangeArrowheads="1"/>
          </p:cNvSpPr>
          <p:nvPr/>
        </p:nvSpPr>
        <p:spPr bwMode="auto">
          <a:xfrm>
            <a:off x="-20688" y="2678319"/>
            <a:ext cx="900881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Use “tag-based TDP” (tag is a public input that defines a fresh TDP)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22" name="Rectangle 105"/>
          <p:cNvSpPr>
            <a:spLocks noChangeArrowheads="1"/>
          </p:cNvSpPr>
          <p:nvPr/>
        </p:nvSpPr>
        <p:spPr bwMode="auto">
          <a:xfrm>
            <a:off x="-20688" y="3855835"/>
            <a:ext cx="932659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Tag-based TDP can be built on a variant of strong RSA</a:t>
            </a:r>
            <a:br>
              <a:rPr lang="en-US" altLang="en-US" sz="2800" dirty="0" smtClean="0"/>
            </a:br>
            <a:r>
              <a:rPr lang="en-US" altLang="en-US" sz="2800" dirty="0" smtClean="0"/>
              <a:t>						 [</a:t>
            </a:r>
            <a:r>
              <a:rPr lang="en-US" altLang="en-US" sz="2800" dirty="0" err="1" smtClean="0"/>
              <a:t>Kiltz</a:t>
            </a:r>
            <a:r>
              <a:rPr lang="en-US" altLang="en-US" sz="2800" dirty="0" smtClean="0"/>
              <a:t>-</a:t>
            </a:r>
            <a:r>
              <a:rPr lang="en-US" altLang="en-US" sz="2800" dirty="0" err="1" smtClean="0"/>
              <a:t>Mohassel</a:t>
            </a:r>
            <a:r>
              <a:rPr lang="en-US" altLang="en-US" sz="2800" dirty="0" smtClean="0"/>
              <a:t>-O’Neill ‘10]</a:t>
            </a:r>
            <a:endParaRPr lang="en-US" altLang="en-US" sz="2400" dirty="0" smtClean="0">
              <a:latin typeface="Times New Roman" charset="0"/>
              <a:sym typeface="Symbol" charset="2"/>
            </a:endParaRPr>
          </a:p>
        </p:txBody>
      </p:sp>
      <p:sp>
        <p:nvSpPr>
          <p:cNvPr id="24" name="Rectangle 105"/>
          <p:cNvSpPr>
            <a:spLocks noChangeArrowheads="1"/>
          </p:cNvSpPr>
          <p:nvPr/>
        </p:nvSpPr>
        <p:spPr bwMode="auto">
          <a:xfrm>
            <a:off x="0" y="5177034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Intuition why it works: chosen message attack will hit the </a:t>
            </a:r>
            <a:r>
              <a:rPr lang="en-US" altLang="en-US" sz="2800" smtClean="0"/>
              <a:t>wrong tag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885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20" grpId="0" animBg="1"/>
      <p:bldP spid="21" grpId="0"/>
      <p:bldP spid="22" grpId="0"/>
      <p:bldP spid="2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Sequential Aggregate Signatures (SAS)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Security Definition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Prior Constructions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[LMRS]: requires certified TDPs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[Neven]: works even adversary gives </a:t>
            </a:r>
            <a:r>
              <a:rPr lang="en-US" dirty="0" err="1" smtClean="0">
                <a:solidFill>
                  <a:srgbClr val="0000FF"/>
                </a:solidFill>
              </a:rPr>
              <a:t>nonpermutations</a:t>
            </a:r>
            <a:r>
              <a:rPr lang="en-US" dirty="0" smtClean="0">
                <a:solidFill>
                  <a:srgbClr val="0000FF"/>
                </a:solidFill>
              </a:rPr>
              <a:t>!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Our General Construction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History-free variants (randomness or stronger assumption)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" y="63500"/>
            <a:ext cx="9610090" cy="431800"/>
          </a:xfrm>
        </p:spPr>
        <p:txBody>
          <a:bodyPr/>
          <a:lstStyle/>
          <a:p>
            <a:r>
              <a:rPr lang="en-US" altLang="en-US" dirty="0" smtClean="0"/>
              <a:t>Sequential </a:t>
            </a:r>
            <a:r>
              <a:rPr lang="en-US" altLang="en-US" smtClean="0"/>
              <a:t>Aggregate Signatures (SAS)</a:t>
            </a:r>
            <a:endParaRPr lang="en-US" altLang="en-US" dirty="0"/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3" y="719138"/>
            <a:ext cx="8986837" cy="2168684"/>
          </a:xfrm>
        </p:spPr>
        <p:txBody>
          <a:bodyPr/>
          <a:lstStyle/>
          <a:p>
            <a:r>
              <a:rPr lang="en-US" altLang="en-US" sz="2800" dirty="0"/>
              <a:t>S-BGP requires possibly long signature chains</a:t>
            </a:r>
          </a:p>
          <a:p>
            <a:r>
              <a:rPr lang="en-US" altLang="en-US" sz="2800" dirty="0" smtClean="0"/>
              <a:t>Q: Can </a:t>
            </a:r>
            <a:r>
              <a:rPr lang="en-US" altLang="en-US" sz="2800" dirty="0"/>
              <a:t>we compress multiple signatures to save space?</a:t>
            </a:r>
          </a:p>
          <a:p>
            <a:r>
              <a:rPr lang="en-US" altLang="en-US" sz="2800" dirty="0" smtClean="0"/>
              <a:t>A: Sequential Aggregate Signatures (SAS)</a:t>
            </a:r>
            <a:br>
              <a:rPr lang="en-US" altLang="en-US" sz="2800" dirty="0" smtClean="0"/>
            </a:br>
            <a:r>
              <a:rPr lang="en-US" altLang="en-US" sz="2800" dirty="0" smtClean="0"/>
              <a:t>				</a:t>
            </a:r>
            <a:r>
              <a:rPr lang="en-US" altLang="en-US" sz="2400" dirty="0" smtClean="0"/>
              <a:t>[</a:t>
            </a:r>
            <a:r>
              <a:rPr lang="en-US" altLang="en-US" sz="2400" dirty="0" err="1" smtClean="0"/>
              <a:t>Lysyanskaya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Micali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Reyzin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Shacham</a:t>
            </a:r>
            <a:r>
              <a:rPr lang="en-US" altLang="en-US" sz="2400" dirty="0" smtClean="0"/>
              <a:t> 04]:</a:t>
            </a:r>
            <a:endParaRPr lang="en-US" altLang="en-US" sz="2800" dirty="0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6049911" y="3290408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5738060" y="2785456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23" name="Oval 6"/>
          <p:cNvSpPr>
            <a:spLocks noChangeArrowheads="1"/>
          </p:cNvSpPr>
          <p:nvPr/>
        </p:nvSpPr>
        <p:spPr bwMode="auto">
          <a:xfrm>
            <a:off x="3311499" y="3290408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024348" y="2813623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573087" y="3290408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84150" y="2785456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27" name="AutoShape 13"/>
          <p:cNvCxnSpPr>
            <a:cxnSpLocks noChangeShapeType="1"/>
          </p:cNvCxnSpPr>
          <p:nvPr/>
        </p:nvCxnSpPr>
        <p:spPr bwMode="auto">
          <a:xfrm>
            <a:off x="3590899" y="3430108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28" name="AutoShape 14"/>
          <p:cNvCxnSpPr>
            <a:cxnSpLocks noChangeShapeType="1"/>
          </p:cNvCxnSpPr>
          <p:nvPr/>
        </p:nvCxnSpPr>
        <p:spPr bwMode="auto">
          <a:xfrm>
            <a:off x="852487" y="3430108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180204" y="2937352"/>
            <a:ext cx="19984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1433833" y="2938204"/>
            <a:ext cx="19651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370087" y="3619338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cxnSp>
        <p:nvCxnSpPr>
          <p:cNvPr id="32" name="AutoShape 13"/>
          <p:cNvCxnSpPr>
            <a:cxnSpLocks noChangeShapeType="1"/>
          </p:cNvCxnSpPr>
          <p:nvPr/>
        </p:nvCxnSpPr>
        <p:spPr bwMode="auto">
          <a:xfrm>
            <a:off x="6329311" y="3415681"/>
            <a:ext cx="2459012" cy="728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" name="Text Box 16"/>
          <p:cNvSpPr txBox="1">
            <a:spLocks noChangeArrowheads="1"/>
          </p:cNvSpPr>
          <p:nvPr/>
        </p:nvSpPr>
        <p:spPr bwMode="auto">
          <a:xfrm>
            <a:off x="6831119" y="2950357"/>
            <a:ext cx="17471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64451" y="5807853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u="sng" dirty="0" smtClean="0"/>
              <a:t>This work</a:t>
            </a:r>
            <a:r>
              <a:rPr lang="en-US" altLang="en-US" sz="2800" dirty="0" smtClean="0"/>
              <a:t>: understanding + improving </a:t>
            </a:r>
            <a:br>
              <a:rPr lang="en-US" altLang="en-US" sz="2800" dirty="0" smtClean="0"/>
            </a:br>
            <a:r>
              <a:rPr lang="en-US" altLang="en-US" sz="2800" dirty="0" smtClean="0"/>
              <a:t>		TDP-based Sequential Aggregate Signatures</a:t>
            </a:r>
            <a:endParaRPr lang="en-US" altLang="en-US" sz="2800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 bwMode="auto">
          <a:xfrm>
            <a:off x="64452" y="4390025"/>
            <a:ext cx="9172257" cy="739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800" dirty="0" smtClean="0"/>
              <a:t>Several prior TDP-based constructions</a:t>
            </a:r>
          </a:p>
          <a:p>
            <a:pPr lvl="1"/>
            <a:r>
              <a:rPr lang="en-US" altLang="en-US" sz="2400" dirty="0" smtClean="0"/>
              <a:t>Note: [</a:t>
            </a:r>
            <a:r>
              <a:rPr lang="en-US" altLang="en-US" sz="2400" dirty="0" err="1" smtClean="0"/>
              <a:t>Boneh</a:t>
            </a:r>
            <a:r>
              <a:rPr lang="en-US" altLang="en-US" sz="2400" dirty="0" smtClean="0"/>
              <a:t> Gentry Lynn </a:t>
            </a:r>
            <a:r>
              <a:rPr lang="en-US" altLang="en-US" sz="2400" dirty="0" err="1" smtClean="0"/>
              <a:t>Shacham</a:t>
            </a:r>
            <a:r>
              <a:rPr lang="en-US" altLang="en-US" sz="2400" dirty="0" smtClean="0"/>
              <a:t> 2003] allow non-sequential</a:t>
            </a:r>
            <a:br>
              <a:rPr lang="en-US" altLang="en-US" sz="2400" dirty="0" smtClean="0"/>
            </a:br>
            <a:r>
              <a:rPr lang="en-US" altLang="en-US" sz="2400" dirty="0" smtClean="0"/>
              <a:t>(even third-party) aggregation post signing, but based on pairings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3221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4355" grpId="0" uiExpand="1" build="p"/>
      <p:bldP spid="21" grpId="0" animBg="1"/>
      <p:bldP spid="22" grpId="0"/>
      <p:bldP spid="23" grpId="0" animBg="1"/>
      <p:bldP spid="24" grpId="0"/>
      <p:bldP spid="25" grpId="0" animBg="1"/>
      <p:bldP spid="26" grpId="0"/>
      <p:bldP spid="29" grpId="0"/>
      <p:bldP spid="30" grpId="0"/>
      <p:bldP spid="31" grpId="0"/>
      <p:bldP spid="33" grpId="0"/>
      <p:bldP spid="34" grpId="0" build="p"/>
      <p:bldP spid="35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F2F74D-436A-1A45-8F18-83A3D2CE3B92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125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Conclusion</a:t>
            </a:r>
            <a:endParaRPr lang="en-US" altLang="en-US" dirty="0"/>
          </a:p>
        </p:txBody>
      </p:sp>
      <p:sp>
        <p:nvSpPr>
          <p:cNvPr id="85" name="Rectangle 105"/>
          <p:cNvSpPr>
            <a:spLocks noChangeArrowheads="1"/>
          </p:cNvSpPr>
          <p:nvPr/>
        </p:nvSpPr>
        <p:spPr bwMode="auto">
          <a:xfrm>
            <a:off x="143207" y="1409580"/>
            <a:ext cx="16752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This Work: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 </a:t>
            </a:r>
            <a:endParaRPr lang="en-US" altLang="en-US" sz="2800" dirty="0" smtClean="0">
              <a:latin typeface="Times New Roman" charset="0"/>
              <a:sym typeface="Symbol" charset="2"/>
            </a:endParaRPr>
          </a:p>
        </p:txBody>
      </p:sp>
      <p:sp>
        <p:nvSpPr>
          <p:cNvPr id="133" name="Text Box 5"/>
          <p:cNvSpPr txBox="1">
            <a:spLocks noChangeArrowheads="1"/>
          </p:cNvSpPr>
          <p:nvPr/>
        </p:nvSpPr>
        <p:spPr bwMode="auto">
          <a:xfrm>
            <a:off x="7283437" y="1289951"/>
            <a:ext cx="965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f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cxnSp>
        <p:nvCxnSpPr>
          <p:cNvPr id="135" name="AutoShape 9"/>
          <p:cNvCxnSpPr>
            <a:cxnSpLocks noChangeShapeType="1"/>
          </p:cNvCxnSpPr>
          <p:nvPr/>
        </p:nvCxnSpPr>
        <p:spPr bwMode="auto">
          <a:xfrm>
            <a:off x="8248637" y="1507662"/>
            <a:ext cx="41751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37" name="AutoShape 11"/>
          <p:cNvCxnSpPr>
            <a:cxnSpLocks noChangeShapeType="1"/>
            <a:stCxn id="147" idx="3"/>
          </p:cNvCxnSpPr>
          <p:nvPr/>
        </p:nvCxnSpPr>
        <p:spPr bwMode="auto">
          <a:xfrm flipV="1">
            <a:off x="6471318" y="1507662"/>
            <a:ext cx="81381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39" name="Line 13"/>
          <p:cNvSpPr>
            <a:spLocks noChangeShapeType="1"/>
          </p:cNvSpPr>
          <p:nvPr/>
        </p:nvSpPr>
        <p:spPr bwMode="auto">
          <a:xfrm>
            <a:off x="5053000" y="1699749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2283928" y="1462106"/>
            <a:ext cx="269114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i="1" dirty="0" smtClean="0">
                <a:latin typeface="Times New Roman" charset="0"/>
              </a:rPr>
              <a:t>K</a:t>
            </a:r>
            <a:r>
              <a:rPr lang="en-US" altLang="en-US" sz="2400" dirty="0" smtClean="0">
                <a:latin typeface="Times New Roman" charset="0"/>
              </a:rPr>
              <a:t>=(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PK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1</a:t>
            </a:r>
            <a:r>
              <a:rPr lang="en-US" altLang="en-US" sz="2400" dirty="0" smtClean="0">
                <a:latin typeface="Times New Roman" charset="0"/>
              </a:rPr>
              <a:t>, </a:t>
            </a:r>
            <a:r>
              <a:rPr lang="en-US" altLang="en-US" sz="2400" i="1" dirty="0" smtClean="0">
                <a:latin typeface="Times New Roman" charset="0"/>
              </a:rPr>
              <a:t>m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r>
              <a:rPr lang="en-US" altLang="en-US" sz="2400" dirty="0" smtClean="0">
                <a:latin typeface="Times New Roman" charset="0"/>
              </a:rPr>
              <a:t>)</a:t>
            </a:r>
          </a:p>
          <a:p>
            <a:endParaRPr lang="en-US" altLang="en-US" sz="2400" baseline="-25000" dirty="0">
              <a:latin typeface="Times New Roman" charset="0"/>
            </a:endParaRPr>
          </a:p>
        </p:txBody>
      </p:sp>
      <p:sp>
        <p:nvSpPr>
          <p:cNvPr id="141" name="Line 15"/>
          <p:cNvSpPr>
            <a:spLocks noChangeShapeType="1"/>
          </p:cNvSpPr>
          <p:nvPr/>
        </p:nvSpPr>
        <p:spPr bwMode="auto">
          <a:xfrm>
            <a:off x="5053000" y="1359389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4" name="Text Box 20"/>
          <p:cNvSpPr txBox="1">
            <a:spLocks noChangeArrowheads="1"/>
          </p:cNvSpPr>
          <p:nvPr/>
        </p:nvSpPr>
        <p:spPr bwMode="auto">
          <a:xfrm>
            <a:off x="7612956" y="1294238"/>
            <a:ext cx="55775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r>
              <a:rPr lang="en-US" altLang="en-US" sz="2400" baseline="-25000" dirty="0">
                <a:latin typeface="Times New Roman" charset="0"/>
                <a:sym typeface="Symbol" charset="2"/>
              </a:rPr>
              <a:t>2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5" name="Text Box 22"/>
          <p:cNvSpPr txBox="1">
            <a:spLocks noChangeArrowheads="1"/>
          </p:cNvSpPr>
          <p:nvPr/>
        </p:nvSpPr>
        <p:spPr bwMode="auto">
          <a:xfrm>
            <a:off x="4674081" y="1111586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 dirty="0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 dirty="0">
                <a:solidFill>
                  <a:srgbClr val="FF3300"/>
                </a:solidFill>
                <a:latin typeface="Times New Roman" charset="0"/>
              </a:rPr>
              <a:t>1</a:t>
            </a:r>
            <a:endParaRPr lang="en-US" altLang="en-US" sz="2400" b="1" dirty="0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7" name="Text Box 5"/>
          <p:cNvSpPr txBox="1">
            <a:spLocks noChangeArrowheads="1"/>
          </p:cNvSpPr>
          <p:nvPr/>
        </p:nvSpPr>
        <p:spPr bwMode="auto">
          <a:xfrm>
            <a:off x="5555849" y="1289951"/>
            <a:ext cx="915469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2400" i="1" dirty="0" smtClean="0">
                <a:latin typeface="Times New Roman" charset="0"/>
                <a:sym typeface="Symbol" charset="2"/>
              </a:rPr>
              <a:t>𝜋</a:t>
            </a:r>
            <a:r>
              <a:rPr lang="en-US" altLang="en-US" sz="2400" i="1" baseline="30000" dirty="0" smtClean="0">
                <a:latin typeface="Times New Roman" charset="0"/>
                <a:sym typeface="Symbol" charset="2"/>
              </a:rPr>
              <a:t> −</a:t>
            </a:r>
            <a:r>
              <a:rPr lang="en-US" altLang="en-US" sz="2400" baseline="30000" dirty="0" smtClean="0">
                <a:latin typeface="Times New Roman" charset="0"/>
                <a:sym typeface="Symbol" charset="2"/>
              </a:rPr>
              <a:t>1</a:t>
            </a:r>
            <a:endParaRPr lang="en-US" altLang="en-US" sz="2400" dirty="0">
              <a:latin typeface="Times New Roman" charset="0"/>
              <a:sym typeface="Symbol" charset="2"/>
            </a:endParaRPr>
          </a:p>
        </p:txBody>
      </p:sp>
      <p:sp>
        <p:nvSpPr>
          <p:cNvPr id="148" name="Text Box 10"/>
          <p:cNvSpPr txBox="1">
            <a:spLocks noChangeArrowheads="1"/>
          </p:cNvSpPr>
          <p:nvPr/>
        </p:nvSpPr>
        <p:spPr bwMode="auto">
          <a:xfrm>
            <a:off x="8618537" y="1266419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b="1" i="1">
                <a:solidFill>
                  <a:srgbClr val="FF3300"/>
                </a:solidFill>
                <a:latin typeface="Times New Roman" charset="0"/>
              </a:rPr>
              <a:t>x</a:t>
            </a:r>
            <a:r>
              <a:rPr lang="en-US" altLang="en-US" sz="2400" b="1" baseline="-25000">
                <a:solidFill>
                  <a:srgbClr val="FF3300"/>
                </a:solidFill>
                <a:latin typeface="Times New Roman" charset="0"/>
              </a:rPr>
              <a:t>2</a:t>
            </a:r>
            <a:endParaRPr lang="en-US" altLang="en-US" sz="2400" b="1">
              <a:solidFill>
                <a:srgbClr val="FF3300"/>
              </a:solidFill>
              <a:latin typeface="Times New Roman" charset="0"/>
            </a:endParaRPr>
          </a:p>
        </p:txBody>
      </p:sp>
      <p:sp>
        <p:nvSpPr>
          <p:cNvPr id="149" name="Text Box 10"/>
          <p:cNvSpPr txBox="1">
            <a:spLocks noChangeArrowheads="1"/>
          </p:cNvSpPr>
          <p:nvPr/>
        </p:nvSpPr>
        <p:spPr bwMode="auto">
          <a:xfrm>
            <a:off x="6664902" y="1111586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lnSpc>
                <a:spcPct val="90000"/>
              </a:lnSpc>
            </a:pPr>
            <a:r>
              <a:rPr lang="en-US" altLang="en-US" sz="2400" i="1" dirty="0" smtClean="0">
                <a:latin typeface="Times New Roman" charset="0"/>
              </a:rPr>
              <a:t>y</a:t>
            </a:r>
            <a:r>
              <a:rPr lang="en-US" altLang="en-US" sz="2400" baseline="-25000" dirty="0" smtClean="0">
                <a:latin typeface="Times New Roman" charset="0"/>
              </a:rPr>
              <a:t>2</a:t>
            </a:r>
            <a:endParaRPr lang="en-US" altLang="en-US" sz="2400" dirty="0">
              <a:latin typeface="Times New Roman" charset="0"/>
            </a:endParaRPr>
          </a:p>
        </p:txBody>
      </p:sp>
      <p:sp>
        <p:nvSpPr>
          <p:cNvPr id="155" name="Rectangle 105"/>
          <p:cNvSpPr>
            <a:spLocks noChangeArrowheads="1"/>
          </p:cNvSpPr>
          <p:nvPr/>
        </p:nvSpPr>
        <p:spPr bwMode="auto">
          <a:xfrm>
            <a:off x="183294" y="2549086"/>
            <a:ext cx="42418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Simpler and easier to analyze</a:t>
            </a:r>
          </a:p>
        </p:txBody>
      </p:sp>
      <p:sp>
        <p:nvSpPr>
          <p:cNvPr id="65" name="Rectangle 105"/>
          <p:cNvSpPr>
            <a:spLocks noChangeArrowheads="1"/>
          </p:cNvSpPr>
          <p:nvPr/>
        </p:nvSpPr>
        <p:spPr bwMode="auto">
          <a:xfrm>
            <a:off x="148627" y="3062412"/>
            <a:ext cx="7398179" cy="1902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Unfortunately</a:t>
            </a:r>
            <a:r>
              <a:rPr lang="en-US" altLang="en-US" sz="2800" dirty="0" smtClean="0"/>
              <a:t>, current techniques for building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br>
              <a:rPr lang="en-US" altLang="en-US" sz="2800" i="1" dirty="0" smtClean="0">
                <a:latin typeface="Times New Roman" charset="0"/>
                <a:sym typeface="Symbol" charset="2"/>
              </a:rPr>
            </a:br>
            <a:r>
              <a:rPr lang="en-US" altLang="en-US" sz="2800" i="1" dirty="0" smtClean="0">
                <a:latin typeface="Times New Roman" charset="0"/>
                <a:sym typeface="Symbol" charset="2"/>
              </a:rPr>
              <a:t>  </a:t>
            </a:r>
            <a:r>
              <a:rPr lang="en-US" altLang="en-US" sz="2800" dirty="0" smtClean="0"/>
              <a:t>have a large security loss, so parameters not </a:t>
            </a:r>
            <a:r>
              <a:rPr lang="en-US" altLang="en-US" sz="2800" dirty="0" smtClean="0"/>
              <a:t>practical</a:t>
            </a:r>
            <a:br>
              <a:rPr lang="en-US" altLang="en-US" sz="2800" dirty="0" smtClean="0"/>
            </a:br>
            <a:r>
              <a:rPr lang="en-US" altLang="en-US" sz="2800" dirty="0" smtClean="0"/>
              <a:t>  (while [Neven 08] is practical assuming RO)</a:t>
            </a:r>
          </a:p>
          <a:p>
            <a:pPr>
              <a:spcBef>
                <a:spcPct val="20000"/>
              </a:spcBef>
            </a:pPr>
            <a:r>
              <a:rPr lang="en-US" altLang="en-US" sz="2800" dirty="0" smtClean="0"/>
              <a:t> </a:t>
            </a:r>
            <a:endParaRPr lang="en-US" altLang="en-US" sz="2800" dirty="0" smtClean="0"/>
          </a:p>
        </p:txBody>
      </p:sp>
      <p:sp>
        <p:nvSpPr>
          <p:cNvPr id="2" name="Rectangle 1"/>
          <p:cNvSpPr/>
          <p:nvPr/>
        </p:nvSpPr>
        <p:spPr bwMode="auto">
          <a:xfrm>
            <a:off x="82247" y="1111586"/>
            <a:ext cx="9000793" cy="821214"/>
          </a:xfrm>
          <a:prstGeom prst="rect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 Narrow" charset="0"/>
            </a:endParaRPr>
          </a:p>
        </p:txBody>
      </p:sp>
      <p:sp>
        <p:nvSpPr>
          <p:cNvPr id="68" name="Rectangle 105"/>
          <p:cNvSpPr>
            <a:spLocks noChangeArrowheads="1"/>
          </p:cNvSpPr>
          <p:nvPr/>
        </p:nvSpPr>
        <p:spPr bwMode="auto">
          <a:xfrm>
            <a:off x="148627" y="4409165"/>
            <a:ext cx="64121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Let’s build ideal ciphers with good parameters!</a:t>
            </a:r>
          </a:p>
        </p:txBody>
      </p:sp>
      <p:sp>
        <p:nvSpPr>
          <p:cNvPr id="69" name="Rectangle 105"/>
          <p:cNvSpPr>
            <a:spLocks noChangeArrowheads="1"/>
          </p:cNvSpPr>
          <p:nvPr/>
        </p:nvSpPr>
        <p:spPr bwMode="auto">
          <a:xfrm>
            <a:off x="158840" y="4962508"/>
            <a:ext cx="913423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en-US" sz="2800" dirty="0" smtClean="0"/>
              <a:t>- </a:t>
            </a:r>
            <a:r>
              <a:rPr lang="en-US" altLang="en-US" sz="2800" u="sng" dirty="0" smtClean="0"/>
              <a:t>Question</a:t>
            </a:r>
            <a:r>
              <a:rPr lang="en-US" altLang="en-US" sz="2800" dirty="0" smtClean="0"/>
              <a:t>: if you build </a:t>
            </a:r>
            <a:r>
              <a:rPr lang="en-US" altLang="en-US" sz="2800" i="1" dirty="0" smtClean="0">
                <a:latin typeface="Times New Roman" charset="0"/>
                <a:sym typeface="Symbol" charset="2"/>
              </a:rPr>
              <a:t>𝜋 </a:t>
            </a:r>
            <a:r>
              <a:rPr lang="en-US" altLang="en-US" sz="2800" dirty="0" smtClean="0"/>
              <a:t>using RO, you need 8 rounds of </a:t>
            </a:r>
            <a:r>
              <a:rPr lang="en-US" altLang="en-US" sz="2800" dirty="0" err="1" smtClean="0"/>
              <a:t>Feistel</a:t>
            </a:r>
            <a:r>
              <a:rPr lang="en-US" altLang="en-US" sz="2800" dirty="0" smtClean="0"/>
              <a:t>.</a:t>
            </a:r>
            <a:br>
              <a:rPr lang="en-US" altLang="en-US" sz="2800" dirty="0" smtClean="0"/>
            </a:br>
            <a:r>
              <a:rPr lang="en-US" altLang="en-US" sz="2800" dirty="0" smtClean="0"/>
              <a:t>   Neven works with </a:t>
            </a:r>
            <a:r>
              <a:rPr lang="en-US" altLang="en-US" sz="2800" dirty="0" smtClean="0"/>
              <a:t>2 rounds </a:t>
            </a:r>
            <a:r>
              <a:rPr lang="en-US" altLang="en-US" sz="2800" dirty="0" smtClean="0"/>
              <a:t>of </a:t>
            </a:r>
            <a:r>
              <a:rPr lang="en-US" altLang="en-US" sz="2800" dirty="0" err="1" smtClean="0"/>
              <a:t>Feistel</a:t>
            </a:r>
            <a:r>
              <a:rPr lang="en-US" altLang="en-US" sz="2800" dirty="0" smtClean="0"/>
              <a:t>, but ends up with longer sigs.</a:t>
            </a:r>
            <a:br>
              <a:rPr lang="en-US" altLang="en-US" sz="2800" dirty="0" smtClean="0"/>
            </a:br>
            <a:r>
              <a:rPr lang="en-US" altLang="en-US" sz="2800" dirty="0" smtClean="0"/>
              <a:t>   Do you really need an ideal cipher for the shorter sigs?</a:t>
            </a:r>
          </a:p>
        </p:txBody>
      </p:sp>
    </p:spTree>
    <p:extLst>
      <p:ext uri="{BB962C8B-B14F-4D97-AF65-F5344CB8AC3E}">
        <p14:creationId xmlns:p14="http://schemas.microsoft.com/office/powerpoint/2010/main" val="201499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" grpId="0"/>
      <p:bldP spid="65" grpId="0"/>
      <p:bldP spid="68" grpId="0"/>
      <p:bldP spid="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Sequential Aggregate Signatures (SAS)</a:t>
            </a:r>
          </a:p>
          <a:p>
            <a:r>
              <a:rPr lang="en-US" dirty="0" smtClean="0"/>
              <a:t>Security Definition</a:t>
            </a:r>
          </a:p>
          <a:p>
            <a:r>
              <a:rPr lang="en-US" dirty="0" smtClean="0"/>
              <a:t>Prior Constructions</a:t>
            </a:r>
          </a:p>
          <a:p>
            <a:pPr lvl="1"/>
            <a:r>
              <a:rPr lang="en-US" dirty="0" smtClean="0"/>
              <a:t>[LMRS]</a:t>
            </a:r>
          </a:p>
          <a:p>
            <a:pPr lvl="1"/>
            <a:r>
              <a:rPr lang="en-US" dirty="0" smtClean="0"/>
              <a:t>[Neven]</a:t>
            </a:r>
          </a:p>
          <a:p>
            <a:r>
              <a:rPr lang="en-US" dirty="0" smtClean="0"/>
              <a:t> Our General Construction</a:t>
            </a:r>
          </a:p>
          <a:p>
            <a:pPr lvl="1"/>
            <a:r>
              <a:rPr lang="en-US" dirty="0" smtClean="0"/>
              <a:t>History-free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4824C6-F028-AF46-BB6D-F13FB26352F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Oval 57"/>
          <p:cNvSpPr>
            <a:spLocks noChangeArrowheads="1"/>
          </p:cNvSpPr>
          <p:nvPr/>
        </p:nvSpPr>
        <p:spPr bwMode="auto">
          <a:xfrm>
            <a:off x="157163" y="1357948"/>
            <a:ext cx="3760216" cy="5048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43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 Security</a:t>
            </a:r>
            <a:endParaRPr lang="en-US" altLang="en-US" dirty="0"/>
          </a:p>
        </p:txBody>
      </p:sp>
      <p:sp>
        <p:nvSpPr>
          <p:cNvPr id="1124356" name="Oval 4"/>
          <p:cNvSpPr>
            <a:spLocks noChangeArrowheads="1"/>
          </p:cNvSpPr>
          <p:nvPr/>
        </p:nvSpPr>
        <p:spPr bwMode="auto">
          <a:xfrm>
            <a:off x="6049911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7" name="Text Box 5"/>
          <p:cNvSpPr txBox="1">
            <a:spLocks noChangeArrowheads="1"/>
          </p:cNvSpPr>
          <p:nvPr/>
        </p:nvSpPr>
        <p:spPr bwMode="auto">
          <a:xfrm>
            <a:off x="573806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1124358" name="Oval 6"/>
          <p:cNvSpPr>
            <a:spLocks noChangeArrowheads="1"/>
          </p:cNvSpPr>
          <p:nvPr/>
        </p:nvSpPr>
        <p:spPr bwMode="auto">
          <a:xfrm>
            <a:off x="3311499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9" name="Text Box 7"/>
          <p:cNvSpPr txBox="1">
            <a:spLocks noChangeArrowheads="1"/>
          </p:cNvSpPr>
          <p:nvPr/>
        </p:nvSpPr>
        <p:spPr bwMode="auto">
          <a:xfrm>
            <a:off x="3024348" y="902272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1124360" name="Oval 8"/>
          <p:cNvSpPr>
            <a:spLocks noChangeArrowheads="1"/>
          </p:cNvSpPr>
          <p:nvPr/>
        </p:nvSpPr>
        <p:spPr bwMode="auto">
          <a:xfrm>
            <a:off x="573087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61" name="Text Box 9"/>
          <p:cNvSpPr txBox="1">
            <a:spLocks noChangeArrowheads="1"/>
          </p:cNvSpPr>
          <p:nvPr/>
        </p:nvSpPr>
        <p:spPr bwMode="auto">
          <a:xfrm>
            <a:off x="18415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1124365" name="AutoShape 13"/>
          <p:cNvCxnSpPr>
            <a:cxnSpLocks noChangeShapeType="1"/>
            <a:stCxn id="1124358" idx="6"/>
            <a:endCxn id="1124356" idx="2"/>
          </p:cNvCxnSpPr>
          <p:nvPr/>
        </p:nvCxnSpPr>
        <p:spPr bwMode="auto">
          <a:xfrm>
            <a:off x="3590899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4366" name="AutoShape 14"/>
          <p:cNvCxnSpPr>
            <a:cxnSpLocks noChangeShapeType="1"/>
            <a:stCxn id="1124360" idx="6"/>
            <a:endCxn id="1124358" idx="2"/>
          </p:cNvCxnSpPr>
          <p:nvPr/>
        </p:nvCxnSpPr>
        <p:spPr bwMode="auto">
          <a:xfrm>
            <a:off x="852487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4368" name="Text Box 16"/>
          <p:cNvSpPr txBox="1">
            <a:spLocks noChangeArrowheads="1"/>
          </p:cNvSpPr>
          <p:nvPr/>
        </p:nvSpPr>
        <p:spPr bwMode="auto">
          <a:xfrm>
            <a:off x="4190771" y="1015841"/>
            <a:ext cx="1779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124371" name="Text Box 19"/>
          <p:cNvSpPr txBox="1">
            <a:spLocks noChangeArrowheads="1"/>
          </p:cNvSpPr>
          <p:nvPr/>
        </p:nvSpPr>
        <p:spPr bwMode="auto">
          <a:xfrm>
            <a:off x="1433833" y="1026853"/>
            <a:ext cx="1590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7" name="AutoShape 13"/>
          <p:cNvCxnSpPr>
            <a:cxnSpLocks noChangeShapeType="1"/>
          </p:cNvCxnSpPr>
          <p:nvPr/>
        </p:nvCxnSpPr>
        <p:spPr bwMode="auto">
          <a:xfrm>
            <a:off x="6329311" y="1504330"/>
            <a:ext cx="247802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031727" y="1039006"/>
            <a:ext cx="1546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3087" y="1771809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5243" y="2426160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Equivalent to what you get from simply concatenating individual signatures, without any aggregation</a:t>
            </a:r>
          </a:p>
          <a:p>
            <a:r>
              <a:rPr lang="en-US" altLang="en-US" dirty="0" smtClean="0"/>
              <a:t>Adversary model: arbitrary subset of adversarial signers</a:t>
            </a:r>
          </a:p>
        </p:txBody>
      </p:sp>
    </p:spTree>
    <p:extLst>
      <p:ext uri="{BB962C8B-B14F-4D97-AF65-F5344CB8AC3E}">
        <p14:creationId xmlns:p14="http://schemas.microsoft.com/office/powerpoint/2010/main" val="1795082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 Security</a:t>
            </a:r>
            <a:endParaRPr lang="en-US" altLang="en-US" dirty="0"/>
          </a:p>
        </p:txBody>
      </p:sp>
      <p:sp>
        <p:nvSpPr>
          <p:cNvPr id="1124357" name="Text Box 5"/>
          <p:cNvSpPr txBox="1">
            <a:spLocks noChangeArrowheads="1"/>
          </p:cNvSpPr>
          <p:nvPr/>
        </p:nvSpPr>
        <p:spPr bwMode="auto">
          <a:xfrm>
            <a:off x="573806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1124358" name="Oval 6"/>
          <p:cNvSpPr>
            <a:spLocks noChangeArrowheads="1"/>
          </p:cNvSpPr>
          <p:nvPr/>
        </p:nvSpPr>
        <p:spPr bwMode="auto">
          <a:xfrm>
            <a:off x="3311499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9" name="Text Box 7"/>
          <p:cNvSpPr txBox="1">
            <a:spLocks noChangeArrowheads="1"/>
          </p:cNvSpPr>
          <p:nvPr/>
        </p:nvSpPr>
        <p:spPr bwMode="auto">
          <a:xfrm>
            <a:off x="3024348" y="902272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1124361" name="Text Box 9"/>
          <p:cNvSpPr txBox="1">
            <a:spLocks noChangeArrowheads="1"/>
          </p:cNvSpPr>
          <p:nvPr/>
        </p:nvSpPr>
        <p:spPr bwMode="auto">
          <a:xfrm>
            <a:off x="18415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1124365" name="AutoShape 13"/>
          <p:cNvCxnSpPr>
            <a:cxnSpLocks noChangeShapeType="1"/>
            <a:stCxn id="1124358" idx="6"/>
          </p:cNvCxnSpPr>
          <p:nvPr/>
        </p:nvCxnSpPr>
        <p:spPr bwMode="auto">
          <a:xfrm>
            <a:off x="3590899" y="1518757"/>
            <a:ext cx="222563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4366" name="AutoShape 14"/>
          <p:cNvCxnSpPr>
            <a:cxnSpLocks noChangeShapeType="1"/>
            <a:endCxn id="1124358" idx="2"/>
          </p:cNvCxnSpPr>
          <p:nvPr/>
        </p:nvCxnSpPr>
        <p:spPr bwMode="auto">
          <a:xfrm>
            <a:off x="852487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4368" name="Text Box 16"/>
          <p:cNvSpPr txBox="1">
            <a:spLocks noChangeArrowheads="1"/>
          </p:cNvSpPr>
          <p:nvPr/>
        </p:nvSpPr>
        <p:spPr bwMode="auto">
          <a:xfrm>
            <a:off x="4190771" y="1015841"/>
            <a:ext cx="1779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124371" name="Text Box 19"/>
          <p:cNvSpPr txBox="1">
            <a:spLocks noChangeArrowheads="1"/>
          </p:cNvSpPr>
          <p:nvPr/>
        </p:nvSpPr>
        <p:spPr bwMode="auto">
          <a:xfrm>
            <a:off x="1433833" y="1026853"/>
            <a:ext cx="1590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cxnSp>
        <p:nvCxnSpPr>
          <p:cNvPr id="37" name="AutoShape 13"/>
          <p:cNvCxnSpPr>
            <a:cxnSpLocks noChangeShapeType="1"/>
          </p:cNvCxnSpPr>
          <p:nvPr/>
        </p:nvCxnSpPr>
        <p:spPr bwMode="auto">
          <a:xfrm flipV="1">
            <a:off x="6561704" y="1508597"/>
            <a:ext cx="224701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031727" y="1039006"/>
            <a:ext cx="1546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3087" y="1771809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5243" y="2426160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Equivalent to what you get from simply concatenating individual signatures, without any aggregation</a:t>
            </a:r>
          </a:p>
          <a:p>
            <a:r>
              <a:rPr lang="en-US" altLang="en-US" dirty="0" smtClean="0"/>
              <a:t>Adversary model: arbitrary subset of adversarial signers</a:t>
            </a:r>
          </a:p>
          <a:p>
            <a:pPr lvl="1"/>
            <a:endParaRPr lang="en-US" altLang="en-US" dirty="0"/>
          </a:p>
        </p:txBody>
      </p:sp>
      <p:pic>
        <p:nvPicPr>
          <p:cNvPr id="18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480" y="1229270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6532" y="1201508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551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 Security</a:t>
            </a:r>
            <a:endParaRPr lang="en-US" altLang="en-US" dirty="0"/>
          </a:p>
        </p:txBody>
      </p:sp>
      <p:sp>
        <p:nvSpPr>
          <p:cNvPr id="1124357" name="Text Box 5"/>
          <p:cNvSpPr txBox="1">
            <a:spLocks noChangeArrowheads="1"/>
          </p:cNvSpPr>
          <p:nvPr/>
        </p:nvSpPr>
        <p:spPr bwMode="auto">
          <a:xfrm>
            <a:off x="573806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1124358" name="Oval 6"/>
          <p:cNvSpPr>
            <a:spLocks noChangeArrowheads="1"/>
          </p:cNvSpPr>
          <p:nvPr/>
        </p:nvSpPr>
        <p:spPr bwMode="auto">
          <a:xfrm>
            <a:off x="3311499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9" name="Text Box 7"/>
          <p:cNvSpPr txBox="1">
            <a:spLocks noChangeArrowheads="1"/>
          </p:cNvSpPr>
          <p:nvPr/>
        </p:nvSpPr>
        <p:spPr bwMode="auto">
          <a:xfrm>
            <a:off x="3024348" y="902272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1124361" name="Text Box 9"/>
          <p:cNvSpPr txBox="1">
            <a:spLocks noChangeArrowheads="1"/>
          </p:cNvSpPr>
          <p:nvPr/>
        </p:nvSpPr>
        <p:spPr bwMode="auto">
          <a:xfrm>
            <a:off x="18415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1124365" name="AutoShape 13"/>
          <p:cNvCxnSpPr>
            <a:cxnSpLocks noChangeShapeType="1"/>
            <a:stCxn id="1124358" idx="6"/>
          </p:cNvCxnSpPr>
          <p:nvPr/>
        </p:nvCxnSpPr>
        <p:spPr bwMode="auto">
          <a:xfrm>
            <a:off x="3590899" y="1518757"/>
            <a:ext cx="222563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4366" name="AutoShape 14"/>
          <p:cNvCxnSpPr>
            <a:cxnSpLocks noChangeShapeType="1"/>
            <a:endCxn id="1124358" idx="2"/>
          </p:cNvCxnSpPr>
          <p:nvPr/>
        </p:nvCxnSpPr>
        <p:spPr bwMode="auto">
          <a:xfrm>
            <a:off x="852487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4368" name="Text Box 16"/>
          <p:cNvSpPr txBox="1">
            <a:spLocks noChangeArrowheads="1"/>
          </p:cNvSpPr>
          <p:nvPr/>
        </p:nvSpPr>
        <p:spPr bwMode="auto">
          <a:xfrm>
            <a:off x="4190771" y="1015841"/>
            <a:ext cx="1779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124371" name="Text Box 19"/>
          <p:cNvSpPr txBox="1">
            <a:spLocks noChangeArrowheads="1"/>
          </p:cNvSpPr>
          <p:nvPr/>
        </p:nvSpPr>
        <p:spPr bwMode="auto">
          <a:xfrm>
            <a:off x="1433833" y="1026853"/>
            <a:ext cx="1590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0000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031727" y="1039006"/>
            <a:ext cx="1546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3087" y="1771809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5243" y="2426160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Equivalent to what you get from simply concatenating individual signatures, without any aggregation</a:t>
            </a:r>
          </a:p>
          <a:p>
            <a:r>
              <a:rPr lang="en-US" altLang="en-US" dirty="0" smtClean="0"/>
              <a:t>Adversary model: arbitrary subset of adversarial signers</a:t>
            </a:r>
          </a:p>
          <a:p>
            <a:r>
              <a:rPr lang="en-US" altLang="en-US" dirty="0" smtClean="0"/>
              <a:t>Chosen Message-and-Aggregate-so-Far attack</a:t>
            </a:r>
          </a:p>
          <a:p>
            <a:pPr lvl="1"/>
            <a:endParaRPr lang="en-US" altLang="en-US" dirty="0"/>
          </a:p>
        </p:txBody>
      </p:sp>
      <p:pic>
        <p:nvPicPr>
          <p:cNvPr id="18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480" y="1229270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6532" y="1201508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AutoShape 13"/>
          <p:cNvCxnSpPr>
            <a:cxnSpLocks noChangeShapeType="1"/>
          </p:cNvCxnSpPr>
          <p:nvPr/>
        </p:nvCxnSpPr>
        <p:spPr bwMode="auto">
          <a:xfrm flipV="1">
            <a:off x="6561704" y="1508597"/>
            <a:ext cx="224701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44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6F6A21-2942-0A48-ADA7-39B1E06C851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124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SAS Security</a:t>
            </a:r>
            <a:endParaRPr lang="en-US" altLang="en-US" dirty="0"/>
          </a:p>
        </p:txBody>
      </p:sp>
      <p:sp>
        <p:nvSpPr>
          <p:cNvPr id="1124357" name="Text Box 5"/>
          <p:cNvSpPr txBox="1">
            <a:spLocks noChangeArrowheads="1"/>
          </p:cNvSpPr>
          <p:nvPr/>
        </p:nvSpPr>
        <p:spPr bwMode="auto">
          <a:xfrm>
            <a:off x="573806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3</a:t>
            </a:r>
          </a:p>
        </p:txBody>
      </p:sp>
      <p:sp>
        <p:nvSpPr>
          <p:cNvPr id="1124358" name="Oval 6"/>
          <p:cNvSpPr>
            <a:spLocks noChangeArrowheads="1"/>
          </p:cNvSpPr>
          <p:nvPr/>
        </p:nvSpPr>
        <p:spPr bwMode="auto">
          <a:xfrm>
            <a:off x="3311499" y="1379057"/>
            <a:ext cx="279400" cy="279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4359" name="Text Box 7"/>
          <p:cNvSpPr txBox="1">
            <a:spLocks noChangeArrowheads="1"/>
          </p:cNvSpPr>
          <p:nvPr/>
        </p:nvSpPr>
        <p:spPr bwMode="auto">
          <a:xfrm>
            <a:off x="3024348" y="902272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/>
              <a:t>Signer 2</a:t>
            </a:r>
          </a:p>
        </p:txBody>
      </p:sp>
      <p:sp>
        <p:nvSpPr>
          <p:cNvPr id="1124361" name="Text Box 9"/>
          <p:cNvSpPr txBox="1">
            <a:spLocks noChangeArrowheads="1"/>
          </p:cNvSpPr>
          <p:nvPr/>
        </p:nvSpPr>
        <p:spPr bwMode="auto">
          <a:xfrm>
            <a:off x="184150" y="874105"/>
            <a:ext cx="15113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dirty="0"/>
              <a:t>Signer 1</a:t>
            </a:r>
          </a:p>
        </p:txBody>
      </p:sp>
      <p:cxnSp>
        <p:nvCxnSpPr>
          <p:cNvPr id="1124365" name="AutoShape 13"/>
          <p:cNvCxnSpPr>
            <a:cxnSpLocks noChangeShapeType="1"/>
            <a:stCxn id="1124358" idx="6"/>
          </p:cNvCxnSpPr>
          <p:nvPr/>
        </p:nvCxnSpPr>
        <p:spPr bwMode="auto">
          <a:xfrm>
            <a:off x="3590899" y="1518757"/>
            <a:ext cx="222563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1124366" name="AutoShape 14"/>
          <p:cNvCxnSpPr>
            <a:cxnSpLocks noChangeShapeType="1"/>
            <a:endCxn id="1124358" idx="2"/>
          </p:cNvCxnSpPr>
          <p:nvPr/>
        </p:nvCxnSpPr>
        <p:spPr bwMode="auto">
          <a:xfrm>
            <a:off x="852487" y="1518757"/>
            <a:ext cx="24590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124368" name="Text Box 16"/>
          <p:cNvSpPr txBox="1">
            <a:spLocks noChangeArrowheads="1"/>
          </p:cNvSpPr>
          <p:nvPr/>
        </p:nvSpPr>
        <p:spPr bwMode="auto">
          <a:xfrm>
            <a:off x="4190771" y="1015841"/>
            <a:ext cx="17792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400" i="1" dirty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</p:txBody>
      </p:sp>
      <p:sp>
        <p:nvSpPr>
          <p:cNvPr id="1124371" name="Text Box 19"/>
          <p:cNvSpPr txBox="1">
            <a:spLocks noChangeArrowheads="1"/>
          </p:cNvSpPr>
          <p:nvPr/>
        </p:nvSpPr>
        <p:spPr bwMode="auto">
          <a:xfrm>
            <a:off x="1433833" y="1026853"/>
            <a:ext cx="15905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400" dirty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endParaRPr lang="en-US" altLang="en-US" sz="2400" baseline="-25000" dirty="0">
              <a:solidFill>
                <a:srgbClr val="C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Text Box 16"/>
          <p:cNvSpPr txBox="1">
            <a:spLocks noChangeArrowheads="1"/>
          </p:cNvSpPr>
          <p:nvPr/>
        </p:nvSpPr>
        <p:spPr bwMode="auto">
          <a:xfrm>
            <a:off x="7031727" y="1039006"/>
            <a:ext cx="15465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 i="1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l-GR" altLang="en-US" sz="24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altLang="en-US" sz="2400" baseline="-25000" dirty="0" smtClean="0">
                <a:solidFill>
                  <a:srgbClr val="C00000"/>
                </a:solidFill>
                <a:latin typeface="Times New Roman" charset="0"/>
                <a:ea typeface="Times New Roman" charset="0"/>
                <a:cs typeface="Times New Roman" charset="0"/>
              </a:rPr>
              <a:t>3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573087" y="1771809"/>
            <a:ext cx="83311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l-GR" altLang="en-US" sz="2800" dirty="0" smtClean="0">
                <a:solidFill>
                  <a:srgbClr val="0000FF"/>
                </a:solidFill>
              </a:rPr>
              <a:t>σ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attests to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m</a:t>
            </a:r>
            <a:r>
              <a:rPr lang="en-US" altLang="en-US" sz="2800" i="1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 </a:t>
            </a:r>
            <a:r>
              <a:rPr lang="en-US" altLang="en-US" sz="2800" dirty="0" smtClean="0">
                <a:solidFill>
                  <a:srgbClr val="0000FF"/>
                </a:solidFill>
              </a:rPr>
              <a:t>on behalf of 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PK</a:t>
            </a:r>
            <a:r>
              <a:rPr lang="en-US" altLang="en-US" sz="2800" baseline="-25000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mr-IN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…</a:t>
            </a:r>
            <a:r>
              <a:rPr lang="en-US" altLang="en-US" sz="2800" i="1" dirty="0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altLang="en-US" sz="2800" i="1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PK</a:t>
            </a:r>
            <a:r>
              <a:rPr lang="en-US" altLang="en-US" sz="2800" i="1" baseline="-25000" dirty="0" err="1" smtClean="0">
                <a:solidFill>
                  <a:srgbClr val="0000FF"/>
                </a:solidFill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altLang="en-US" sz="2800" dirty="0" smtClean="0">
                <a:solidFill>
                  <a:srgbClr val="0000FF"/>
                </a:solidFill>
              </a:rPr>
              <a:t> 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35243" y="2426160"/>
            <a:ext cx="9172257" cy="1463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Equivalent to what you get from simply concatenating individual signatures, without any aggregation</a:t>
            </a:r>
          </a:p>
          <a:p>
            <a:r>
              <a:rPr lang="en-US" altLang="en-US" dirty="0" smtClean="0"/>
              <a:t>Adversary model: arbitrary subset of adversarial signers</a:t>
            </a:r>
          </a:p>
          <a:p>
            <a:r>
              <a:rPr lang="en-US" altLang="en-US" dirty="0" smtClean="0"/>
              <a:t>Chosen Message-and-Aggregate-so-Far attack</a:t>
            </a:r>
          </a:p>
          <a:p>
            <a:pPr lvl="1"/>
            <a:endParaRPr lang="en-US" altLang="en-US" dirty="0"/>
          </a:p>
        </p:txBody>
      </p:sp>
      <p:pic>
        <p:nvPicPr>
          <p:cNvPr id="18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480" y="1229270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4" descr="MC900326076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816532" y="1201508"/>
            <a:ext cx="735012" cy="67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1513842" y="971291"/>
            <a:ext cx="233971" cy="228171"/>
            <a:chOff x="1513842" y="942683"/>
            <a:chExt cx="233971" cy="228171"/>
          </a:xfrm>
        </p:grpSpPr>
        <p:pic>
          <p:nvPicPr>
            <p:cNvPr id="22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6" name="Group 25"/>
          <p:cNvGrpSpPr/>
          <p:nvPr/>
        </p:nvGrpSpPr>
        <p:grpSpPr>
          <a:xfrm>
            <a:off x="4292287" y="971291"/>
            <a:ext cx="233971" cy="228171"/>
            <a:chOff x="1513842" y="942683"/>
            <a:chExt cx="233971" cy="228171"/>
          </a:xfrm>
        </p:grpSpPr>
        <p:pic>
          <p:nvPicPr>
            <p:cNvPr id="27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1953844" y="971291"/>
            <a:ext cx="233971" cy="228171"/>
            <a:chOff x="1513842" y="942683"/>
            <a:chExt cx="233971" cy="228171"/>
          </a:xfrm>
        </p:grpSpPr>
        <p:pic>
          <p:nvPicPr>
            <p:cNvPr id="30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1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2" name="Group 31"/>
          <p:cNvGrpSpPr/>
          <p:nvPr/>
        </p:nvGrpSpPr>
        <p:grpSpPr>
          <a:xfrm>
            <a:off x="7112054" y="971291"/>
            <a:ext cx="233971" cy="228171"/>
            <a:chOff x="1513842" y="942683"/>
            <a:chExt cx="233971" cy="228171"/>
          </a:xfrm>
        </p:grpSpPr>
        <p:pic>
          <p:nvPicPr>
            <p:cNvPr id="33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 34"/>
          <p:cNvGrpSpPr/>
          <p:nvPr/>
        </p:nvGrpSpPr>
        <p:grpSpPr>
          <a:xfrm>
            <a:off x="7547554" y="971291"/>
            <a:ext cx="233971" cy="228171"/>
            <a:chOff x="1513842" y="942683"/>
            <a:chExt cx="233971" cy="228171"/>
          </a:xfrm>
        </p:grpSpPr>
        <p:pic>
          <p:nvPicPr>
            <p:cNvPr id="36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 flipH="1">
              <a:off x="16154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54" descr="MC900326076[1]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1990" b="66101"/>
            <a:stretch/>
          </p:blipFill>
          <p:spPr bwMode="auto">
            <a:xfrm>
              <a:off x="1513842" y="942683"/>
              <a:ext cx="132371" cy="2281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40" name="AutoShape 13"/>
          <p:cNvCxnSpPr>
            <a:cxnSpLocks noChangeShapeType="1"/>
          </p:cNvCxnSpPr>
          <p:nvPr/>
        </p:nvCxnSpPr>
        <p:spPr bwMode="auto">
          <a:xfrm flipV="1">
            <a:off x="6561704" y="1508597"/>
            <a:ext cx="2247016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325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003300"/>
      </a:folHlink>
    </a:clrScheme>
    <a:fontScheme name="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107763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107763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 Narrow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3300"/>
        </a:hlink>
        <a:folHlink>
          <a:srgbClr val="0033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45648</TotalTime>
  <Words>2628</Words>
  <Application>Microsoft Macintosh PowerPoint</Application>
  <PresentationFormat>On-screen Show (4:3)</PresentationFormat>
  <Paragraphs>736</Paragraphs>
  <Slides>40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Apple Chancery</vt:lpstr>
      <vt:lpstr>Arial Narrow</vt:lpstr>
      <vt:lpstr>Brush Script MT</vt:lpstr>
      <vt:lpstr>Chalkduster</vt:lpstr>
      <vt:lpstr>Symbol</vt:lpstr>
      <vt:lpstr>Times New Roman</vt:lpstr>
      <vt:lpstr>Arial</vt:lpstr>
      <vt:lpstr>Default Design</vt:lpstr>
      <vt:lpstr>A Unified Framework for Trapdoor-Permutation-Based Sequential Aggregate Signatures</vt:lpstr>
      <vt:lpstr>Motivating Example: Border Gateway Protocol (BGP)</vt:lpstr>
      <vt:lpstr>Border Gateway Protocol (BGP)</vt:lpstr>
      <vt:lpstr>Sequential Aggregate Signatures (SAS)</vt:lpstr>
      <vt:lpstr>Outline</vt:lpstr>
      <vt:lpstr>SAS Security</vt:lpstr>
      <vt:lpstr>SAS Security</vt:lpstr>
      <vt:lpstr>SAS Security</vt:lpstr>
      <vt:lpstr>SAS Security</vt:lpstr>
      <vt:lpstr>SAS Security</vt:lpstr>
      <vt:lpstr>Outline</vt:lpstr>
      <vt:lpstr>Review: Full-Domain Hash Signatures</vt:lpstr>
      <vt:lpstr>LMRS Aggregate Signature Scheme</vt:lpstr>
      <vt:lpstr>LMRS Aggregate Signature Scheme</vt:lpstr>
      <vt:lpstr>LMRS Aggregate Signature Scheme</vt:lpstr>
      <vt:lpstr>LMRS Aggregate Signature Scheme</vt:lpstr>
      <vt:lpstr>LMRS Verification</vt:lpstr>
      <vt:lpstr>Outline</vt:lpstr>
      <vt:lpstr>[Neven08] Aggregate Signature Scheme</vt:lpstr>
      <vt:lpstr>[Neven08] Aggregate Signature Scheme</vt:lpstr>
      <vt:lpstr>[Neven08] Aggregate Signature Scheme</vt:lpstr>
      <vt:lpstr>[Neven08] Aggregate Signature Scheme</vt:lpstr>
      <vt:lpstr>[Neven08] Aggregate Signature Scheme</vt:lpstr>
      <vt:lpstr>[Neven08] Aggregate Signature Scheme</vt:lpstr>
      <vt:lpstr>[Neven08] Aggregate Signature Scheme</vt:lpstr>
      <vt:lpstr>[Neven08] Aggregate Signature Scheme</vt:lpstr>
      <vt:lpstr>Outline</vt:lpstr>
      <vt:lpstr>Our Aggregate Signature Scheme</vt:lpstr>
      <vt:lpstr>Our Aggregate Signature Scheme</vt:lpstr>
      <vt:lpstr>Outline</vt:lpstr>
      <vt:lpstr>Why History-Free?</vt:lpstr>
      <vt:lpstr>Why History-Free?</vt:lpstr>
      <vt:lpstr>Why History-Free?</vt:lpstr>
      <vt:lpstr>History-Free Variants</vt:lpstr>
      <vt:lpstr>History-Free Variants</vt:lpstr>
      <vt:lpstr>Randomized History-Free Variant</vt:lpstr>
      <vt:lpstr>Deterministic History-Free Variant</vt:lpstr>
      <vt:lpstr>Deterministic History-Free Variant</vt:lpstr>
      <vt:lpstr>Outline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Robust Fuzzy Extractors</dc:title>
  <dc:creator>Leonid Reyzin</dc:creator>
  <cp:lastModifiedBy>Microsoft Office User</cp:lastModifiedBy>
  <cp:revision>663</cp:revision>
  <cp:lastPrinted>2018-03-27T11:53:39Z</cp:lastPrinted>
  <dcterms:created xsi:type="dcterms:W3CDTF">1999-02-27T16:33:10Z</dcterms:created>
  <dcterms:modified xsi:type="dcterms:W3CDTF">2018-03-29T18:23:29Z</dcterms:modified>
</cp:coreProperties>
</file>