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625" r:id="rId2"/>
    <p:sldId id="630" r:id="rId3"/>
    <p:sldId id="647" r:id="rId4"/>
    <p:sldId id="717" r:id="rId5"/>
    <p:sldId id="718" r:id="rId6"/>
    <p:sldId id="719" r:id="rId7"/>
    <p:sldId id="720" r:id="rId8"/>
    <p:sldId id="722" r:id="rId9"/>
    <p:sldId id="724" r:id="rId10"/>
    <p:sldId id="723" r:id="rId11"/>
    <p:sldId id="726" r:id="rId12"/>
    <p:sldId id="738" r:id="rId13"/>
    <p:sldId id="740" r:id="rId14"/>
    <p:sldId id="742" r:id="rId15"/>
    <p:sldId id="741" r:id="rId16"/>
    <p:sldId id="730" r:id="rId17"/>
    <p:sldId id="731" r:id="rId18"/>
    <p:sldId id="734" r:id="rId19"/>
    <p:sldId id="735" r:id="rId20"/>
    <p:sldId id="737" r:id="rId21"/>
    <p:sldId id="733" r:id="rId22"/>
    <p:sldId id="73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5E7"/>
    <a:srgbClr val="8000FF"/>
    <a:srgbClr val="66CCFF"/>
    <a:srgbClr val="0000FF"/>
    <a:srgbClr val="FFF40A"/>
    <a:srgbClr val="F3E816"/>
    <a:srgbClr val="FFFFFF"/>
    <a:srgbClr val="008000"/>
    <a:srgbClr val="82A0FF"/>
    <a:srgbClr val="001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894" autoAdjust="0"/>
    <p:restoredTop sz="99031" autoAdjust="0"/>
  </p:normalViewPr>
  <p:slideViewPr>
    <p:cSldViewPr snapToGrid="0" snapToObjects="1">
      <p:cViewPr varScale="1">
        <p:scale>
          <a:sx n="99" d="100"/>
          <a:sy n="99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4532-0A1D-7741-B7F8-C491C4C533AD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7516-47F0-4541-821C-B4892487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3B97-7D03-374D-AECD-E740583BEFF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hyperlink" Target="https://ia.cr/2016/994" TargetMode="External"/><Relationship Id="rId8" Type="http://schemas.openxmlformats.org/officeDocument/2006/relationships/hyperlink" Target="http://github.com/input-output-hk/scrypto" TargetMode="External"/><Relationship Id="rId9" Type="http://schemas.openxmlformats.org/officeDocument/2006/relationships/hyperlink" Target="https://wavesplatform.com/" TargetMode="External"/><Relationship Id="rId10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960" y="755811"/>
            <a:ext cx="83718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Improving </a:t>
            </a:r>
            <a:br>
              <a:rPr lang="en-US" dirty="0" smtClean="0"/>
            </a:br>
            <a:r>
              <a:rPr lang="en-US" dirty="0" smtClean="0"/>
              <a:t>Authenticated Dynamic Dictionaries</a:t>
            </a:r>
          </a:p>
          <a:p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Applications to </a:t>
            </a:r>
            <a:r>
              <a:rPr lang="en-US" dirty="0" err="1" smtClean="0"/>
              <a:t>Cryptocurrencies</a:t>
            </a:r>
            <a:endParaRPr lang="en-US" dirty="0" smtClean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>
          <a:xfrm>
            <a:off x="2285431" y="4828640"/>
            <a:ext cx="2706599" cy="40109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IOHK Research</a:t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&amp;</a:t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N. N. Semenov Institute</a:t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for Chemical Physics, RAS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>
          <a:xfrm>
            <a:off x="-310444" y="4828640"/>
            <a:ext cx="3028720" cy="6169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Boston University</a:t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(work supported by </a:t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Waves Platform)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>
          <a:xfrm>
            <a:off x="2722210" y="3857224"/>
            <a:ext cx="1850514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Dmitry</a:t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n-US" altLang="en-US" sz="2800" dirty="0" err="1" smtClean="0">
                <a:solidFill>
                  <a:srgbClr val="000000"/>
                </a:solidFill>
              </a:rPr>
              <a:t>Meshkov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>
          <a:xfrm>
            <a:off x="5033092" y="3857224"/>
            <a:ext cx="1873554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Alexander</a:t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n-US" altLang="en-US" sz="2800" dirty="0" err="1" smtClean="0">
                <a:solidFill>
                  <a:srgbClr val="000000"/>
                </a:solidFill>
              </a:rPr>
              <a:t>Chepurnoy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>
          <a:xfrm>
            <a:off x="358339" y="3857224"/>
            <a:ext cx="1730910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Leonid</a:t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n-US" altLang="en-US" sz="2800" dirty="0" smtClean="0">
                <a:solidFill>
                  <a:srgbClr val="000000"/>
                </a:solidFill>
              </a:rPr>
              <a:t>Reyzin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>
          <a:xfrm>
            <a:off x="5138560" y="4828640"/>
            <a:ext cx="1707920" cy="60055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IOHK Research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>
          <a:xfrm>
            <a:off x="7135830" y="3857224"/>
            <a:ext cx="1954875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Sasha</a:t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n-US" altLang="en-US" sz="2800" dirty="0" err="1" smtClean="0">
                <a:solidFill>
                  <a:srgbClr val="000000"/>
                </a:solidFill>
              </a:rPr>
              <a:t>Ivanov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>
          <a:xfrm>
            <a:off x="7279849" y="4828640"/>
            <a:ext cx="1655722" cy="40109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Waves Platform</a:t>
            </a:r>
          </a:p>
        </p:txBody>
      </p:sp>
    </p:spTree>
    <p:extLst>
      <p:ext uri="{BB962C8B-B14F-4D97-AF65-F5344CB8AC3E}">
        <p14:creationId xmlns:p14="http://schemas.microsoft.com/office/powerpoint/2010/main" val="16397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6443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Verifier Needs to Check New Root Hash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207382" y="3668427"/>
            <a:ext cx="3916460" cy="80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73" idx="1"/>
          </p:cNvCxnSpPr>
          <p:nvPr/>
        </p:nvCxnSpPr>
        <p:spPr>
          <a:xfrm>
            <a:off x="237604" y="3676512"/>
            <a:ext cx="35987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19871" y="2599182"/>
            <a:ext cx="0" cy="856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836340" y="3445679"/>
            <a:ext cx="13710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223322" y="3206762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Y/N 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2545" y="3955663"/>
            <a:ext cx="7929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support authentication and root hash update for:</a:t>
            </a:r>
          </a:p>
          <a:p>
            <a:r>
              <a:rPr lang="en-US" sz="2400" dirty="0" smtClean="0"/>
              <a:t>   - update value of key</a:t>
            </a:r>
          </a:p>
          <a:p>
            <a:r>
              <a:rPr lang="en-US" sz="2400" dirty="0" smtClean="0"/>
              <a:t>   - insert new (key, value) + rebalance tree</a:t>
            </a:r>
          </a:p>
          <a:p>
            <a:r>
              <a:rPr lang="en-US" sz="2400" dirty="0" smtClean="0"/>
              <a:t>   - delete key + rebalance tree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2" name="Picture 1" descr="chain-146909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root hash</a:t>
            </a:r>
            <a:endParaRPr lang="en-US" sz="2400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7343509" y="2485930"/>
            <a:ext cx="0" cy="834751"/>
          </a:xfrm>
          <a:prstGeom prst="straightConnector1">
            <a:avLst/>
          </a:prstGeom>
          <a:ln w="12700">
            <a:solidFill>
              <a:srgbClr val="0000FF"/>
            </a:solidFill>
            <a:headEnd type="arrow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29361" y="3206762"/>
            <a:ext cx="345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+ proofs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62268" y="3201620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+ </a:t>
            </a:r>
            <a:r>
              <a:rPr lang="en-US" sz="2400" dirty="0" smtClean="0">
                <a:solidFill>
                  <a:srgbClr val="0000FF"/>
                </a:solidFill>
              </a:rPr>
              <a:t>New </a:t>
            </a:r>
            <a:r>
              <a:rPr lang="en-US" sz="2400" dirty="0" smtClean="0">
                <a:solidFill>
                  <a:srgbClr val="0000FF"/>
                </a:solidFill>
              </a:rPr>
              <a:t>root hash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33129" y="2725733"/>
            <a:ext cx="72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=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2157" y="5556384"/>
            <a:ext cx="93612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0425" algn="l"/>
              </a:tabLst>
            </a:pPr>
            <a:r>
              <a:rPr lang="en-US" sz="2400" u="sng" dirty="0" smtClean="0"/>
              <a:t>Note</a:t>
            </a:r>
            <a:r>
              <a:rPr lang="en-US" sz="2400" dirty="0" smtClean="0"/>
              <a:t>: 	</a:t>
            </a:r>
            <a:r>
              <a:rPr lang="en-US" sz="2400" dirty="0" smtClean="0"/>
              <a:t>In typical authenticated data structures </a:t>
            </a:r>
            <a:br>
              <a:rPr lang="en-US" sz="2400" dirty="0" smtClean="0"/>
            </a:br>
            <a:r>
              <a:rPr lang="en-US" sz="2400" dirty="0" smtClean="0"/>
              <a:t>	(</a:t>
            </a:r>
            <a:r>
              <a:rPr lang="en-US" sz="2400" dirty="0" smtClean="0"/>
              <a:t>e.g., </a:t>
            </a:r>
            <a:r>
              <a:rPr lang="en-US" sz="2400" dirty="0" smtClean="0"/>
              <a:t>Certificate Transparency</a:t>
            </a:r>
            <a:r>
              <a:rPr lang="en-US" sz="2400" dirty="0" smtClean="0"/>
              <a:t>)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smtClean="0"/>
              <a:t>Verifier is not checking the new root. Our model is strictly harder.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28104" y="4488417"/>
            <a:ext cx="3363120" cy="830997"/>
          </a:xfrm>
          <a:prstGeom prst="rect">
            <a:avLst/>
          </a:prstGeom>
          <a:ln w="38100" cap="sq" cmpd="sng">
            <a:solidFill>
              <a:srgbClr val="0000FF"/>
            </a:solidFill>
            <a:rou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Ours: 2</a:t>
            </a:r>
            <a:r>
              <a:rPr lang="en-US" sz="2400" dirty="0" smtClean="0"/>
              <a:t>-</a:t>
            </a:r>
            <a:r>
              <a:rPr lang="en-US" sz="2400" dirty="0" smtClean="0"/>
              <a:t>party </a:t>
            </a:r>
            <a:r>
              <a:rPr lang="en-US" sz="2400" dirty="0" smtClean="0"/>
              <a:t>model – </a:t>
            </a:r>
            <a:br>
              <a:rPr lang="en-US" sz="2400" dirty="0" smtClean="0"/>
            </a:br>
            <a:r>
              <a:rPr lang="en-US" sz="2400" dirty="0" smtClean="0"/>
              <a:t>only </a:t>
            </a:r>
            <a:r>
              <a:rPr lang="en-US" sz="2400" dirty="0" err="1" smtClean="0"/>
              <a:t>provers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verifiers</a:t>
            </a:r>
            <a:endParaRPr lang="en-US" sz="2400" dirty="0"/>
          </a:p>
        </p:txBody>
      </p:sp>
      <p:sp>
        <p:nvSpPr>
          <p:cNvPr id="28" name="Line Callout 1 27"/>
          <p:cNvSpPr/>
          <p:nvPr/>
        </p:nvSpPr>
        <p:spPr>
          <a:xfrm>
            <a:off x="115463" y="859451"/>
            <a:ext cx="2347740" cy="2232021"/>
          </a:xfrm>
          <a:prstGeom prst="borderCallout1">
            <a:avLst>
              <a:gd name="adj1" fmla="val 30938"/>
              <a:gd name="adj2" fmla="val 100625"/>
              <a:gd name="adj3" fmla="val 67863"/>
              <a:gd name="adj4" fmla="val 134466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This can be trusted because verified from previous block, all the way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back to genesis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20790" y="5523824"/>
            <a:ext cx="1956936" cy="830997"/>
          </a:xfrm>
          <a:prstGeom prst="rect">
            <a:avLst/>
          </a:prstGeom>
          <a:ln w="38100" cap="sq" cmpd="sng">
            <a:solidFill>
              <a:srgbClr val="000000"/>
            </a:solidFill>
            <a:rou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More typical: </a:t>
            </a:r>
            <a:br>
              <a:rPr lang="en-US" sz="2400" dirty="0" smtClean="0"/>
            </a:br>
            <a:r>
              <a:rPr lang="en-US" sz="2400" dirty="0" smtClean="0"/>
              <a:t>3-party model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4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2" grpId="0"/>
      <p:bldP spid="25" grpId="0"/>
      <p:bldP spid="26" grpId="0"/>
      <p:bldP spid="5" grpId="0" animBg="1"/>
      <p:bldP spid="28" grpId="0" animBg="1"/>
      <p:bldP spid="28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-2947"/>
            <a:ext cx="631036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Prior Work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7979" y="1645491"/>
            <a:ext cx="117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Skip list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9875" y="2338412"/>
            <a:ext cx="15540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251333" y="2041358"/>
            <a:ext cx="162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Update </a:t>
            </a:r>
            <a:br>
              <a:rPr lang="en-US" sz="2400" dirty="0" smtClean="0"/>
            </a:br>
            <a:r>
              <a:rPr lang="en-US" sz="2400" dirty="0" smtClean="0"/>
              <a:t>existing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1333" y="2974622"/>
            <a:ext cx="16289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Insert </a:t>
            </a:r>
            <a:br>
              <a:rPr lang="en-US" sz="2400" dirty="0" smtClean="0"/>
            </a:b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9875" y="3078050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693389" y="5657672"/>
            <a:ext cx="2450611" cy="1200328"/>
          </a:xfrm>
          <a:prstGeom prst="rect">
            <a:avLst/>
          </a:prstGeom>
          <a:ln w="38100" cap="sq" cmpd="sng">
            <a:solidFill>
              <a:schemeClr val="tx1"/>
            </a:solidFill>
            <a:rou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 = # of PKs</a:t>
            </a:r>
          </a:p>
          <a:p>
            <a:r>
              <a:rPr lang="en-US" sz="2400" dirty="0" smtClean="0"/>
              <a:t>H = length of hash</a:t>
            </a:r>
          </a:p>
          <a:p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6565" y="680971"/>
            <a:ext cx="996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relevant prior work is </a:t>
            </a:r>
            <a:r>
              <a:rPr lang="en-US" sz="2400" dirty="0" smtClean="0"/>
              <a:t>based </a:t>
            </a:r>
            <a:r>
              <a:rPr lang="en-US" sz="2400" dirty="0" smtClean="0"/>
              <a:t>on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trees; </a:t>
            </a:r>
            <a:br>
              <a:rPr lang="en-US" sz="2400" dirty="0" smtClean="0"/>
            </a:br>
            <a:r>
              <a:rPr lang="en-US" sz="2400" dirty="0" smtClean="0"/>
              <a:t>differences are how to structure/rebalance the underlying binary tree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50909" y="3805619"/>
            <a:ext cx="903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</a:t>
            </a:r>
            <a:br>
              <a:rPr lang="en-US" sz="2400" dirty="0" smtClean="0"/>
            </a:br>
            <a:r>
              <a:rPr lang="en-US" sz="2400" dirty="0" smtClean="0"/>
              <a:t>   (bad randomness =&gt; unbalanced tree =&gt; very long proofs =&gt; </a:t>
            </a:r>
            <a:r>
              <a:rPr lang="en-US" sz="2400" dirty="0" err="1" smtClean="0"/>
              <a:t>DoS</a:t>
            </a:r>
            <a:r>
              <a:rPr lang="en-US" sz="2400" dirty="0" smtClean="0"/>
              <a:t>)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55791" y="1645491"/>
            <a:ext cx="409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Papamanthou-Tamassia</a:t>
            </a:r>
            <a:r>
              <a:rPr lang="en-US" sz="2400" dirty="0" smtClean="0"/>
              <a:t> </a:t>
            </a:r>
            <a:r>
              <a:rPr lang="uk-UA" sz="2400" dirty="0" smtClean="0"/>
              <a:t>’</a:t>
            </a:r>
            <a:r>
              <a:rPr lang="en-US" sz="2400" dirty="0" smtClean="0"/>
              <a:t>07]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34463" y="3821880"/>
            <a:ext cx="369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require trusted </a:t>
            </a:r>
            <a:r>
              <a:rPr lang="en-US" sz="2400" dirty="0" smtClean="0">
                <a:solidFill>
                  <a:prstClr val="black"/>
                </a:solidFill>
              </a:rPr>
              <a:t>randomness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4843" y="-63119"/>
            <a:ext cx="3118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: Proof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6" grpId="0" animBg="1"/>
      <p:bldP spid="28" grpId="0"/>
      <p:bldP spid="15" grpId="0"/>
      <p:bldP spid="16" grpId="0" animBg="1"/>
      <p:bldP spid="25" grpId="0" animBg="1"/>
      <p:bldP spid="35" grpId="0"/>
      <p:bldP spid="36" grpId="0"/>
      <p:bldP spid="37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677979" y="1645491"/>
            <a:ext cx="117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Skip list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9875" y="2338412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251333" y="2041358"/>
            <a:ext cx="162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Update </a:t>
            </a:r>
            <a:br>
              <a:rPr lang="en-US" sz="2400" dirty="0" smtClean="0"/>
            </a:br>
            <a:r>
              <a:rPr lang="en-US" sz="2400" dirty="0" smtClean="0"/>
              <a:t>existing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088" y="1645491"/>
            <a:ext cx="158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Red-black+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1333" y="2974622"/>
            <a:ext cx="16289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Insert </a:t>
            </a:r>
            <a:br>
              <a:rPr lang="en-US" sz="2400" dirty="0" smtClean="0"/>
            </a:b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9875" y="3078050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2879" y="2338412"/>
            <a:ext cx="182143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(H+K) log 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2878" y="3065222"/>
            <a:ext cx="1821437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 (H+K) log 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693389" y="5657672"/>
            <a:ext cx="2450611" cy="1200328"/>
          </a:xfrm>
          <a:prstGeom prst="rect">
            <a:avLst/>
          </a:prstGeom>
          <a:ln w="38100" cap="sq" cmpd="sng">
            <a:solidFill>
              <a:schemeClr val="tx1"/>
            </a:solidFill>
            <a:rou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 = # of PKs</a:t>
            </a:r>
          </a:p>
          <a:p>
            <a:r>
              <a:rPr lang="en-US" sz="2400" dirty="0" smtClean="0"/>
              <a:t>H = length of hash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2779" y="6370679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 = length of PK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2577" y="1645491"/>
            <a:ext cx="995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[Miller-Hicks-Katz-Shi ‘14]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6605" y="3806491"/>
            <a:ext cx="355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r>
              <a:rPr lang="en-US" sz="2400" dirty="0" smtClean="0"/>
              <a:t>-black tree rebalancing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requires </a:t>
            </a:r>
            <a:r>
              <a:rPr lang="en-US" sz="2400" dirty="0" smtClean="0"/>
              <a:t>more nodes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623744" y="1957171"/>
            <a:ext cx="420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work for </a:t>
            </a:r>
            <a:r>
              <a:rPr lang="en-US" sz="2400" dirty="0">
                <a:solidFill>
                  <a:prstClr val="black"/>
                </a:solidFill>
              </a:rPr>
              <a:t>generic data </a:t>
            </a:r>
            <a:r>
              <a:rPr lang="en-US" sz="2400" dirty="0" smtClean="0">
                <a:solidFill>
                  <a:prstClr val="black"/>
                </a:solidFill>
              </a:rPr>
              <a:t>structures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34463" y="3821880"/>
            <a:ext cx="2286228" cy="400110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trusted randomness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31510" y="3526887"/>
            <a:ext cx="0" cy="29499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237604" y="-2947"/>
            <a:ext cx="631036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Prior Work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65" y="680971"/>
            <a:ext cx="996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relevant prior work is </a:t>
            </a:r>
            <a:r>
              <a:rPr lang="en-US" sz="2400" dirty="0" smtClean="0"/>
              <a:t>based </a:t>
            </a:r>
            <a:r>
              <a:rPr lang="en-US" sz="2400" dirty="0" smtClean="0"/>
              <a:t>on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trees; </a:t>
            </a:r>
            <a:br>
              <a:rPr lang="en-US" sz="2400" dirty="0" smtClean="0"/>
            </a:br>
            <a:r>
              <a:rPr lang="en-US" sz="2400" dirty="0" smtClean="0"/>
              <a:t>differences are how to structure/rebalance the underlying binary tree</a:t>
            </a:r>
            <a:endParaRPr lang="en-US" sz="2400" u="sng" dirty="0"/>
          </a:p>
        </p:txBody>
      </p:sp>
      <p:sp>
        <p:nvSpPr>
          <p:cNvPr id="31" name="Rectangle 30"/>
          <p:cNvSpPr/>
          <p:nvPr/>
        </p:nvSpPr>
        <p:spPr>
          <a:xfrm>
            <a:off x="4414843" y="-63119"/>
            <a:ext cx="3118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: Proof Length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5980" y="3442578"/>
            <a:ext cx="584815" cy="37930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305300" y="2338412"/>
            <a:ext cx="1993993" cy="12962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4" grpId="0"/>
      <p:bldP spid="21" grpId="0"/>
      <p:bldP spid="2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677979" y="1645491"/>
            <a:ext cx="117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Skip list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9875" y="2338412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251333" y="2041358"/>
            <a:ext cx="162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Update </a:t>
            </a:r>
            <a:br>
              <a:rPr lang="en-US" sz="2400" dirty="0" smtClean="0"/>
            </a:br>
            <a:r>
              <a:rPr lang="en-US" sz="2400" dirty="0" smtClean="0"/>
              <a:t>existing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088" y="1645491"/>
            <a:ext cx="158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Red-black+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1333" y="2974622"/>
            <a:ext cx="16289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Insert </a:t>
            </a:r>
            <a:br>
              <a:rPr lang="en-US" sz="2400" dirty="0" smtClean="0"/>
            </a:b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9875" y="3078050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2879" y="2338412"/>
            <a:ext cx="182143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(H+K) log 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2878" y="3065222"/>
            <a:ext cx="1821437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 (H+K) log 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693389" y="5657672"/>
            <a:ext cx="2450611" cy="1200328"/>
          </a:xfrm>
          <a:prstGeom prst="rect">
            <a:avLst/>
          </a:prstGeom>
          <a:ln w="38100" cap="sq" cmpd="sng">
            <a:solidFill>
              <a:schemeClr val="tx1"/>
            </a:solidFill>
            <a:rou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 = # of PKs</a:t>
            </a:r>
          </a:p>
          <a:p>
            <a:r>
              <a:rPr lang="en-US" sz="2400" dirty="0" smtClean="0"/>
              <a:t>H = length of hash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2779" y="6370679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 = length of PK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34463" y="3821880"/>
            <a:ext cx="2286228" cy="400110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trusted randomness</a:t>
            </a:r>
            <a:endParaRPr lang="en-US" sz="2000" dirty="0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237604" y="-2947"/>
            <a:ext cx="631036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Prior Work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65" y="680971"/>
            <a:ext cx="996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relevant prior work is </a:t>
            </a:r>
            <a:r>
              <a:rPr lang="en-US" sz="2400" dirty="0" smtClean="0"/>
              <a:t>based </a:t>
            </a:r>
            <a:r>
              <a:rPr lang="en-US" sz="2400" dirty="0" smtClean="0"/>
              <a:t>on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trees; </a:t>
            </a:r>
            <a:br>
              <a:rPr lang="en-US" sz="2400" dirty="0" smtClean="0"/>
            </a:br>
            <a:r>
              <a:rPr lang="en-US" sz="2400" dirty="0" smtClean="0"/>
              <a:t>differences are how to structure/rebalance the underlying binary tree</a:t>
            </a:r>
            <a:endParaRPr lang="en-US" sz="2400" u="sng" dirty="0"/>
          </a:p>
        </p:txBody>
      </p:sp>
      <p:sp>
        <p:nvSpPr>
          <p:cNvPr id="31" name="Rectangle 30"/>
          <p:cNvSpPr/>
          <p:nvPr/>
        </p:nvSpPr>
        <p:spPr>
          <a:xfrm>
            <a:off x="4414843" y="-63119"/>
            <a:ext cx="3118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: Proof Length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08283" y="1645491"/>
            <a:ext cx="335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Various 3-party solutions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3303" y="2338412"/>
            <a:ext cx="342621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</a:t>
            </a:r>
            <a:r>
              <a:rPr lang="en-US" sz="2400" dirty="0" smtClean="0"/>
              <a:t>log N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33303" y="3065222"/>
            <a:ext cx="3491101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N/A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48284" y="2317610"/>
            <a:ext cx="4135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Naor-Nissim</a:t>
            </a:r>
            <a:r>
              <a:rPr lang="en-US" sz="2400" dirty="0" smtClean="0"/>
              <a:t> 00,</a:t>
            </a:r>
            <a:br>
              <a:rPr lang="en-US" sz="2400" dirty="0" smtClean="0"/>
            </a:br>
            <a:r>
              <a:rPr lang="en-US" sz="2400" dirty="0" smtClean="0"/>
              <a:t> GT00,GTS01,</a:t>
            </a:r>
            <a:br>
              <a:rPr lang="en-US" sz="2400" dirty="0" smtClean="0"/>
            </a:br>
            <a:r>
              <a:rPr lang="en-US" sz="2400" dirty="0" smtClean="0"/>
              <a:t> AGT01,MNDGKS04,</a:t>
            </a:r>
            <a:br>
              <a:rPr lang="en-US" sz="2400" dirty="0" smtClean="0"/>
            </a:br>
            <a:r>
              <a:rPr lang="en-US" sz="2400" dirty="0" smtClean="0"/>
              <a:t> GPT07,CW11</a:t>
            </a:r>
            <a:r>
              <a:rPr lang="is-IS" sz="2400" dirty="0" smtClean="0"/>
              <a:t>…</a:t>
            </a:r>
            <a:r>
              <a:rPr lang="en-US" sz="2400" dirty="0" smtClean="0"/>
              <a:t>]</a:t>
            </a:r>
            <a:endParaRPr lang="en-US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433303" y="3805619"/>
            <a:ext cx="3491101" cy="120032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Don’t produce a proof</a:t>
            </a:r>
            <a:br>
              <a:rPr lang="en-US" sz="2400" dirty="0" smtClean="0"/>
            </a:br>
            <a:r>
              <a:rPr lang="en-US" sz="2400" dirty="0" smtClean="0"/>
              <a:t>that allows verifier to compute new root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119489" y="3526887"/>
            <a:ext cx="0" cy="29499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731510" y="3526887"/>
            <a:ext cx="0" cy="29499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2" grpId="0" animBg="1"/>
      <p:bldP spid="33" grpId="1"/>
      <p:bldP spid="33" grpId="2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677979" y="1645491"/>
            <a:ext cx="117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Skip list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9875" y="2338412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251333" y="2041358"/>
            <a:ext cx="162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Update </a:t>
            </a:r>
            <a:br>
              <a:rPr lang="en-US" sz="2400" dirty="0" smtClean="0"/>
            </a:br>
            <a:r>
              <a:rPr lang="en-US" sz="2400" dirty="0" smtClean="0"/>
              <a:t>existing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088" y="1645491"/>
            <a:ext cx="158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Red-black+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1333" y="2974622"/>
            <a:ext cx="16289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Insert </a:t>
            </a:r>
            <a:br>
              <a:rPr lang="en-US" sz="2400" dirty="0" smtClean="0"/>
            </a:b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9875" y="3078050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2879" y="2338412"/>
            <a:ext cx="182143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(H+K) log 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2878" y="3065222"/>
            <a:ext cx="1821437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 (H+K) log 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693389" y="5657672"/>
            <a:ext cx="2450611" cy="1200328"/>
          </a:xfrm>
          <a:prstGeom prst="rect">
            <a:avLst/>
          </a:prstGeom>
          <a:ln w="38100" cap="sq" cmpd="sng">
            <a:solidFill>
              <a:schemeClr val="tx1"/>
            </a:solidFill>
            <a:rou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 = # of PKs</a:t>
            </a:r>
          </a:p>
          <a:p>
            <a:r>
              <a:rPr lang="en-US" sz="2400" dirty="0" smtClean="0"/>
              <a:t>H = length of hash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2779" y="6370679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 = length of PK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34463" y="3821880"/>
            <a:ext cx="2286228" cy="400110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trusted randomness</a:t>
            </a:r>
            <a:endParaRPr lang="en-US" sz="2000" dirty="0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237604" y="-2947"/>
            <a:ext cx="631036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Prior Work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65" y="680971"/>
            <a:ext cx="996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relevant prior work </a:t>
            </a:r>
            <a:r>
              <a:rPr lang="en-US" sz="2400" dirty="0" smtClean="0"/>
              <a:t>is </a:t>
            </a:r>
            <a:r>
              <a:rPr lang="en-US" sz="2400" dirty="0" smtClean="0"/>
              <a:t>based on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trees; </a:t>
            </a:r>
            <a:br>
              <a:rPr lang="en-US" sz="2400" dirty="0" smtClean="0"/>
            </a:br>
            <a:r>
              <a:rPr lang="en-US" sz="2400" dirty="0" smtClean="0"/>
              <a:t>differences are how to structure/rebalance the underlying binary tree</a:t>
            </a:r>
            <a:endParaRPr lang="en-US" sz="2400" u="sng" dirty="0"/>
          </a:p>
        </p:txBody>
      </p:sp>
      <p:sp>
        <p:nvSpPr>
          <p:cNvPr id="31" name="Rectangle 30"/>
          <p:cNvSpPr/>
          <p:nvPr/>
        </p:nvSpPr>
        <p:spPr>
          <a:xfrm>
            <a:off x="4414843" y="-63119"/>
            <a:ext cx="3118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: Proof Length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31510" y="3526887"/>
            <a:ext cx="0" cy="29499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677979" y="1645491"/>
            <a:ext cx="117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Skip list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9875" y="2338412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251333" y="2041358"/>
            <a:ext cx="1628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Update </a:t>
            </a:r>
            <a:br>
              <a:rPr lang="en-US" sz="2400" dirty="0" smtClean="0"/>
            </a:br>
            <a:r>
              <a:rPr lang="en-US" sz="2400" dirty="0" smtClean="0"/>
              <a:t>existing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7088" y="1645491"/>
            <a:ext cx="158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Red-black+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251333" y="2974622"/>
            <a:ext cx="1628908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Insert </a:t>
            </a:r>
            <a:br>
              <a:rPr lang="en-US" sz="2400" dirty="0" smtClean="0"/>
            </a:b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39875" y="3078050"/>
            <a:ext cx="1554042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1.5 H log 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12879" y="2338412"/>
            <a:ext cx="182143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(H+K) log 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2878" y="3065222"/>
            <a:ext cx="1821437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 (H+K) log N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6693389" y="5657672"/>
            <a:ext cx="2450611" cy="1200328"/>
          </a:xfrm>
          <a:prstGeom prst="rect">
            <a:avLst/>
          </a:prstGeom>
          <a:ln w="38100" cap="sq" cmpd="sng">
            <a:solidFill>
              <a:schemeClr val="tx1"/>
            </a:solidFill>
            <a:rou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 = # of PKs</a:t>
            </a:r>
          </a:p>
          <a:p>
            <a:r>
              <a:rPr lang="en-US" sz="2400" dirty="0" smtClean="0"/>
              <a:t>H = length of hash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2779" y="6370679"/>
            <a:ext cx="2146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K = length of PK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34463" y="3821880"/>
            <a:ext cx="2286228" cy="400110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trusted randomness</a:t>
            </a:r>
            <a:endParaRPr lang="en-US" sz="2000" dirty="0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237604" y="-2947"/>
            <a:ext cx="631036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Our Work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65" y="680971"/>
            <a:ext cx="996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relevant prior work is </a:t>
            </a:r>
            <a:r>
              <a:rPr lang="en-US" sz="2400" dirty="0" smtClean="0"/>
              <a:t>based </a:t>
            </a:r>
            <a:r>
              <a:rPr lang="en-US" sz="2400" dirty="0" smtClean="0"/>
              <a:t>on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trees; </a:t>
            </a:r>
            <a:br>
              <a:rPr lang="en-US" sz="2400" dirty="0" smtClean="0"/>
            </a:br>
            <a:r>
              <a:rPr lang="en-US" sz="2400" dirty="0" smtClean="0"/>
              <a:t>differences are how to structure/rebalance the underlying binary tree</a:t>
            </a:r>
            <a:endParaRPr lang="en-US" sz="2400" u="sng" dirty="0"/>
          </a:p>
        </p:txBody>
      </p:sp>
      <p:sp>
        <p:nvSpPr>
          <p:cNvPr id="31" name="Rectangle 30"/>
          <p:cNvSpPr/>
          <p:nvPr/>
        </p:nvSpPr>
        <p:spPr>
          <a:xfrm>
            <a:off x="4414843" y="-63119"/>
            <a:ext cx="3118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: Proof Length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7607" y="1645491"/>
            <a:ext cx="128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AVL+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7607" y="2338412"/>
            <a:ext cx="128947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 log 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7607" y="3065222"/>
            <a:ext cx="1289478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 log 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5650" y="4297591"/>
            <a:ext cx="3815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Source of improvements: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438777" y="4717985"/>
            <a:ext cx="7253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AVL trees have near-optimal depth (unlike skip lists)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38777" y="5141783"/>
            <a:ext cx="847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Rebalancing operations in AVL trees almost never use nodes </a:t>
            </a:r>
            <a:br>
              <a:rPr lang="en-US" sz="2400" dirty="0" smtClean="0"/>
            </a:br>
            <a:r>
              <a:rPr lang="en-US" sz="2400" dirty="0" smtClean="0"/>
              <a:t>   that are not on the path to the leaf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38777" y="5908131"/>
            <a:ext cx="8479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Targeted (as opposed to generic) algorithms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731510" y="3526887"/>
            <a:ext cx="0" cy="29499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-13728" y="-2947"/>
            <a:ext cx="9630640" cy="60383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Implementation results: single-op proof size</a:t>
            </a:r>
            <a:endParaRPr lang="en-US" sz="3600" dirty="0">
              <a:latin typeface="+mn-lt"/>
            </a:endParaRPr>
          </a:p>
        </p:txBody>
      </p:sp>
      <p:pic>
        <p:nvPicPr>
          <p:cNvPr id="8" name="Picture 7" descr="p2sizeAverageTN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40" y="1071605"/>
            <a:ext cx="4331203" cy="3603467"/>
          </a:xfrm>
          <a:prstGeom prst="rect">
            <a:avLst/>
          </a:prstGeom>
        </p:spPr>
      </p:pic>
      <p:pic>
        <p:nvPicPr>
          <p:cNvPr id="9" name="Picture 8" descr="ethAV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3441"/>
          <a:stretch/>
        </p:blipFill>
        <p:spPr>
          <a:xfrm>
            <a:off x="243751" y="861631"/>
            <a:ext cx="4556713" cy="381344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5411" y="4834418"/>
            <a:ext cx="821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For N = 1 000 000 our modify/insert proof size = 765 bytes </a:t>
            </a:r>
            <a:br>
              <a:rPr lang="en-US" sz="2400" dirty="0" smtClean="0"/>
            </a:br>
            <a:r>
              <a:rPr lang="en-US" sz="2400" dirty="0" smtClean="0"/>
              <a:t>   (with 256-bit keys/hashes, 64-bit values)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25411" y="5683422"/>
            <a:ext cx="691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Deletion proofs are about 50 bytes longer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23863" y="6207834"/>
            <a:ext cx="10128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smtClean="0"/>
              <a:t>Improves many 3</a:t>
            </a:r>
            <a:r>
              <a:rPr lang="en-US" sz="2400" dirty="0" smtClean="0"/>
              <a:t>-party </a:t>
            </a:r>
            <a:r>
              <a:rPr lang="en-US" sz="2400" dirty="0" smtClean="0"/>
              <a:t>works (</a:t>
            </a:r>
            <a:r>
              <a:rPr lang="en-US" sz="2400" dirty="0" smtClean="0"/>
              <a:t>e.g., [Crosby-Wallach ‘11])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Further improvement: combining proofs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33" y="4366089"/>
            <a:ext cx="118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2030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1363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693763" y="3976541"/>
            <a:ext cx="396724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79515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989" y="4908200"/>
            <a:ext cx="3202047" cy="644813"/>
            <a:chOff x="442644" y="5162911"/>
            <a:chExt cx="3202047" cy="644813"/>
          </a:xfrm>
        </p:grpSpPr>
        <p:sp>
          <p:nvSpPr>
            <p:cNvPr id="39" name="TextBox 38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D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 </a:t>
              </a:r>
              <a:endParaRPr lang="en-US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6286" y="292026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55" name="Picture 54" descr="chain-146909_12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accounts root hash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114166" y="6316065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0099" y="5406956"/>
            <a:ext cx="3202047" cy="644813"/>
            <a:chOff x="442644" y="5162911"/>
            <a:chExt cx="3202047" cy="644813"/>
          </a:xfrm>
        </p:grpSpPr>
        <p:sp>
          <p:nvSpPr>
            <p:cNvPr id="95" name="TextBox 94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/>
                <a:t>F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35</a:t>
              </a:r>
              <a:endParaRPr lang="en-US" sz="2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8551" y="5918540"/>
            <a:ext cx="3202047" cy="644813"/>
            <a:chOff x="442644" y="5162911"/>
            <a:chExt cx="3202047" cy="644813"/>
          </a:xfrm>
        </p:grpSpPr>
        <p:sp>
          <p:nvSpPr>
            <p:cNvPr id="101" name="TextBox 100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H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29</a:t>
              </a:r>
              <a:endParaRPr lang="en-US" sz="2400" dirty="0"/>
            </a:p>
          </p:txBody>
        </p:sp>
      </p:grpSp>
      <p:sp>
        <p:nvSpPr>
          <p:cNvPr id="82" name="Left Brace 81"/>
          <p:cNvSpPr/>
          <p:nvPr/>
        </p:nvSpPr>
        <p:spPr>
          <a:xfrm rot="10800000">
            <a:off x="3059422" y="5078520"/>
            <a:ext cx="199189" cy="164403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50866" y="5291647"/>
            <a:ext cx="46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These proofs overlap.</a:t>
            </a:r>
          </a:p>
          <a:p>
            <a:pPr marL="342900" indent="-342900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- Some values can omitted because</a:t>
            </a:r>
            <a:br>
              <a:rPr lang="en-US" sz="2400" dirty="0" smtClean="0"/>
            </a:br>
            <a:r>
              <a:rPr lang="en-US" sz="2400" dirty="0" smtClean="0"/>
              <a:t>   verifier will compute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Further improvement: combining proofs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33" y="4366089"/>
            <a:ext cx="11822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2030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1363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693763" y="3976541"/>
            <a:ext cx="396724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79515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989" y="4908200"/>
            <a:ext cx="3202047" cy="644813"/>
            <a:chOff x="442644" y="5162911"/>
            <a:chExt cx="3202047" cy="644813"/>
          </a:xfrm>
        </p:grpSpPr>
        <p:sp>
          <p:nvSpPr>
            <p:cNvPr id="39" name="TextBox 38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D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 </a:t>
              </a:r>
              <a:endParaRPr lang="en-US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6286" y="292026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55" name="Picture 54" descr="chain-146909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accounts root hash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114166" y="6316065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0099" y="5406956"/>
            <a:ext cx="3202047" cy="644813"/>
            <a:chOff x="442644" y="5162911"/>
            <a:chExt cx="3202047" cy="644813"/>
          </a:xfrm>
        </p:grpSpPr>
        <p:sp>
          <p:nvSpPr>
            <p:cNvPr id="95" name="TextBox 94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/>
                <a:t>F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35</a:t>
              </a:r>
              <a:endParaRPr lang="en-US" sz="2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8551" y="5918540"/>
            <a:ext cx="3202047" cy="644813"/>
            <a:chOff x="442644" y="5162911"/>
            <a:chExt cx="3202047" cy="644813"/>
          </a:xfrm>
        </p:grpSpPr>
        <p:sp>
          <p:nvSpPr>
            <p:cNvPr id="101" name="TextBox 100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H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29</a:t>
              </a:r>
              <a:endParaRPr lang="en-US" sz="2400" dirty="0"/>
            </a:p>
          </p:txBody>
        </p:sp>
      </p:grpSp>
      <p:sp>
        <p:nvSpPr>
          <p:cNvPr id="82" name="Left Brace 81"/>
          <p:cNvSpPr/>
          <p:nvPr/>
        </p:nvSpPr>
        <p:spPr>
          <a:xfrm rot="10800000">
            <a:off x="3059422" y="5078520"/>
            <a:ext cx="199189" cy="164403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50866" y="5291647"/>
            <a:ext cx="46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These proofs overlap.</a:t>
            </a:r>
          </a:p>
          <a:p>
            <a:pPr marL="342900" indent="-342900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- Some values can omitted because</a:t>
            </a:r>
            <a:br>
              <a:rPr lang="en-US" sz="2400" dirty="0" smtClean="0"/>
            </a:br>
            <a:r>
              <a:rPr lang="en-US" sz="2400" dirty="0" smtClean="0"/>
              <a:t>   verifier will compute them</a:t>
            </a:r>
          </a:p>
        </p:txBody>
      </p:sp>
    </p:spTree>
    <p:extLst>
      <p:ext uri="{BB962C8B-B14F-4D97-AF65-F5344CB8AC3E}">
        <p14:creationId xmlns:p14="http://schemas.microsoft.com/office/powerpoint/2010/main" val="34227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Further improvement: combining proofs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33" y="4366089"/>
            <a:ext cx="118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7674" y="4366089"/>
            <a:ext cx="1125016" cy="461665"/>
          </a:xfrm>
          <a:prstGeom prst="rect">
            <a:avLst/>
          </a:prstGeom>
          <a:solidFill>
            <a:srgbClr val="82A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2407" y="4366089"/>
            <a:ext cx="956205" cy="461665"/>
          </a:xfrm>
          <a:prstGeom prst="rect">
            <a:avLst/>
          </a:prstGeom>
          <a:solidFill>
            <a:srgbClr val="82A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693763" y="3976541"/>
            <a:ext cx="396724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80510" y="3976541"/>
            <a:ext cx="478102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solidFill>
            <a:srgbClr val="82A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solidFill>
            <a:srgbClr val="82A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989" y="4908200"/>
            <a:ext cx="2803433" cy="644813"/>
            <a:chOff x="442644" y="5162911"/>
            <a:chExt cx="2803433" cy="644813"/>
          </a:xfrm>
        </p:grpSpPr>
        <p:sp>
          <p:nvSpPr>
            <p:cNvPr id="39" name="TextBox 38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14873" y="5346059"/>
              <a:ext cx="731204" cy="461665"/>
            </a:xfrm>
            <a:prstGeom prst="rect">
              <a:avLst/>
            </a:prstGeom>
            <a:solidFill>
              <a:srgbClr val="82A0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D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 </a:t>
              </a:r>
              <a:endParaRPr lang="en-US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6286" y="292026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55" name="Picture 54" descr="chain-146909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accounts root hash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114166" y="6316065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0099" y="5406956"/>
            <a:ext cx="3202047" cy="644813"/>
            <a:chOff x="442644" y="5162911"/>
            <a:chExt cx="3202047" cy="644813"/>
          </a:xfrm>
        </p:grpSpPr>
        <p:sp>
          <p:nvSpPr>
            <p:cNvPr id="95" name="TextBox 94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/>
                <a:t>F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35</a:t>
              </a:r>
              <a:endParaRPr lang="en-US" sz="2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8551" y="5918540"/>
            <a:ext cx="3202047" cy="644813"/>
            <a:chOff x="442644" y="5162911"/>
            <a:chExt cx="3202047" cy="644813"/>
          </a:xfrm>
        </p:grpSpPr>
        <p:sp>
          <p:nvSpPr>
            <p:cNvPr id="101" name="TextBox 100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H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29</a:t>
              </a:r>
              <a:endParaRPr lang="en-US" sz="2400" dirty="0"/>
            </a:p>
          </p:txBody>
        </p:sp>
      </p:grpSp>
      <p:sp>
        <p:nvSpPr>
          <p:cNvPr id="82" name="Left Brace 81"/>
          <p:cNvSpPr/>
          <p:nvPr/>
        </p:nvSpPr>
        <p:spPr>
          <a:xfrm rot="10800000">
            <a:off x="3059422" y="5078520"/>
            <a:ext cx="199189" cy="164403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50866" y="5291647"/>
            <a:ext cx="46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These proofs overlap.</a:t>
            </a:r>
          </a:p>
          <a:p>
            <a:pPr marL="342900" indent="-342900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- Some values can omitted because</a:t>
            </a:r>
            <a:br>
              <a:rPr lang="en-US" sz="2400" dirty="0" smtClean="0"/>
            </a:br>
            <a:r>
              <a:rPr lang="en-US" sz="2400" dirty="0" smtClean="0"/>
              <a:t>   verifier will compute them</a:t>
            </a:r>
          </a:p>
        </p:txBody>
      </p:sp>
    </p:spTree>
    <p:extLst>
      <p:ext uri="{BB962C8B-B14F-4D97-AF65-F5344CB8AC3E}">
        <p14:creationId xmlns:p14="http://schemas.microsoft.com/office/powerpoint/2010/main" val="9206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330200" y="-245529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Motivation: validating transactions</a:t>
            </a:r>
            <a:endParaRPr lang="en-US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68086" y="746682"/>
            <a:ext cx="73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084" y="710471"/>
            <a:ext cx="302081" cy="3149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9724" y="746682"/>
            <a:ext cx="112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95523" y="1050855"/>
            <a:ext cx="151404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66252" y="591696"/>
            <a:ext cx="68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632" y="1339411"/>
            <a:ext cx="71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Stateless validation</a:t>
            </a:r>
            <a:r>
              <a:rPr lang="en-US" sz="2400" dirty="0" smtClean="0"/>
              <a:t>: Check syntax, signature of 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etc.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76632" y="2423758"/>
            <a:ext cx="849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Stateful</a:t>
            </a:r>
            <a:r>
              <a:rPr lang="en-US" sz="2400" u="sng" dirty="0" smtClean="0"/>
              <a:t> validation</a:t>
            </a:r>
            <a:r>
              <a:rPr lang="en-US" sz="2400" dirty="0" smtClean="0"/>
              <a:t>: Check that 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has </a:t>
            </a:r>
            <a:r>
              <a:rPr lang="en-US" sz="2400" dirty="0" smtClean="0">
                <a:sym typeface="Symbol"/>
              </a:rPr>
              <a:t>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14 </a:t>
            </a:r>
            <a:r>
              <a:rPr lang="ru-RU" sz="2400" dirty="0" smtClean="0"/>
              <a:t>     </a:t>
            </a:r>
            <a:r>
              <a:rPr lang="en-US" sz="2400" dirty="0" smtClean="0"/>
              <a:t>(+ fee)</a:t>
            </a:r>
            <a:endParaRPr lang="en-US" sz="24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671070" y="1808315"/>
            <a:ext cx="71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required info is in the transaction itself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1070" y="2941047"/>
            <a:ext cx="834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Requires knowing how much 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has based on prior transactions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41996" y="360929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 36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41996" y="405669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684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41996" y="49514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1996" y="45040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2</a:t>
            </a:r>
            <a:endParaRPr lang="en-US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02" y="2533446"/>
            <a:ext cx="302081" cy="31498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059696" y="360929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 347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059696" y="405669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 98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059696" y="49514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2059696" y="45040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G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50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222994" y="360929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I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222994" y="405669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J</a:t>
            </a:r>
            <a:r>
              <a:rPr lang="en-US" sz="2400" dirty="0" smtClean="0">
                <a:sym typeface="Symbol"/>
              </a:rPr>
              <a:t> 285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222994" y="49514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L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222994" y="45040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K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463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254994" y="360929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M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254994" y="405669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N</a:t>
            </a:r>
            <a:r>
              <a:rPr lang="en-US" sz="2400" dirty="0" smtClean="0">
                <a:sym typeface="Symbol"/>
              </a:rPr>
              <a:t> 76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254994" y="49514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P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88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54994" y="450409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/>
              <a:t>O</a:t>
            </a:r>
            <a:r>
              <a:rPr lang="en-US" sz="2400" baseline="-25000" dirty="0" smtClean="0"/>
              <a:t>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7930620" y="4184905"/>
            <a:ext cx="5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41996" y="5605652"/>
            <a:ext cx="599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(and growing!) dictionary data structure.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06654" y="3609298"/>
            <a:ext cx="8468870" cy="19194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57448" y="5988884"/>
            <a:ext cx="599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 in </a:t>
            </a:r>
            <a:r>
              <a:rPr lang="en-US" sz="2400" dirty="0" err="1" smtClean="0"/>
              <a:t>Bitcoin</a:t>
            </a:r>
            <a:r>
              <a:rPr lang="en-US" sz="2400" dirty="0" smtClean="0"/>
              <a:t>: 1.5GB (serialized).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59650" y="6332195"/>
            <a:ext cx="691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worse in </a:t>
            </a:r>
            <a:r>
              <a:rPr lang="en-US" sz="2400" dirty="0" err="1" smtClean="0"/>
              <a:t>multiasset</a:t>
            </a:r>
            <a:r>
              <a:rPr lang="en-US" sz="2400" dirty="0" smtClean="0"/>
              <a:t> </a:t>
            </a:r>
            <a:r>
              <a:rPr lang="en-US" sz="2400" dirty="0" err="1" smtClean="0"/>
              <a:t>blockchains</a:t>
            </a:r>
            <a:r>
              <a:rPr lang="en-US" sz="2400" dirty="0" smtClean="0"/>
              <a:t>: one per asset.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" grpId="0" animBg="1"/>
      <p:bldP spid="58" grpId="0"/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Further improvement: combining proofs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33" y="4366089"/>
            <a:ext cx="1182260" cy="461665"/>
          </a:xfrm>
          <a:prstGeom prst="rect">
            <a:avLst/>
          </a:prstGeom>
          <a:solidFill>
            <a:srgbClr val="BD85E7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solidFill>
            <a:srgbClr val="BD85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7674" y="4366089"/>
            <a:ext cx="1125016" cy="461665"/>
          </a:xfrm>
          <a:prstGeom prst="rect">
            <a:avLst/>
          </a:prstGeom>
          <a:solidFill>
            <a:srgbClr val="BD85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2407" y="4366089"/>
            <a:ext cx="956205" cy="461665"/>
          </a:xfrm>
          <a:prstGeom prst="rect">
            <a:avLst/>
          </a:prstGeom>
          <a:solidFill>
            <a:srgbClr val="BD85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693763" y="3976541"/>
            <a:ext cx="396724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80510" y="3976541"/>
            <a:ext cx="478102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solidFill>
            <a:srgbClr val="BD85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989" y="4908200"/>
            <a:ext cx="2803433" cy="644813"/>
            <a:chOff x="442644" y="5162911"/>
            <a:chExt cx="2803433" cy="644813"/>
          </a:xfrm>
        </p:grpSpPr>
        <p:sp>
          <p:nvSpPr>
            <p:cNvPr id="39" name="TextBox 38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14873" y="5346059"/>
              <a:ext cx="731204" cy="461665"/>
            </a:xfrm>
            <a:prstGeom prst="rect">
              <a:avLst/>
            </a:prstGeom>
            <a:solidFill>
              <a:srgbClr val="82A0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D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 </a:t>
              </a:r>
              <a:endParaRPr lang="en-US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6286" y="292026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55" name="Picture 54" descr="chain-146909_12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accounts root hash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114166" y="6316065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0099" y="5406956"/>
            <a:ext cx="3202047" cy="644813"/>
            <a:chOff x="442644" y="5162911"/>
            <a:chExt cx="3202047" cy="644813"/>
          </a:xfrm>
        </p:grpSpPr>
        <p:sp>
          <p:nvSpPr>
            <p:cNvPr id="95" name="TextBox 94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/>
                <a:t>F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35</a:t>
              </a:r>
              <a:endParaRPr lang="en-US" sz="2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8551" y="5918540"/>
            <a:ext cx="3202047" cy="644813"/>
            <a:chOff x="442644" y="5162911"/>
            <a:chExt cx="3202047" cy="644813"/>
          </a:xfrm>
        </p:grpSpPr>
        <p:sp>
          <p:nvSpPr>
            <p:cNvPr id="101" name="TextBox 100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H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29</a:t>
              </a:r>
              <a:endParaRPr lang="en-US" sz="2400" dirty="0"/>
            </a:p>
          </p:txBody>
        </p:sp>
      </p:grpSp>
      <p:sp>
        <p:nvSpPr>
          <p:cNvPr id="82" name="Left Brace 81"/>
          <p:cNvSpPr/>
          <p:nvPr/>
        </p:nvSpPr>
        <p:spPr>
          <a:xfrm rot="10800000">
            <a:off x="3059422" y="5078520"/>
            <a:ext cx="199189" cy="1644034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350866" y="5291647"/>
            <a:ext cx="4693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These proofs overlap.</a:t>
            </a:r>
          </a:p>
          <a:p>
            <a:pPr marL="342900" indent="-342900">
              <a:buFontTx/>
              <a:buChar char="-"/>
            </a:pPr>
            <a:endParaRPr lang="en-US" sz="800" dirty="0" smtClean="0"/>
          </a:p>
          <a:p>
            <a:r>
              <a:rPr lang="en-US" sz="2400" dirty="0" smtClean="0"/>
              <a:t>- Some values can omitted because</a:t>
            </a:r>
            <a:br>
              <a:rPr lang="en-US" sz="2400" dirty="0" smtClean="0"/>
            </a:br>
            <a:r>
              <a:rPr lang="en-US" sz="2400" dirty="0" smtClean="0"/>
              <a:t>   verifier will compute them</a:t>
            </a:r>
          </a:p>
        </p:txBody>
      </p:sp>
    </p:spTree>
    <p:extLst>
      <p:ext uri="{BB962C8B-B14F-4D97-AF65-F5344CB8AC3E}">
        <p14:creationId xmlns:p14="http://schemas.microsoft.com/office/powerpoint/2010/main" val="11654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-13728" y="-2947"/>
            <a:ext cx="9630640" cy="60383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Implementation results: batching proofs</a:t>
            </a:r>
            <a:endParaRPr lang="en-US" sz="3600" dirty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6872" y="5078150"/>
            <a:ext cx="727430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N = 1 000 000 and batch B = 2000 :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 compressed proof is </a:t>
            </a:r>
            <a:r>
              <a:rPr lang="en-US" sz="2400" dirty="0" smtClean="0">
                <a:sym typeface="Symbol"/>
              </a:rPr>
              <a:t> </a:t>
            </a:r>
            <a:r>
              <a:rPr lang="en-US" sz="2400" dirty="0" smtClean="0"/>
              <a:t>370 bytes per operation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(instead of  </a:t>
            </a:r>
            <a:r>
              <a:rPr lang="en-US" sz="2400" dirty="0" smtClean="0">
                <a:sym typeface="Symbol"/>
              </a:rPr>
              <a:t> 760 uncompressed)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75" y="600890"/>
            <a:ext cx="5585193" cy="42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09" y="1040710"/>
            <a:ext cx="4530947" cy="3467244"/>
          </a:xfrm>
          <a:prstGeom prst="rect">
            <a:avLst/>
          </a:prstGeom>
        </p:spPr>
      </p:pic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-13728" y="138563"/>
            <a:ext cx="9630640" cy="60383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Conclusion: authenticated data structures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 enable verification on commodity hardware!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458" y="1201795"/>
            <a:ext cx="2181927" cy="1227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068" y="2695585"/>
            <a:ext cx="2143439" cy="176105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3770841" y="2394134"/>
            <a:ext cx="1552331" cy="6029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2400" y="4507954"/>
            <a:ext cx="517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2400" dirty="0" smtClean="0">
                <a:hlinkClick r:id="rId7"/>
              </a:rPr>
              <a:t>ia.cr</a:t>
            </a:r>
            <a:r>
              <a:rPr lang="en-US" sz="2400" dirty="0">
                <a:hlinkClick r:id="rId7"/>
              </a:rPr>
              <a:t>/2016/</a:t>
            </a:r>
            <a:r>
              <a:rPr lang="en-US" sz="2400" dirty="0" smtClean="0">
                <a:hlinkClick r:id="rId7"/>
              </a:rPr>
              <a:t>994</a:t>
            </a:r>
            <a:r>
              <a:rPr lang="en-US" sz="2400" dirty="0" smtClean="0"/>
              <a:t>  </a:t>
            </a:r>
          </a:p>
          <a:p>
            <a:pPr>
              <a:tabLst>
                <a:tab pos="4114800" algn="l"/>
              </a:tabLst>
            </a:pPr>
            <a:endParaRPr lang="en-US" sz="1200" dirty="0"/>
          </a:p>
          <a:p>
            <a:pPr>
              <a:tabLst>
                <a:tab pos="4114800" algn="l"/>
              </a:tabLst>
            </a:pPr>
            <a:r>
              <a:rPr lang="en-US" sz="2400" dirty="0" smtClean="0">
                <a:hlinkClick r:id="rId8"/>
              </a:rPr>
              <a:t>github.com</a:t>
            </a:r>
            <a:r>
              <a:rPr lang="en-US" sz="2400" dirty="0">
                <a:hlinkClick r:id="rId8"/>
              </a:rPr>
              <a:t>/input-output-hk/</a:t>
            </a:r>
            <a:r>
              <a:rPr lang="en-US" sz="2400" dirty="0" smtClean="0">
                <a:hlinkClick r:id="rId8"/>
              </a:rPr>
              <a:t>scrypto</a:t>
            </a:r>
            <a:r>
              <a:rPr lang="en-US" sz="2400" dirty="0" smtClean="0"/>
              <a:t> </a:t>
            </a:r>
          </a:p>
          <a:p>
            <a:pPr>
              <a:tabLst>
                <a:tab pos="4114800" algn="l"/>
              </a:tabLst>
            </a:pPr>
            <a:endParaRPr lang="en-US" sz="1200" dirty="0" smtClean="0"/>
          </a:p>
          <a:p>
            <a:pPr>
              <a:tabLst>
                <a:tab pos="4114800" algn="l"/>
              </a:tabLst>
            </a:pPr>
            <a:r>
              <a:rPr lang="en-US" sz="2400" dirty="0" smtClean="0">
                <a:hlinkClick r:id="rId9"/>
              </a:rPr>
              <a:t>wavesplatform.com/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620" y="6109595"/>
            <a:ext cx="3878680" cy="6104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9670" y="4523386"/>
            <a:ext cx="995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</a:rPr>
              <a:t>Paper: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5027" y="5055804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Code (public </a:t>
            </a:r>
            <a:r>
              <a:rPr lang="en-US" sz="2400" dirty="0" smtClean="0"/>
              <a:t>domain)</a:t>
            </a:r>
            <a:r>
              <a:rPr lang="en-US" sz="2400" dirty="0"/>
              <a:t>: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9881" y="5614170"/>
            <a:ext cx="360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</a:rPr>
              <a:t>Coming </a:t>
            </a: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Waves Platform: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7" grpId="0"/>
      <p:bldP spid="1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Problem: </a:t>
            </a:r>
            <a:r>
              <a:rPr lang="en-US" dirty="0" err="1" smtClean="0">
                <a:latin typeface="+mn-lt"/>
              </a:rPr>
              <a:t>blockchain</a:t>
            </a:r>
            <a:r>
              <a:rPr lang="en-US" dirty="0" smtClean="0">
                <a:latin typeface="+mn-lt"/>
              </a:rPr>
              <a:t> validation requires storing a large state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32" y="1339411"/>
            <a:ext cx="71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Q</a:t>
            </a:r>
            <a:r>
              <a:rPr lang="en-US" sz="2400" dirty="0" smtClean="0"/>
              <a:t>: Where to keep </a:t>
            </a:r>
            <a:r>
              <a:rPr lang="en-US" sz="2400" dirty="0"/>
              <a:t>this </a:t>
            </a:r>
            <a:r>
              <a:rPr lang="en-US" sz="2400" dirty="0" smtClean="0"/>
              <a:t>state?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6482" y="1799667"/>
            <a:ext cx="968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A1</a:t>
            </a:r>
            <a:r>
              <a:rPr lang="en-US" sz="2400" dirty="0" smtClean="0"/>
              <a:t>: </a:t>
            </a:r>
            <a:r>
              <a:rPr lang="en-US" sz="2400" dirty="0" smtClean="0"/>
              <a:t>Disk storage =</a:t>
            </a:r>
            <a:r>
              <a:rPr lang="en-US" sz="2400" dirty="0"/>
              <a:t>&gt; slow validation =&gt; </a:t>
            </a:r>
            <a:r>
              <a:rPr lang="en-US" sz="2400" dirty="0" err="1" smtClean="0"/>
              <a:t>DoS</a:t>
            </a:r>
            <a:r>
              <a:rPr lang="en-US" sz="2400" dirty="0" smtClean="0"/>
              <a:t> [</a:t>
            </a:r>
            <a:r>
              <a:rPr lang="it-IT" sz="2400" dirty="0" smtClean="0"/>
              <a:t>CVE-</a:t>
            </a:r>
            <a:r>
              <a:rPr lang="it-IT" sz="2400" dirty="0"/>
              <a:t>2013-</a:t>
            </a:r>
            <a:r>
              <a:rPr lang="it-IT" sz="2400" dirty="0" smtClean="0"/>
              <a:t>2293] </a:t>
            </a:r>
            <a:endParaRPr lang="it-IT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2222848"/>
            <a:ext cx="2609292" cy="214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3497007" y="2389608"/>
            <a:ext cx="1993884" cy="1797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593" y="4286693"/>
            <a:ext cx="71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A2</a:t>
            </a:r>
            <a:r>
              <a:rPr lang="en-US" sz="2400" dirty="0" smtClean="0"/>
              <a:t>: RAM =</a:t>
            </a:r>
            <a:r>
              <a:rPr lang="en-US" sz="2400" dirty="0"/>
              <a:t>&gt; </a:t>
            </a:r>
            <a:r>
              <a:rPr lang="en-US" sz="2400" dirty="0" smtClean="0"/>
              <a:t>only powerful computers </a:t>
            </a:r>
            <a:r>
              <a:rPr lang="en-US" sz="2400" dirty="0"/>
              <a:t>=&gt; </a:t>
            </a:r>
            <a:r>
              <a:rPr lang="en-US" sz="2400" dirty="0" smtClean="0"/>
              <a:t>centralization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00" y="4979405"/>
            <a:ext cx="3140694" cy="1766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9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Problem: </a:t>
            </a:r>
            <a:r>
              <a:rPr lang="en-US" dirty="0" err="1" smtClean="0">
                <a:latin typeface="+mn-lt"/>
              </a:rPr>
              <a:t>blockchain</a:t>
            </a:r>
            <a:r>
              <a:rPr lang="en-US" dirty="0" smtClean="0">
                <a:latin typeface="+mn-lt"/>
              </a:rPr>
              <a:t> validation requires storing a large state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32" y="1339411"/>
            <a:ext cx="906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Observation</a:t>
            </a:r>
            <a:r>
              <a:rPr lang="en-US" sz="2400" dirty="0" smtClean="0"/>
              <a:t>: transaction verifier does not need this data structure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0876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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0876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876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876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8576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 347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08576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 98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8576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8576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G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50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1874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I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1874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J</a:t>
            </a:r>
            <a:r>
              <a:rPr lang="en-US" sz="2400" dirty="0" smtClean="0">
                <a:sym typeface="Symbol"/>
              </a:rPr>
              <a:t> 285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1874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L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1874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K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463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3874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M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874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N</a:t>
            </a:r>
            <a:r>
              <a:rPr lang="en-US" sz="2400" dirty="0" smtClean="0">
                <a:sym typeface="Symbol"/>
              </a:rPr>
              <a:t> 76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03874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P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88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03874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/>
              <a:t>O</a:t>
            </a:r>
            <a:r>
              <a:rPr lang="en-US" sz="2400" baseline="-25000" dirty="0" smtClean="0"/>
              <a:t>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455534" y="2005838"/>
            <a:ext cx="8468870" cy="19194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5534" y="2005838"/>
            <a:ext cx="8468870" cy="18038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5534" y="2070096"/>
            <a:ext cx="8468870" cy="18038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00178" y="2684069"/>
            <a:ext cx="5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14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Problem: </a:t>
            </a:r>
            <a:r>
              <a:rPr lang="en-US" dirty="0" err="1" smtClean="0">
                <a:latin typeface="+mn-lt"/>
              </a:rPr>
              <a:t>blockchain</a:t>
            </a:r>
            <a:r>
              <a:rPr lang="en-US" dirty="0" smtClean="0">
                <a:latin typeface="+mn-lt"/>
              </a:rPr>
              <a:t> validation requires storing a large state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32" y="1339411"/>
            <a:ext cx="906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Observation</a:t>
            </a:r>
            <a:r>
              <a:rPr lang="en-US" sz="2400" dirty="0" smtClean="0"/>
              <a:t>: transaction verifier does not need this data structure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0876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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0876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0876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876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8576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 347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08576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 98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8576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8576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G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50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1874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I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1874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J</a:t>
            </a:r>
            <a:r>
              <a:rPr lang="en-US" sz="2400" dirty="0" smtClean="0">
                <a:sym typeface="Symbol"/>
              </a:rPr>
              <a:t> 285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1874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L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1874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K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463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3874" y="2005838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M</a:t>
            </a:r>
            <a:r>
              <a:rPr lang="en-US" sz="2400" dirty="0" smtClean="0">
                <a:sym typeface="Symbol"/>
              </a:rPr>
              <a:t> 12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874" y="2453237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N</a:t>
            </a:r>
            <a:r>
              <a:rPr lang="en-US" sz="2400" dirty="0" smtClean="0">
                <a:sym typeface="Symbol"/>
              </a:rPr>
              <a:t> 76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03874" y="33480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P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88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03874" y="2900636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/>
              <a:t>O</a:t>
            </a:r>
            <a:r>
              <a:rPr lang="en-US" sz="2400" baseline="-25000" dirty="0" smtClean="0"/>
              <a:t>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3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455534" y="2005838"/>
            <a:ext cx="8468870" cy="19194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100178" y="2684069"/>
            <a:ext cx="51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2" name="Freeform 1"/>
          <p:cNvSpPr/>
          <p:nvPr/>
        </p:nvSpPr>
        <p:spPr>
          <a:xfrm>
            <a:off x="490876" y="2103619"/>
            <a:ext cx="8261994" cy="1706082"/>
          </a:xfrm>
          <a:custGeom>
            <a:avLst/>
            <a:gdLst>
              <a:gd name="connsiteX0" fmla="*/ 1603648 w 8261994"/>
              <a:gd name="connsiteY0" fmla="*/ 12828 h 1706082"/>
              <a:gd name="connsiteX1" fmla="*/ 8261994 w 8261994"/>
              <a:gd name="connsiteY1" fmla="*/ 0 h 1706082"/>
              <a:gd name="connsiteX2" fmla="*/ 8249165 w 8261994"/>
              <a:gd name="connsiteY2" fmla="*/ 1693254 h 1706082"/>
              <a:gd name="connsiteX3" fmla="*/ 12829 w 8261994"/>
              <a:gd name="connsiteY3" fmla="*/ 1706082 h 1706082"/>
              <a:gd name="connsiteX4" fmla="*/ 0 w 8261994"/>
              <a:gd name="connsiteY4" fmla="*/ 410486 h 1706082"/>
              <a:gd name="connsiteX5" fmla="*/ 1629307 w 8261994"/>
              <a:gd name="connsiteY5" fmla="*/ 436141 h 1706082"/>
              <a:gd name="connsiteX6" fmla="*/ 1603648 w 8261994"/>
              <a:gd name="connsiteY6" fmla="*/ 12828 h 170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994" h="1706082">
                <a:moveTo>
                  <a:pt x="1603648" y="12828"/>
                </a:moveTo>
                <a:lnTo>
                  <a:pt x="8261994" y="0"/>
                </a:lnTo>
                <a:cubicBezTo>
                  <a:pt x="8257718" y="564418"/>
                  <a:pt x="8253441" y="1128836"/>
                  <a:pt x="8249165" y="1693254"/>
                </a:cubicBezTo>
                <a:lnTo>
                  <a:pt x="12829" y="1706082"/>
                </a:lnTo>
                <a:lnTo>
                  <a:pt x="0" y="410486"/>
                </a:lnTo>
                <a:lnTo>
                  <a:pt x="1629307" y="436141"/>
                </a:lnTo>
                <a:lnTo>
                  <a:pt x="1603648" y="12828"/>
                </a:lnTo>
                <a:close/>
              </a:path>
            </a:pathLst>
          </a:custGeom>
          <a:blipFill rotWithShape="1">
            <a:blip r:embed="rId3">
              <a:alphaModFix amt="68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0876" y="4147207"/>
            <a:ext cx="906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Needs only proof of a single fact: the amount that 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has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84" y="4992105"/>
            <a:ext cx="96879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Idea</a:t>
            </a:r>
            <a:r>
              <a:rPr lang="en-US" sz="2400" dirty="0" smtClean="0"/>
              <a:t> </a:t>
            </a:r>
            <a:r>
              <a:rPr lang="en-US" sz="2400" dirty="0" smtClean="0"/>
              <a:t>[early versions in </a:t>
            </a:r>
            <a:r>
              <a:rPr lang="en-US" sz="2400" dirty="0" smtClean="0"/>
              <a:t>Miller ‘12, </a:t>
            </a:r>
            <a:r>
              <a:rPr lang="en-US" sz="2400" dirty="0" err="1" smtClean="0"/>
              <a:t>Ethereum</a:t>
            </a:r>
            <a:r>
              <a:rPr lang="en-US" sz="2400" dirty="0" smtClean="0"/>
              <a:t>/Wood ‘14, White ‘15]: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Use authenticated data structures (root in block header)</a:t>
            </a:r>
            <a:br>
              <a:rPr lang="en-US" sz="2400" dirty="0" smtClean="0"/>
            </a:br>
            <a:r>
              <a:rPr lang="en-US" sz="2400" dirty="0" smtClean="0"/>
              <a:t>            </a:t>
            </a:r>
            <a:r>
              <a:rPr lang="en-US" sz="2400" dirty="0"/>
              <a:t> </a:t>
            </a:r>
            <a:r>
              <a:rPr lang="en-US" sz="2400" dirty="0" smtClean="0"/>
              <a:t>  and include a proof of sender’s balance with each transaction.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6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55777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Authenticated account balances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05570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10909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-211411" y="3946264"/>
            <a:ext cx="8971028" cy="2587614"/>
            <a:chOff x="-211411" y="3946264"/>
            <a:chExt cx="8971028" cy="2587614"/>
          </a:xfrm>
        </p:grpSpPr>
        <p:sp>
          <p:nvSpPr>
            <p:cNvPr id="9" name="TextBox 8"/>
            <p:cNvSpPr txBox="1"/>
            <p:nvPr/>
          </p:nvSpPr>
          <p:spPr>
            <a:xfrm>
              <a:off x="-211411" y="6072213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>
                  <a:sym typeface="Symbol"/>
                </a:rPr>
                <a:t> 36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5298" y="6067254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>
                  <a:sym typeface="Symbol"/>
                </a:rPr>
                <a:t> 684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2030" y="6072213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D </a:t>
              </a:r>
              <a:r>
                <a:rPr lang="en-US" sz="2400" dirty="0" smtClean="0">
                  <a:sym typeface="Symbol"/>
                </a:rPr>
                <a:t>13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1363" y="6072213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C </a:t>
              </a:r>
              <a:r>
                <a:rPr lang="en-US" sz="2400" dirty="0" smtClean="0">
                  <a:sym typeface="Symbol"/>
                </a:rPr>
                <a:t> 2</a:t>
              </a:r>
              <a:endParaRPr lang="en-US" sz="2400" dirty="0"/>
            </a:p>
          </p:txBody>
        </p:sp>
        <p:cxnSp>
          <p:nvCxnSpPr>
            <p:cNvPr id="31" name="Straight Arrow Connector 30"/>
            <p:cNvCxnSpPr>
              <a:stCxn id="9" idx="0"/>
            </p:cNvCxnSpPr>
            <p:nvPr/>
          </p:nvCxnSpPr>
          <p:spPr>
            <a:xfrm flipV="1">
              <a:off x="536741" y="5682664"/>
              <a:ext cx="553746" cy="389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0"/>
            </p:cNvCxnSpPr>
            <p:nvPr/>
          </p:nvCxnSpPr>
          <p:spPr>
            <a:xfrm flipH="1" flipV="1">
              <a:off x="1114165" y="5674555"/>
              <a:ext cx="469285" cy="3926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0"/>
            </p:cNvCxnSpPr>
            <p:nvPr/>
          </p:nvCxnSpPr>
          <p:spPr>
            <a:xfrm flipV="1">
              <a:off x="2779515" y="5682665"/>
              <a:ext cx="479097" cy="389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3258612" y="5682665"/>
              <a:ext cx="491570" cy="3686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090487" y="5045998"/>
              <a:ext cx="1077645" cy="628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168132" y="5045998"/>
              <a:ext cx="1090480" cy="628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049872" y="6062295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>
                  <a:sym typeface="Symbol"/>
                </a:rPr>
                <a:t> 347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96581" y="6057336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F</a:t>
              </a:r>
              <a:r>
                <a:rPr lang="en-US" sz="2400" dirty="0" smtClean="0">
                  <a:sym typeface="Symbol"/>
                </a:rPr>
                <a:t> 98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63313" y="6062295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H </a:t>
              </a:r>
              <a:r>
                <a:rPr lang="en-US" sz="2400" dirty="0" smtClean="0">
                  <a:sym typeface="Symbol"/>
                </a:rPr>
                <a:t>54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66988" y="6062295"/>
              <a:ext cx="149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PK</a:t>
              </a:r>
              <a:r>
                <a:rPr lang="en-US" sz="2400" baseline="-25000" dirty="0" smtClean="0"/>
                <a:t>G</a:t>
              </a:r>
              <a:r>
                <a:rPr lang="en-US" sz="2400" dirty="0" smtClean="0">
                  <a:sym typeface="Symbol"/>
                </a:rPr>
                <a:t> 50</a:t>
              </a:r>
              <a:endParaRPr lang="en-US" sz="2400" dirty="0"/>
            </a:p>
          </p:txBody>
        </p:sp>
        <p:cxnSp>
          <p:nvCxnSpPr>
            <p:cNvPr id="60" name="Straight Arrow Connector 59"/>
            <p:cNvCxnSpPr>
              <a:stCxn id="56" idx="0"/>
            </p:cNvCxnSpPr>
            <p:nvPr/>
          </p:nvCxnSpPr>
          <p:spPr>
            <a:xfrm flipV="1">
              <a:off x="4798024" y="5672746"/>
              <a:ext cx="553746" cy="389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0"/>
            </p:cNvCxnSpPr>
            <p:nvPr/>
          </p:nvCxnSpPr>
          <p:spPr>
            <a:xfrm flipH="1" flipV="1">
              <a:off x="5375448" y="5664637"/>
              <a:ext cx="469285" cy="3926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7068452" y="5682665"/>
              <a:ext cx="479097" cy="389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7519895" y="5672747"/>
              <a:ext cx="491570" cy="3686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351770" y="5036080"/>
              <a:ext cx="1077645" cy="628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6429415" y="5036080"/>
              <a:ext cx="1090480" cy="628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168132" y="4417440"/>
              <a:ext cx="2001352" cy="628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4169484" y="4417440"/>
              <a:ext cx="2259931" cy="618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54154" y="5249843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25762" y="5249843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68291" y="5264458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14699" y="5237402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86390" y="4613564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2030" y="3946264"/>
              <a:ext cx="257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Accounts root hash</a:t>
              </a:r>
              <a:endParaRPr lang="en-US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35282" y="4613564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hash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07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1.11111E-6 -0.2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/>
      <p:bldP spid="79" grpId="0"/>
      <p:bldP spid="80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Authenticated account balances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366089"/>
            <a:ext cx="10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2030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1363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536741" y="3976541"/>
            <a:ext cx="553746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79515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8726" y="5347267"/>
            <a:ext cx="73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286" y="5311056"/>
            <a:ext cx="302081" cy="31498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20364" y="5347267"/>
            <a:ext cx="112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106163" y="5651440"/>
            <a:ext cx="151404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76892" y="5192281"/>
            <a:ext cx="68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 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554783" y="5210541"/>
            <a:ext cx="530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a miner includes this transaction,</a:t>
            </a:r>
          </a:p>
          <a:p>
            <a:r>
              <a:rPr lang="en-US" sz="2400" dirty="0" smtClean="0"/>
              <a:t>she includes the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path to “PK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36”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19209" y="6053765"/>
            <a:ext cx="860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“light verifier” can check the block without storing the state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980253" y="6398513"/>
            <a:ext cx="720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(thus getting traditional full-node security guarantees)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756286" y="2907440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2" name="Line Callout 1 1"/>
          <p:cNvSpPr/>
          <p:nvPr/>
        </p:nvSpPr>
        <p:spPr>
          <a:xfrm>
            <a:off x="115463" y="987731"/>
            <a:ext cx="2347740" cy="1577805"/>
          </a:xfrm>
          <a:prstGeom prst="borderCallout1">
            <a:avLst>
              <a:gd name="adj1" fmla="val 65907"/>
              <a:gd name="adj2" fmla="val 100625"/>
              <a:gd name="adj3" fmla="val 91286"/>
              <a:gd name="adj4" fmla="val 152500"/>
            </a:avLst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Assume, for now, this can be trusted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4" grpId="0"/>
      <p:bldP spid="45" grpId="0"/>
      <p:bldP spid="50" grpId="0"/>
      <p:bldP spid="51" grpId="0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Verifier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</a:t>
            </a:r>
            <a:r>
              <a:rPr lang="en-US" sz="2400" dirty="0" smtClean="0"/>
              <a:t>header</a:t>
            </a:r>
            <a:endParaRPr lang="en-US" sz="24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519871" y="2599182"/>
            <a:ext cx="0" cy="856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836340" y="3445679"/>
            <a:ext cx="13710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Verifier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07382" y="3206762"/>
            <a:ext cx="1412476" cy="461665"/>
            <a:chOff x="5207382" y="3206762"/>
            <a:chExt cx="1412476" cy="461665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5207382" y="3668427"/>
              <a:ext cx="14124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434075" y="3206762"/>
              <a:ext cx="865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Y/N </a:t>
              </a:r>
              <a:endParaRPr lang="en-US" sz="24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7604" y="3206762"/>
            <a:ext cx="3598736" cy="469750"/>
            <a:chOff x="237604" y="3206762"/>
            <a:chExt cx="3598736" cy="469750"/>
          </a:xfrm>
        </p:grpSpPr>
        <p:cxnSp>
          <p:nvCxnSpPr>
            <p:cNvPr id="66" name="Straight Arrow Connector 65"/>
            <p:cNvCxnSpPr>
              <a:endCxn id="73" idx="1"/>
            </p:cNvCxnSpPr>
            <p:nvPr/>
          </p:nvCxnSpPr>
          <p:spPr>
            <a:xfrm>
              <a:off x="237604" y="3676512"/>
              <a:ext cx="35987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29361" y="3206762"/>
              <a:ext cx="3457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Transactions + proofs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5605" y="4618029"/>
            <a:ext cx="786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Guaranteed not to take too long (to prevent </a:t>
            </a:r>
            <a:r>
              <a:rPr lang="en-US" sz="2400" dirty="0" err="1" smtClean="0"/>
              <a:t>DoS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6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2968606" y="1302676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237604" y="63203"/>
            <a:ext cx="8686800" cy="6038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Miner (</a:t>
            </a:r>
            <a:r>
              <a:rPr lang="en-US" dirty="0" err="1" smtClean="0">
                <a:latin typeface="+mn-lt"/>
              </a:rPr>
              <a:t>Prover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25964" y="835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Block header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211411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>
                <a:sym typeface="Symbol"/>
              </a:rPr>
              <a:t> 36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8768" y="4361130"/>
            <a:ext cx="116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B</a:t>
            </a:r>
            <a:r>
              <a:rPr lang="en-US" sz="2400" dirty="0" smtClean="0">
                <a:sym typeface="Symbol"/>
              </a:rPr>
              <a:t> 684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2030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D </a:t>
            </a:r>
            <a:r>
              <a:rPr lang="en-US" sz="2400" dirty="0" smtClean="0">
                <a:sym typeface="Symbol"/>
              </a:rPr>
              <a:t>13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1363" y="4366089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C </a:t>
            </a:r>
            <a:r>
              <a:rPr lang="en-US" sz="2400" dirty="0" smtClean="0">
                <a:sym typeface="Symbol"/>
              </a:rPr>
              <a:t> 2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V="1">
            <a:off x="536741" y="3976540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1114166" y="3968432"/>
            <a:ext cx="469284" cy="392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V="1">
            <a:off x="2779515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258612" y="3976541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90487" y="3339874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68132" y="3339874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9872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Symbol"/>
              </a:rPr>
              <a:t> 347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096581" y="4351212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F</a:t>
            </a:r>
            <a:r>
              <a:rPr lang="en-US" sz="2400" dirty="0" smtClean="0">
                <a:sym typeface="Symbol"/>
              </a:rPr>
              <a:t> 98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7263313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H </a:t>
            </a:r>
            <a:r>
              <a:rPr lang="en-US" sz="2400" dirty="0" smtClean="0">
                <a:sym typeface="Symbol"/>
              </a:rPr>
              <a:t>54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266988" y="4356171"/>
            <a:ext cx="149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PK</a:t>
            </a:r>
            <a:r>
              <a:rPr lang="en-US" sz="2400" baseline="-25000" dirty="0" smtClean="0"/>
              <a:t>G</a:t>
            </a:r>
            <a:r>
              <a:rPr lang="en-US" sz="2400" dirty="0" smtClean="0">
                <a:sym typeface="Symbol"/>
              </a:rPr>
              <a:t> 50</a:t>
            </a:r>
            <a:endParaRPr lang="en-US" sz="2400" dirty="0"/>
          </a:p>
        </p:txBody>
      </p:sp>
      <p:cxnSp>
        <p:nvCxnSpPr>
          <p:cNvPr id="60" name="Straight Arrow Connector 59"/>
          <p:cNvCxnSpPr>
            <a:stCxn id="56" idx="0"/>
          </p:cNvCxnSpPr>
          <p:nvPr/>
        </p:nvCxnSpPr>
        <p:spPr>
          <a:xfrm flipV="1">
            <a:off x="4798024" y="3966622"/>
            <a:ext cx="553746" cy="3895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H="1" flipV="1">
            <a:off x="5375448" y="3958513"/>
            <a:ext cx="469285" cy="3926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68452" y="3976541"/>
            <a:ext cx="479097" cy="3895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519895" y="3966623"/>
            <a:ext cx="491570" cy="368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351770" y="3329956"/>
            <a:ext cx="1077645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429415" y="3329956"/>
            <a:ext cx="1090480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68132" y="2711316"/>
            <a:ext cx="2001352" cy="6285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169484" y="2711316"/>
            <a:ext cx="2259931" cy="618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4154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825762" y="3543719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68291" y="3558334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114699" y="3531278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6390" y="2907440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002030" y="2240140"/>
            <a:ext cx="2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Accounts root hash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2918399" y="1328395"/>
            <a:ext cx="221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Consensus data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3738" y="1711627"/>
            <a:ext cx="326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root hash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87053" y="1929631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5989" y="4908200"/>
            <a:ext cx="3202047" cy="644813"/>
            <a:chOff x="442644" y="5162911"/>
            <a:chExt cx="3202047" cy="644813"/>
          </a:xfrm>
        </p:grpSpPr>
        <p:sp>
          <p:nvSpPr>
            <p:cNvPr id="39" name="TextBox 38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D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 </a:t>
              </a:r>
              <a:endParaRPr lang="en-US" sz="24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65894" y="4135256"/>
            <a:ext cx="8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568960" y="4100307"/>
            <a:ext cx="8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27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2972" y="4531577"/>
            <a:ext cx="344480" cy="1761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64891" y="4544646"/>
            <a:ext cx="411510" cy="1677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1503" y="3743846"/>
            <a:ext cx="746289" cy="1761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03003" y="3125185"/>
            <a:ext cx="724345" cy="1073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56286" y="2907440"/>
            <a:ext cx="86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hash</a:t>
            </a:r>
            <a:endParaRPr lang="en-US" sz="2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104909" y="2386720"/>
            <a:ext cx="2334684" cy="1761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63539" y="3720063"/>
            <a:ext cx="746289" cy="1761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73887" y="1282767"/>
            <a:ext cx="3049955" cy="13526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52000" y="821102"/>
            <a:ext cx="288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block header</a:t>
            </a:r>
            <a:endParaRPr lang="en-US" sz="2400" dirty="0"/>
          </a:p>
        </p:txBody>
      </p:sp>
      <p:pic>
        <p:nvPicPr>
          <p:cNvPr id="55" name="Picture 54" descr="chain-146909_12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64" y="821102"/>
            <a:ext cx="2458003" cy="129335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409664" y="1652792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967712" y="2107829"/>
            <a:ext cx="32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root hash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1114166" y="6316065"/>
            <a:ext cx="5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dirty="0" smtClean="0"/>
              <a:t>…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0099" y="5406956"/>
            <a:ext cx="3202047" cy="644813"/>
            <a:chOff x="442644" y="5162911"/>
            <a:chExt cx="3202047" cy="644813"/>
          </a:xfrm>
        </p:grpSpPr>
        <p:sp>
          <p:nvSpPr>
            <p:cNvPr id="95" name="TextBox 94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/>
                <a:t>F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E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35</a:t>
              </a:r>
              <a:endParaRPr lang="en-US" sz="2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8551" y="5918540"/>
            <a:ext cx="3202047" cy="644813"/>
            <a:chOff x="442644" y="5162911"/>
            <a:chExt cx="3202047" cy="644813"/>
          </a:xfrm>
        </p:grpSpPr>
        <p:sp>
          <p:nvSpPr>
            <p:cNvPr id="101" name="TextBox 100"/>
            <p:cNvSpPr txBox="1"/>
            <p:nvPr/>
          </p:nvSpPr>
          <p:spPr>
            <a:xfrm>
              <a:off x="442644" y="5333231"/>
              <a:ext cx="73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5137" y="5245708"/>
              <a:ext cx="302081" cy="3149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2514873" y="5346059"/>
              <a:ext cx="1129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PK</a:t>
              </a:r>
              <a:r>
                <a:rPr lang="en-US" sz="2400" baseline="-25000" dirty="0" smtClean="0"/>
                <a:t>H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975014" y="5586092"/>
              <a:ext cx="15140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167165" y="5162911"/>
              <a:ext cx="68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29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3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1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1.2|23.2|7.1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4|9|2.4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4.8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8|1.8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3|6.3|5.6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4.2|26.9|39.5|2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6.9|33.8|3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66417</TotalTime>
  <Words>1469</Words>
  <Application>Microsoft Macintosh PowerPoint</Application>
  <PresentationFormat>On-screen Show (4:3)</PresentationFormat>
  <Paragraphs>468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Motivation: validating transactions</vt:lpstr>
      <vt:lpstr>Problem: blockchain validation requires storing a large state</vt:lpstr>
      <vt:lpstr>Problem: blockchain validation requires storing a large state</vt:lpstr>
      <vt:lpstr>Problem: blockchain validation requires storing a large state</vt:lpstr>
      <vt:lpstr>Authenticated account balances</vt:lpstr>
      <vt:lpstr>Authenticated account balances</vt:lpstr>
      <vt:lpstr>Verifier</vt:lpstr>
      <vt:lpstr>Miner (Prover)</vt:lpstr>
      <vt:lpstr>Verifier Needs to Check New Root Hash</vt:lpstr>
      <vt:lpstr>Prior Work</vt:lpstr>
      <vt:lpstr>Prior Work</vt:lpstr>
      <vt:lpstr>Prior Work</vt:lpstr>
      <vt:lpstr>Prior Work</vt:lpstr>
      <vt:lpstr>Our Work</vt:lpstr>
      <vt:lpstr>Implementation results: single-op proof size</vt:lpstr>
      <vt:lpstr>Further improvement: combining proofs</vt:lpstr>
      <vt:lpstr>Further improvement: combining proofs</vt:lpstr>
      <vt:lpstr>Further improvement: combining proofs</vt:lpstr>
      <vt:lpstr>Further improvement: combining proofs</vt:lpstr>
      <vt:lpstr>Implementation results: batching proofs</vt:lpstr>
      <vt:lpstr>Conclusion: authenticated data structures  enable verification on commodity hardware!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Fuzzy Extractors</dc:title>
  <dc:creator>Benjamin Fuller</dc:creator>
  <cp:lastModifiedBy>Leonid Reyzin</cp:lastModifiedBy>
  <cp:revision>1079</cp:revision>
  <dcterms:created xsi:type="dcterms:W3CDTF">2013-03-29T19:18:32Z</dcterms:created>
  <dcterms:modified xsi:type="dcterms:W3CDTF">2017-01-06T18:14:29Z</dcterms:modified>
</cp:coreProperties>
</file>