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_rels/presentation.xml.rels" ContentType="application/vnd.openxmlformats-package.relationships+xml"/>
  <Override PartName="/ppt/media/image20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5.jpeg" ContentType="image/jpe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4.png" ContentType="image/png"/>
  <Override PartName="/ppt/media/image16.png" ContentType="image/png"/>
  <Override PartName="/ppt/media/image3.jpeg" ContentType="image/jpeg"/>
  <Override PartName="/ppt/media/image2.png" ContentType="image/png"/>
  <Override PartName="/ppt/media/image21.png" ContentType="image/png"/>
  <Override PartName="/ppt/media/image1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9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notesMasterIdLst>
    <p:notesMasterId r:id="rId3"/>
  </p:notesMasterIdLst>
  <p:sldIdLst>
    <p:sldId id="256" r:id="rId4"/>
  </p:sldIdLst>
  <p:sldSz cx="36576000" cy="27432000"/>
  <p:notesSz cx="6997700" cy="92694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"/>
          <p:cNvSpPr/>
          <p:nvPr/>
        </p:nvSpPr>
        <p:spPr>
          <a:xfrm>
            <a:off x="0" y="0"/>
            <a:ext cx="6998400" cy="927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0" name="PlaceHolder 2"/>
          <p:cNvSpPr>
            <a:spLocks noGrp="1"/>
          </p:cNvSpPr>
          <p:nvPr>
            <p:ph type="hdr"/>
          </p:nvPr>
        </p:nvSpPr>
        <p:spPr>
          <a:xfrm>
            <a:off x="-360" y="0"/>
            <a:ext cx="3032280" cy="463680"/>
          </a:xfrm>
          <a:prstGeom prst="rect">
            <a:avLst/>
          </a:prstGeom>
        </p:spPr>
        <p:txBody>
          <a:bodyPr lIns="17280" rIns="17280" tIns="8640" bIns="8640"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3963600" y="0"/>
            <a:ext cx="3032280" cy="463680"/>
          </a:xfrm>
          <a:prstGeom prst="rect">
            <a:avLst/>
          </a:prstGeom>
        </p:spPr>
        <p:txBody>
          <a:bodyPr lIns="17280" rIns="17280" tIns="8640" bIns="8640"/>
          <a:p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700200" y="4403880"/>
            <a:ext cx="5597280" cy="4171680"/>
          </a:xfrm>
          <a:prstGeom prst="rect">
            <a:avLst/>
          </a:prstGeom>
        </p:spPr>
        <p:txBody>
          <a:bodyPr lIns="0" rIns="0" tIns="0" bIns="0"/>
          <a:p>
            <a:r>
              <a:rPr lang="en-US" sz="1200" spc="-1">
                <a:latin typeface="Arial"/>
              </a:rPr>
              <a:t>Click to edit the notes format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ftr"/>
          </p:nvPr>
        </p:nvSpPr>
        <p:spPr>
          <a:xfrm>
            <a:off x="-360" y="8805600"/>
            <a:ext cx="3032280" cy="463320"/>
          </a:xfrm>
          <a:prstGeom prst="rect">
            <a:avLst/>
          </a:prstGeom>
        </p:spPr>
        <p:txBody>
          <a:bodyPr lIns="17280" rIns="17280" tIns="8640" bIns="8640" anchor="b"/>
          <a:p>
            <a:endParaRPr/>
          </a:p>
        </p:txBody>
      </p:sp>
      <p:sp>
        <p:nvSpPr>
          <p:cNvPr id="44" name="PlaceHolder 6"/>
          <p:cNvSpPr>
            <a:spLocks noGrp="1"/>
          </p:cNvSpPr>
          <p:nvPr>
            <p:ph type="sldNum"/>
          </p:nvPr>
        </p:nvSpPr>
        <p:spPr>
          <a:xfrm>
            <a:off x="3963600" y="8805600"/>
            <a:ext cx="3032280" cy="463320"/>
          </a:xfrm>
          <a:prstGeom prst="rect">
            <a:avLst/>
          </a:prstGeom>
        </p:spPr>
        <p:txBody>
          <a:bodyPr lIns="17280" rIns="17280" tIns="8640" bIns="8640" anchor="b"/>
          <a:p>
            <a:pPr algn="r"/>
            <a:fld id="{942E1E4F-A37E-4497-8526-6B4EAE554D54}" type="slidenum">
              <a:rPr lang="en-US" sz="200" spc="-1">
                <a:latin typeface="Arial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3963960" y="8805960"/>
            <a:ext cx="3032280" cy="463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TextShape 2"/>
          <p:cNvSpPr txBox="1"/>
          <p:nvPr/>
        </p:nvSpPr>
        <p:spPr>
          <a:xfrm>
            <a:off x="700200" y="4403880"/>
            <a:ext cx="5597280" cy="417168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828800" y="1098360"/>
            <a:ext cx="32918400" cy="4572360"/>
          </a:xfrm>
          <a:prstGeom prst="rect">
            <a:avLst/>
          </a:prstGeom>
        </p:spPr>
        <p:txBody>
          <a:bodyPr lIns="365760" rIns="365760" tIns="182880" bIns="18288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828800" y="6400080"/>
            <a:ext cx="32918400" cy="8634960"/>
          </a:xfrm>
          <a:prstGeom prst="rect">
            <a:avLst/>
          </a:prstGeom>
        </p:spPr>
        <p:txBody>
          <a:bodyPr lIns="365760" rIns="365760" tIns="182880" bIns="18288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828800" y="15855840"/>
            <a:ext cx="32918400" cy="8634960"/>
          </a:xfrm>
          <a:prstGeom prst="rect">
            <a:avLst/>
          </a:prstGeom>
        </p:spPr>
        <p:txBody>
          <a:bodyPr lIns="365760" rIns="365760" tIns="182880" bIns="18288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828800" y="1098360"/>
            <a:ext cx="32918400" cy="4572360"/>
          </a:xfrm>
          <a:prstGeom prst="rect">
            <a:avLst/>
          </a:prstGeom>
        </p:spPr>
        <p:txBody>
          <a:bodyPr lIns="365760" rIns="365760" tIns="182880" bIns="182880" anchor="ctr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828800" y="6400080"/>
            <a:ext cx="16063920" cy="8634960"/>
          </a:xfrm>
          <a:prstGeom prst="rect">
            <a:avLst/>
          </a:prstGeom>
        </p:spPr>
        <p:txBody>
          <a:bodyPr lIns="365760" rIns="365760" tIns="182880" bIns="18288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8696240" y="6400080"/>
            <a:ext cx="16063920" cy="8634960"/>
          </a:xfrm>
          <a:prstGeom prst="rect">
            <a:avLst/>
          </a:prstGeom>
        </p:spPr>
        <p:txBody>
          <a:bodyPr lIns="365760" rIns="365760" tIns="182880" bIns="18288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8696240" y="15855840"/>
            <a:ext cx="16063920" cy="8634960"/>
          </a:xfrm>
          <a:prstGeom prst="rect">
            <a:avLst/>
          </a:prstGeom>
        </p:spPr>
        <p:txBody>
          <a:bodyPr lIns="365760" rIns="365760" tIns="182880" bIns="18288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1828800" y="15855840"/>
            <a:ext cx="16063920" cy="8634960"/>
          </a:xfrm>
          <a:prstGeom prst="rect">
            <a:avLst/>
          </a:prstGeom>
        </p:spPr>
        <p:txBody>
          <a:bodyPr lIns="365760" rIns="365760" tIns="182880" bIns="18288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828800" y="1098360"/>
            <a:ext cx="32918400" cy="4572360"/>
          </a:xfrm>
          <a:prstGeom prst="rect">
            <a:avLst/>
          </a:prstGeom>
        </p:spPr>
        <p:txBody>
          <a:bodyPr lIns="365760" rIns="365760" tIns="182880" bIns="182880" anchor="ctr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828800" y="6400080"/>
            <a:ext cx="32918400" cy="18103320"/>
          </a:xfrm>
          <a:prstGeom prst="rect">
            <a:avLst/>
          </a:prstGeom>
        </p:spPr>
        <p:txBody>
          <a:bodyPr lIns="365760" rIns="365760" tIns="182880" bIns="18288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828800" y="6400080"/>
            <a:ext cx="32918400" cy="18103320"/>
          </a:xfrm>
          <a:prstGeom prst="rect">
            <a:avLst/>
          </a:prstGeom>
        </p:spPr>
        <p:txBody>
          <a:bodyPr lIns="365760" rIns="365760" tIns="182880" bIns="18288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6943320" y="6399720"/>
            <a:ext cx="22689360" cy="18103320"/>
          </a:xfrm>
          <a:prstGeom prst="rect">
            <a:avLst/>
          </a:prstGeom>
          <a:ln w="18360">
            <a:solidFill>
              <a:srgbClr val="000000"/>
            </a:solidFill>
            <a:round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6943320" y="6399720"/>
            <a:ext cx="22689360" cy="18103320"/>
          </a:xfrm>
          <a:prstGeom prst="rect">
            <a:avLst/>
          </a:prstGeom>
          <a:ln w="18360">
            <a:solidFill>
              <a:srgbClr val="000000"/>
            </a:solidFill>
            <a:round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828800" y="1098360"/>
            <a:ext cx="32918400" cy="4572360"/>
          </a:xfrm>
          <a:prstGeom prst="rect">
            <a:avLst/>
          </a:prstGeom>
        </p:spPr>
        <p:txBody>
          <a:bodyPr lIns="365760" rIns="365760" tIns="182880" bIns="18288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828800" y="6400080"/>
            <a:ext cx="32918400" cy="18103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828800" y="1098360"/>
            <a:ext cx="32918400" cy="4572360"/>
          </a:xfrm>
          <a:prstGeom prst="rect">
            <a:avLst/>
          </a:prstGeom>
        </p:spPr>
        <p:txBody>
          <a:bodyPr lIns="365760" rIns="365760" tIns="182880" bIns="18288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828800" y="6400080"/>
            <a:ext cx="32918400" cy="18103320"/>
          </a:xfrm>
          <a:prstGeom prst="rect">
            <a:avLst/>
          </a:prstGeom>
        </p:spPr>
        <p:txBody>
          <a:bodyPr lIns="365760" rIns="365760" tIns="182880" bIns="18288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828800" y="1098360"/>
            <a:ext cx="32918400" cy="4572360"/>
          </a:xfrm>
          <a:prstGeom prst="rect">
            <a:avLst/>
          </a:prstGeom>
        </p:spPr>
        <p:txBody>
          <a:bodyPr lIns="365760" rIns="365760" tIns="182880" bIns="182880" anchor="ctr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828800" y="6400080"/>
            <a:ext cx="16063920" cy="18103320"/>
          </a:xfrm>
          <a:prstGeom prst="rect">
            <a:avLst/>
          </a:prstGeom>
        </p:spPr>
        <p:txBody>
          <a:bodyPr lIns="365760" rIns="365760" tIns="182880" bIns="18288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18696240" y="6400080"/>
            <a:ext cx="16063920" cy="18103320"/>
          </a:xfrm>
          <a:prstGeom prst="rect">
            <a:avLst/>
          </a:prstGeom>
        </p:spPr>
        <p:txBody>
          <a:bodyPr lIns="365760" rIns="365760" tIns="182880" bIns="18288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828800" y="1098360"/>
            <a:ext cx="32918400" cy="4572360"/>
          </a:xfrm>
          <a:prstGeom prst="rect">
            <a:avLst/>
          </a:prstGeom>
        </p:spPr>
        <p:txBody>
          <a:bodyPr lIns="365760" rIns="365760" tIns="182880" bIns="18288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828800" y="1098360"/>
            <a:ext cx="32918400" cy="2119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828800" y="1098360"/>
            <a:ext cx="32918400" cy="4572360"/>
          </a:xfrm>
          <a:prstGeom prst="rect">
            <a:avLst/>
          </a:prstGeom>
        </p:spPr>
        <p:txBody>
          <a:bodyPr lIns="365760" rIns="365760" tIns="182880" bIns="182880" anchor="ctr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828800" y="6400080"/>
            <a:ext cx="16063920" cy="8634960"/>
          </a:xfrm>
          <a:prstGeom prst="rect">
            <a:avLst/>
          </a:prstGeom>
        </p:spPr>
        <p:txBody>
          <a:bodyPr lIns="365760" rIns="365760" tIns="182880" bIns="18288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828800" y="15855840"/>
            <a:ext cx="16063920" cy="8634960"/>
          </a:xfrm>
          <a:prstGeom prst="rect">
            <a:avLst/>
          </a:prstGeom>
        </p:spPr>
        <p:txBody>
          <a:bodyPr lIns="365760" rIns="365760" tIns="182880" bIns="18288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8696240" y="6400080"/>
            <a:ext cx="16063920" cy="18103320"/>
          </a:xfrm>
          <a:prstGeom prst="rect">
            <a:avLst/>
          </a:prstGeom>
        </p:spPr>
        <p:txBody>
          <a:bodyPr lIns="365760" rIns="365760" tIns="182880" bIns="18288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828800" y="1098360"/>
            <a:ext cx="32918400" cy="4572360"/>
          </a:xfrm>
          <a:prstGeom prst="rect">
            <a:avLst/>
          </a:prstGeom>
        </p:spPr>
        <p:txBody>
          <a:bodyPr lIns="365760" rIns="365760" tIns="182880" bIns="182880" anchor="ctr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828800" y="6400080"/>
            <a:ext cx="16063920" cy="18103320"/>
          </a:xfrm>
          <a:prstGeom prst="rect">
            <a:avLst/>
          </a:prstGeom>
        </p:spPr>
        <p:txBody>
          <a:bodyPr lIns="365760" rIns="365760" tIns="182880" bIns="18288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8696240" y="6400080"/>
            <a:ext cx="16063920" cy="8634960"/>
          </a:xfrm>
          <a:prstGeom prst="rect">
            <a:avLst/>
          </a:prstGeom>
        </p:spPr>
        <p:txBody>
          <a:bodyPr lIns="365760" rIns="365760" tIns="182880" bIns="18288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8696240" y="15855840"/>
            <a:ext cx="16063920" cy="8634960"/>
          </a:xfrm>
          <a:prstGeom prst="rect">
            <a:avLst/>
          </a:prstGeom>
        </p:spPr>
        <p:txBody>
          <a:bodyPr lIns="365760" rIns="365760" tIns="182880" bIns="18288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828800" y="1098360"/>
            <a:ext cx="32918400" cy="4572360"/>
          </a:xfrm>
          <a:prstGeom prst="rect">
            <a:avLst/>
          </a:prstGeom>
        </p:spPr>
        <p:txBody>
          <a:bodyPr lIns="365760" rIns="365760" tIns="182880" bIns="182880" anchor="ctr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828800" y="6400080"/>
            <a:ext cx="16063920" cy="8634960"/>
          </a:xfrm>
          <a:prstGeom prst="rect">
            <a:avLst/>
          </a:prstGeom>
        </p:spPr>
        <p:txBody>
          <a:bodyPr lIns="365760" rIns="365760" tIns="182880" bIns="18288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18696240" y="6400080"/>
            <a:ext cx="16063920" cy="8634960"/>
          </a:xfrm>
          <a:prstGeom prst="rect">
            <a:avLst/>
          </a:prstGeom>
        </p:spPr>
        <p:txBody>
          <a:bodyPr lIns="365760" rIns="365760" tIns="182880" bIns="18288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828800" y="15855840"/>
            <a:ext cx="32918400" cy="8634960"/>
          </a:xfrm>
          <a:prstGeom prst="rect">
            <a:avLst/>
          </a:prstGeom>
        </p:spPr>
        <p:txBody>
          <a:bodyPr lIns="365760" rIns="365760" tIns="182880" bIns="18288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828800" y="1098360"/>
            <a:ext cx="32918400" cy="4572360"/>
          </a:xfrm>
          <a:prstGeom prst="rect">
            <a:avLst/>
          </a:prstGeom>
        </p:spPr>
        <p:txBody>
          <a:bodyPr lIns="365760" rIns="365760" tIns="182880" bIns="182880" anchor="ctr"/>
          <a:p>
            <a:pPr algn="ctr"/>
            <a:r>
              <a:rPr lang="en-US" sz="132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828800" y="6400080"/>
            <a:ext cx="32918400" cy="18103320"/>
          </a:xfrm>
          <a:prstGeom prst="rect">
            <a:avLst/>
          </a:prstGeom>
        </p:spPr>
        <p:txBody>
          <a:bodyPr lIns="365760" rIns="365760" tIns="182880" bIns="182880"/>
          <a:p>
            <a:pPr marL="1371600" indent="-1371600">
              <a:buFont typeface="Arial"/>
              <a:buChar char="•"/>
            </a:pPr>
            <a:r>
              <a:rPr lang="en-US" sz="9600" spc="-1">
                <a:latin typeface="Arial"/>
              </a:rPr>
              <a:t>Click to edit the outline text format</a:t>
            </a:r>
            <a:endParaRPr/>
          </a:p>
          <a:p>
            <a:pPr lvl="1" marL="2971800" indent="-1143000">
              <a:buFont typeface="Arial"/>
              <a:buChar char="–"/>
            </a:pPr>
            <a:r>
              <a:rPr lang="en-US" sz="8400" spc="-1">
                <a:latin typeface="Arial"/>
              </a:rPr>
              <a:t>Second Outline Level</a:t>
            </a:r>
            <a:endParaRPr/>
          </a:p>
          <a:p>
            <a:pPr lvl="2" marL="4572000" indent="-914400">
              <a:buFont typeface="Arial"/>
              <a:buChar char="•"/>
            </a:pPr>
            <a:r>
              <a:rPr lang="en-US" sz="7200" spc="-1">
                <a:latin typeface="Arial"/>
              </a:rPr>
              <a:t>Third Outline Level</a:t>
            </a:r>
            <a:endParaRPr/>
          </a:p>
          <a:p>
            <a:pPr lvl="3" marL="6400800" indent="-914400">
              <a:buFont typeface="Arial"/>
              <a:buChar char="–"/>
            </a:pPr>
            <a:r>
              <a:rPr lang="en-US" sz="6000" spc="-1">
                <a:latin typeface="Arial"/>
              </a:rPr>
              <a:t>Fourth Outline Level</a:t>
            </a:r>
            <a:endParaRPr/>
          </a:p>
          <a:p>
            <a:pPr lvl="4" marL="8229600" indent="-914400">
              <a:buFont typeface="Arial"/>
              <a:buChar char="»"/>
            </a:pPr>
            <a:r>
              <a:rPr lang="en-US" sz="6000" spc="-1">
                <a:latin typeface="Arial"/>
              </a:rPr>
              <a:t>Fifth Outline Level</a:t>
            </a:r>
            <a:endParaRPr/>
          </a:p>
          <a:p>
            <a:pPr lvl="5" marL="8229600" indent="-914400">
              <a:buFont typeface="Arial"/>
              <a:buChar char="»"/>
            </a:pPr>
            <a:r>
              <a:rPr lang="en-US" sz="6000" spc="-1">
                <a:latin typeface="Arial"/>
              </a:rPr>
              <a:t>Sixth Outline Level</a:t>
            </a:r>
            <a:endParaRPr/>
          </a:p>
          <a:p>
            <a:pPr lvl="6" marL="8229600" indent="-914400">
              <a:buFont typeface="Arial"/>
              <a:buChar char="»"/>
            </a:pPr>
            <a:r>
              <a:rPr lang="en-US" sz="6000" spc="-1">
                <a:latin typeface="Arial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1828800" y="24980400"/>
            <a:ext cx="8534520" cy="1905120"/>
          </a:xfrm>
          <a:prstGeom prst="rect">
            <a:avLst/>
          </a:prstGeom>
        </p:spPr>
        <p:txBody>
          <a:bodyPr lIns="365760" rIns="365760" tIns="182880" bIns="182880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12496320" y="24980400"/>
            <a:ext cx="11582280" cy="1905120"/>
          </a:xfrm>
          <a:prstGeom prst="rect">
            <a:avLst/>
          </a:prstGeom>
        </p:spPr>
        <p:txBody>
          <a:bodyPr lIns="365760" rIns="365760" tIns="182880" bIns="182880"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26212320" y="24980400"/>
            <a:ext cx="8534520" cy="1905120"/>
          </a:xfrm>
          <a:prstGeom prst="rect">
            <a:avLst/>
          </a:prstGeom>
        </p:spPr>
        <p:txBody>
          <a:bodyPr lIns="365760" rIns="365760" tIns="182880" bIns="182880"/>
          <a:p>
            <a:pPr/>
            <a:fld id="{D8595B11-331C-4979-B3E9-2DC738033F86}" type="slidenum">
              <a:rPr lang="en-US" sz="7200" spc="-1">
                <a:latin typeface="Arial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jpe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20" Type="http://schemas.openxmlformats.org/officeDocument/2006/relationships/slideLayout" Target="../slideLayouts/slideLayout2.xml"/><Relationship Id="rId21" Type="http://schemas.openxmlformats.org/officeDocument/2006/relationships/notesSlide" Target="../notesSlides/notesSlide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10593360" y="21728160"/>
            <a:ext cx="15410160" cy="3720960"/>
          </a:xfrm>
          <a:prstGeom prst="rect">
            <a:avLst/>
          </a:prstGeom>
          <a:solidFill>
            <a:srgbClr val="dddddd"/>
          </a:solidFill>
          <a:ln w="18360">
            <a:solidFill>
              <a:srgbClr val="000000"/>
            </a:solidFill>
            <a:round/>
          </a:ln>
          <a:effectLst>
            <a:outerShdw dist="25964" dir="270000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11102400" y="9748800"/>
            <a:ext cx="14364720" cy="11970720"/>
          </a:xfrm>
          <a:prstGeom prst="rect">
            <a:avLst/>
          </a:prstGeom>
          <a:ln w="18360">
            <a:noFill/>
          </a:ln>
        </p:spPr>
      </p:pic>
      <p:sp>
        <p:nvSpPr>
          <p:cNvPr id="47" name="CustomShape 2"/>
          <p:cNvSpPr/>
          <p:nvPr/>
        </p:nvSpPr>
        <p:spPr>
          <a:xfrm>
            <a:off x="-18682560" y="17282160"/>
            <a:ext cx="15299280" cy="12125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ffffff"/>
          </a:solidFill>
          <a:ln w="73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CustomShape 3"/>
          <p:cNvSpPr/>
          <p:nvPr/>
        </p:nvSpPr>
        <p:spPr>
          <a:xfrm rot="21588600">
            <a:off x="8280" y="-273240"/>
            <a:ext cx="36576360" cy="5268240"/>
          </a:xfrm>
          <a:prstGeom prst="rect">
            <a:avLst/>
          </a:prstGeom>
          <a:solidFill>
            <a:srgbClr val="004586"/>
          </a:solidFill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TextShape 4"/>
          <p:cNvSpPr txBox="1"/>
          <p:nvPr/>
        </p:nvSpPr>
        <p:spPr>
          <a:xfrm>
            <a:off x="0" y="189720"/>
            <a:ext cx="36576000" cy="1872720"/>
          </a:xfrm>
          <a:prstGeom prst="rect">
            <a:avLst/>
          </a:prstGeom>
          <a:noFill/>
          <a:ln>
            <a:noFill/>
          </a:ln>
        </p:spPr>
        <p:txBody>
          <a:bodyPr lIns="365760" rIns="365760" tIns="182880" bIns="182880" anchor="ctr"/>
          <a:p>
            <a:pPr algn="ctr">
              <a:lnSpc>
                <a:spcPct val="90000"/>
              </a:lnSpc>
            </a:pPr>
            <a:r>
              <a:rPr b="1" lang="en-US" sz="9600" spc="-1">
                <a:solidFill>
                  <a:srgbClr val="ffffff"/>
                </a:solidFill>
                <a:latin typeface="DejaVu Sans"/>
              </a:rPr>
              <a:t>
</a:t>
            </a:r>
            <a:r>
              <a:rPr b="1" lang="en-US" sz="11000" spc="-1">
                <a:solidFill>
                  <a:srgbClr val="ffffff"/>
                </a:solidFill>
                <a:latin typeface="DejaVu Sans"/>
              </a:rPr>
              <a:t>Linux XIA</a:t>
            </a:r>
            <a:r>
              <a:rPr b="1" lang="en-US" sz="8000" spc="-1">
                <a:solidFill>
                  <a:srgbClr val="ffffff"/>
                </a:solidFill>
                <a:latin typeface="DejaVu Sans"/>
              </a:rPr>
              <a:t>
</a:t>
            </a:r>
            <a:r>
              <a:rPr b="1" lang="en-US" sz="6000" spc="-1">
                <a:solidFill>
                  <a:srgbClr val="ffffff"/>
                </a:solidFill>
                <a:latin typeface="DejaVu Sans"/>
              </a:rPr>
              <a:t>An Interoperable Meta Network Architecture</a:t>
            </a:r>
            <a:r>
              <a:rPr b="1" lang="en-US" sz="6000" spc="-1">
                <a:solidFill>
                  <a:srgbClr val="ffffff"/>
                </a:solidFill>
                <a:latin typeface="DejaVu Sans"/>
              </a:rPr>
              <a:t>
</a:t>
            </a:r>
            <a:r>
              <a:rPr b="1" lang="en-US" sz="6000" spc="-1">
                <a:solidFill>
                  <a:srgbClr val="ffffff"/>
                </a:solidFill>
                <a:latin typeface="DejaVu Sans"/>
              </a:rPr>
              <a:t>to Crowdsource the Future Internet</a:t>
            </a:r>
            <a:endParaRPr/>
          </a:p>
        </p:txBody>
      </p:sp>
      <p:sp>
        <p:nvSpPr>
          <p:cNvPr id="50" name="CustomShape 5"/>
          <p:cNvSpPr/>
          <p:nvPr/>
        </p:nvSpPr>
        <p:spPr>
          <a:xfrm>
            <a:off x="0" y="3730320"/>
            <a:ext cx="36576360" cy="101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65760" rIns="365760" tIns="182880" bIns="182880" anchor="ctr"/>
          <a:p>
            <a:pPr algn="ctr">
              <a:lnSpc>
                <a:spcPct val="100000"/>
              </a:lnSpc>
            </a:pPr>
            <a:r>
              <a:rPr lang="en-US" sz="5400" spc="-1">
                <a:solidFill>
                  <a:srgbClr val="ffffff"/>
                </a:solidFill>
                <a:latin typeface="DejaVu Sans"/>
              </a:rPr>
              <a:t>Cody Doucette     Michel Machado     John W. Byers</a:t>
            </a:r>
            <a:endParaRPr/>
          </a:p>
        </p:txBody>
      </p:sp>
      <p:sp>
        <p:nvSpPr>
          <p:cNvPr id="51" name="CustomShape 6"/>
          <p:cNvSpPr/>
          <p:nvPr/>
        </p:nvSpPr>
        <p:spPr>
          <a:xfrm>
            <a:off x="37947600" y="6035040"/>
            <a:ext cx="35204040" cy="323640"/>
          </a:xfrm>
          <a:prstGeom prst="rect">
            <a:avLst/>
          </a:prstGeom>
          <a:solidFill>
            <a:srgbClr val="c5000b"/>
          </a:solidFill>
          <a:ln w="9360">
            <a:noFill/>
          </a:ln>
          <a:effectLst>
            <a:outerShdw dist="38692" dir="270000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52" name="" descr=""/>
          <p:cNvPicPr/>
          <p:nvPr/>
        </p:nvPicPr>
        <p:blipFill>
          <a:blip r:embed="rId2"/>
          <a:stretch/>
        </p:blipFill>
        <p:spPr>
          <a:xfrm>
            <a:off x="37590120" y="6730200"/>
            <a:ext cx="6849720" cy="4334040"/>
          </a:xfrm>
          <a:prstGeom prst="rect">
            <a:avLst/>
          </a:prstGeom>
          <a:ln w="18360">
            <a:noFill/>
          </a:ln>
        </p:spPr>
      </p:pic>
      <p:pic>
        <p:nvPicPr>
          <p:cNvPr id="53" name="" descr=""/>
          <p:cNvPicPr/>
          <p:nvPr/>
        </p:nvPicPr>
        <p:blipFill>
          <a:blip r:embed="rId3"/>
          <a:stretch/>
        </p:blipFill>
        <p:spPr>
          <a:xfrm>
            <a:off x="38320920" y="19259640"/>
            <a:ext cx="7124760" cy="4971960"/>
          </a:xfrm>
          <a:prstGeom prst="rect">
            <a:avLst/>
          </a:prstGeom>
          <a:ln w="18360">
            <a:noFill/>
          </a:ln>
        </p:spPr>
      </p:pic>
      <p:pic>
        <p:nvPicPr>
          <p:cNvPr id="54" name="" descr=""/>
          <p:cNvPicPr/>
          <p:nvPr/>
        </p:nvPicPr>
        <p:blipFill>
          <a:blip r:embed="rId4"/>
          <a:stretch/>
        </p:blipFill>
        <p:spPr>
          <a:xfrm>
            <a:off x="-7498080" y="9995040"/>
            <a:ext cx="6949800" cy="4452480"/>
          </a:xfrm>
          <a:prstGeom prst="rect">
            <a:avLst/>
          </a:prstGeom>
          <a:ln w="18360">
            <a:noFill/>
          </a:ln>
        </p:spPr>
      </p:pic>
      <p:pic>
        <p:nvPicPr>
          <p:cNvPr id="55" name="" descr=""/>
          <p:cNvPicPr/>
          <p:nvPr/>
        </p:nvPicPr>
        <p:blipFill>
          <a:blip r:embed="rId5"/>
          <a:stretch/>
        </p:blipFill>
        <p:spPr>
          <a:xfrm>
            <a:off x="-7839000" y="11612880"/>
            <a:ext cx="7107480" cy="3608640"/>
          </a:xfrm>
          <a:prstGeom prst="rect">
            <a:avLst/>
          </a:prstGeom>
          <a:ln w="18360">
            <a:noFill/>
          </a:ln>
        </p:spPr>
      </p:pic>
      <p:pic>
        <p:nvPicPr>
          <p:cNvPr id="56" name="" descr=""/>
          <p:cNvPicPr/>
          <p:nvPr/>
        </p:nvPicPr>
        <p:blipFill>
          <a:blip r:embed="rId6"/>
          <a:stretch/>
        </p:blipFill>
        <p:spPr>
          <a:xfrm>
            <a:off x="39227760" y="10437480"/>
            <a:ext cx="10332720" cy="7210440"/>
          </a:xfrm>
          <a:prstGeom prst="rect">
            <a:avLst/>
          </a:prstGeom>
          <a:ln w="18360">
            <a:noFill/>
          </a:ln>
        </p:spPr>
      </p:pic>
      <p:pic>
        <p:nvPicPr>
          <p:cNvPr id="57" name="" descr=""/>
          <p:cNvPicPr/>
          <p:nvPr/>
        </p:nvPicPr>
        <p:blipFill>
          <a:blip r:embed="rId7"/>
          <a:stretch/>
        </p:blipFill>
        <p:spPr>
          <a:xfrm>
            <a:off x="-7498080" y="5303520"/>
            <a:ext cx="6280200" cy="4023360"/>
          </a:xfrm>
          <a:prstGeom prst="rect">
            <a:avLst/>
          </a:prstGeom>
          <a:ln w="18360">
            <a:noFill/>
          </a:ln>
        </p:spPr>
      </p:pic>
      <p:sp>
        <p:nvSpPr>
          <p:cNvPr id="58" name="CustomShape 7"/>
          <p:cNvSpPr/>
          <p:nvPr/>
        </p:nvSpPr>
        <p:spPr>
          <a:xfrm>
            <a:off x="-7780680" y="23344920"/>
            <a:ext cx="2332080" cy="1658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9" name="" descr=""/>
          <p:cNvPicPr/>
          <p:nvPr/>
        </p:nvPicPr>
        <p:blipFill>
          <a:blip r:embed="rId8"/>
          <a:stretch/>
        </p:blipFill>
        <p:spPr>
          <a:xfrm>
            <a:off x="-10781640" y="19400400"/>
            <a:ext cx="5556240" cy="5573160"/>
          </a:xfrm>
          <a:prstGeom prst="rect">
            <a:avLst/>
          </a:prstGeom>
          <a:ln w="18360">
            <a:noFill/>
          </a:ln>
        </p:spPr>
      </p:pic>
      <p:pic>
        <p:nvPicPr>
          <p:cNvPr id="60" name="" descr=""/>
          <p:cNvPicPr/>
          <p:nvPr/>
        </p:nvPicPr>
        <p:blipFill>
          <a:blip r:embed="rId9"/>
          <a:stretch/>
        </p:blipFill>
        <p:spPr>
          <a:xfrm>
            <a:off x="-13686480" y="23644080"/>
            <a:ext cx="3082320" cy="3082320"/>
          </a:xfrm>
          <a:prstGeom prst="rect">
            <a:avLst/>
          </a:prstGeom>
          <a:ln w="18360">
            <a:noFill/>
          </a:ln>
        </p:spPr>
      </p:pic>
      <p:pic>
        <p:nvPicPr>
          <p:cNvPr id="61" name="" descr=""/>
          <p:cNvPicPr/>
          <p:nvPr/>
        </p:nvPicPr>
        <p:blipFill>
          <a:blip r:embed="rId10"/>
          <a:stretch/>
        </p:blipFill>
        <p:spPr>
          <a:xfrm>
            <a:off x="-16485120" y="24623280"/>
            <a:ext cx="2977560" cy="2943360"/>
          </a:xfrm>
          <a:prstGeom prst="rect">
            <a:avLst/>
          </a:prstGeom>
          <a:ln w="18360">
            <a:noFill/>
          </a:ln>
        </p:spPr>
      </p:pic>
      <p:pic>
        <p:nvPicPr>
          <p:cNvPr id="62" name="" descr=""/>
          <p:cNvPicPr/>
          <p:nvPr/>
        </p:nvPicPr>
        <p:blipFill>
          <a:blip r:embed="rId11"/>
          <a:stretch/>
        </p:blipFill>
        <p:spPr>
          <a:xfrm>
            <a:off x="-14130360" y="20877480"/>
            <a:ext cx="2631240" cy="2648520"/>
          </a:xfrm>
          <a:prstGeom prst="rect">
            <a:avLst/>
          </a:prstGeom>
          <a:ln w="18360">
            <a:noFill/>
          </a:ln>
        </p:spPr>
      </p:pic>
      <p:pic>
        <p:nvPicPr>
          <p:cNvPr id="63" name="" descr=""/>
          <p:cNvPicPr/>
          <p:nvPr/>
        </p:nvPicPr>
        <p:blipFill>
          <a:blip r:embed="rId12"/>
          <a:stretch/>
        </p:blipFill>
        <p:spPr>
          <a:xfrm>
            <a:off x="-11841120" y="25629120"/>
            <a:ext cx="2902320" cy="2902680"/>
          </a:xfrm>
          <a:prstGeom prst="rect">
            <a:avLst/>
          </a:prstGeom>
          <a:ln w="18360">
            <a:noFill/>
          </a:ln>
        </p:spPr>
      </p:pic>
      <p:pic>
        <p:nvPicPr>
          <p:cNvPr id="64" name="" descr=""/>
          <p:cNvPicPr/>
          <p:nvPr/>
        </p:nvPicPr>
        <p:blipFill>
          <a:blip r:embed="rId13"/>
          <a:stretch/>
        </p:blipFill>
        <p:spPr>
          <a:xfrm>
            <a:off x="1176840" y="1171440"/>
            <a:ext cx="2095560" cy="2486160"/>
          </a:xfrm>
          <a:prstGeom prst="rect">
            <a:avLst/>
          </a:prstGeom>
          <a:ln w="18360">
            <a:solidFill>
              <a:srgbClr val="000000"/>
            </a:solidFill>
            <a:round/>
          </a:ln>
          <a:effectLst>
            <a:outerShdw dist="77385" dir="2700000">
              <a:srgbClr val="000000"/>
            </a:outerShdw>
          </a:effectLst>
        </p:spPr>
      </p:pic>
      <p:pic>
        <p:nvPicPr>
          <p:cNvPr id="65" name="" descr=""/>
          <p:cNvPicPr/>
          <p:nvPr/>
        </p:nvPicPr>
        <p:blipFill>
          <a:blip r:embed="rId14"/>
          <a:stretch/>
        </p:blipFill>
        <p:spPr>
          <a:xfrm>
            <a:off x="32826960" y="1793520"/>
            <a:ext cx="2743200" cy="1224000"/>
          </a:xfrm>
          <a:prstGeom prst="rect">
            <a:avLst/>
          </a:prstGeom>
          <a:ln>
            <a:noFill/>
          </a:ln>
          <a:effectLst>
            <a:outerShdw dist="77385" dir="2700000">
              <a:srgbClr val="000000"/>
            </a:outerShdw>
          </a:effectLst>
        </p:spPr>
      </p:pic>
      <p:sp>
        <p:nvSpPr>
          <p:cNvPr id="66" name="TextShape 8"/>
          <p:cNvSpPr txBox="1"/>
          <p:nvPr/>
        </p:nvSpPr>
        <p:spPr>
          <a:xfrm>
            <a:off x="-11069280" y="20368440"/>
            <a:ext cx="3397680" cy="1248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2600" spc="-1">
                <a:solidFill>
                  <a:srgbClr val="ffffff"/>
                </a:solidFill>
                <a:latin typeface="Arial"/>
              </a:rPr>
              <a:t>zFilter</a:t>
            </a:r>
            <a:endParaRPr/>
          </a:p>
          <a:p>
            <a:pPr algn="ctr"/>
            <a:r>
              <a:rPr b="1" lang="en-US" sz="2600" spc="-1">
                <a:solidFill>
                  <a:srgbClr val="ffffff"/>
                </a:solidFill>
                <a:latin typeface="Arial"/>
              </a:rPr>
              <a:t>Multicast</a:t>
            </a:r>
            <a:r>
              <a:rPr b="1" lang="en-US" sz="2600" spc="-1" baseline="101000">
                <a:solidFill>
                  <a:srgbClr val="ffffff"/>
                </a:solidFill>
                <a:latin typeface="Arial"/>
              </a:rPr>
              <a:t>5</a:t>
            </a:r>
            <a:endParaRPr/>
          </a:p>
        </p:txBody>
      </p:sp>
      <p:sp>
        <p:nvSpPr>
          <p:cNvPr id="67" name="TextShape 9"/>
          <p:cNvSpPr txBox="1"/>
          <p:nvPr/>
        </p:nvSpPr>
        <p:spPr>
          <a:xfrm>
            <a:off x="-8794080" y="20501640"/>
            <a:ext cx="3398040" cy="1248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2600" spc="-1">
                <a:solidFill>
                  <a:srgbClr val="ffffff"/>
                </a:solidFill>
                <a:latin typeface="Arial"/>
              </a:rPr>
              <a:t>Digital</a:t>
            </a:r>
            <a:endParaRPr/>
          </a:p>
          <a:p>
            <a:pPr algn="ctr"/>
            <a:r>
              <a:rPr b="1" lang="en-US" sz="2600" spc="-1">
                <a:solidFill>
                  <a:srgbClr val="ffffff"/>
                </a:solidFill>
                <a:latin typeface="Arial"/>
              </a:rPr>
              <a:t>Fountain</a:t>
            </a:r>
            <a:r>
              <a:rPr b="1" lang="en-US" sz="2600" spc="-1" baseline="101000">
                <a:solidFill>
                  <a:srgbClr val="ffffff"/>
                </a:solidFill>
                <a:latin typeface="Arial"/>
              </a:rPr>
              <a:t>6</a:t>
            </a:r>
            <a:endParaRPr/>
          </a:p>
        </p:txBody>
      </p:sp>
      <p:sp>
        <p:nvSpPr>
          <p:cNvPr id="68" name="TextShape 10"/>
          <p:cNvSpPr txBox="1"/>
          <p:nvPr/>
        </p:nvSpPr>
        <p:spPr>
          <a:xfrm>
            <a:off x="-10698120" y="22691520"/>
            <a:ext cx="3398040" cy="1523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2600" spc="-1">
                <a:solidFill>
                  <a:srgbClr val="ffffff"/>
                </a:solidFill>
                <a:latin typeface="Arial"/>
              </a:rPr>
              <a:t>POSIX</a:t>
            </a:r>
            <a:endParaRPr/>
          </a:p>
          <a:p>
            <a:pPr algn="ctr"/>
            <a:r>
              <a:rPr b="1" lang="en-US" sz="2600" spc="-1">
                <a:solidFill>
                  <a:srgbClr val="ffffff"/>
                </a:solidFill>
                <a:latin typeface="Arial"/>
              </a:rPr>
              <a:t>Datagram</a:t>
            </a:r>
            <a:endParaRPr/>
          </a:p>
          <a:p>
            <a:pPr algn="ctr"/>
            <a:r>
              <a:rPr b="1" lang="en-US" sz="2600" spc="-1">
                <a:solidFill>
                  <a:srgbClr val="ffffff"/>
                </a:solidFill>
                <a:latin typeface="Arial"/>
              </a:rPr>
              <a:t>Sockets</a:t>
            </a:r>
            <a:endParaRPr/>
          </a:p>
        </p:txBody>
      </p:sp>
      <p:sp>
        <p:nvSpPr>
          <p:cNvPr id="69" name="TextShape 11"/>
          <p:cNvSpPr txBox="1"/>
          <p:nvPr/>
        </p:nvSpPr>
        <p:spPr>
          <a:xfrm>
            <a:off x="-8846640" y="22657680"/>
            <a:ext cx="3398040" cy="1668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2600" spc="-1">
                <a:solidFill>
                  <a:srgbClr val="ffffff"/>
                </a:solidFill>
                <a:latin typeface="Arial"/>
              </a:rPr>
              <a:t>         </a:t>
            </a:r>
            <a:r>
              <a:rPr b="1" lang="en-US" sz="2600" spc="-1">
                <a:solidFill>
                  <a:srgbClr val="ffffff"/>
                </a:solidFill>
                <a:latin typeface="Arial"/>
              </a:rPr>
              <a:t>Legacy</a:t>
            </a:r>
            <a:endParaRPr/>
          </a:p>
          <a:p>
            <a:pPr algn="ctr"/>
            <a:r>
              <a:rPr b="1" lang="en-US" sz="2600" spc="-1">
                <a:solidFill>
                  <a:srgbClr val="ffffff"/>
                </a:solidFill>
                <a:latin typeface="Arial"/>
              </a:rPr>
              <a:t>         </a:t>
            </a:r>
            <a:r>
              <a:rPr b="1" lang="en-US" sz="2600" spc="-1">
                <a:solidFill>
                  <a:srgbClr val="ffffff"/>
                </a:solidFill>
                <a:latin typeface="Arial"/>
              </a:rPr>
              <a:t>Tunneling</a:t>
            </a:r>
            <a:endParaRPr/>
          </a:p>
          <a:p>
            <a:pPr algn="ctr"/>
            <a:r>
              <a:rPr b="1" lang="en-US" sz="2600" spc="-1">
                <a:solidFill>
                  <a:srgbClr val="ffffff"/>
                </a:solidFill>
                <a:latin typeface="Arial"/>
              </a:rPr>
              <a:t>         </a:t>
            </a:r>
            <a:endParaRPr/>
          </a:p>
        </p:txBody>
      </p:sp>
      <p:sp>
        <p:nvSpPr>
          <p:cNvPr id="70" name="TextShape 12"/>
          <p:cNvSpPr txBox="1"/>
          <p:nvPr/>
        </p:nvSpPr>
        <p:spPr>
          <a:xfrm>
            <a:off x="-13853880" y="24429960"/>
            <a:ext cx="3398040" cy="147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2600" spc="-1">
                <a:solidFill>
                  <a:srgbClr val="ffffff"/>
                </a:solidFill>
                <a:latin typeface="Arial"/>
              </a:rPr>
              <a:t>Serval</a:t>
            </a:r>
            <a:endParaRPr/>
          </a:p>
          <a:p>
            <a:pPr algn="ctr"/>
            <a:r>
              <a:rPr b="1" lang="en-US" sz="2600" spc="-1">
                <a:solidFill>
                  <a:srgbClr val="ffffff"/>
                </a:solidFill>
                <a:latin typeface="Arial"/>
              </a:rPr>
              <a:t>Service</a:t>
            </a:r>
            <a:endParaRPr/>
          </a:p>
          <a:p>
            <a:pPr algn="ctr"/>
            <a:r>
              <a:rPr b="1" lang="en-US" sz="2600" spc="-1">
                <a:solidFill>
                  <a:srgbClr val="ffffff"/>
                </a:solidFill>
                <a:latin typeface="Arial"/>
              </a:rPr>
              <a:t>Arch.</a:t>
            </a:r>
            <a:r>
              <a:rPr b="1" lang="en-US" sz="2600" spc="-1" baseline="101000">
                <a:solidFill>
                  <a:srgbClr val="ffffff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71" name="TextShape 13"/>
          <p:cNvSpPr txBox="1"/>
          <p:nvPr/>
        </p:nvSpPr>
        <p:spPr>
          <a:xfrm>
            <a:off x="-14570640" y="21373920"/>
            <a:ext cx="3397680" cy="1278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endParaRPr/>
          </a:p>
          <a:p>
            <a:pPr algn="ctr"/>
            <a:r>
              <a:rPr b="1" lang="en-US" sz="2600" spc="-1">
                <a:solidFill>
                  <a:srgbClr val="ffffff"/>
                </a:solidFill>
                <a:latin typeface="Arial"/>
              </a:rPr>
              <a:t>Active</a:t>
            </a:r>
            <a:endParaRPr/>
          </a:p>
          <a:p>
            <a:pPr algn="ctr"/>
            <a:r>
              <a:rPr b="1" lang="en-US" sz="2600" spc="-1">
                <a:solidFill>
                  <a:srgbClr val="ffffff"/>
                </a:solidFill>
                <a:latin typeface="Arial"/>
              </a:rPr>
              <a:t>Networks</a:t>
            </a:r>
            <a:r>
              <a:rPr b="1" lang="en-US" sz="2600" spc="-1" baseline="101000">
                <a:solidFill>
                  <a:srgbClr val="ffffff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72" name="TextShape 14"/>
          <p:cNvSpPr txBox="1"/>
          <p:nvPr/>
        </p:nvSpPr>
        <p:spPr>
          <a:xfrm>
            <a:off x="-16673760" y="25651440"/>
            <a:ext cx="3397680" cy="1596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2600" spc="-1">
                <a:solidFill>
                  <a:srgbClr val="ffffff"/>
                </a:solidFill>
                <a:latin typeface="Arial"/>
              </a:rPr>
              <a:t>Host</a:t>
            </a:r>
            <a:endParaRPr/>
          </a:p>
          <a:p>
            <a:pPr algn="ctr"/>
            <a:r>
              <a:rPr b="1" lang="en-US" sz="2600" spc="-1">
                <a:solidFill>
                  <a:srgbClr val="ffffff"/>
                </a:solidFill>
                <a:latin typeface="Arial"/>
              </a:rPr>
              <a:t>Identifiers</a:t>
            </a:r>
            <a:endParaRPr/>
          </a:p>
        </p:txBody>
      </p:sp>
      <p:pic>
        <p:nvPicPr>
          <p:cNvPr id="73" name="" descr=""/>
          <p:cNvPicPr/>
          <p:nvPr/>
        </p:nvPicPr>
        <p:blipFill>
          <a:blip r:embed="rId15"/>
          <a:stretch/>
        </p:blipFill>
        <p:spPr>
          <a:xfrm>
            <a:off x="-17345880" y="21605760"/>
            <a:ext cx="3148560" cy="3148560"/>
          </a:xfrm>
          <a:prstGeom prst="rect">
            <a:avLst/>
          </a:prstGeom>
          <a:ln w="18360">
            <a:noFill/>
          </a:ln>
        </p:spPr>
      </p:pic>
      <p:sp>
        <p:nvSpPr>
          <p:cNvPr id="74" name="TextShape 15"/>
          <p:cNvSpPr txBox="1"/>
          <p:nvPr/>
        </p:nvSpPr>
        <p:spPr>
          <a:xfrm>
            <a:off x="-12116520" y="26361720"/>
            <a:ext cx="3398040" cy="1742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/>
          <a:p>
            <a:pPr algn="ctr">
              <a:lnSpc>
                <a:spcPct val="100000"/>
              </a:lnSpc>
            </a:pPr>
            <a:r>
              <a:rPr b="1" lang="en-US" sz="2600" spc="-1">
                <a:solidFill>
                  <a:srgbClr val="ffffff"/>
                </a:solidFill>
                <a:latin typeface="Arial"/>
              </a:rPr>
              <a:t>Named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pc="-1">
                <a:solidFill>
                  <a:srgbClr val="ffffff"/>
                </a:solidFill>
                <a:latin typeface="Arial"/>
              </a:rPr>
              <a:t>Data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600" spc="-1">
                <a:solidFill>
                  <a:srgbClr val="ffffff"/>
                </a:solidFill>
                <a:latin typeface="Arial"/>
              </a:rPr>
              <a:t>Net.</a:t>
            </a:r>
            <a:r>
              <a:rPr b="1" lang="en-US" sz="2600" spc="-1" baseline="101000">
                <a:solidFill>
                  <a:srgbClr val="ffffff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75" name="TextShape 16"/>
          <p:cNvSpPr txBox="1"/>
          <p:nvPr/>
        </p:nvSpPr>
        <p:spPr>
          <a:xfrm>
            <a:off x="-17528400" y="22401000"/>
            <a:ext cx="3398040" cy="1668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200" spc="-1">
                <a:solidFill>
                  <a:srgbClr val="ffffff"/>
                </a:solidFill>
                <a:latin typeface="Arial"/>
              </a:rPr>
              <a:t>YOUR</a:t>
            </a:r>
            <a:r>
              <a:rPr b="1" lang="en-US" sz="3200" spc="-1">
                <a:solidFill>
                  <a:srgbClr val="ffffff"/>
                </a:solidFill>
                <a:latin typeface="Arial"/>
              </a:rPr>
              <a:t>
</a:t>
            </a:r>
            <a:r>
              <a:rPr b="1" lang="en-US" sz="3200" spc="-1">
                <a:solidFill>
                  <a:srgbClr val="ffffff"/>
                </a:solidFill>
                <a:latin typeface="Arial"/>
              </a:rPr>
              <a:t>IDEA </a:t>
            </a:r>
            <a:r>
              <a:rPr b="1" lang="en-US" sz="3200" spc="-1">
                <a:solidFill>
                  <a:srgbClr val="ffffff"/>
                </a:solidFill>
                <a:latin typeface="Arial"/>
              </a:rPr>
              <a:t>
</a:t>
            </a:r>
            <a:r>
              <a:rPr b="1" lang="en-US" sz="3200" spc="-1">
                <a:solidFill>
                  <a:srgbClr val="ffffff"/>
                </a:solidFill>
                <a:latin typeface="Arial"/>
              </a:rPr>
              <a:t>HERE</a:t>
            </a:r>
            <a:endParaRPr/>
          </a:p>
        </p:txBody>
      </p:sp>
      <p:sp>
        <p:nvSpPr>
          <p:cNvPr id="76" name="CustomShape 17"/>
          <p:cNvSpPr/>
          <p:nvPr/>
        </p:nvSpPr>
        <p:spPr>
          <a:xfrm>
            <a:off x="-10734120" y="19426680"/>
            <a:ext cx="5529600" cy="5413680"/>
          </a:xfrm>
          <a:prstGeom prst="rect">
            <a:avLst/>
          </a:prstGeom>
          <a:noFill/>
          <a:ln w="54720">
            <a:solidFill>
              <a:srgbClr val="009900"/>
            </a:solidFill>
            <a:custDash>
              <a:ds d="100000" sp="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TextShape 18"/>
          <p:cNvSpPr txBox="1"/>
          <p:nvPr/>
        </p:nvSpPr>
        <p:spPr>
          <a:xfrm>
            <a:off x="-10362960" y="18536400"/>
            <a:ext cx="4797000" cy="1248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ts val="1016"/>
              </a:lnSpc>
            </a:pPr>
            <a:r>
              <a:rPr b="1" lang="en-US" sz="3200" spc="-1">
                <a:solidFill>
                  <a:srgbClr val="000000"/>
                </a:solidFill>
                <a:latin typeface="Arial"/>
              </a:rPr>
              <a:t>Reliable Multicast</a:t>
            </a:r>
            <a:endParaRPr/>
          </a:p>
          <a:p>
            <a:pPr algn="ctr">
              <a:lnSpc>
                <a:spcPts val="1016"/>
              </a:lnSpc>
            </a:pPr>
            <a:r>
              <a:rPr b="1" lang="en-US" sz="3200" spc="-1">
                <a:solidFill>
                  <a:srgbClr val="000000"/>
                </a:solidFill>
                <a:latin typeface="Arial"/>
              </a:rPr>
              <a:t>Video Application</a:t>
            </a:r>
            <a:endParaRPr/>
          </a:p>
        </p:txBody>
      </p:sp>
      <p:sp>
        <p:nvSpPr>
          <p:cNvPr id="78" name="CustomShape 19"/>
          <p:cNvSpPr/>
          <p:nvPr/>
        </p:nvSpPr>
        <p:spPr>
          <a:xfrm>
            <a:off x="914400" y="6339600"/>
            <a:ext cx="8778240" cy="8656560"/>
          </a:xfrm>
          <a:prstGeom prst="rect">
            <a:avLst/>
          </a:prstGeom>
          <a:solidFill>
            <a:srgbClr val="cccccc"/>
          </a:solidFill>
          <a:ln w="18360">
            <a:solidFill>
              <a:srgbClr val="000000"/>
            </a:solidFill>
            <a:round/>
          </a:ln>
          <a:effectLst>
            <a:outerShdw dist="25964" dir="270000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79" name="CustomShape 20"/>
          <p:cNvSpPr/>
          <p:nvPr/>
        </p:nvSpPr>
        <p:spPr>
          <a:xfrm>
            <a:off x="914400" y="5973840"/>
            <a:ext cx="8778240" cy="1238400"/>
          </a:xfrm>
          <a:prstGeom prst="rect">
            <a:avLst/>
          </a:prstGeom>
          <a:solidFill>
            <a:srgbClr val="004586"/>
          </a:solidFill>
          <a:ln w="18360">
            <a:solidFill>
              <a:srgbClr val="000000"/>
            </a:solidFill>
            <a:round/>
          </a:ln>
          <a:effectLst>
            <a:outerShdw dist="25964" dir="270000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80" name="CustomShape 21"/>
          <p:cNvSpPr/>
          <p:nvPr/>
        </p:nvSpPr>
        <p:spPr>
          <a:xfrm flipV="1">
            <a:off x="914400" y="7153920"/>
            <a:ext cx="8778240" cy="182880"/>
          </a:xfrm>
          <a:prstGeom prst="rect">
            <a:avLst/>
          </a:prstGeom>
          <a:solidFill>
            <a:srgbClr val="ffd320"/>
          </a:solidFill>
          <a:ln w="9360">
            <a:solidFill>
              <a:srgbClr val="000000"/>
            </a:solidFill>
            <a:round/>
          </a:ln>
          <a:effectLst>
            <a:outerShdw dist="38692" dir="270000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81" name="CustomShape 22"/>
          <p:cNvSpPr/>
          <p:nvPr/>
        </p:nvSpPr>
        <p:spPr>
          <a:xfrm>
            <a:off x="925920" y="16068960"/>
            <a:ext cx="8778240" cy="9900000"/>
          </a:xfrm>
          <a:prstGeom prst="rect">
            <a:avLst/>
          </a:prstGeom>
          <a:solidFill>
            <a:srgbClr val="cccccc"/>
          </a:solidFill>
          <a:ln w="18360">
            <a:solidFill>
              <a:srgbClr val="000000"/>
            </a:solidFill>
            <a:round/>
          </a:ln>
          <a:effectLst>
            <a:outerShdw dist="25964" dir="270000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82" name="CustomShape 23"/>
          <p:cNvSpPr/>
          <p:nvPr/>
        </p:nvSpPr>
        <p:spPr>
          <a:xfrm>
            <a:off x="925920" y="15703200"/>
            <a:ext cx="8778240" cy="1238400"/>
          </a:xfrm>
          <a:prstGeom prst="rect">
            <a:avLst/>
          </a:prstGeom>
          <a:solidFill>
            <a:srgbClr val="004586"/>
          </a:solidFill>
          <a:ln w="18360">
            <a:solidFill>
              <a:srgbClr val="000000"/>
            </a:solidFill>
            <a:round/>
          </a:ln>
          <a:effectLst>
            <a:outerShdw dist="25964" dir="270000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83" name="CustomShape 24"/>
          <p:cNvSpPr/>
          <p:nvPr/>
        </p:nvSpPr>
        <p:spPr>
          <a:xfrm flipV="1">
            <a:off x="925920" y="16883280"/>
            <a:ext cx="8778240" cy="182880"/>
          </a:xfrm>
          <a:prstGeom prst="rect">
            <a:avLst/>
          </a:prstGeom>
          <a:solidFill>
            <a:srgbClr val="ffd320"/>
          </a:solidFill>
          <a:ln w="9360">
            <a:solidFill>
              <a:srgbClr val="000000"/>
            </a:solidFill>
            <a:round/>
          </a:ln>
          <a:effectLst>
            <a:outerShdw dist="38692" dir="270000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84" name="CustomShape 25"/>
          <p:cNvSpPr/>
          <p:nvPr/>
        </p:nvSpPr>
        <p:spPr>
          <a:xfrm>
            <a:off x="26881920" y="6348960"/>
            <a:ext cx="8778240" cy="9601200"/>
          </a:xfrm>
          <a:prstGeom prst="rect">
            <a:avLst/>
          </a:prstGeom>
          <a:solidFill>
            <a:srgbClr val="cccccc"/>
          </a:solidFill>
          <a:ln w="18360">
            <a:solidFill>
              <a:srgbClr val="000000"/>
            </a:solidFill>
            <a:round/>
          </a:ln>
          <a:effectLst>
            <a:outerShdw dist="25964" dir="270000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85" name="CustomShape 26"/>
          <p:cNvSpPr/>
          <p:nvPr/>
        </p:nvSpPr>
        <p:spPr>
          <a:xfrm>
            <a:off x="26881920" y="5983200"/>
            <a:ext cx="8778240" cy="1238400"/>
          </a:xfrm>
          <a:prstGeom prst="rect">
            <a:avLst/>
          </a:prstGeom>
          <a:solidFill>
            <a:srgbClr val="004586"/>
          </a:solidFill>
          <a:ln w="18360">
            <a:solidFill>
              <a:srgbClr val="000000"/>
            </a:solidFill>
            <a:round/>
          </a:ln>
          <a:effectLst>
            <a:outerShdw dist="25964" dir="270000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86" name="CustomShape 27"/>
          <p:cNvSpPr/>
          <p:nvPr/>
        </p:nvSpPr>
        <p:spPr>
          <a:xfrm flipV="1">
            <a:off x="26881920" y="7163280"/>
            <a:ext cx="8778240" cy="182880"/>
          </a:xfrm>
          <a:prstGeom prst="rect">
            <a:avLst/>
          </a:prstGeom>
          <a:solidFill>
            <a:srgbClr val="ffd320"/>
          </a:solidFill>
          <a:ln w="9360">
            <a:solidFill>
              <a:srgbClr val="000000"/>
            </a:solidFill>
            <a:round/>
          </a:ln>
          <a:effectLst>
            <a:outerShdw dist="38692" dir="270000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87" name="CustomShape 28"/>
          <p:cNvSpPr/>
          <p:nvPr/>
        </p:nvSpPr>
        <p:spPr>
          <a:xfrm>
            <a:off x="26893440" y="17086320"/>
            <a:ext cx="8778240" cy="8944200"/>
          </a:xfrm>
          <a:prstGeom prst="rect">
            <a:avLst/>
          </a:prstGeom>
          <a:solidFill>
            <a:srgbClr val="cccccc"/>
          </a:solidFill>
          <a:ln w="18360">
            <a:solidFill>
              <a:srgbClr val="000000"/>
            </a:solidFill>
            <a:round/>
          </a:ln>
          <a:effectLst>
            <a:outerShdw dist="25964" dir="270000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88" name="CustomShape 29"/>
          <p:cNvSpPr/>
          <p:nvPr/>
        </p:nvSpPr>
        <p:spPr>
          <a:xfrm>
            <a:off x="26893440" y="16720560"/>
            <a:ext cx="8778240" cy="1238400"/>
          </a:xfrm>
          <a:prstGeom prst="rect">
            <a:avLst/>
          </a:prstGeom>
          <a:solidFill>
            <a:srgbClr val="004586"/>
          </a:solidFill>
          <a:ln w="18360">
            <a:solidFill>
              <a:srgbClr val="000000"/>
            </a:solidFill>
            <a:round/>
          </a:ln>
          <a:effectLst>
            <a:outerShdw dist="25964" dir="270000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89" name="CustomShape 30"/>
          <p:cNvSpPr/>
          <p:nvPr/>
        </p:nvSpPr>
        <p:spPr>
          <a:xfrm flipV="1">
            <a:off x="26893440" y="17900640"/>
            <a:ext cx="8778240" cy="182880"/>
          </a:xfrm>
          <a:prstGeom prst="rect">
            <a:avLst/>
          </a:prstGeom>
          <a:solidFill>
            <a:srgbClr val="ffd320"/>
          </a:solidFill>
          <a:ln w="9360">
            <a:solidFill>
              <a:srgbClr val="000000"/>
            </a:solidFill>
            <a:round/>
          </a:ln>
          <a:effectLst>
            <a:outerShdw dist="38692" dir="270000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0" name="CustomShape 31"/>
          <p:cNvSpPr/>
          <p:nvPr/>
        </p:nvSpPr>
        <p:spPr>
          <a:xfrm>
            <a:off x="10573920" y="6337440"/>
            <a:ext cx="15410160" cy="3720960"/>
          </a:xfrm>
          <a:prstGeom prst="rect">
            <a:avLst/>
          </a:prstGeom>
          <a:solidFill>
            <a:srgbClr val="dddddd"/>
          </a:solidFill>
          <a:ln w="18360">
            <a:solidFill>
              <a:srgbClr val="000000"/>
            </a:solidFill>
            <a:round/>
          </a:ln>
          <a:effectLst>
            <a:outerShdw dist="25964" dir="270000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1" name="CustomShape 32"/>
          <p:cNvSpPr/>
          <p:nvPr/>
        </p:nvSpPr>
        <p:spPr>
          <a:xfrm>
            <a:off x="10573920" y="5983200"/>
            <a:ext cx="15410160" cy="1199520"/>
          </a:xfrm>
          <a:prstGeom prst="rect">
            <a:avLst/>
          </a:prstGeom>
          <a:solidFill>
            <a:srgbClr val="004586"/>
          </a:solidFill>
          <a:ln w="18360">
            <a:solidFill>
              <a:srgbClr val="000000"/>
            </a:solidFill>
            <a:round/>
          </a:ln>
          <a:effectLst>
            <a:outerShdw dist="25964" dir="270000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2" name="CustomShape 33"/>
          <p:cNvSpPr/>
          <p:nvPr/>
        </p:nvSpPr>
        <p:spPr>
          <a:xfrm flipV="1">
            <a:off x="10573920" y="7126200"/>
            <a:ext cx="15407640" cy="182880"/>
          </a:xfrm>
          <a:prstGeom prst="rect">
            <a:avLst/>
          </a:prstGeom>
          <a:solidFill>
            <a:srgbClr val="ffd320"/>
          </a:solidFill>
          <a:ln w="9360">
            <a:solidFill>
              <a:srgbClr val="000000"/>
            </a:solidFill>
            <a:round/>
          </a:ln>
          <a:effectLst>
            <a:outerShdw dist="38692" dir="270000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3" name="CustomShape 34"/>
          <p:cNvSpPr/>
          <p:nvPr/>
        </p:nvSpPr>
        <p:spPr>
          <a:xfrm>
            <a:off x="825480" y="6127200"/>
            <a:ext cx="8684280" cy="101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65760" rIns="365760" tIns="182880" bIns="182880" anchor="ctr"/>
          <a:p>
            <a:pPr>
              <a:lnSpc>
                <a:spcPct val="100000"/>
              </a:lnSpc>
            </a:pPr>
            <a:r>
              <a:rPr lang="en-US" sz="5400" spc="-1">
                <a:solidFill>
                  <a:srgbClr val="ffffff"/>
                </a:solidFill>
                <a:latin typeface="DejaVu Sans"/>
              </a:rPr>
              <a:t>Motivation</a:t>
            </a:r>
            <a:endParaRPr/>
          </a:p>
        </p:txBody>
      </p:sp>
      <p:sp>
        <p:nvSpPr>
          <p:cNvPr id="94" name="CustomShape 35"/>
          <p:cNvSpPr/>
          <p:nvPr/>
        </p:nvSpPr>
        <p:spPr>
          <a:xfrm>
            <a:off x="825480" y="15847200"/>
            <a:ext cx="11541960" cy="101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65760" rIns="365760" tIns="182880" bIns="182880" anchor="ctr"/>
          <a:p>
            <a:pPr>
              <a:lnSpc>
                <a:spcPct val="100000"/>
              </a:lnSpc>
            </a:pPr>
            <a:r>
              <a:rPr lang="en-US" sz="4000" spc="-1">
                <a:solidFill>
                  <a:srgbClr val="ffffff"/>
                </a:solidFill>
                <a:latin typeface="DejaVu Sans"/>
              </a:rPr>
              <a:t>e</a:t>
            </a:r>
            <a:r>
              <a:rPr b="1" lang="en-US" sz="4000" spc="-1">
                <a:solidFill>
                  <a:srgbClr val="ffffff"/>
                </a:solidFill>
                <a:latin typeface="DejaVu Sans"/>
              </a:rPr>
              <a:t>X</a:t>
            </a:r>
            <a:r>
              <a:rPr lang="en-US" sz="4000" spc="-1">
                <a:solidFill>
                  <a:srgbClr val="ffffff"/>
                </a:solidFill>
                <a:latin typeface="DejaVu Sans"/>
              </a:rPr>
              <a:t>pressive </a:t>
            </a:r>
            <a:r>
              <a:rPr b="1" lang="en-US" sz="4000" spc="-1">
                <a:solidFill>
                  <a:srgbClr val="ffffff"/>
                </a:solidFill>
                <a:latin typeface="DejaVu Sans"/>
              </a:rPr>
              <a:t>I</a:t>
            </a:r>
            <a:r>
              <a:rPr lang="en-US" sz="4000" spc="-1">
                <a:solidFill>
                  <a:srgbClr val="ffffff"/>
                </a:solidFill>
                <a:latin typeface="DejaVu Sans"/>
              </a:rPr>
              <a:t>nternet </a:t>
            </a:r>
            <a:r>
              <a:rPr b="1" lang="en-US" sz="4000" spc="-1">
                <a:solidFill>
                  <a:srgbClr val="ffffff"/>
                </a:solidFill>
                <a:latin typeface="DejaVu Sans"/>
              </a:rPr>
              <a:t>A</a:t>
            </a:r>
            <a:r>
              <a:rPr lang="en-US" sz="4000" spc="-1">
                <a:solidFill>
                  <a:srgbClr val="ffffff"/>
                </a:solidFill>
                <a:latin typeface="DejaVu Sans"/>
              </a:rPr>
              <a:t>rchitecture</a:t>
            </a:r>
            <a:endParaRPr/>
          </a:p>
        </p:txBody>
      </p:sp>
      <p:sp>
        <p:nvSpPr>
          <p:cNvPr id="95" name="CustomShape 36"/>
          <p:cNvSpPr/>
          <p:nvPr/>
        </p:nvSpPr>
        <p:spPr>
          <a:xfrm>
            <a:off x="10573920" y="6127200"/>
            <a:ext cx="15410160" cy="101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65760" rIns="365760" tIns="182880" bIns="182880" anchor="ctr"/>
          <a:p>
            <a:pPr>
              <a:lnSpc>
                <a:spcPct val="100000"/>
              </a:lnSpc>
            </a:pPr>
            <a:r>
              <a:rPr lang="en-US" sz="5400" spc="-1">
                <a:solidFill>
                  <a:srgbClr val="ffffff"/>
                </a:solidFill>
                <a:latin typeface="DejaVu Sans"/>
              </a:rPr>
              <a:t>Take-Home Message</a:t>
            </a:r>
            <a:endParaRPr/>
          </a:p>
        </p:txBody>
      </p:sp>
      <p:sp>
        <p:nvSpPr>
          <p:cNvPr id="96" name="CustomShape 37"/>
          <p:cNvSpPr/>
          <p:nvPr/>
        </p:nvSpPr>
        <p:spPr>
          <a:xfrm>
            <a:off x="26853480" y="6127200"/>
            <a:ext cx="8806680" cy="101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65760" rIns="365760" tIns="182880" bIns="182880" anchor="ctr"/>
          <a:p>
            <a:pPr>
              <a:lnSpc>
                <a:spcPct val="100000"/>
              </a:lnSpc>
            </a:pPr>
            <a:r>
              <a:rPr lang="en-US" sz="5400" spc="-1">
                <a:solidFill>
                  <a:srgbClr val="ffffff"/>
                </a:solidFill>
                <a:latin typeface="DejaVu Sans"/>
              </a:rPr>
              <a:t>Summary of Work</a:t>
            </a:r>
            <a:endParaRPr/>
          </a:p>
        </p:txBody>
      </p:sp>
      <p:sp>
        <p:nvSpPr>
          <p:cNvPr id="97" name="CustomShape 38"/>
          <p:cNvSpPr/>
          <p:nvPr/>
        </p:nvSpPr>
        <p:spPr>
          <a:xfrm>
            <a:off x="26853480" y="16855200"/>
            <a:ext cx="8818200" cy="101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65760" rIns="365760" tIns="182880" bIns="182880" anchor="ctr"/>
          <a:p>
            <a:pPr>
              <a:lnSpc>
                <a:spcPct val="100000"/>
              </a:lnSpc>
            </a:pPr>
            <a:r>
              <a:rPr lang="en-US" sz="5400" spc="-1">
                <a:solidFill>
                  <a:srgbClr val="ffffff"/>
                </a:solidFill>
                <a:latin typeface="DejaVu Sans"/>
              </a:rPr>
              <a:t>Future Goals</a:t>
            </a:r>
            <a:endParaRPr/>
          </a:p>
        </p:txBody>
      </p:sp>
      <p:sp>
        <p:nvSpPr>
          <p:cNvPr id="98" name="TextShape 39"/>
          <p:cNvSpPr txBox="1"/>
          <p:nvPr/>
        </p:nvSpPr>
        <p:spPr>
          <a:xfrm>
            <a:off x="10681920" y="7607880"/>
            <a:ext cx="15302160" cy="2450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US" sz="4800" spc="-1">
                <a:solidFill>
                  <a:srgbClr val="000000"/>
                </a:solidFill>
                <a:latin typeface="Verdana"/>
              </a:rPr>
              <a:t>Linux XIA can act as a </a:t>
            </a:r>
            <a:r>
              <a:rPr b="1" lang="en-US" sz="4800" spc="-1">
                <a:solidFill>
                  <a:srgbClr val="000000"/>
                </a:solidFill>
                <a:latin typeface="Verdana"/>
              </a:rPr>
              <a:t>meta architecture</a:t>
            </a:r>
            <a:r>
              <a:rPr lang="en-US" sz="4800" spc="-1">
                <a:solidFill>
                  <a:srgbClr val="000000"/>
                </a:solidFill>
                <a:latin typeface="Verdana"/>
              </a:rPr>
              <a:t> that is amenable to network </a:t>
            </a:r>
            <a:r>
              <a:rPr lang="en-US" sz="4800" spc="-1">
                <a:solidFill>
                  <a:srgbClr val="000000"/>
                </a:solidFill>
                <a:latin typeface="Verdana"/>
              </a:rPr>
              <a:t>evolution</a:t>
            </a:r>
            <a:r>
              <a:rPr lang="en-US" sz="4800" spc="-1">
                <a:solidFill>
                  <a:srgbClr val="000000"/>
                </a:solidFill>
                <a:latin typeface="Verdana"/>
              </a:rPr>
              <a:t> by serving as an </a:t>
            </a:r>
            <a:r>
              <a:rPr lang="en-US" sz="4800" spc="-1">
                <a:solidFill>
                  <a:srgbClr val="000000"/>
                </a:solidFill>
                <a:latin typeface="Verdana"/>
              </a:rPr>
              <a:t>incubator</a:t>
            </a:r>
            <a:r>
              <a:rPr lang="en-US" sz="4800" spc="-1">
                <a:solidFill>
                  <a:srgbClr val="000000"/>
                </a:solidFill>
                <a:latin typeface="Verdana"/>
              </a:rPr>
              <a:t> for networking ideas, old and new.</a:t>
            </a:r>
            <a:endParaRPr/>
          </a:p>
        </p:txBody>
      </p:sp>
      <p:sp>
        <p:nvSpPr>
          <p:cNvPr id="99" name="TextShape 40"/>
          <p:cNvSpPr txBox="1"/>
          <p:nvPr/>
        </p:nvSpPr>
        <p:spPr>
          <a:xfrm>
            <a:off x="917280" y="7644960"/>
            <a:ext cx="8869680" cy="6960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4100" spc="-1">
                <a:latin typeface="Arial"/>
              </a:rPr>
              <a:t>The legacy Internet is not well-suited to increasingly complex needs: </a:t>
            </a:r>
            <a:r>
              <a:rPr b="1" lang="en-US" sz="4100" spc="-1">
                <a:latin typeface="Arial"/>
              </a:rPr>
              <a:t>security</a:t>
            </a:r>
            <a:r>
              <a:rPr lang="en-US" sz="4100" spc="-1">
                <a:latin typeface="Arial"/>
              </a:rPr>
              <a:t>, </a:t>
            </a:r>
            <a:r>
              <a:rPr b="1" lang="en-US" sz="4100" spc="-1">
                <a:latin typeface="Arial"/>
              </a:rPr>
              <a:t>mobility</a:t>
            </a:r>
            <a:r>
              <a:rPr lang="en-US" sz="4100" spc="-1">
                <a:latin typeface="Arial"/>
              </a:rPr>
              <a:t>, </a:t>
            </a:r>
            <a:r>
              <a:rPr b="1" lang="en-US" sz="4100" spc="-1">
                <a:latin typeface="Arial"/>
              </a:rPr>
              <a:t>management...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4100" spc="-1">
                <a:latin typeface="Arial"/>
              </a:rPr>
              <a:t>Many future Internet architecture projects have emerged; none have been successful due to the legacy network's </a:t>
            </a:r>
            <a:r>
              <a:rPr b="1" lang="en-US" sz="4100" spc="-1">
                <a:latin typeface="Arial"/>
              </a:rPr>
              <a:t>innovation barrier</a:t>
            </a:r>
            <a:r>
              <a:rPr lang="en-US" sz="4100" spc="-1">
                <a:latin typeface="Arial"/>
              </a:rPr>
              <a:t>.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4100" spc="-1">
                <a:latin typeface="Arial"/>
              </a:rPr>
              <a:t>Previous work has tried to address the barrier, but none have emphasized </a:t>
            </a:r>
            <a:r>
              <a:rPr b="1" lang="en-US" sz="4100" spc="-1">
                <a:latin typeface="Arial"/>
              </a:rPr>
              <a:t>collaboration </a:t>
            </a:r>
            <a:r>
              <a:rPr lang="en-US" sz="4100" spc="-1">
                <a:latin typeface="Arial"/>
              </a:rPr>
              <a:t>and </a:t>
            </a:r>
            <a:r>
              <a:rPr b="1" lang="en-US" sz="4100" spc="-1">
                <a:latin typeface="Arial"/>
              </a:rPr>
              <a:t>interoperability</a:t>
            </a:r>
            <a:r>
              <a:rPr lang="en-US" sz="4100" spc="-1">
                <a:latin typeface="Arial"/>
              </a:rPr>
              <a:t>.</a:t>
            </a:r>
            <a:endParaRPr/>
          </a:p>
        </p:txBody>
      </p:sp>
      <p:sp>
        <p:nvSpPr>
          <p:cNvPr id="100" name="TextShape 41"/>
          <p:cNvSpPr txBox="1"/>
          <p:nvPr/>
        </p:nvSpPr>
        <p:spPr>
          <a:xfrm>
            <a:off x="1005840" y="17240760"/>
            <a:ext cx="8698320" cy="8728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100" spc="-1">
                <a:latin typeface="Arial"/>
              </a:rPr>
              <a:t>Three key ideas in XIA</a:t>
            </a:r>
            <a:r>
              <a:rPr lang="en-US" sz="4100" spc="-1" baseline="101000">
                <a:latin typeface="Arial"/>
              </a:rPr>
              <a:t>1</a:t>
            </a:r>
            <a:r>
              <a:rPr lang="en-US" sz="4100" spc="-1">
                <a:latin typeface="Arial"/>
              </a:rPr>
              <a:t>:</a:t>
            </a:r>
            <a:endParaRPr/>
          </a:p>
          <a:p>
            <a:pPr marL="14616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4100" spc="-1">
                <a:latin typeface="Arial"/>
              </a:rPr>
              <a:t> </a:t>
            </a:r>
            <a:r>
              <a:rPr b="1" lang="en-US" sz="4100" spc="-1">
                <a:latin typeface="Arial"/>
              </a:rPr>
              <a:t>Principal</a:t>
            </a:r>
            <a:r>
              <a:rPr lang="en-US" sz="4100" spc="-1">
                <a:latin typeface="Arial"/>
              </a:rPr>
              <a:t> types for different usage models: hosts, ASes, content, services, as-of-yet unknown types</a:t>
            </a:r>
            <a:endParaRPr/>
          </a:p>
          <a:p>
            <a:pPr marL="146160">
              <a:buClr>
                <a:srgbClr val="ffffff"/>
              </a:buClr>
              <a:buSzPct val="45000"/>
              <a:buFont typeface="StarSymbol"/>
              <a:buChar char=""/>
            </a:pPr>
            <a:r>
              <a:rPr b="1" lang="en-US" sz="4100" spc="-1">
                <a:latin typeface="Arial"/>
              </a:rPr>
              <a:t>Flexibility in addressing</a:t>
            </a:r>
            <a:r>
              <a:rPr lang="en-US" sz="4100" spc="-1">
                <a:latin typeface="Arial"/>
              </a:rPr>
              <a:t>: incremental deployment, non-linear addressing scheme (DAGs)</a:t>
            </a:r>
            <a:endParaRPr/>
          </a:p>
          <a:p>
            <a:pPr marL="146160">
              <a:buClr>
                <a:srgbClr val="ffffff"/>
              </a:buClr>
              <a:buSzPct val="45000"/>
              <a:buFont typeface="StarSymbol"/>
              <a:buChar char=""/>
            </a:pPr>
            <a:r>
              <a:rPr b="1" lang="en-US" sz="3800" spc="-1">
                <a:latin typeface="Arial"/>
              </a:rPr>
              <a:t>Intrinsic security</a:t>
            </a:r>
            <a:r>
              <a:rPr lang="en-US" sz="3800" spc="-1">
                <a:latin typeface="Arial"/>
              </a:rPr>
              <a:t>:</a:t>
            </a:r>
            <a:r>
              <a:rPr lang="en-US" sz="4100" spc="-1">
                <a:latin typeface="Arial"/>
              </a:rPr>
              <a:t> </a:t>
            </a:r>
            <a:r>
              <a:rPr lang="en-US" sz="4000" spc="-1">
                <a:latin typeface="Arial"/>
              </a:rPr>
              <a:t>cryptographically-derived, self</a:t>
            </a:r>
            <a:r>
              <a:rPr lang="en-US" sz="4100" spc="-1">
                <a:latin typeface="Arial"/>
              </a:rPr>
              <a:t>-certifying identifiers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4100" spc="-1">
                <a:latin typeface="Arial"/>
              </a:rPr>
              <a:t> 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4100" spc="-1">
                <a:latin typeface="Arial"/>
              </a:rPr>
              <a:t>By building the above concepts into a new network-layer protocol, XIP, network </a:t>
            </a:r>
            <a:r>
              <a:rPr b="1" lang="en-US" sz="4100" spc="-1">
                <a:latin typeface="Arial"/>
              </a:rPr>
              <a:t>evolution</a:t>
            </a:r>
            <a:r>
              <a:rPr lang="en-US" sz="4100" spc="-1">
                <a:latin typeface="Arial"/>
              </a:rPr>
              <a:t> is enabled.</a:t>
            </a:r>
            <a:endParaRPr/>
          </a:p>
        </p:txBody>
      </p:sp>
      <p:sp>
        <p:nvSpPr>
          <p:cNvPr id="101" name="CustomShape 42"/>
          <p:cNvSpPr/>
          <p:nvPr/>
        </p:nvSpPr>
        <p:spPr>
          <a:xfrm>
            <a:off x="-16673760" y="19487880"/>
            <a:ext cx="6868800" cy="92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65760" rIns="365760" tIns="182880" bIns="182880" anchor="ctr"/>
          <a:p>
            <a:pPr/>
            <a:r>
              <a:rPr lang="en-US" sz="8000" spc="-1">
                <a:solidFill>
                  <a:srgbClr val="808080"/>
                </a:solidFill>
                <a:latin typeface="DejaVu Sans"/>
              </a:rPr>
              <a:t>Linux XIA</a:t>
            </a:r>
            <a:endParaRPr/>
          </a:p>
        </p:txBody>
      </p:sp>
      <p:pic>
        <p:nvPicPr>
          <p:cNvPr id="102" name="" descr=""/>
          <p:cNvPicPr/>
          <p:nvPr/>
        </p:nvPicPr>
        <p:blipFill>
          <a:blip r:embed="rId16"/>
          <a:stretch/>
        </p:blipFill>
        <p:spPr>
          <a:xfrm>
            <a:off x="39044880" y="4426560"/>
            <a:ext cx="5730480" cy="3345840"/>
          </a:xfrm>
          <a:prstGeom prst="rect">
            <a:avLst/>
          </a:prstGeom>
          <a:ln w="18360">
            <a:noFill/>
          </a:ln>
        </p:spPr>
      </p:pic>
      <p:sp>
        <p:nvSpPr>
          <p:cNvPr id="103" name="TextShape 43"/>
          <p:cNvSpPr txBox="1"/>
          <p:nvPr/>
        </p:nvSpPr>
        <p:spPr>
          <a:xfrm>
            <a:off x="27062640" y="7464960"/>
            <a:ext cx="8597520" cy="7973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800" spc="-1">
                <a:latin typeface="Arial"/>
              </a:rPr>
              <a:t>Fully </a:t>
            </a:r>
            <a:r>
              <a:rPr b="1" lang="en-US" sz="3800" spc="-1">
                <a:latin typeface="Arial"/>
              </a:rPr>
              <a:t>independent</a:t>
            </a:r>
            <a:r>
              <a:rPr lang="en-US" sz="3800" spc="-1">
                <a:latin typeface="Arial"/>
              </a:rPr>
              <a:t> network stack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b="1" lang="en-US" sz="3800" spc="-1">
                <a:latin typeface="Arial"/>
              </a:rPr>
              <a:t>High-frequency</a:t>
            </a:r>
            <a:r>
              <a:rPr lang="en-US" sz="3800" spc="-1">
                <a:latin typeface="Arial"/>
              </a:rPr>
              <a:t> editable routing table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800" spc="-1">
                <a:latin typeface="Arial"/>
              </a:rPr>
              <a:t>Efficient routing dependencies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800" spc="-1">
                <a:latin typeface="Arial"/>
              </a:rPr>
              <a:t>Support for </a:t>
            </a:r>
            <a:r>
              <a:rPr b="1" lang="en-US" sz="3800" spc="-1">
                <a:latin typeface="Arial"/>
              </a:rPr>
              <a:t>POSIX</a:t>
            </a:r>
            <a:r>
              <a:rPr lang="en-US" sz="3800" spc="-1">
                <a:latin typeface="Arial"/>
              </a:rPr>
              <a:t> socket API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800" spc="-1">
                <a:latin typeface="Arial"/>
              </a:rPr>
              <a:t>I</a:t>
            </a:r>
            <a:r>
              <a:rPr lang="en-US" sz="3500" spc="-1">
                <a:latin typeface="Arial"/>
              </a:rPr>
              <a:t>n synch with latest Linux kernel release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800" spc="-1">
                <a:latin typeface="Arial"/>
              </a:rPr>
              <a:t>R</a:t>
            </a:r>
            <a:r>
              <a:rPr lang="en-US" sz="3600" spc="-1">
                <a:latin typeface="Arial"/>
              </a:rPr>
              <a:t>easonable</a:t>
            </a:r>
            <a:r>
              <a:rPr lang="en-US" sz="3800" spc="-1">
                <a:latin typeface="Arial"/>
              </a:rPr>
              <a:t> </a:t>
            </a:r>
            <a:r>
              <a:rPr b="1" lang="en-US" sz="3700" spc="-1">
                <a:latin typeface="Arial"/>
              </a:rPr>
              <a:t>forwarding performance;</a:t>
            </a:r>
            <a:r>
              <a:rPr lang="en-US" sz="3800" spc="-1">
                <a:latin typeface="Arial"/>
              </a:rPr>
              <a:t> </a:t>
            </a:r>
            <a:r>
              <a:rPr lang="en-US" sz="3800" spc="-1">
                <a:latin typeface="Arial"/>
              </a:rPr>
              <a:t>comparable to Linux IP in most cases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800" spc="-1">
                <a:latin typeface="Arial"/>
              </a:rPr>
              <a:t>Reliable multicast application</a:t>
            </a:r>
            <a:endParaRPr/>
          </a:p>
        </p:txBody>
      </p:sp>
      <p:sp>
        <p:nvSpPr>
          <p:cNvPr id="104" name="TextShape 44"/>
          <p:cNvSpPr txBox="1"/>
          <p:nvPr/>
        </p:nvSpPr>
        <p:spPr>
          <a:xfrm>
            <a:off x="10593360" y="22843440"/>
            <a:ext cx="15410160" cy="731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600" spc="-1">
                <a:latin typeface="Arial"/>
              </a:rPr>
              <a:t>                        </a:t>
            </a:r>
            <a:r>
              <a:rPr lang="en-US" sz="3600" spc="-1">
                <a:latin typeface="Arial"/>
              </a:rPr>
              <a:t>ANCS'15                         Google Summer of Code</a:t>
            </a:r>
            <a:endParaRPr/>
          </a:p>
        </p:txBody>
      </p:sp>
      <p:sp>
        <p:nvSpPr>
          <p:cNvPr id="105" name="TextShape 45"/>
          <p:cNvSpPr txBox="1"/>
          <p:nvPr/>
        </p:nvSpPr>
        <p:spPr>
          <a:xfrm>
            <a:off x="12435840" y="25829280"/>
            <a:ext cx="11769840" cy="1723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500" spc="-1">
                <a:solidFill>
                  <a:srgbClr val="000000"/>
                </a:solidFill>
                <a:latin typeface="Calibri"/>
              </a:rPr>
              <a:t>[1] Han et al. XIA: Efficient Support for Evolvable Internetworking. NSDI 2012.</a:t>
            </a:r>
            <a:endParaRPr/>
          </a:p>
          <a:p>
            <a:pPr>
              <a:lnSpc>
                <a:spcPct val="100000"/>
              </a:lnSpc>
            </a:pPr>
            <a:r>
              <a:rPr lang="en-US" sz="1500" spc="-1">
                <a:solidFill>
                  <a:srgbClr val="000000"/>
                </a:solidFill>
                <a:latin typeface="Calibri"/>
              </a:rPr>
              <a:t>[2] Wetherall, D. J. Service Introduction in an Active Network. PhD thesis, Massachusetts Institute of Technology. 1999.</a:t>
            </a:r>
            <a:endParaRPr/>
          </a:p>
          <a:p>
            <a:pPr>
              <a:lnSpc>
                <a:spcPct val="100000"/>
              </a:lnSpc>
            </a:pPr>
            <a:r>
              <a:rPr lang="en-US" sz="1500" spc="-1">
                <a:solidFill>
                  <a:srgbClr val="000000"/>
                </a:solidFill>
                <a:latin typeface="Calibri"/>
              </a:rPr>
              <a:t>[3] Nordstrom et al. Serval: An End-Host Stack for Service-Centric Networking. NSDI 2012.</a:t>
            </a:r>
            <a:endParaRPr/>
          </a:p>
          <a:p>
            <a:pPr>
              <a:lnSpc>
                <a:spcPct val="100000"/>
              </a:lnSpc>
            </a:pPr>
            <a:r>
              <a:rPr lang="en-US" sz="1500" spc="-1">
                <a:solidFill>
                  <a:srgbClr val="000000"/>
                </a:solidFill>
                <a:latin typeface="Calibri"/>
              </a:rPr>
              <a:t>[4] Jacobson et al. Networking Named Content. SIGCOMM 2009.</a:t>
            </a:r>
            <a:endParaRPr/>
          </a:p>
          <a:p>
            <a:pPr>
              <a:lnSpc>
                <a:spcPct val="100000"/>
              </a:lnSpc>
            </a:pPr>
            <a:r>
              <a:rPr lang="en-US" sz="1500" spc="-1">
                <a:solidFill>
                  <a:srgbClr val="000000"/>
                </a:solidFill>
                <a:latin typeface="Calibri"/>
              </a:rPr>
              <a:t>[5] Jokela et al. LIPSIN: Line Speed Publish/Subscribe Inter-Networking. SIGCOMM 2009.</a:t>
            </a:r>
            <a:endParaRPr/>
          </a:p>
          <a:p>
            <a:pPr>
              <a:lnSpc>
                <a:spcPct val="100000"/>
              </a:lnSpc>
            </a:pPr>
            <a:r>
              <a:rPr lang="en-US" sz="1500" spc="-1">
                <a:solidFill>
                  <a:srgbClr val="000000"/>
                </a:solidFill>
                <a:latin typeface="Calibri"/>
              </a:rPr>
              <a:t>[6] Byers et al. A Digital Fountain Approach to Reliable Distribution of Bulk Data. SIGCOMM 1998. </a:t>
            </a:r>
            <a:endParaRPr/>
          </a:p>
        </p:txBody>
      </p:sp>
      <p:pic>
        <p:nvPicPr>
          <p:cNvPr id="106" name="" descr=""/>
          <p:cNvPicPr/>
          <p:nvPr/>
        </p:nvPicPr>
        <p:blipFill>
          <a:blip r:embed="rId17"/>
          <a:stretch/>
        </p:blipFill>
        <p:spPr>
          <a:xfrm>
            <a:off x="28220400" y="12111480"/>
            <a:ext cx="6160320" cy="3826800"/>
          </a:xfrm>
          <a:prstGeom prst="rect">
            <a:avLst/>
          </a:prstGeom>
          <a:ln w="18360">
            <a:noFill/>
          </a:ln>
        </p:spPr>
      </p:pic>
      <p:sp>
        <p:nvSpPr>
          <p:cNvPr id="107" name="CustomShape 46"/>
          <p:cNvSpPr/>
          <p:nvPr/>
        </p:nvSpPr>
        <p:spPr>
          <a:xfrm>
            <a:off x="781560" y="26246520"/>
            <a:ext cx="9536040" cy="1068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lang="en-US" sz="3200" spc="-1">
                <a:latin typeface="Arial"/>
              </a:rPr>
              <a:t>Linux XIA is funded by NSF under  awards</a:t>
            </a:r>
            <a:endParaRPr/>
          </a:p>
          <a:p>
            <a:pPr/>
            <a:r>
              <a:rPr lang="en-US" sz="3200" spc="-1">
                <a:latin typeface="Arial"/>
              </a:rPr>
              <a:t>CNS-1040800, CNS-1345307, and CNS-1347525</a:t>
            </a:r>
            <a:endParaRPr/>
          </a:p>
        </p:txBody>
      </p:sp>
      <p:pic>
        <p:nvPicPr>
          <p:cNvPr id="108" name="" descr=""/>
          <p:cNvPicPr/>
          <p:nvPr/>
        </p:nvPicPr>
        <p:blipFill>
          <a:blip r:embed="rId18"/>
          <a:stretch/>
        </p:blipFill>
        <p:spPr>
          <a:xfrm>
            <a:off x="13985280" y="23690880"/>
            <a:ext cx="1792800" cy="1278000"/>
          </a:xfrm>
          <a:prstGeom prst="rect">
            <a:avLst/>
          </a:prstGeom>
          <a:ln w="18360">
            <a:noFill/>
          </a:ln>
        </p:spPr>
      </p:pic>
      <p:pic>
        <p:nvPicPr>
          <p:cNvPr id="109" name="" descr=""/>
          <p:cNvPicPr/>
          <p:nvPr/>
        </p:nvPicPr>
        <p:blipFill>
          <a:blip r:embed="rId19"/>
          <a:stretch/>
        </p:blipFill>
        <p:spPr>
          <a:xfrm>
            <a:off x="20636640" y="23561280"/>
            <a:ext cx="1828800" cy="1645920"/>
          </a:xfrm>
          <a:prstGeom prst="rect">
            <a:avLst/>
          </a:prstGeom>
          <a:ln w="18360">
            <a:noFill/>
          </a:ln>
        </p:spPr>
      </p:pic>
      <p:sp>
        <p:nvSpPr>
          <p:cNvPr id="110" name="CustomShape 47"/>
          <p:cNvSpPr/>
          <p:nvPr/>
        </p:nvSpPr>
        <p:spPr>
          <a:xfrm>
            <a:off x="10584000" y="21364560"/>
            <a:ext cx="15410160" cy="1199520"/>
          </a:xfrm>
          <a:prstGeom prst="rect">
            <a:avLst/>
          </a:prstGeom>
          <a:solidFill>
            <a:srgbClr val="004586"/>
          </a:solidFill>
          <a:ln w="18360">
            <a:solidFill>
              <a:srgbClr val="000000"/>
            </a:solidFill>
            <a:round/>
          </a:ln>
          <a:effectLst>
            <a:outerShdw dist="25964" dir="270000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11" name="CustomShape 48"/>
          <p:cNvSpPr/>
          <p:nvPr/>
        </p:nvSpPr>
        <p:spPr>
          <a:xfrm flipV="1">
            <a:off x="10584000" y="22507560"/>
            <a:ext cx="15407640" cy="182880"/>
          </a:xfrm>
          <a:prstGeom prst="rect">
            <a:avLst/>
          </a:prstGeom>
          <a:solidFill>
            <a:srgbClr val="ffd320"/>
          </a:solidFill>
          <a:ln w="9360">
            <a:solidFill>
              <a:srgbClr val="000000"/>
            </a:solidFill>
            <a:round/>
          </a:ln>
          <a:effectLst>
            <a:outerShdw dist="38692" dir="270000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12" name="CustomShape 49"/>
          <p:cNvSpPr/>
          <p:nvPr/>
        </p:nvSpPr>
        <p:spPr>
          <a:xfrm>
            <a:off x="10584000" y="21508560"/>
            <a:ext cx="15410160" cy="101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65760" rIns="365760" tIns="182880" bIns="182880" anchor="ctr"/>
          <a:p>
            <a:pPr>
              <a:lnSpc>
                <a:spcPct val="100000"/>
              </a:lnSpc>
            </a:pPr>
            <a:r>
              <a:rPr lang="en-US" sz="5400" spc="-1">
                <a:solidFill>
                  <a:srgbClr val="ffffff"/>
                </a:solidFill>
                <a:latin typeface="DejaVu Sans"/>
              </a:rPr>
              <a:t>Look for us in...</a:t>
            </a:r>
            <a:endParaRPr/>
          </a:p>
        </p:txBody>
      </p:sp>
      <p:sp>
        <p:nvSpPr>
          <p:cNvPr id="113" name="TextShape 50"/>
          <p:cNvSpPr txBox="1"/>
          <p:nvPr/>
        </p:nvSpPr>
        <p:spPr>
          <a:xfrm>
            <a:off x="26904960" y="18157680"/>
            <a:ext cx="8597520" cy="7973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800" spc="-1">
                <a:latin typeface="Arial"/>
              </a:rPr>
              <a:t>Short Term:</a:t>
            </a:r>
            <a:endParaRPr/>
          </a:p>
          <a:p>
            <a:pPr marL="25596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600" spc="-1">
                <a:latin typeface="Arial"/>
              </a:rPr>
              <a:t>B</a:t>
            </a:r>
            <a:r>
              <a:rPr lang="en-US" sz="3400" spc="-1">
                <a:latin typeface="Arial"/>
              </a:rPr>
              <a:t>uilding </a:t>
            </a:r>
            <a:r>
              <a:rPr b="1" lang="en-US" sz="3400" spc="-1">
                <a:latin typeface="Arial"/>
              </a:rPr>
              <a:t>applications</a:t>
            </a:r>
            <a:r>
              <a:rPr lang="en-US" sz="3400" spc="-1">
                <a:latin typeface="Arial"/>
              </a:rPr>
              <a:t>:</a:t>
            </a:r>
            <a:r>
              <a:rPr lang="en-US" sz="3600" spc="-1">
                <a:latin typeface="Arial"/>
              </a:rPr>
              <a:t> </a:t>
            </a:r>
            <a:r>
              <a:rPr lang="en-US" sz="3200" spc="-1">
                <a:latin typeface="Arial"/>
              </a:rPr>
              <a:t>iperf, nginx, Firefox</a:t>
            </a:r>
            <a:endParaRPr/>
          </a:p>
          <a:p>
            <a:pPr marL="25596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600" spc="-1">
                <a:latin typeface="Arial"/>
              </a:rPr>
              <a:t>Going </a:t>
            </a:r>
            <a:r>
              <a:rPr b="1" lang="en-US" sz="3600" spc="-1">
                <a:latin typeface="Arial"/>
              </a:rPr>
              <a:t>upstream</a:t>
            </a:r>
            <a:r>
              <a:rPr lang="en-US" sz="3600" spc="-1">
                <a:latin typeface="Arial"/>
              </a:rPr>
              <a:t> in Linux Kernel</a:t>
            </a:r>
            <a:endParaRPr/>
          </a:p>
          <a:p>
            <a:pPr marL="25596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600" spc="-1">
                <a:latin typeface="Arial"/>
              </a:rPr>
              <a:t>Implementing </a:t>
            </a:r>
            <a:r>
              <a:rPr b="1" lang="en-US" sz="3600" spc="-1">
                <a:latin typeface="Arial"/>
              </a:rPr>
              <a:t>information-centric</a:t>
            </a:r>
            <a:r>
              <a:rPr lang="en-US" sz="3600" spc="-1">
                <a:latin typeface="Arial"/>
              </a:rPr>
              <a:t> networking and advanced </a:t>
            </a:r>
            <a:r>
              <a:rPr b="1" lang="en-US" sz="3600" spc="-1">
                <a:latin typeface="Arial"/>
              </a:rPr>
              <a:t>routing techniques</a:t>
            </a:r>
            <a:endParaRPr/>
          </a:p>
          <a:p>
            <a:pPr marL="255960" indent="-16452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800" spc="-1">
                <a:latin typeface="Arial"/>
              </a:rPr>
              <a:t> </a:t>
            </a:r>
            <a:endParaRPr/>
          </a:p>
          <a:p>
            <a:pPr marL="255960" indent="-16452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800" spc="-1">
                <a:latin typeface="Arial"/>
              </a:rPr>
              <a:t>Long Term:</a:t>
            </a:r>
            <a:endParaRPr/>
          </a:p>
          <a:p>
            <a:pPr marL="25596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600" spc="-1">
                <a:latin typeface="Arial"/>
              </a:rPr>
              <a:t>Maintain a </a:t>
            </a:r>
            <a:r>
              <a:rPr b="1" lang="en-US" sz="3600" spc="-1">
                <a:latin typeface="Arial"/>
              </a:rPr>
              <a:t>level playing field</a:t>
            </a:r>
            <a:r>
              <a:rPr lang="en-US" sz="3600" spc="-1">
                <a:latin typeface="Arial"/>
              </a:rPr>
              <a:t> for technologies old and new</a:t>
            </a:r>
            <a:endParaRPr/>
          </a:p>
          <a:p>
            <a:pPr marL="25596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600" spc="-1">
                <a:latin typeface="Arial"/>
              </a:rPr>
              <a:t>Enable anyone to </a:t>
            </a:r>
            <a:r>
              <a:rPr b="1" lang="en-US" sz="3600" spc="-1">
                <a:latin typeface="Arial"/>
              </a:rPr>
              <a:t>experiment</a:t>
            </a:r>
            <a:r>
              <a:rPr lang="en-US" sz="3600" spc="-1">
                <a:latin typeface="Arial"/>
              </a:rPr>
              <a:t> with networking ideas in a collaborative environment</a:t>
            </a:r>
            <a:endParaRPr/>
          </a:p>
          <a:p>
            <a:pPr marL="255960">
              <a:buClr>
                <a:srgbClr val="ffffff"/>
              </a:buClr>
              <a:buSzPct val="45000"/>
              <a:buFont typeface="StarSymbol"/>
              <a:buChar char=""/>
            </a:pPr>
            <a:r>
              <a:rPr b="1" lang="en-US" sz="3600" spc="-1">
                <a:latin typeface="Arial"/>
              </a:rPr>
              <a:t>Crowdsource</a:t>
            </a:r>
            <a:r>
              <a:rPr lang="en-US" sz="3600" spc="-1">
                <a:latin typeface="Arial"/>
              </a:rPr>
              <a:t> the future Internet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8309</TotalTime>
  <Application>LibreOffice/5.0.2.2$Linux_X86_64 LibreOffice_project/00m0$Build-2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Peter Steenkiste</dc:creator>
  <dc:language>en-US</dc:language>
  <dcterms:modified xsi:type="dcterms:W3CDTF">2015-03-18T10:33:46Z</dcterms:modified>
  <cp:revision>183</cp:revision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