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</p:sldIdLst>
  <p:sldSz cx="27432000" cy="36576000"/>
  <p:notesSz cx="6997700" cy="92694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"/>
          <p:cNvSpPr/>
          <p:nvPr/>
        </p:nvSpPr>
        <p:spPr>
          <a:xfrm>
            <a:off x="0" y="0"/>
            <a:ext cx="6998400" cy="927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3032280" cy="463680"/>
          </a:xfrm>
          <a:prstGeom prst="rect">
            <a:avLst/>
          </a:prstGeom>
        </p:spPr>
        <p:txBody>
          <a:bodyPr lIns="17280" rIns="17280" tIns="8640" bIns="8640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3963600" y="0"/>
            <a:ext cx="3032280" cy="463680"/>
          </a:xfrm>
          <a:prstGeom prst="rect">
            <a:avLst/>
          </a:prstGeom>
        </p:spPr>
        <p:txBody>
          <a:bodyPr lIns="17280" rIns="17280" tIns="8640" bIns="8640"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700200" y="4403880"/>
            <a:ext cx="5597280" cy="4171680"/>
          </a:xfrm>
          <a:prstGeom prst="rect">
            <a:avLst/>
          </a:prstGeom>
        </p:spPr>
        <p:txBody>
          <a:bodyPr lIns="0" rIns="0" tIns="0" bIns="0"/>
          <a:p>
            <a:r>
              <a:rPr lang="en-US" sz="12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-360" y="8805600"/>
            <a:ext cx="3032280" cy="463320"/>
          </a:xfrm>
          <a:prstGeom prst="rect">
            <a:avLst/>
          </a:prstGeom>
        </p:spPr>
        <p:txBody>
          <a:bodyPr lIns="17280" rIns="17280" tIns="8640" bIns="8640" anchor="b"/>
          <a:p>
            <a:endParaRPr/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3963600" y="8805600"/>
            <a:ext cx="3032280" cy="463320"/>
          </a:xfrm>
          <a:prstGeom prst="rect">
            <a:avLst/>
          </a:prstGeom>
        </p:spPr>
        <p:txBody>
          <a:bodyPr lIns="17280" rIns="17280" tIns="8640" bIns="8640" anchor="b"/>
          <a:p>
            <a:pPr algn="r"/>
            <a:fld id="{1F834309-BEA9-4766-8328-6EDB96ED1657}" type="slidenum">
              <a:rPr lang="en-US" sz="200" spc="-1">
                <a:latin typeface="Arial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3963960" y="8805960"/>
            <a:ext cx="3032280" cy="463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TextShape 2"/>
          <p:cNvSpPr txBox="1"/>
          <p:nvPr/>
        </p:nvSpPr>
        <p:spPr>
          <a:xfrm>
            <a:off x="700200" y="4403880"/>
            <a:ext cx="5597280" cy="41716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2468880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371600" y="21141720"/>
            <a:ext cx="2468880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022360" y="853416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022360" y="2114172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371600" y="2114172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24688800" cy="2413764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371600" y="8534160"/>
            <a:ext cx="24688800" cy="2413764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371600" y="10753560"/>
            <a:ext cx="24688800" cy="19698480"/>
          </a:xfrm>
          <a:prstGeom prst="rect">
            <a:avLst/>
          </a:prstGeom>
          <a:ln w="18360">
            <a:solidFill>
              <a:srgbClr val="000000"/>
            </a:solidFill>
            <a:round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371600" y="10753560"/>
            <a:ext cx="24688800" cy="19698480"/>
          </a:xfrm>
          <a:prstGeom prst="rect">
            <a:avLst/>
          </a:prstGeom>
          <a:ln w="18360">
            <a:solidFill>
              <a:srgbClr val="000000"/>
            </a:solidFill>
            <a:round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371600" y="8534160"/>
            <a:ext cx="24688800" cy="2413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24688800" cy="2413764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12048120" cy="2413764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022360" y="8534160"/>
            <a:ext cx="12048120" cy="2413764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371600" y="1465200"/>
            <a:ext cx="24688800" cy="28259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371600" y="2114172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022360" y="8534160"/>
            <a:ext cx="12048120" cy="2413764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12048120" cy="2413764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022360" y="853416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022360" y="2114172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022360" y="8534160"/>
            <a:ext cx="1204812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371600" y="21141720"/>
            <a:ext cx="24688800" cy="1151352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371600" y="1465200"/>
            <a:ext cx="24688800" cy="6096240"/>
          </a:xfrm>
          <a:prstGeom prst="rect">
            <a:avLst/>
          </a:prstGeom>
        </p:spPr>
        <p:txBody>
          <a:bodyPr lIns="365760" rIns="365760" tIns="182880" bIns="182880" anchor="ctr"/>
          <a:p>
            <a:pPr algn="ctr"/>
            <a:r>
              <a:rPr lang="en-US" sz="176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371600" y="8534160"/>
            <a:ext cx="24688800" cy="24137640"/>
          </a:xfrm>
          <a:prstGeom prst="rect">
            <a:avLst/>
          </a:prstGeom>
        </p:spPr>
        <p:txBody>
          <a:bodyPr lIns="365760" rIns="365760" tIns="182880" bIns="182880"/>
          <a:p>
            <a:pPr marL="1371600" indent="-1371600">
              <a:buFont typeface="Arial"/>
              <a:buChar char="•"/>
            </a:pPr>
            <a:r>
              <a:rPr lang="en-US" sz="12800" spc="-1">
                <a:latin typeface="Arial"/>
              </a:rPr>
              <a:t>Click to edit the outline text format</a:t>
            </a:r>
            <a:endParaRPr/>
          </a:p>
          <a:p>
            <a:pPr lvl="1" marL="2971800" indent="-1143000">
              <a:buFont typeface="Arial"/>
              <a:buChar char="–"/>
            </a:pPr>
            <a:r>
              <a:rPr lang="en-US" sz="11200" spc="-1">
                <a:latin typeface="Arial"/>
              </a:rPr>
              <a:t>Second Outline Level</a:t>
            </a:r>
            <a:endParaRPr/>
          </a:p>
          <a:p>
            <a:pPr lvl="2" marL="4572000" indent="-914400">
              <a:buFont typeface="Arial"/>
              <a:buChar char="•"/>
            </a:pPr>
            <a:r>
              <a:rPr lang="en-US" sz="9600" spc="-1">
                <a:latin typeface="Arial"/>
              </a:rPr>
              <a:t>Third Outline Level</a:t>
            </a:r>
            <a:endParaRPr/>
          </a:p>
          <a:p>
            <a:pPr lvl="3" marL="6400800" indent="-914400">
              <a:buFont typeface="Arial"/>
              <a:buChar char="–"/>
            </a:pPr>
            <a:r>
              <a:rPr lang="en-US" sz="8000" spc="-1">
                <a:latin typeface="Arial"/>
              </a:rPr>
              <a:t>Fourth Outline Level</a:t>
            </a:r>
            <a:endParaRPr/>
          </a:p>
          <a:p>
            <a:pPr lvl="4" marL="8229600" indent="-914400">
              <a:buFont typeface="Arial"/>
              <a:buChar char="»"/>
            </a:pPr>
            <a:r>
              <a:rPr lang="en-US" sz="8000" spc="-1">
                <a:latin typeface="Arial"/>
              </a:rPr>
              <a:t>Fifth Outline Level</a:t>
            </a:r>
            <a:endParaRPr/>
          </a:p>
          <a:p>
            <a:pPr lvl="5" marL="8229600" indent="-914400">
              <a:buFont typeface="Arial"/>
              <a:buChar char="»"/>
            </a:pPr>
            <a:r>
              <a:rPr lang="en-US" sz="8000" spc="-1">
                <a:latin typeface="Arial"/>
              </a:rPr>
              <a:t>Sixth Outline Level</a:t>
            </a:r>
            <a:endParaRPr/>
          </a:p>
          <a:p>
            <a:pPr lvl="6" marL="8229600" indent="-914400">
              <a:buFont typeface="Arial"/>
              <a:buChar char="»"/>
            </a:pPr>
            <a:r>
              <a:rPr lang="en-US" sz="8000" spc="-1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371600" y="33307200"/>
            <a:ext cx="6400800" cy="254016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372600" y="33307200"/>
            <a:ext cx="8686800" cy="2540160"/>
          </a:xfrm>
          <a:prstGeom prst="rect">
            <a:avLst/>
          </a:prstGeom>
        </p:spPr>
        <p:txBody>
          <a:bodyPr lIns="365760" rIns="365760" tIns="182880" bIns="182880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19659600" y="33307200"/>
            <a:ext cx="6400800" cy="2540160"/>
          </a:xfrm>
          <a:prstGeom prst="rect">
            <a:avLst/>
          </a:prstGeom>
        </p:spPr>
        <p:txBody>
          <a:bodyPr lIns="365760" rIns="365760" tIns="182880" bIns="182880"/>
          <a:p>
            <a:pPr/>
            <a:fld id="{8061D0AF-E90D-4944-9DB0-8EEB954E1E41}" type="slidenum">
              <a:rPr lang="en-US" sz="7200" spc="-1">
                <a:latin typeface="Arial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slideLayout" Target="../slideLayouts/slideLayout2.xml"/><Relationship Id="rId11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 flipV="1">
            <a:off x="7920" y="35151120"/>
            <a:ext cx="27424080" cy="14630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cc99"/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609480" y="5791320"/>
            <a:ext cx="12649320" cy="573012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3"/>
          <p:cNvSpPr/>
          <p:nvPr/>
        </p:nvSpPr>
        <p:spPr>
          <a:xfrm>
            <a:off x="7920" y="0"/>
            <a:ext cx="27424080" cy="5486400"/>
          </a:xfrm>
          <a:prstGeom prst="rect">
            <a:avLst/>
          </a:prstGeom>
          <a:gradFill>
            <a:gsLst>
              <a:gs pos="0">
                <a:srgbClr val="ffcc99"/>
              </a:gs>
              <a:gs pos="100000">
                <a:srgbClr val="ffffff"/>
              </a:gs>
            </a:gsLst>
            <a:lin ang="54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TextShape 4"/>
          <p:cNvSpPr txBox="1"/>
          <p:nvPr/>
        </p:nvSpPr>
        <p:spPr>
          <a:xfrm>
            <a:off x="914400" y="733320"/>
            <a:ext cx="18196560" cy="2496960"/>
          </a:xfrm>
          <a:prstGeom prst="rect">
            <a:avLst/>
          </a:prstGeom>
          <a:noFill/>
          <a:ln>
            <a:noFill/>
          </a:ln>
        </p:spPr>
        <p:txBody>
          <a:bodyPr lIns="365760" rIns="365760" tIns="182880" bIns="182880" anchor="ctr"/>
          <a:p>
            <a:pPr algn="ctr">
              <a:lnSpc>
                <a:spcPct val="90000"/>
              </a:lnSpc>
            </a:pPr>
            <a:r>
              <a:rPr b="1" lang="en-US" sz="7200" spc="-1">
                <a:solidFill>
                  <a:srgbClr val="cc3300"/>
                </a:solidFill>
                <a:latin typeface="Calibri"/>
              </a:rPr>
              <a:t>Exploring New Principals and Use-Cases in Linux XIA</a:t>
            </a:r>
            <a:endParaRPr/>
          </a:p>
        </p:txBody>
      </p:sp>
      <p:sp>
        <p:nvSpPr>
          <p:cNvPr id="49" name="CustomShape 5"/>
          <p:cNvSpPr/>
          <p:nvPr/>
        </p:nvSpPr>
        <p:spPr>
          <a:xfrm>
            <a:off x="914400" y="3283200"/>
            <a:ext cx="18196560" cy="135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65760" rIns="365760" tIns="182880" bIns="182880" anchor="ctr"/>
          <a:p>
            <a:pPr algn="ctr">
              <a:lnSpc>
                <a:spcPct val="100000"/>
              </a:lnSpc>
            </a:pPr>
            <a:r>
              <a:rPr b="1" lang="en-US" sz="4800" spc="-1">
                <a:solidFill>
                  <a:srgbClr val="000000"/>
                </a:solidFill>
                <a:latin typeface="Calibri"/>
              </a:rPr>
              <a:t>Cody Doucette</a:t>
            </a:r>
            <a:endParaRPr/>
          </a:p>
        </p:txBody>
      </p:sp>
      <p:sp>
        <p:nvSpPr>
          <p:cNvPr id="50" name="CustomShape 6"/>
          <p:cNvSpPr/>
          <p:nvPr/>
        </p:nvSpPr>
        <p:spPr>
          <a:xfrm>
            <a:off x="924480" y="5300280"/>
            <a:ext cx="18212040" cy="76320"/>
          </a:xfrm>
          <a:prstGeom prst="rect">
            <a:avLst/>
          </a:prstGeom>
          <a:solidFill>
            <a:srgbClr val="cc3300"/>
          </a:solidFill>
          <a:ln w="9360">
            <a:solidFill>
              <a:srgbClr val="cc33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7"/>
          <p:cNvSpPr/>
          <p:nvPr/>
        </p:nvSpPr>
        <p:spPr>
          <a:xfrm>
            <a:off x="721800" y="5890680"/>
            <a:ext cx="12628440" cy="6126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457200" indent="-457200">
              <a:lnSpc>
                <a:spcPct val="100000"/>
              </a:lnSpc>
            </a:pPr>
            <a:r>
              <a:rPr b="1" lang="en-US" sz="5400" spc="-1">
                <a:solidFill>
                  <a:srgbClr val="333399"/>
                </a:solidFill>
                <a:latin typeface="Calibri"/>
                <a:ea typeface="PMingLiU"/>
              </a:rPr>
              <a:t>Motivation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Discover new XIA functionality and a killer XIA application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Expose interesting new principals, use cases, and DAG addressing techniques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2" name="CustomShape 8"/>
          <p:cNvSpPr/>
          <p:nvPr/>
        </p:nvSpPr>
        <p:spPr>
          <a:xfrm>
            <a:off x="950400" y="4219200"/>
            <a:ext cx="18196560" cy="135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365760" rIns="365760" tIns="182880" bIns="182880" anchor="ctr"/>
          <a:p>
            <a:pPr algn="ctr">
              <a:lnSpc>
                <a:spcPct val="100000"/>
              </a:lnSpc>
            </a:pPr>
            <a:r>
              <a:rPr b="1" lang="en-US" sz="3600" spc="-1">
                <a:solidFill>
                  <a:srgbClr val="000000"/>
                </a:solidFill>
                <a:latin typeface="Calibri"/>
              </a:rPr>
              <a:t>Michel Machado           John W. Byers</a:t>
            </a:r>
            <a:endParaRPr/>
          </a:p>
        </p:txBody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19503360" y="373320"/>
            <a:ext cx="7440480" cy="4622040"/>
          </a:xfrm>
          <a:prstGeom prst="rect">
            <a:avLst/>
          </a:prstGeom>
          <a:ln w="18360">
            <a:noFill/>
          </a:ln>
        </p:spPr>
      </p:pic>
      <p:pic>
        <p:nvPicPr>
          <p:cNvPr id="54" name="Picture 8" descr="bu-logo"/>
          <p:cNvPicPr/>
          <p:nvPr/>
        </p:nvPicPr>
        <p:blipFill>
          <a:blip r:embed="rId2"/>
          <a:stretch/>
        </p:blipFill>
        <p:spPr>
          <a:xfrm>
            <a:off x="17165520" y="35107560"/>
            <a:ext cx="3071880" cy="1371600"/>
          </a:xfrm>
          <a:prstGeom prst="rect">
            <a:avLst/>
          </a:prstGeom>
          <a:ln>
            <a:noFill/>
          </a:ln>
        </p:spPr>
      </p:pic>
      <p:pic>
        <p:nvPicPr>
          <p:cNvPr id="55" name="Picture 9" descr="CarnegieMellon_logo"/>
          <p:cNvPicPr/>
          <p:nvPr/>
        </p:nvPicPr>
        <p:blipFill>
          <a:blip r:embed="rId3"/>
          <a:stretch/>
        </p:blipFill>
        <p:spPr>
          <a:xfrm>
            <a:off x="12160080" y="35107560"/>
            <a:ext cx="4799160" cy="1371600"/>
          </a:xfrm>
          <a:prstGeom prst="rect">
            <a:avLst/>
          </a:prstGeom>
          <a:ln>
            <a:noFill/>
          </a:ln>
        </p:spPr>
      </p:pic>
      <p:pic>
        <p:nvPicPr>
          <p:cNvPr id="56" name="Picture 132" descr="uwlogo_web_sm_fl_wht_fpo"/>
          <p:cNvPicPr/>
          <p:nvPr/>
        </p:nvPicPr>
        <p:blipFill>
          <a:blip r:embed="rId4"/>
          <a:stretch/>
        </p:blipFill>
        <p:spPr>
          <a:xfrm>
            <a:off x="23088600" y="35109000"/>
            <a:ext cx="3701880" cy="1370160"/>
          </a:xfrm>
          <a:prstGeom prst="rect">
            <a:avLst/>
          </a:prstGeom>
          <a:ln>
            <a:noFill/>
          </a:ln>
        </p:spPr>
      </p:pic>
      <p:sp>
        <p:nvSpPr>
          <p:cNvPr id="57" name="CustomShape 9"/>
          <p:cNvSpPr/>
          <p:nvPr/>
        </p:nvSpPr>
        <p:spPr>
          <a:xfrm>
            <a:off x="685800" y="35284680"/>
            <a:ext cx="10667880" cy="1068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lang="en-US" sz="3200" spc="-1">
                <a:latin typeface="Arial"/>
              </a:rPr>
              <a:t>Linux XIA is funded by NSF under  awards </a:t>
            </a:r>
            <a:endParaRPr/>
          </a:p>
          <a:p>
            <a:pPr/>
            <a:r>
              <a:rPr lang="en-US" sz="3200" spc="-1">
                <a:latin typeface="Arial"/>
              </a:rPr>
              <a:t>CNS-1040800, CNS-1345307, and CNS-1347525</a:t>
            </a:r>
            <a:endParaRPr/>
          </a:p>
        </p:txBody>
      </p:sp>
      <p:pic>
        <p:nvPicPr>
          <p:cNvPr id="58" name="Picture 61" descr=""/>
          <p:cNvPicPr/>
          <p:nvPr/>
        </p:nvPicPr>
        <p:blipFill>
          <a:blip r:embed="rId5"/>
          <a:stretch/>
        </p:blipFill>
        <p:spPr>
          <a:xfrm>
            <a:off x="20438640" y="35108280"/>
            <a:ext cx="2501640" cy="1370160"/>
          </a:xfrm>
          <a:prstGeom prst="rect">
            <a:avLst/>
          </a:prstGeom>
          <a:ln>
            <a:noFill/>
          </a:ln>
        </p:spPr>
      </p:pic>
      <p:sp>
        <p:nvSpPr>
          <p:cNvPr id="59" name="CustomShape 10"/>
          <p:cNvSpPr/>
          <p:nvPr/>
        </p:nvSpPr>
        <p:spPr>
          <a:xfrm>
            <a:off x="14135760" y="5791320"/>
            <a:ext cx="12649320" cy="1021068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11"/>
          <p:cNvSpPr/>
          <p:nvPr/>
        </p:nvSpPr>
        <p:spPr>
          <a:xfrm>
            <a:off x="14176080" y="5890680"/>
            <a:ext cx="12628440" cy="1006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457200" indent="-457200">
              <a:lnSpc>
                <a:spcPct val="100000"/>
              </a:lnSpc>
            </a:pPr>
            <a:r>
              <a:rPr b="1" lang="en-US" sz="5400" spc="-1">
                <a:solidFill>
                  <a:srgbClr val="333399"/>
                </a:solidFill>
                <a:latin typeface="Calibri"/>
                <a:ea typeface="PMingLiU"/>
              </a:rPr>
              <a:t>Information-Centric Networking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XIA can allow more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choice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in ICN: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457200" indent="-45720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800" spc="-1">
                <a:latin typeface="Calibri"/>
                <a:ea typeface="PMingLiU"/>
              </a:rPr>
              <a:t> </a:t>
            </a:r>
            <a:r>
              <a:rPr b="1" lang="en-US" sz="3800" spc="-1">
                <a:latin typeface="Calibri"/>
                <a:ea typeface="PMingLiU"/>
              </a:rPr>
              <a:t>Network core</a:t>
            </a:r>
            <a:r>
              <a:rPr lang="en-US" sz="3800" spc="-1">
                <a:latin typeface="Calibri"/>
                <a:ea typeface="PMingLiU"/>
              </a:rPr>
              <a:t>: NDN-style, CID-style, ...</a:t>
            </a:r>
            <a:endParaRPr/>
          </a:p>
          <a:p>
            <a:pPr marL="457200" indent="-45720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800" spc="-1">
                <a:latin typeface="Calibri"/>
                <a:ea typeface="PMingLiU"/>
              </a:rPr>
              <a:t> </a:t>
            </a:r>
            <a:r>
              <a:rPr b="1" lang="en-US" sz="3800" spc="-1">
                <a:latin typeface="Calibri"/>
                <a:ea typeface="PMingLiU"/>
              </a:rPr>
              <a:t>Network core</a:t>
            </a:r>
            <a:r>
              <a:rPr lang="en-US" sz="3800" spc="-1">
                <a:latin typeface="Calibri"/>
                <a:ea typeface="PMingLiU"/>
              </a:rPr>
              <a:t> and </a:t>
            </a:r>
            <a:r>
              <a:rPr b="1" lang="en-US" sz="3800" spc="-1">
                <a:latin typeface="Calibri"/>
                <a:ea typeface="PMingLiU"/>
              </a:rPr>
              <a:t>edge</a:t>
            </a:r>
            <a:r>
              <a:rPr lang="en-US" sz="3800" spc="-1">
                <a:latin typeface="Calibri"/>
                <a:ea typeface="PMingLiU"/>
              </a:rPr>
              <a:t>: meta-information [3]</a:t>
            </a:r>
            <a:endParaRPr/>
          </a:p>
          <a:p>
            <a:pPr marL="457200" indent="-45720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800" spc="-1">
                <a:latin typeface="Calibri"/>
                <a:ea typeface="PMingLiU"/>
              </a:rPr>
              <a:t> </a:t>
            </a:r>
            <a:r>
              <a:rPr b="1" lang="en-US" sz="3800" spc="-1">
                <a:latin typeface="Calibri"/>
                <a:ea typeface="PMingLiU"/>
              </a:rPr>
              <a:t>Network edge</a:t>
            </a:r>
            <a:r>
              <a:rPr lang="en-US" sz="3800" spc="-1">
                <a:latin typeface="Calibri"/>
                <a:ea typeface="PMingLiU"/>
              </a:rPr>
              <a:t>: content selectors (version, pub.)</a:t>
            </a:r>
            <a:endParaRPr/>
          </a:p>
          <a:p>
            <a:pPr marL="457200" indent="-457200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DAG fallbacks can flexibly, evolvably mix and match these various choices: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[3]: “Economic Incentives in Content-Centric Networking: Implications for Protocol Design and Public Policy.”</a:t>
            </a:r>
            <a:endParaRPr/>
          </a:p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      </a:t>
            </a: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P. Agyapong, CMU. (XIA-related PhD dissertation.)</a:t>
            </a:r>
            <a:endParaRPr/>
          </a:p>
        </p:txBody>
      </p:sp>
      <p:sp>
        <p:nvSpPr>
          <p:cNvPr id="61" name="CustomShape 12"/>
          <p:cNvSpPr/>
          <p:nvPr/>
        </p:nvSpPr>
        <p:spPr>
          <a:xfrm>
            <a:off x="599400" y="12451320"/>
            <a:ext cx="12649320" cy="1123164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13"/>
          <p:cNvSpPr/>
          <p:nvPr/>
        </p:nvSpPr>
        <p:spPr>
          <a:xfrm>
            <a:off x="711720" y="12550680"/>
            <a:ext cx="12628440" cy="1109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457200" indent="-457200">
              <a:lnSpc>
                <a:spcPct val="100000"/>
              </a:lnSpc>
            </a:pPr>
            <a:r>
              <a:rPr b="1" lang="en-US" sz="5400" spc="-1">
                <a:solidFill>
                  <a:srgbClr val="333399"/>
                </a:solidFill>
                <a:latin typeface="Calibri"/>
                <a:ea typeface="PMingLiU"/>
              </a:rPr>
              <a:t>Fast Packet Processing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Recent work (netmap [1], DPDK [2], …) moves packet I/O to user space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Advantage</a:t>
            </a: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: better performance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Disadvantage</a:t>
            </a: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: kernel bypass limits routing, filtering, flow reconstruction, ...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Balanced solution</a:t>
            </a: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: an XIA principal could enable kernel processing </a:t>
            </a:r>
            <a:r>
              <a:rPr i="1"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and</a:t>
            </a: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more performant delivery to user space using techniques in literature (mmap'd buffers)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Improving communication between the XIA stack in the kernel and applications could </a:t>
            </a:r>
            <a:r>
              <a:rPr b="1"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reduce latency</a:t>
            </a: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and </a:t>
            </a:r>
            <a:r>
              <a:rPr b="1"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increase throughput</a:t>
            </a:r>
            <a:r>
              <a:rPr lang="en-US" sz="4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[1]: “netmap: a novel framework for fast packet I/O.” L. Rizzo, ATC'12.</a:t>
            </a:r>
            <a:endParaRPr/>
          </a:p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[2]: Data Plane Development Kit. http://www.dpdk.org.</a:t>
            </a:r>
            <a:endParaRPr/>
          </a:p>
        </p:txBody>
      </p:sp>
      <p:sp>
        <p:nvSpPr>
          <p:cNvPr id="63" name="CustomShape 14"/>
          <p:cNvSpPr/>
          <p:nvPr/>
        </p:nvSpPr>
        <p:spPr>
          <a:xfrm>
            <a:off x="620640" y="24646320"/>
            <a:ext cx="12649320" cy="940248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5"/>
          <p:cNvSpPr/>
          <p:nvPr/>
        </p:nvSpPr>
        <p:spPr>
          <a:xfrm>
            <a:off x="732960" y="24764040"/>
            <a:ext cx="12628440" cy="9694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457200" indent="-457200">
              <a:lnSpc>
                <a:spcPct val="100000"/>
              </a:lnSpc>
            </a:pPr>
            <a:r>
              <a:rPr b="1" lang="en-US" sz="5400" spc="-1" strike="noStrike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Centralized DAG Generation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Potential solution to “where do DAGs come from?” problem; makes XIA more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application friendly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Is SDN applicable here?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Could provide a centralized way to:</a:t>
            </a:r>
            <a:endParaRPr/>
          </a:p>
          <a:p>
            <a:pPr marL="457200" indent="-457200">
              <a:lnSpc>
                <a:spcPct val="100000"/>
              </a:lnSpc>
              <a:buFont typeface="Arial"/>
              <a:buChar char="•"/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Map user choices to DAGs</a:t>
            </a:r>
            <a:endParaRPr/>
          </a:p>
          <a:p>
            <a:pPr marL="457200" indent="-457200">
              <a:lnSpc>
                <a:spcPct val="100000"/>
              </a:lnSpc>
              <a:buFont typeface="Arial"/>
              <a:buChar char="•"/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   “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facebook.com” →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marL="457200" indent="-457200">
              <a:lnSpc>
                <a:spcPct val="100000"/>
              </a:lnSpc>
              <a:buFont typeface="Arial"/>
              <a:buChar char="•"/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Insert network policies into DAGs</a:t>
            </a: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                         → </a:t>
            </a:r>
            <a:endParaRPr/>
          </a:p>
          <a:p>
            <a:pPr marL="457200" indent="-457200">
              <a:lnSpc>
                <a:spcPct val="100000"/>
              </a:lnSpc>
              <a:buFont typeface="Arial"/>
              <a:buChar char="•"/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</a:t>
            </a:r>
            <a:endParaRPr/>
          </a:p>
        </p:txBody>
      </p:sp>
      <p:sp>
        <p:nvSpPr>
          <p:cNvPr id="65" name="CustomShape 16"/>
          <p:cNvSpPr/>
          <p:nvPr/>
        </p:nvSpPr>
        <p:spPr>
          <a:xfrm>
            <a:off x="14126040" y="16932240"/>
            <a:ext cx="12649320" cy="740664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7"/>
          <p:cNvSpPr/>
          <p:nvPr/>
        </p:nvSpPr>
        <p:spPr>
          <a:xfrm>
            <a:off x="14238360" y="17159400"/>
            <a:ext cx="12628440" cy="6981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457200" indent="-457200">
              <a:lnSpc>
                <a:spcPct val="100000"/>
              </a:lnSpc>
            </a:pPr>
            <a:r>
              <a:rPr b="1" lang="en-US" sz="4800" spc="-1">
                <a:solidFill>
                  <a:srgbClr val="333399"/>
                </a:solidFill>
                <a:latin typeface="Calibri"/>
                <a:ea typeface="PMingLiU"/>
              </a:rPr>
              <a:t>Random Intermediate Forwarding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Idea for principal type: before forwarding to the intended destination, packets visit a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random intermediate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node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Using a “random intermediate” could:</a:t>
            </a:r>
            <a:endParaRPr/>
          </a:p>
          <a:p>
            <a:pPr marL="457200" indent="-457200">
              <a:lnSpc>
                <a:spcPct val="100000"/>
              </a:lnSpc>
              <a:buFont typeface="Arial"/>
              <a:buChar char="•"/>
            </a:pP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Anonymize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the source of a packet</a:t>
            </a:r>
            <a:endParaRPr/>
          </a:p>
          <a:p>
            <a:pPr marL="457200" indent="-457200">
              <a:lnSpc>
                <a:spcPct val="100000"/>
              </a:lnSpc>
              <a:buFont typeface="Arial"/>
              <a:buChar char="•"/>
            </a:pP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Load balance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traffic in the network</a:t>
            </a:r>
            <a:endParaRPr/>
          </a:p>
          <a:p>
            <a:pPr marL="457200" indent="-457200">
              <a:lnSpc>
                <a:spcPct val="100000"/>
              </a:lnSpc>
              <a:buFont typeface="Arial"/>
              <a:buChar char="•"/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Help identify/stop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DoS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attacks</a:t>
            </a:r>
            <a:endParaRPr/>
          </a:p>
        </p:txBody>
      </p:sp>
      <p:sp>
        <p:nvSpPr>
          <p:cNvPr id="67" name="CustomShape 18"/>
          <p:cNvSpPr/>
          <p:nvPr/>
        </p:nvSpPr>
        <p:spPr>
          <a:xfrm>
            <a:off x="14151600" y="25231320"/>
            <a:ext cx="12649320" cy="8839080"/>
          </a:xfrm>
          <a:prstGeom prst="rect">
            <a:avLst/>
          </a:prstGeom>
          <a:solidFill>
            <a:srgbClr val="cfe7f5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9"/>
          <p:cNvSpPr/>
          <p:nvPr/>
        </p:nvSpPr>
        <p:spPr>
          <a:xfrm>
            <a:off x="14263920" y="25330680"/>
            <a:ext cx="12628440" cy="8718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457200" indent="-457200">
              <a:lnSpc>
                <a:spcPct val="100000"/>
              </a:lnSpc>
            </a:pPr>
            <a:r>
              <a:rPr b="1" lang="en-US" sz="5400" spc="-1">
                <a:solidFill>
                  <a:srgbClr val="333399"/>
                </a:solidFill>
                <a:latin typeface="Calibri"/>
                <a:ea typeface="PMingLiU"/>
              </a:rPr>
              <a:t>Enhanced Service Chaining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Recent work [4] has explored the benefits of using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service identifiers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in service chaining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XIA uses service identifiers (SIDs and others) </a:t>
            </a:r>
            <a:r>
              <a:rPr i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and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 generalizes service chaining to more flexible combinations using DAGs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XIA service chaining could be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scalable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,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generalizable</a:t>
            </a:r>
            <a:r>
              <a:rPr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, </a:t>
            </a:r>
            <a:r>
              <a:rPr b="1" lang="en-US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dynamic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PMingLiU"/>
              </a:rPr>
              <a:t>[4]: “Exploiting ICN for Flexible Management of Software-Defined Networks.” M. Arumaithurai et al, ICN'14.</a:t>
            </a:r>
            <a:endParaRPr/>
          </a:p>
        </p:txBody>
      </p:sp>
      <p:pic>
        <p:nvPicPr>
          <p:cNvPr id="69" name="" descr=""/>
          <p:cNvPicPr/>
          <p:nvPr/>
        </p:nvPicPr>
        <p:blipFill>
          <a:blip r:embed="rId6"/>
          <a:stretch/>
        </p:blipFill>
        <p:spPr>
          <a:xfrm>
            <a:off x="7655760" y="31239720"/>
            <a:ext cx="4715280" cy="805320"/>
          </a:xfrm>
          <a:prstGeom prst="rect">
            <a:avLst/>
          </a:prstGeom>
          <a:ln w="18360">
            <a:noFill/>
          </a:ln>
        </p:spPr>
      </p:pic>
      <p:pic>
        <p:nvPicPr>
          <p:cNvPr id="70" name="" descr=""/>
          <p:cNvPicPr/>
          <p:nvPr/>
        </p:nvPicPr>
        <p:blipFill>
          <a:blip r:embed="rId7"/>
          <a:stretch/>
        </p:blipFill>
        <p:spPr>
          <a:xfrm>
            <a:off x="1995120" y="33024240"/>
            <a:ext cx="3378240" cy="862200"/>
          </a:xfrm>
          <a:prstGeom prst="rect">
            <a:avLst/>
          </a:prstGeom>
          <a:ln w="18360">
            <a:noFill/>
          </a:ln>
        </p:spPr>
      </p:pic>
      <p:pic>
        <p:nvPicPr>
          <p:cNvPr id="71" name="" descr=""/>
          <p:cNvPicPr/>
          <p:nvPr/>
        </p:nvPicPr>
        <p:blipFill>
          <a:blip r:embed="rId8"/>
          <a:stretch/>
        </p:blipFill>
        <p:spPr>
          <a:xfrm>
            <a:off x="6495120" y="33024240"/>
            <a:ext cx="6496920" cy="835200"/>
          </a:xfrm>
          <a:prstGeom prst="rect">
            <a:avLst/>
          </a:prstGeom>
          <a:ln w="18360">
            <a:noFill/>
          </a:ln>
        </p:spPr>
      </p:pic>
      <p:pic>
        <p:nvPicPr>
          <p:cNvPr id="72" name="" descr=""/>
          <p:cNvPicPr/>
          <p:nvPr/>
        </p:nvPicPr>
        <p:blipFill>
          <a:blip r:embed="rId9"/>
          <a:stretch/>
        </p:blipFill>
        <p:spPr>
          <a:xfrm>
            <a:off x="17323920" y="12216960"/>
            <a:ext cx="5634360" cy="2925720"/>
          </a:xfrm>
          <a:prstGeom prst="rect">
            <a:avLst/>
          </a:prstGeom>
          <a:ln w="1836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8293</TotalTime>
  <Application>LibreOffice/5.0.2.2$Linux_X86_64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Peter Steenkiste</dc:creator>
  <dc:language>en-US</dc:language>
  <dcterms:modified xsi:type="dcterms:W3CDTF">2015-05-29T09:50:17Z</dcterms:modified>
  <cp:revision>189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