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embeddings/oleObject8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1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2.bin" ContentType="application/vnd.openxmlformats-officedocument.oleObject"/>
  <Override PartName="/ppt/notesSlides/notesSlide21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27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28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29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30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307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66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62" r:id="rId38"/>
    <p:sldId id="364" r:id="rId39"/>
    <p:sldId id="365" r:id="rId40"/>
    <p:sldId id="367" r:id="rId41"/>
    <p:sldId id="368" r:id="rId42"/>
    <p:sldId id="369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57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17.xml"/><Relationship Id="rId20" Type="http://schemas.openxmlformats.org/officeDocument/2006/relationships/slide" Target="slides/slide39.xml"/><Relationship Id="rId10" Type="http://schemas.openxmlformats.org/officeDocument/2006/relationships/slide" Target="slides/slide21.xml"/><Relationship Id="rId11" Type="http://schemas.openxmlformats.org/officeDocument/2006/relationships/slide" Target="slides/slide24.xml"/><Relationship Id="rId12" Type="http://schemas.openxmlformats.org/officeDocument/2006/relationships/slide" Target="slides/slide26.xml"/><Relationship Id="rId13" Type="http://schemas.openxmlformats.org/officeDocument/2006/relationships/slide" Target="slides/slide31.xml"/><Relationship Id="rId14" Type="http://schemas.openxmlformats.org/officeDocument/2006/relationships/slide" Target="slides/slide33.xml"/><Relationship Id="rId15" Type="http://schemas.openxmlformats.org/officeDocument/2006/relationships/slide" Target="slides/slide34.xml"/><Relationship Id="rId16" Type="http://schemas.openxmlformats.org/officeDocument/2006/relationships/slide" Target="slides/slide35.xml"/><Relationship Id="rId17" Type="http://schemas.openxmlformats.org/officeDocument/2006/relationships/slide" Target="slides/slide36.xml"/><Relationship Id="rId18" Type="http://schemas.openxmlformats.org/officeDocument/2006/relationships/slide" Target="slides/slide37.xml"/><Relationship Id="rId19" Type="http://schemas.openxmlformats.org/officeDocument/2006/relationships/slide" Target="slides/slide38.xml"/><Relationship Id="rId1" Type="http://schemas.openxmlformats.org/officeDocument/2006/relationships/slide" Target="slides/slide5.xml"/><Relationship Id="rId2" Type="http://schemas.openxmlformats.org/officeDocument/2006/relationships/slide" Target="slides/slide6.xml"/><Relationship Id="rId3" Type="http://schemas.openxmlformats.org/officeDocument/2006/relationships/slide" Target="slides/slide7.xml"/><Relationship Id="rId4" Type="http://schemas.openxmlformats.org/officeDocument/2006/relationships/slide" Target="slides/slide10.xml"/><Relationship Id="rId5" Type="http://schemas.openxmlformats.org/officeDocument/2006/relationships/slide" Target="slides/slide12.xml"/><Relationship Id="rId6" Type="http://schemas.openxmlformats.org/officeDocument/2006/relationships/slide" Target="slides/slide13.xml"/><Relationship Id="rId7" Type="http://schemas.openxmlformats.org/officeDocument/2006/relationships/slide" Target="slides/slide14.xml"/><Relationship Id="rId8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B8774F5-62D6-4244-B661-1F92F0DCA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9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F1C759-C6AF-E74A-A8E4-946206785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56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998586C1-21D9-6743-9037-00C2EF25F1B1}" type="slidenum">
              <a:rPr lang="en-US" sz="1200"/>
              <a:pPr>
                <a:defRPr/>
              </a:pPr>
              <a:t>2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3100FAD7-85FB-A64A-96BB-BDEDA5538C3F}" type="slidenum">
              <a:rPr lang="en-US" sz="1200"/>
              <a:pPr>
                <a:defRPr/>
              </a:pPr>
              <a:t>11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3496889A-6D72-BE4C-B821-D5BF635780AF}" type="slidenum">
              <a:rPr lang="en-US" sz="1200"/>
              <a:pPr>
                <a:defRPr/>
              </a:pPr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5542F5ED-C7F0-8F4A-AB0F-A79F14A7DEF8}" type="slidenum">
              <a:rPr lang="en-US" sz="1200"/>
              <a:pPr>
                <a:defRPr/>
              </a:pPr>
              <a:t>13</a:t>
            </a:fld>
            <a:endParaRPr lang="en-US" sz="12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1 X-&gt;Z given</a:t>
            </a:r>
          </a:p>
          <a:p>
            <a:pPr>
              <a:defRPr/>
            </a:pPr>
            <a:r>
              <a:rPr lang="en-US" dirty="0"/>
              <a:t>2 XX-&gt;XZ  </a:t>
            </a:r>
            <a:r>
              <a:rPr lang="en-US" dirty="0" err="1"/>
              <a:t>aug</a:t>
            </a:r>
            <a:r>
              <a:rPr lang="en-US" dirty="0"/>
              <a:t> 1</a:t>
            </a:r>
          </a:p>
          <a:p>
            <a:pPr>
              <a:defRPr/>
            </a:pPr>
            <a:r>
              <a:rPr lang="en-US" dirty="0"/>
              <a:t>3 X-&gt;XZ  (sets of attributes)</a:t>
            </a:r>
          </a:p>
          <a:p>
            <a:pPr>
              <a:defRPr/>
            </a:pPr>
            <a:r>
              <a:rPr lang="en-US" dirty="0"/>
              <a:t>4 X -&gt; Y given</a:t>
            </a:r>
          </a:p>
          <a:p>
            <a:pPr>
              <a:defRPr/>
            </a:pPr>
            <a:r>
              <a:rPr lang="en-US" dirty="0"/>
              <a:t>5 XZ -&gt; YZ </a:t>
            </a:r>
            <a:r>
              <a:rPr lang="en-US" dirty="0" err="1"/>
              <a:t>aug</a:t>
            </a:r>
            <a:r>
              <a:rPr lang="en-US" dirty="0"/>
              <a:t> 4</a:t>
            </a:r>
          </a:p>
          <a:p>
            <a:pPr>
              <a:defRPr/>
            </a:pPr>
            <a:r>
              <a:rPr lang="en-US" dirty="0"/>
              <a:t>6 X -&gt; YZ trans 3,5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81BD643F-4FC4-AE4B-AC25-3C905C00D499}" type="slidenum">
              <a:rPr lang="en-US" sz="1200"/>
              <a:pPr>
                <a:defRPr/>
              </a:pPr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BD6F19E1-7C09-6E47-BDD5-D09A20A2B3F3}" type="slidenum">
              <a:rPr lang="en-US" sz="1200"/>
              <a:pPr>
                <a:defRPr/>
              </a:pPr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98B25A91-4ACC-F848-8E27-82A4CE43E923}" type="slidenum">
              <a:rPr lang="en-US" sz="1200"/>
              <a:pPr>
                <a:defRPr/>
              </a:pPr>
              <a:t>16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083203D2-711C-484F-854E-96E84A4ADFC8}" type="slidenum">
              <a:rPr lang="en-US" sz="1200"/>
              <a:pPr>
                <a:defRPr/>
              </a:pPr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17BA64C4-C230-4C42-9A17-08E58643BF7E}" type="slidenum">
              <a:rPr lang="en-US" sz="1200"/>
              <a:pPr>
                <a:defRPr/>
              </a:pPr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5533C940-6611-7944-ADA0-272D06D4478F}" type="slidenum">
              <a:rPr lang="en-US" sz="1200"/>
              <a:pPr>
                <a:defRPr/>
              </a:pPr>
              <a:t>20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69D89618-65AB-854C-9906-51FE73762E80}" type="slidenum">
              <a:rPr lang="en-US" sz="1200"/>
              <a:pPr>
                <a:defRPr/>
              </a:pPr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6F3B9154-A698-0247-B785-B47D9C32B312}" type="slidenum">
              <a:rPr lang="en-US" sz="1200"/>
              <a:pPr>
                <a:defRPr/>
              </a:pPr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0DC9FA2A-F5C3-2B43-AF0D-5B4AD93E58AB}" type="slidenum">
              <a:rPr lang="en-US" sz="1200"/>
              <a:pPr>
                <a:defRPr/>
              </a:pPr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EAD22E95-2C3C-4749-A93D-5B52290A99A4}" type="slidenum">
              <a:rPr lang="en-US" sz="1200"/>
              <a:pPr>
                <a:defRPr/>
              </a:pPr>
              <a:t>23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BFFD6FEB-5393-2348-BEDF-C6D565ACEA78}" type="slidenum">
              <a:rPr lang="en-US" sz="1200"/>
              <a:pPr>
                <a:defRPr/>
              </a:pPr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BF165064-ADF8-FD4B-9323-2150E0AE7D8F}" type="slidenum">
              <a:rPr lang="en-US" sz="1200"/>
              <a:pPr>
                <a:defRPr/>
              </a:pPr>
              <a:t>25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3C0D347D-A0AC-BD42-9FCA-393B5ACEE0F5}" type="slidenum">
              <a:rPr lang="en-US" sz="1200"/>
              <a:pPr>
                <a:defRPr/>
              </a:pPr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220300-E0E6-A04A-BA96-61C4D28AB7C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F3B2C9-25FD-B04F-BBF6-EDD7ABBCADA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52A4FBAC-C88E-0A4F-A9DD-37D9F76B09E4}" type="slidenum">
              <a:rPr lang="en-US" sz="1200"/>
              <a:pPr>
                <a:defRPr/>
              </a:pPr>
              <a:t>29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4CF6855B-5D0B-5D4C-BE41-6392D840C1FF}" type="slidenum">
              <a:rPr lang="en-US" sz="1200"/>
              <a:pPr>
                <a:defRPr/>
              </a:pPr>
              <a:t>30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B44DC533-A113-D345-80EE-DAA6DAF3B42F}" type="slidenum">
              <a:rPr lang="en-US" sz="1200"/>
              <a:pPr>
                <a:defRPr/>
              </a:pPr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F93CE-A740-AD46-8268-DE71B587172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B129671A-76B1-D544-A6D0-7D60E209C005}" type="slidenum">
              <a:rPr lang="en-US" sz="1200"/>
              <a:pPr>
                <a:defRPr/>
              </a:pPr>
              <a:t>32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8E598642-5864-BD4F-A987-5E4E4D1A8544}" type="slidenum">
              <a:rPr lang="en-US" sz="1200"/>
              <a:pPr>
                <a:defRPr/>
              </a:pPr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35C02DB5-9E82-7740-882E-E240FF9AACB4}" type="slidenum">
              <a:rPr lang="en-US" sz="1200"/>
              <a:pPr>
                <a:defRPr/>
              </a:pPr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903358E9-46EF-C146-91D0-DDD80303AF99}" type="slidenum">
              <a:rPr lang="en-US" sz="1200"/>
              <a:pPr>
                <a:defRPr/>
              </a:pPr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66A8FB57-EB72-2043-8BB8-954BE7455D6A}" type="slidenum">
              <a:rPr lang="en-US" sz="1200"/>
              <a:pPr>
                <a:defRPr/>
              </a:pPr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0C3C642C-5B00-8842-BC5B-66D557BBB384}" type="slidenum">
              <a:rPr lang="en-US" sz="1200"/>
              <a:pPr>
                <a:defRPr/>
              </a:pPr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96A9F42F-EAAF-1B4D-9C5C-A8744770A588}" type="slidenum">
              <a:rPr lang="en-US" sz="1200"/>
              <a:pPr>
                <a:defRPr/>
              </a:pPr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C69D4072-5500-C144-B102-409BA9B5ED57}" type="slidenum">
              <a:rPr lang="en-US" sz="1200"/>
              <a:pPr>
                <a:defRPr/>
              </a:pPr>
              <a:t>39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26868909-E7A6-164E-B1D0-1CDDB44CE30D}" type="slidenum">
              <a:rPr lang="en-US" sz="1200"/>
              <a:pPr>
                <a:defRPr/>
              </a:pPr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2D85F37F-FD1D-C548-972C-2DD4172F25B8}" type="slidenum">
              <a:rPr lang="en-US" sz="1200"/>
              <a:pPr>
                <a:defRPr/>
              </a:pPr>
              <a:t>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1D3BE2EE-8449-C043-A1C4-399623FD1C8C}" type="slidenum">
              <a:rPr lang="en-US" sz="1200"/>
              <a:pPr>
                <a:defRPr/>
              </a:pPr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E2877D95-167E-2B4E-96D5-08A7D827D273}" type="slidenum">
              <a:rPr lang="en-US" sz="1200"/>
              <a:pPr>
                <a:defRPr/>
              </a:pPr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6CD50A32-92B1-B347-A453-10AD9CBBF3C3}" type="slidenum">
              <a:rPr lang="en-US" sz="1200"/>
              <a:pPr>
                <a:defRPr/>
              </a:pPr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2pPr>
            <a:lvl3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3pPr>
            <a:lvl4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4pPr>
            <a:lvl5pPr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CF0E30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defRPr/>
            </a:pPr>
            <a:fld id="{019EE549-80A8-D54D-9C59-C5ADBF134B0B}" type="slidenum">
              <a:rPr lang="en-US" sz="1200"/>
              <a:pPr>
                <a:defRPr/>
              </a:pPr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26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Rectangle 103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89" name="Clip" r:id="rId3" imgW="0" imgH="0" progId="MS_ClipArt_Gallery.2">
                  <p:embed/>
                </p:oleObj>
              </mc:Choice>
              <mc:Fallback>
                <p:oleObj name="Clip" r:id="rId3" imgW="0" imgH="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0180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78963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578963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578963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96E58C6C-DC1F-6844-B183-04B32DE88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7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6675"/>
            <a:ext cx="2019300" cy="5924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2450" y="66675"/>
            <a:ext cx="5905500" cy="5924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81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633413" y="6453188"/>
            <a:ext cx="2895600" cy="403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6D510-AD43-714D-8010-0F0FEE576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7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74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114425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14425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3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2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39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82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91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-152400"/>
            <a:ext cx="9144000" cy="13144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114425"/>
            <a:ext cx="784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93" name="Text Box 41"/>
          <p:cNvSpPr txBox="1">
            <a:spLocks noChangeArrowheads="1"/>
          </p:cNvSpPr>
          <p:nvPr/>
        </p:nvSpPr>
        <p:spPr bwMode="auto">
          <a:xfrm>
            <a:off x="4481513" y="6613525"/>
            <a:ext cx="444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chemeClr val="tx2"/>
                </a:solidFill>
                <a:cs typeface="+mn-cs"/>
              </a:rPr>
              <a:t>1.</a:t>
            </a:r>
            <a:fld id="{A89A82F0-7AFB-944E-9B84-A577C6054021}" type="slidenum">
              <a:rPr lang="en-US" sz="1000" b="1">
                <a:solidFill>
                  <a:schemeClr val="tx2"/>
                </a:solidFill>
                <a:cs typeface="+mn-cs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chemeClr val="tx2"/>
              </a:solidFill>
              <a:cs typeface="+mn-cs"/>
            </a:endParaRPr>
          </a:p>
        </p:txBody>
      </p:sp>
      <p:sp>
        <p:nvSpPr>
          <p:cNvPr id="4919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66675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90000"/>
        <a:buFont typeface="Monotype Sorts" charset="0"/>
        <a:buChar char="n"/>
        <a:defRPr kumimoji="1"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Font typeface="Monotype Sorts" charset="0"/>
        <a:buChar char="ù"/>
        <a:defRPr kumimoji="1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0099"/>
        </a:buClr>
        <a:buFont typeface="Wingdings" charset="0"/>
        <a:buChar char="§"/>
        <a:defRPr kumimoji="1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Char char="•"/>
        <a:defRPr kumimoji="1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Char char="•"/>
        <a:defRPr kumimoji="1">
          <a:solidFill>
            <a:schemeClr val="tx1"/>
          </a:solidFill>
          <a:latin typeface="+mn-lt"/>
          <a:ea typeface="+mn-ea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10.bin"/><Relationship Id="rId7" Type="http://schemas.openxmlformats.org/officeDocument/2006/relationships/oleObject" Target="../embeddings/Microsoft_Word_97_-_2004_Document6.doc"/><Relationship Id="rId8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Microsoft_Word_97_-_2004_Document7.doc"/><Relationship Id="rId6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Microsoft_Word_97_-_2004_Document8.doc"/><Relationship Id="rId6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Microsoft_Word_97_-_2004_Document9.doc"/><Relationship Id="rId8" Type="http://schemas.openxmlformats.org/officeDocument/2006/relationships/image" Target="../media/image1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6.bin"/><Relationship Id="rId7" Type="http://schemas.openxmlformats.org/officeDocument/2006/relationships/oleObject" Target="../embeddings/Microsoft_Word_97_-_2004_Document10.doc"/><Relationship Id="rId8" Type="http://schemas.openxmlformats.org/officeDocument/2006/relationships/image" Target="../media/image1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Word_97_-_2004_Document13.doc"/><Relationship Id="rId12" Type="http://schemas.openxmlformats.org/officeDocument/2006/relationships/image" Target="../media/image1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Microsoft_Word_97_-_2004_Document11.doc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Microsoft_Word_97_-_2004_Document12.doc"/><Relationship Id="rId9" Type="http://schemas.openxmlformats.org/officeDocument/2006/relationships/image" Target="../media/image16.wmf"/><Relationship Id="rId10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Word_97_-_2004_Document14.doc"/><Relationship Id="rId12" Type="http://schemas.openxmlformats.org/officeDocument/2006/relationships/image" Target="../media/image2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0.emf"/><Relationship Id="rId10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emf"/><Relationship Id="rId12" Type="http://schemas.openxmlformats.org/officeDocument/2006/relationships/oleObject" Target="../embeddings/oleObject28.bin"/><Relationship Id="rId13" Type="http://schemas.openxmlformats.org/officeDocument/2006/relationships/image" Target="../media/image26.emf"/><Relationship Id="rId14" Type="http://schemas.openxmlformats.org/officeDocument/2006/relationships/oleObject" Target="../embeddings/oleObject29.bin"/><Relationship Id="rId15" Type="http://schemas.openxmlformats.org/officeDocument/2006/relationships/image" Target="../media/image27.emf"/><Relationship Id="rId16" Type="http://schemas.openxmlformats.org/officeDocument/2006/relationships/oleObject" Target="../embeddings/oleObject30.bin"/><Relationship Id="rId17" Type="http://schemas.openxmlformats.org/officeDocument/2006/relationships/oleObject" Target="../embeddings/Microsoft_Word_97_-_2004_Document15.doc"/><Relationship Id="rId18" Type="http://schemas.openxmlformats.org/officeDocument/2006/relationships/image" Target="../media/image2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24.emf"/><Relationship Id="rId10" Type="http://schemas.openxmlformats.org/officeDocument/2006/relationships/oleObject" Target="../embeddings/oleObject2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33.bin"/><Relationship Id="rId9" Type="http://schemas.openxmlformats.org/officeDocument/2006/relationships/image" Target="../media/image3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emf"/><Relationship Id="rId12" Type="http://schemas.openxmlformats.org/officeDocument/2006/relationships/oleObject" Target="../embeddings/oleObject38.bin"/><Relationship Id="rId13" Type="http://schemas.openxmlformats.org/officeDocument/2006/relationships/image" Target="../media/image36.emf"/><Relationship Id="rId14" Type="http://schemas.openxmlformats.org/officeDocument/2006/relationships/oleObject" Target="../embeddings/oleObject39.bin"/><Relationship Id="rId15" Type="http://schemas.openxmlformats.org/officeDocument/2006/relationships/image" Target="../media/image37.emf"/><Relationship Id="rId16" Type="http://schemas.openxmlformats.org/officeDocument/2006/relationships/oleObject" Target="../embeddings/oleObject40.bin"/><Relationship Id="rId17" Type="http://schemas.openxmlformats.org/officeDocument/2006/relationships/oleObject" Target="../embeddings/Microsoft_Word_97_-_2004_Document16.doc"/><Relationship Id="rId18" Type="http://schemas.openxmlformats.org/officeDocument/2006/relationships/image" Target="../media/image3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36.bin"/><Relationship Id="rId9" Type="http://schemas.openxmlformats.org/officeDocument/2006/relationships/image" Target="../media/image34.emf"/><Relationship Id="rId10" Type="http://schemas.openxmlformats.org/officeDocument/2006/relationships/oleObject" Target="../embeddings/oleObject37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oleObject" Target="../embeddings/Microsoft_Word_97_-_2004_Document2.doc"/><Relationship Id="rId13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15" Type="http://schemas.openxmlformats.org/officeDocument/2006/relationships/oleObject" Target="../embeddings/Microsoft_Word_97_-_2004_Document3.doc"/><Relationship Id="rId16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Microsoft_Word_97_-_2004_Document1.doc"/><Relationship Id="rId10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Microsoft_Word_97_-_2004_Document4.doc"/><Relationship Id="rId6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Microsoft_Word_97_-_2004_Document5.doc"/><Relationship Id="rId6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569913" y="33004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cs typeface="+mj-cs"/>
              </a:rPr>
              <a:t>CAS CS 460/660</a:t>
            </a:r>
          </a:p>
          <a:p>
            <a:pPr>
              <a:defRPr/>
            </a:pPr>
            <a:r>
              <a:rPr lang="en-US" dirty="0" smtClean="0">
                <a:cs typeface="+mj-cs"/>
              </a:rPr>
              <a:t>Introduction to Database Systems</a:t>
            </a:r>
          </a:p>
          <a:p>
            <a:pPr>
              <a:defRPr/>
            </a:pPr>
            <a:endParaRPr lang="en-US" dirty="0" smtClean="0">
              <a:cs typeface="+mj-cs"/>
            </a:endParaRPr>
          </a:p>
          <a:p>
            <a:pPr>
              <a:defRPr/>
            </a:pPr>
            <a:r>
              <a:rPr lang="en-US" dirty="0" smtClean="0">
                <a:cs typeface="+mj-cs"/>
              </a:rPr>
              <a:t>Functional Dependencies </a:t>
            </a:r>
          </a:p>
          <a:p>
            <a:pPr>
              <a:defRPr/>
            </a:pPr>
            <a:r>
              <a:rPr lang="en-US" dirty="0" smtClean="0">
                <a:cs typeface="+mj-cs"/>
              </a:rPr>
              <a:t>and</a:t>
            </a:r>
          </a:p>
          <a:p>
            <a:pPr>
              <a:defRPr/>
            </a:pPr>
            <a:r>
              <a:rPr lang="en-US" dirty="0" smtClean="0">
                <a:cs typeface="+mj-cs"/>
              </a:rPr>
              <a:t>Normal Forms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</a:rPr>
              <a:t>Taming Schema Redundancy</a:t>
            </a:r>
          </a:p>
        </p:txBody>
      </p:sp>
      <p:sp>
        <p:nvSpPr>
          <p:cNvPr id="40966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534400" cy="4724400"/>
          </a:xfrm>
        </p:spPr>
        <p:txBody>
          <a:bodyPr/>
          <a:lstStyle/>
          <a:p>
            <a:pPr lvl="1"/>
            <a:endParaRPr lang="en-US" sz="28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</a:rPr>
              <a:t>Integrity constraints, in particular</a:t>
            </a:r>
            <a:r>
              <a:rPr lang="en-US" i="1">
                <a:latin typeface="Tahoma" charset="0"/>
                <a:ea typeface="ＭＳ Ｐゴシック" charset="0"/>
              </a:rPr>
              <a:t> </a:t>
            </a:r>
            <a:r>
              <a:rPr lang="en-US" i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functional dependencies</a:t>
            </a:r>
            <a:r>
              <a:rPr lang="en-US">
                <a:latin typeface="Tahoma" charset="0"/>
                <a:ea typeface="ＭＳ Ｐゴシック" charset="0"/>
              </a:rPr>
              <a:t>, can be used to identify schemas with such problems and to suggest refinements.</a:t>
            </a:r>
          </a:p>
          <a:p>
            <a:pPr>
              <a:buFontTx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</a:rPr>
              <a:t>Main refinement technique:  </a:t>
            </a:r>
            <a:r>
              <a:rPr lang="en-US" i="1" u="sng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decomposition</a:t>
            </a:r>
            <a:r>
              <a:rPr lang="en-US">
                <a:latin typeface="Tahoma" charset="0"/>
                <a:ea typeface="ＭＳ Ｐゴシック" charset="0"/>
              </a:rPr>
              <a:t>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replacing ABCD with, say, AB and BCD, or ACD and ABD.</a:t>
            </a:r>
          </a:p>
          <a:p>
            <a:pPr lvl="1">
              <a:buFontTx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</a:rPr>
              <a:t>Decomposition should be used judiciously: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Is there reason to decompose a relation?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What problems (if any) does the decomposition cause?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3" y="288925"/>
            <a:ext cx="7772400" cy="5270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Decomposing a Relation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06488"/>
            <a:ext cx="7772400" cy="4114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Redundancy can be removed by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chopping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the relation into pieces.</a:t>
            </a:r>
          </a:p>
          <a:p>
            <a:r>
              <a:rPr lang="en-US">
                <a:latin typeface="Tahoma" charset="0"/>
                <a:ea typeface="ＭＳ Ｐゴシック" charset="0"/>
              </a:rPr>
              <a:t>FD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 altLang="ja-JP">
                <a:latin typeface="Tahoma" charset="0"/>
                <a:ea typeface="ＭＳ Ｐゴシック" charset="0"/>
              </a:rPr>
              <a:t>s are used to drive this process.</a:t>
            </a:r>
          </a:p>
          <a:p>
            <a:pPr lvl="1"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R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W is causing the problems, so decompose SNLRWH into what relations?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62000" y="3124200"/>
            <a:ext cx="10748963" cy="3048000"/>
            <a:chOff x="480" y="1968"/>
            <a:chExt cx="6771" cy="1920"/>
          </a:xfrm>
        </p:grpSpPr>
        <p:sp>
          <p:nvSpPr>
            <p:cNvPr id="25605" name="Rectangle 7"/>
            <p:cNvSpPr>
              <a:spLocks noChangeArrowheads="1"/>
            </p:cNvSpPr>
            <p:nvPr/>
          </p:nvSpPr>
          <p:spPr bwMode="auto">
            <a:xfrm>
              <a:off x="1200" y="3600"/>
              <a:ext cx="14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Hourly_Emps2</a:t>
              </a:r>
            </a:p>
          </p:txBody>
        </p:sp>
        <p:sp>
          <p:nvSpPr>
            <p:cNvPr id="25606" name="Rectangle 8"/>
            <p:cNvSpPr>
              <a:spLocks noChangeArrowheads="1"/>
            </p:cNvSpPr>
            <p:nvPr/>
          </p:nvSpPr>
          <p:spPr bwMode="auto">
            <a:xfrm>
              <a:off x="3936" y="3216"/>
              <a:ext cx="6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Wages</a:t>
              </a:r>
            </a:p>
          </p:txBody>
        </p:sp>
        <p:graphicFrame>
          <p:nvGraphicFramePr>
            <p:cNvPr id="25607" name="Object 2"/>
            <p:cNvGraphicFramePr>
              <a:graphicFrameLocks noChangeAspect="1"/>
            </p:cNvGraphicFramePr>
            <p:nvPr/>
          </p:nvGraphicFramePr>
          <p:xfrm>
            <a:off x="480" y="1968"/>
            <a:ext cx="2928" cy="1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9" name="Document" r:id="rId4" imgW="5791200" imgH="3441700" progId="Word.Document.8">
                    <p:embed/>
                  </p:oleObj>
                </mc:Choice>
                <mc:Fallback>
                  <p:oleObj name="Document" r:id="rId4" imgW="5791200" imgH="3441700" progId="Word.Documen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968"/>
                          <a:ext cx="2928" cy="16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8" name="Object 3"/>
            <p:cNvGraphicFramePr>
              <a:graphicFrameLocks noChangeAspect="1"/>
            </p:cNvGraphicFramePr>
            <p:nvPr/>
          </p:nvGraphicFramePr>
          <p:xfrm>
            <a:off x="3888" y="2222"/>
            <a:ext cx="3363" cy="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0" name="Document" r:id="rId7" imgW="5638800" imgH="1828800" progId="Word.Document.8">
                    <p:embed/>
                  </p:oleObj>
                </mc:Choice>
                <mc:Fallback>
                  <p:oleObj name="Document" r:id="rId7" imgW="5638800" imgH="1828800" progId="Word.Documen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222"/>
                          <a:ext cx="3363" cy="1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>
          <a:xfrm>
            <a:off x="623888" y="0"/>
            <a:ext cx="7772400" cy="7175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Reasoning About FDs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106488"/>
            <a:ext cx="8763000" cy="5148262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Given some FDs, we can usually infer additional FDs:</a:t>
            </a:r>
          </a:p>
          <a:p>
            <a:pPr lvl="1">
              <a:buFontTx/>
              <a:buNone/>
            </a:pPr>
            <a:r>
              <a:rPr lang="en-US" i="1">
                <a:latin typeface="Tahoma" charset="0"/>
                <a:ea typeface="ＭＳ Ｐゴシック" charset="0"/>
              </a:rPr>
              <a:t>title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i="1">
                <a:latin typeface="Tahoma" charset="0"/>
                <a:ea typeface="ＭＳ Ｐゴシック" charset="0"/>
              </a:rPr>
              <a:t> studio, star </a:t>
            </a:r>
            <a:r>
              <a:rPr lang="en-US" b="1">
                <a:latin typeface="Tahoma" charset="0"/>
                <a:ea typeface="ＭＳ Ｐゴシック" charset="0"/>
              </a:rPr>
              <a:t>implies</a:t>
            </a:r>
            <a:r>
              <a:rPr lang="en-US" i="1">
                <a:latin typeface="Tahoma" charset="0"/>
                <a:ea typeface="ＭＳ Ｐゴシック" charset="0"/>
              </a:rPr>
              <a:t> title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i="1">
                <a:latin typeface="Tahoma" charset="0"/>
                <a:ea typeface="ＭＳ Ｐゴシック" charset="0"/>
              </a:rPr>
              <a:t> studio </a:t>
            </a:r>
            <a:r>
              <a:rPr lang="en-US">
                <a:latin typeface="Tahoma" charset="0"/>
                <a:ea typeface="ＭＳ Ｐゴシック" charset="0"/>
              </a:rPr>
              <a:t>and </a:t>
            </a:r>
            <a:r>
              <a:rPr lang="en-US" i="1">
                <a:latin typeface="Tahoma" charset="0"/>
                <a:ea typeface="ＭＳ Ｐゴシック" charset="0"/>
              </a:rPr>
              <a:t>title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i="1">
                <a:latin typeface="Tahoma" charset="0"/>
                <a:ea typeface="ＭＳ Ｐゴシック" charset="0"/>
              </a:rPr>
              <a:t> star </a:t>
            </a:r>
            <a:endParaRPr lang="en-US">
              <a:latin typeface="Tahoma" charset="0"/>
              <a:ea typeface="ＭＳ Ｐゴシック" charset="0"/>
            </a:endParaRPr>
          </a:p>
          <a:p>
            <a:pPr lvl="1">
              <a:buFontTx/>
              <a:buNone/>
            </a:pPr>
            <a:r>
              <a:rPr lang="en-US" i="1">
                <a:latin typeface="Tahoma" charset="0"/>
                <a:ea typeface="ＭＳ Ｐゴシック" charset="0"/>
              </a:rPr>
              <a:t>title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i="1">
                <a:latin typeface="Tahoma" charset="0"/>
                <a:ea typeface="ＭＳ Ｐゴシック" charset="0"/>
              </a:rPr>
              <a:t> studio </a:t>
            </a:r>
            <a:r>
              <a:rPr lang="en-US">
                <a:latin typeface="Tahoma" charset="0"/>
                <a:ea typeface="ＭＳ Ｐゴシック" charset="0"/>
              </a:rPr>
              <a:t>and </a:t>
            </a:r>
            <a:r>
              <a:rPr lang="en-US" i="1">
                <a:latin typeface="Tahoma" charset="0"/>
                <a:ea typeface="ＭＳ Ｐゴシック" charset="0"/>
              </a:rPr>
              <a:t>title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i="1">
                <a:latin typeface="Tahoma" charset="0"/>
                <a:ea typeface="ＭＳ Ｐゴシック" charset="0"/>
              </a:rPr>
              <a:t> star  </a:t>
            </a:r>
            <a:r>
              <a:rPr lang="en-US" b="1">
                <a:latin typeface="Tahoma" charset="0"/>
                <a:ea typeface="ＭＳ Ｐゴシック" charset="0"/>
              </a:rPr>
              <a:t>implies</a:t>
            </a:r>
            <a:r>
              <a:rPr lang="en-US">
                <a:latin typeface="Tahoma" charset="0"/>
                <a:ea typeface="ＭＳ Ｐゴシック" charset="0"/>
              </a:rPr>
              <a:t>  </a:t>
            </a:r>
            <a:r>
              <a:rPr lang="en-US" i="1">
                <a:latin typeface="Tahoma" charset="0"/>
                <a:ea typeface="ＭＳ Ｐゴシック" charset="0"/>
              </a:rPr>
              <a:t>title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i="1">
                <a:latin typeface="Tahoma" charset="0"/>
                <a:ea typeface="ＭＳ Ｐゴシック" charset="0"/>
              </a:rPr>
              <a:t> studio, star</a:t>
            </a:r>
          </a:p>
          <a:p>
            <a:pPr lvl="1">
              <a:buFontTx/>
              <a:buNone/>
            </a:pPr>
            <a:r>
              <a:rPr lang="en-US" i="1">
                <a:latin typeface="Tahoma" charset="0"/>
                <a:ea typeface="ＭＳ Ｐゴシック" charset="0"/>
              </a:rPr>
              <a:t>title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i="1">
                <a:latin typeface="Tahoma" charset="0"/>
                <a:ea typeface="ＭＳ Ｐゴシック" charset="0"/>
              </a:rPr>
              <a:t> studio</a:t>
            </a:r>
            <a:r>
              <a:rPr lang="en-US">
                <a:latin typeface="Tahoma" charset="0"/>
                <a:ea typeface="ＭＳ Ｐゴシック" charset="0"/>
              </a:rPr>
              <a:t>,  </a:t>
            </a:r>
            <a:r>
              <a:rPr lang="en-US" i="1">
                <a:latin typeface="Tahoma" charset="0"/>
                <a:ea typeface="ＭＳ Ｐゴシック" charset="0"/>
              </a:rPr>
              <a:t>studio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i="1">
                <a:latin typeface="Tahoma" charset="0"/>
                <a:ea typeface="ＭＳ Ｐゴシック" charset="0"/>
              </a:rPr>
              <a:t> star   </a:t>
            </a:r>
            <a:r>
              <a:rPr lang="en-US" b="1">
                <a:latin typeface="Tahoma" charset="0"/>
                <a:ea typeface="ＭＳ Ｐゴシック" charset="0"/>
              </a:rPr>
              <a:t>implies</a:t>
            </a:r>
            <a:r>
              <a:rPr lang="en-US">
                <a:latin typeface="Tahoma" charset="0"/>
                <a:ea typeface="ＭＳ Ｐゴシック" charset="0"/>
              </a:rPr>
              <a:t>    </a:t>
            </a:r>
            <a:r>
              <a:rPr lang="en-US" i="1">
                <a:latin typeface="Tahoma" charset="0"/>
                <a:ea typeface="ＭＳ Ｐゴシック" charset="0"/>
              </a:rPr>
              <a:t>title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i="1">
                <a:latin typeface="Tahoma" charset="0"/>
                <a:ea typeface="ＭＳ Ｐゴシック" charset="0"/>
              </a:rPr>
              <a:t> star</a:t>
            </a:r>
            <a:endParaRPr lang="en-US">
              <a:latin typeface="Tahoma" charset="0"/>
              <a:ea typeface="ＭＳ Ｐゴシック" charset="0"/>
            </a:endParaRPr>
          </a:p>
          <a:p>
            <a:pPr lvl="1"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But,</a:t>
            </a:r>
          </a:p>
          <a:p>
            <a:pPr lvl="1">
              <a:buFontTx/>
              <a:buNone/>
            </a:pPr>
            <a:r>
              <a:rPr lang="en-US" i="1">
                <a:latin typeface="Tahoma" charset="0"/>
                <a:ea typeface="ＭＳ Ｐゴシック" charset="0"/>
              </a:rPr>
              <a:t>  title, star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i="1">
                <a:latin typeface="Tahoma" charset="0"/>
                <a:ea typeface="ＭＳ Ｐゴシック" charset="0"/>
              </a:rPr>
              <a:t> studio  </a:t>
            </a:r>
            <a:r>
              <a:rPr lang="en-US" b="1">
                <a:latin typeface="Tahoma" charset="0"/>
                <a:ea typeface="ＭＳ Ｐゴシック" charset="0"/>
              </a:rPr>
              <a:t>does NOT necessarily imply that</a:t>
            </a:r>
            <a:r>
              <a:rPr lang="en-US">
                <a:latin typeface="Tahoma" charset="0"/>
                <a:ea typeface="ＭＳ Ｐゴシック" charset="0"/>
              </a:rPr>
              <a:t>           		</a:t>
            </a:r>
            <a:r>
              <a:rPr lang="en-US" i="1">
                <a:latin typeface="Tahoma" charset="0"/>
                <a:ea typeface="ＭＳ Ｐゴシック" charset="0"/>
              </a:rPr>
              <a:t>title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i="1">
                <a:latin typeface="Tahoma" charset="0"/>
                <a:ea typeface="ＭＳ Ｐゴシック" charset="0"/>
              </a:rPr>
              <a:t> studio</a:t>
            </a:r>
            <a:r>
              <a:rPr lang="en-US">
                <a:latin typeface="Tahoma" charset="0"/>
                <a:ea typeface="ＭＳ Ｐゴシック" charset="0"/>
              </a:rPr>
              <a:t> or that </a:t>
            </a:r>
            <a:r>
              <a:rPr lang="en-US" i="1">
                <a:latin typeface="Tahoma" charset="0"/>
                <a:ea typeface="ＭＳ Ｐゴシック" charset="0"/>
              </a:rPr>
              <a:t>star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i="1">
                <a:latin typeface="Tahoma" charset="0"/>
                <a:ea typeface="ＭＳ Ｐゴシック" charset="0"/>
              </a:rPr>
              <a:t> studio</a:t>
            </a:r>
          </a:p>
          <a:p>
            <a:pPr lvl="1">
              <a:buFontTx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</a:rPr>
              <a:t>An FD </a:t>
            </a:r>
            <a:r>
              <a:rPr lang="en-US" i="1">
                <a:latin typeface="Tahoma" charset="0"/>
                <a:ea typeface="ＭＳ Ｐゴシック" charset="0"/>
              </a:rPr>
              <a:t>f</a:t>
            </a:r>
            <a:r>
              <a:rPr lang="en-US">
                <a:latin typeface="Tahoma" charset="0"/>
                <a:ea typeface="ＭＳ Ｐゴシック" charset="0"/>
              </a:rPr>
              <a:t> is </a:t>
            </a:r>
            <a:r>
              <a:rPr lang="en-US" i="1" u="sng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implied by</a:t>
            </a:r>
            <a:r>
              <a:rPr lang="en-US" i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>
                <a:latin typeface="Tahoma" charset="0"/>
                <a:ea typeface="ＭＳ Ｐゴシック" charset="0"/>
              </a:rPr>
              <a:t>a set of FDs </a:t>
            </a:r>
            <a:r>
              <a:rPr lang="en-US" i="1">
                <a:latin typeface="Tahoma" charset="0"/>
                <a:ea typeface="ＭＳ Ｐゴシック" charset="0"/>
              </a:rPr>
              <a:t>F</a:t>
            </a:r>
            <a:r>
              <a:rPr lang="en-US">
                <a:latin typeface="Tahoma" charset="0"/>
                <a:ea typeface="ＭＳ Ｐゴシック" charset="0"/>
              </a:rPr>
              <a:t>  if </a:t>
            </a:r>
            <a:r>
              <a:rPr lang="en-US" i="1">
                <a:latin typeface="Tahoma" charset="0"/>
                <a:ea typeface="ＭＳ Ｐゴシック" charset="0"/>
              </a:rPr>
              <a:t>f</a:t>
            </a:r>
            <a:r>
              <a:rPr lang="en-US">
                <a:latin typeface="Tahoma" charset="0"/>
                <a:ea typeface="ＭＳ Ｐゴシック" charset="0"/>
              </a:rPr>
              <a:t>  holds whenever all FDs in </a:t>
            </a:r>
            <a:r>
              <a:rPr lang="en-US" i="1">
                <a:latin typeface="Tahoma" charset="0"/>
                <a:ea typeface="ＭＳ Ｐゴシック" charset="0"/>
              </a:rPr>
              <a:t>F</a:t>
            </a:r>
            <a:r>
              <a:rPr lang="en-US">
                <a:latin typeface="Tahoma" charset="0"/>
                <a:ea typeface="ＭＳ Ｐゴシック" charset="0"/>
              </a:rPr>
              <a:t>  hold.</a:t>
            </a:r>
          </a:p>
          <a:p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</a:rPr>
              <a:t>F</a:t>
            </a:r>
            <a:r>
              <a:rPr lang="en-US" baseline="30000">
                <a:latin typeface="Tahoma" charset="0"/>
                <a:ea typeface="ＭＳ Ｐゴシック" charset="0"/>
              </a:rPr>
              <a:t>+</a:t>
            </a:r>
            <a:r>
              <a:rPr lang="en-US">
                <a:latin typeface="Tahoma" charset="0"/>
                <a:ea typeface="ＭＳ Ｐゴシック" charset="0"/>
              </a:rPr>
              <a:t> = </a:t>
            </a:r>
            <a:r>
              <a:rPr lang="en-US" i="1" u="sng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closure of  F </a:t>
            </a:r>
            <a:r>
              <a:rPr lang="en-US" i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>
                <a:latin typeface="Tahoma" charset="0"/>
                <a:ea typeface="ＭＳ Ｐゴシック" charset="0"/>
              </a:rPr>
              <a:t>is the set of all FDs that are implied by </a:t>
            </a:r>
            <a:r>
              <a:rPr lang="en-US" i="1">
                <a:latin typeface="Tahoma" charset="0"/>
                <a:ea typeface="ＭＳ Ｐゴシック" charset="0"/>
              </a:rPr>
              <a:t>F</a:t>
            </a:r>
            <a:r>
              <a:rPr lang="en-US">
                <a:latin typeface="Tahoma" charset="0"/>
                <a:ea typeface="ＭＳ Ｐゴシック" charset="0"/>
              </a:rPr>
              <a:t>.   (includes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trivial dependencies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)</a:t>
            </a: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4"/>
          <p:cNvSpPr>
            <a:spLocks noGrp="1" noChangeArrowheads="1"/>
          </p:cNvSpPr>
          <p:nvPr>
            <p:ph type="title"/>
          </p:nvPr>
        </p:nvSpPr>
        <p:spPr>
          <a:xfrm>
            <a:off x="604838" y="0"/>
            <a:ext cx="7772400" cy="75723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Rules of Inference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067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Armstrong</a:t>
            </a:r>
            <a:r>
              <a:rPr lang="ja-JP" alt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’</a:t>
            </a:r>
            <a:r>
              <a:rPr lang="en-US" altLang="ja-JP">
                <a:solidFill>
                  <a:srgbClr val="FF0000"/>
                </a:solidFill>
                <a:latin typeface="Tahoma" charset="0"/>
                <a:ea typeface="ＭＳ Ｐゴシック" charset="0"/>
              </a:rPr>
              <a:t>s Axioms</a:t>
            </a:r>
            <a:r>
              <a:rPr lang="en-US" altLang="ja-JP">
                <a:latin typeface="Tahoma" charset="0"/>
                <a:ea typeface="ＭＳ Ｐゴシック" charset="0"/>
              </a:rPr>
              <a:t> (X, Y, Z are </a:t>
            </a:r>
            <a:r>
              <a:rPr lang="en-US" altLang="ja-JP" u="sng">
                <a:latin typeface="Tahoma" charset="0"/>
                <a:ea typeface="ＭＳ Ｐゴシック" charset="0"/>
              </a:rPr>
              <a:t>sets</a:t>
            </a:r>
            <a:r>
              <a:rPr lang="en-US" altLang="ja-JP">
                <a:latin typeface="Tahoma" charset="0"/>
                <a:ea typeface="ＭＳ Ｐゴシック" charset="0"/>
              </a:rPr>
              <a:t> of attributes):</a:t>
            </a:r>
          </a:p>
          <a:p>
            <a:pPr lvl="1">
              <a:lnSpc>
                <a:spcPct val="90000"/>
              </a:lnSpc>
            </a:pPr>
            <a:r>
              <a:rPr lang="en-US" i="1" u="sng">
                <a:solidFill>
                  <a:schemeClr val="accent1"/>
                </a:solidFill>
                <a:latin typeface="Tahoma" charset="0"/>
                <a:ea typeface="ＭＳ Ｐゴシック" charset="0"/>
              </a:rPr>
              <a:t>Reflexivity</a:t>
            </a:r>
            <a:r>
              <a:rPr lang="en-US">
                <a:solidFill>
                  <a:schemeClr val="accent1"/>
                </a:solidFill>
                <a:latin typeface="Tahoma" charset="0"/>
                <a:ea typeface="ＭＳ Ｐゴシック" charset="0"/>
              </a:rPr>
              <a:t>:  </a:t>
            </a:r>
            <a:r>
              <a:rPr lang="en-US">
                <a:latin typeface="Tahoma" charset="0"/>
                <a:ea typeface="ＭＳ Ｐゴシック" charset="0"/>
              </a:rPr>
              <a:t>If  Y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</a:t>
            </a:r>
            <a:r>
              <a:rPr lang="en-US">
                <a:latin typeface="Tahoma" charset="0"/>
                <a:ea typeface="ＭＳ Ｐゴシック" charset="0"/>
              </a:rPr>
              <a:t> X,  then   X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Y </a:t>
            </a:r>
          </a:p>
          <a:p>
            <a:pPr lvl="1">
              <a:lnSpc>
                <a:spcPct val="90000"/>
              </a:lnSpc>
            </a:pPr>
            <a:r>
              <a:rPr lang="en-US" i="1" u="sng">
                <a:solidFill>
                  <a:schemeClr val="accent1"/>
                </a:solidFill>
                <a:latin typeface="Tahoma" charset="0"/>
                <a:ea typeface="ＭＳ Ｐゴシック" charset="0"/>
              </a:rPr>
              <a:t>Augmentation</a:t>
            </a:r>
            <a:r>
              <a:rPr lang="en-US">
                <a:solidFill>
                  <a:schemeClr val="accent1"/>
                </a:solidFill>
                <a:latin typeface="Tahoma" charset="0"/>
                <a:ea typeface="ＭＳ Ｐゴシック" charset="0"/>
              </a:rPr>
              <a:t>:  </a:t>
            </a:r>
            <a:r>
              <a:rPr lang="en-US">
                <a:latin typeface="Tahoma" charset="0"/>
                <a:ea typeface="ＭＳ Ｐゴシック" charset="0"/>
              </a:rPr>
              <a:t>If  X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Y,  then   XZ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YZ   for any Z</a:t>
            </a:r>
          </a:p>
          <a:p>
            <a:pPr lvl="1">
              <a:lnSpc>
                <a:spcPct val="90000"/>
              </a:lnSpc>
            </a:pPr>
            <a:r>
              <a:rPr lang="en-US" i="1" u="sng">
                <a:solidFill>
                  <a:schemeClr val="accent1"/>
                </a:solidFill>
                <a:latin typeface="Tahoma" charset="0"/>
                <a:ea typeface="ＭＳ Ｐゴシック" charset="0"/>
              </a:rPr>
              <a:t>Transitivity</a:t>
            </a:r>
            <a:r>
              <a:rPr lang="en-US">
                <a:solidFill>
                  <a:schemeClr val="accent1"/>
                </a:solidFill>
                <a:latin typeface="Tahoma" charset="0"/>
                <a:ea typeface="ＭＳ Ｐゴシック" charset="0"/>
              </a:rPr>
              <a:t>:  </a:t>
            </a:r>
            <a:r>
              <a:rPr lang="en-US">
                <a:latin typeface="Tahoma" charset="0"/>
                <a:ea typeface="ＭＳ Ｐゴシック" charset="0"/>
              </a:rPr>
              <a:t>If  X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Y  and  Y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Z,  then   X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Z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These are </a:t>
            </a:r>
            <a:r>
              <a:rPr lang="en-US" i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sound</a:t>
            </a:r>
            <a:r>
              <a:rPr lang="en-US">
                <a:latin typeface="Tahoma" charset="0"/>
                <a:ea typeface="ＭＳ Ｐゴシック" charset="0"/>
              </a:rPr>
              <a:t> and </a:t>
            </a:r>
            <a:r>
              <a:rPr lang="en-US" i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complete</a:t>
            </a:r>
            <a:r>
              <a:rPr lang="en-US" i="1">
                <a:latin typeface="Tahoma" charset="0"/>
                <a:ea typeface="ＭＳ Ｐゴシック" charset="0"/>
              </a:rPr>
              <a:t> </a:t>
            </a:r>
            <a:r>
              <a:rPr lang="en-US">
                <a:latin typeface="Tahoma" charset="0"/>
                <a:ea typeface="ＭＳ Ｐゴシック" charset="0"/>
              </a:rPr>
              <a:t>inference rules for FDs!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i.e., using AA you can compute all the FDs in F+ and only these FDs.</a:t>
            </a:r>
          </a:p>
          <a:p>
            <a:pPr lvl="1"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Some additional rules (that follow from AA):</a:t>
            </a:r>
          </a:p>
          <a:p>
            <a:pPr lvl="1">
              <a:lnSpc>
                <a:spcPct val="90000"/>
              </a:lnSpc>
            </a:pPr>
            <a:r>
              <a:rPr lang="en-US" i="1">
                <a:solidFill>
                  <a:schemeClr val="accent1"/>
                </a:solidFill>
                <a:latin typeface="Tahoma" charset="0"/>
                <a:ea typeface="ＭＳ Ｐゴシック" charset="0"/>
              </a:rPr>
              <a:t>Union</a:t>
            </a:r>
            <a:r>
              <a:rPr lang="en-US">
                <a:solidFill>
                  <a:schemeClr val="accent1"/>
                </a:solidFill>
                <a:latin typeface="Tahoma" charset="0"/>
                <a:ea typeface="ＭＳ Ｐゴシック" charset="0"/>
              </a:rPr>
              <a:t>:   </a:t>
            </a:r>
            <a:r>
              <a:rPr lang="en-US">
                <a:latin typeface="Tahoma" charset="0"/>
                <a:ea typeface="ＭＳ Ｐゴシック" charset="0"/>
              </a:rPr>
              <a:t>If X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Y  and  X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Z,   then  X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YZ</a:t>
            </a:r>
          </a:p>
          <a:p>
            <a:pPr lvl="1">
              <a:lnSpc>
                <a:spcPct val="90000"/>
              </a:lnSpc>
            </a:pPr>
            <a:r>
              <a:rPr lang="en-US" i="1">
                <a:solidFill>
                  <a:schemeClr val="accent1"/>
                </a:solidFill>
                <a:latin typeface="Tahoma" charset="0"/>
                <a:ea typeface="ＭＳ Ｐゴシック" charset="0"/>
              </a:rPr>
              <a:t>Decomposition</a:t>
            </a:r>
            <a:r>
              <a:rPr lang="en-US">
                <a:solidFill>
                  <a:schemeClr val="accent1"/>
                </a:solidFill>
                <a:latin typeface="Tahoma" charset="0"/>
                <a:ea typeface="ＭＳ Ｐゴシック" charset="0"/>
              </a:rPr>
              <a:t>:   </a:t>
            </a:r>
            <a:r>
              <a:rPr lang="en-US">
                <a:latin typeface="Tahoma" charset="0"/>
                <a:ea typeface="ＭＳ Ｐゴシック" charset="0"/>
              </a:rPr>
              <a:t>If X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YZ,   then  X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Y  and  X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Z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4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93186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Example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201738"/>
            <a:ext cx="9067800" cy="48768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Contracts(</a:t>
            </a:r>
            <a:r>
              <a:rPr lang="en-US" i="1" u="sng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cid</a:t>
            </a:r>
            <a:r>
              <a:rPr lang="en-US" i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,sid,jid,did,pid,qty,value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)</a:t>
            </a:r>
            <a:r>
              <a:rPr lang="en-US">
                <a:latin typeface="Tahoma" charset="0"/>
                <a:ea typeface="ＭＳ Ｐゴシック" charset="0"/>
              </a:rPr>
              <a:t>, and: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 is the key:   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C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CSJDPQV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Job purchases each part using single contract: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 JP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C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Dept purchases at most 1 part from a supplier: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SD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P</a:t>
            </a:r>
          </a:p>
          <a:p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Problem: Prove that SDJ is a key for Contracts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Tahoma" charset="0"/>
                <a:ea typeface="ＭＳ Ｐゴシック" charset="0"/>
              </a:rPr>
              <a:t>JP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C,  C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CSJDPQV   imply   JP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CSJDPQV</a:t>
            </a:r>
          </a:p>
          <a:p>
            <a:pPr lvl="2"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(by transitivity)  (shows that JP is a key)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Tahoma" charset="0"/>
                <a:ea typeface="ＭＳ Ｐゴシック" charset="0"/>
              </a:rPr>
              <a:t>SD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P   implies   SDJ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JP (by augmentation)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Tahoma" charset="0"/>
                <a:ea typeface="ＭＳ Ｐゴシック" charset="0"/>
              </a:rPr>
              <a:t>SDJ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JP,   JP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CSJDPQV   imply   SDJ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CSJDPQV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Tahoma" charset="0"/>
                <a:ea typeface="ＭＳ Ｐゴシック" charset="0"/>
              </a:rPr>
              <a:t>    (by transitivity) thus SDJ is a key.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93688" y="5216525"/>
            <a:ext cx="8012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>
                <a:latin typeface="Tahoma" charset="0"/>
              </a:rPr>
              <a:t>Q: can you now infer that SD </a:t>
            </a:r>
            <a:r>
              <a:rPr lang="en-US" sz="2400">
                <a:latin typeface="Tahoma" charset="0"/>
                <a:sym typeface="Symbol" charset="0"/>
              </a:rPr>
              <a:t></a:t>
            </a:r>
            <a:r>
              <a:rPr lang="en-US" sz="2400">
                <a:latin typeface="Tahoma" charset="0"/>
              </a:rPr>
              <a:t> CSDPQV (i.e., drop J on both sides)?</a:t>
            </a:r>
            <a:endParaRPr lang="en-US" sz="1200">
              <a:solidFill>
                <a:srgbClr val="CF0E30"/>
              </a:solidFill>
              <a:latin typeface="Book Antiqua" charset="0"/>
            </a:endParaRP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609600" y="6034088"/>
            <a:ext cx="768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CF0E30"/>
                </a:solidFill>
                <a:latin typeface="Book Antiqua" charset="0"/>
              </a:rPr>
              <a:t>No! FD inference is not like arithmetic multiplication.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utoUpdateAnimBg="0"/>
      <p:bldP spid="18455" grpId="0" autoUpdateAnimBg="0"/>
      <p:bldP spid="1845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4"/>
          <p:cNvSpPr>
            <a:spLocks noGrp="1" noChangeArrowheads="1"/>
          </p:cNvSpPr>
          <p:nvPr>
            <p:ph type="title"/>
          </p:nvPr>
        </p:nvSpPr>
        <p:spPr>
          <a:xfrm>
            <a:off x="779463" y="173038"/>
            <a:ext cx="7772400" cy="60483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Attribute Closure</a:t>
            </a:r>
          </a:p>
        </p:txBody>
      </p:sp>
      <p:sp>
        <p:nvSpPr>
          <p:cNvPr id="51206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163638"/>
            <a:ext cx="9067800" cy="4876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Size of F</a:t>
            </a:r>
            <a:r>
              <a:rPr lang="en-US" baseline="30000" dirty="0">
                <a:latin typeface="Tahoma" charset="0"/>
                <a:ea typeface="ＭＳ Ｐゴシック" charset="0"/>
              </a:rPr>
              <a:t>+</a:t>
            </a:r>
            <a:r>
              <a:rPr lang="en-US" dirty="0">
                <a:latin typeface="Tahoma" charset="0"/>
                <a:ea typeface="ＭＳ Ｐゴシック" charset="0"/>
              </a:rPr>
              <a:t> is exponential in # attributes in R; 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Computing it can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be expensive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If we just want to check if a given FD </a:t>
            </a:r>
            <a:r>
              <a:rPr lang="en-US" i="1" dirty="0">
                <a:latin typeface="Tahoma" charset="0"/>
                <a:ea typeface="ＭＳ Ｐゴシック" charset="0"/>
              </a:rPr>
              <a:t>X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i="1" dirty="0">
                <a:latin typeface="Tahoma" charset="0"/>
                <a:ea typeface="ＭＳ Ｐゴシック" charset="0"/>
              </a:rPr>
              <a:t>Y </a:t>
            </a:r>
            <a:r>
              <a:rPr lang="en-US" dirty="0">
                <a:latin typeface="Tahoma" charset="0"/>
                <a:ea typeface="ＭＳ Ｐゴシック" charset="0"/>
              </a:rPr>
              <a:t>is in F</a:t>
            </a:r>
            <a:r>
              <a:rPr lang="en-US" baseline="30000" dirty="0">
                <a:latin typeface="Tahoma" charset="0"/>
                <a:ea typeface="ＭＳ Ｐゴシック" charset="0"/>
              </a:rPr>
              <a:t>+</a:t>
            </a:r>
            <a:r>
              <a:rPr lang="en-US" dirty="0">
                <a:latin typeface="Tahoma" charset="0"/>
                <a:ea typeface="ＭＳ Ｐゴシック" charset="0"/>
              </a:rPr>
              <a:t>, then:</a:t>
            </a:r>
          </a:p>
          <a:p>
            <a:pPr marL="0" indent="0">
              <a:buFont typeface="Monotype Sorts" charset="0"/>
              <a:buNone/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</a:rPr>
              <a:t>   1) Compute </a:t>
            </a:r>
            <a:r>
              <a:rPr lang="en-US" dirty="0">
                <a:latin typeface="Tahoma" charset="0"/>
                <a:ea typeface="ＭＳ Ｐゴシック" charset="0"/>
              </a:rPr>
              <a:t>the </a:t>
            </a:r>
            <a:r>
              <a:rPr lang="en-US" i="1" u="sng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attribute closure</a:t>
            </a:r>
            <a:r>
              <a:rPr lang="en-US" i="1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</a:rPr>
              <a:t>of X (denoted X</a:t>
            </a:r>
            <a:r>
              <a:rPr lang="en-US" baseline="30000" dirty="0">
                <a:latin typeface="Tahoma" charset="0"/>
                <a:ea typeface="ＭＳ Ｐゴシック" charset="0"/>
              </a:rPr>
              <a:t>+</a:t>
            </a:r>
            <a:r>
              <a:rPr lang="en-US" dirty="0">
                <a:latin typeface="Tahoma" charset="0"/>
                <a:ea typeface="ＭＳ Ｐゴシック" charset="0"/>
              </a:rPr>
              <a:t>) </a:t>
            </a:r>
            <a:r>
              <a:rPr lang="en-US" dirty="0" err="1">
                <a:latin typeface="Tahoma" charset="0"/>
                <a:ea typeface="ＭＳ Ｐゴシック" charset="0"/>
              </a:rPr>
              <a:t>wrt</a:t>
            </a:r>
            <a:r>
              <a:rPr lang="en-US" dirty="0">
                <a:latin typeface="Tahoma" charset="0"/>
                <a:ea typeface="ＭＳ Ｐゴシック" charset="0"/>
              </a:rPr>
              <a:t> </a:t>
            </a:r>
            <a:r>
              <a:rPr lang="en-US" i="1" dirty="0">
                <a:latin typeface="Tahoma" charset="0"/>
                <a:ea typeface="ＭＳ Ｐゴシック" charset="0"/>
              </a:rPr>
              <a:t>F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X</a:t>
            </a:r>
            <a:r>
              <a:rPr lang="en-US" baseline="30000" dirty="0">
                <a:latin typeface="Tahoma" charset="0"/>
                <a:ea typeface="ＭＳ Ｐゴシック" charset="0"/>
              </a:rPr>
              <a:t>+</a:t>
            </a:r>
            <a:r>
              <a:rPr lang="en-US" dirty="0">
                <a:latin typeface="Tahoma" charset="0"/>
                <a:ea typeface="ＭＳ Ｐゴシック" charset="0"/>
              </a:rPr>
              <a:t> =  Set of all attributes A such that X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ahoma" charset="0"/>
                <a:ea typeface="ＭＳ Ｐゴシック" charset="0"/>
              </a:rPr>
              <a:t> A is in F</a:t>
            </a:r>
            <a:r>
              <a:rPr lang="en-US" baseline="30000" dirty="0">
                <a:latin typeface="Tahoma" charset="0"/>
                <a:ea typeface="ＭＳ Ｐゴシック" charset="0"/>
              </a:rPr>
              <a:t>+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2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initialize  X</a:t>
            </a:r>
            <a:r>
              <a:rPr lang="en-US" baseline="30000" dirty="0">
                <a:latin typeface="Tahoma" charset="0"/>
                <a:ea typeface="ＭＳ Ｐゴシック" charset="0"/>
              </a:rPr>
              <a:t>+</a:t>
            </a:r>
            <a:r>
              <a:rPr lang="en-US" dirty="0">
                <a:latin typeface="Tahoma" charset="0"/>
                <a:ea typeface="ＭＳ Ｐゴシック" charset="0"/>
              </a:rPr>
              <a:t> := X</a:t>
            </a:r>
          </a:p>
          <a:p>
            <a:pPr lvl="2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Repeat until no change:</a:t>
            </a:r>
          </a:p>
          <a:p>
            <a:pPr lvl="2">
              <a:buFontTx/>
              <a:buNone/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	 	if U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 V</a:t>
            </a:r>
            <a:r>
              <a:rPr lang="en-US" dirty="0">
                <a:latin typeface="Tahoma" charset="0"/>
                <a:ea typeface="ＭＳ Ｐゴシック" charset="0"/>
              </a:rPr>
              <a:t> in </a:t>
            </a:r>
            <a:r>
              <a:rPr lang="en-US" i="1" dirty="0">
                <a:latin typeface="Tahoma" charset="0"/>
                <a:ea typeface="ＭＳ Ｐゴシック" charset="0"/>
              </a:rPr>
              <a:t>F</a:t>
            </a:r>
            <a:r>
              <a:rPr lang="en-US" dirty="0">
                <a:latin typeface="Tahoma" charset="0"/>
                <a:ea typeface="ＭＳ Ｐゴシック" charset="0"/>
              </a:rPr>
              <a:t>  such that U is in X</a:t>
            </a:r>
            <a:r>
              <a:rPr lang="en-US" baseline="30000" dirty="0">
                <a:latin typeface="Tahoma" charset="0"/>
                <a:ea typeface="ＭＳ Ｐゴシック" charset="0"/>
              </a:rPr>
              <a:t>+</a:t>
            </a:r>
            <a:r>
              <a:rPr lang="en-US" dirty="0">
                <a:latin typeface="Tahoma" charset="0"/>
                <a:ea typeface="ＭＳ Ｐゴシック" charset="0"/>
              </a:rPr>
              <a:t>, then add V to X</a:t>
            </a:r>
            <a:r>
              <a:rPr lang="en-US" baseline="30000" dirty="0" smtClean="0">
                <a:latin typeface="Tahoma" charset="0"/>
                <a:ea typeface="ＭＳ Ｐゴシック" charset="0"/>
              </a:rPr>
              <a:t>+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    2) Check </a:t>
            </a:r>
            <a:r>
              <a:rPr lang="en-US" dirty="0">
                <a:latin typeface="Tahoma" charset="0"/>
                <a:ea typeface="ＭＳ Ｐゴシック" charset="0"/>
              </a:rPr>
              <a:t>if Y is in X</a:t>
            </a:r>
            <a:r>
              <a:rPr lang="en-US" baseline="30000" dirty="0">
                <a:latin typeface="Tahoma" charset="0"/>
                <a:ea typeface="ＭＳ Ｐゴシック" charset="0"/>
              </a:rPr>
              <a:t>+</a:t>
            </a:r>
          </a:p>
          <a:p>
            <a:pPr lvl="1">
              <a:buFontTx/>
              <a:buNone/>
              <a:defRPr/>
            </a:pPr>
            <a:endParaRPr lang="en-US" baseline="30000" dirty="0">
              <a:latin typeface="Tahom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Can also be used to find the keys of a relation.</a:t>
            </a:r>
          </a:p>
          <a:p>
            <a:pPr lvl="2"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If all attributes of R are in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X</a:t>
            </a:r>
            <a:r>
              <a:rPr lang="en-US" sz="2400" baseline="30000" dirty="0" smtClean="0">
                <a:latin typeface="Tahoma" charset="0"/>
                <a:ea typeface="ＭＳ Ｐゴシック" charset="0"/>
              </a:rPr>
              <a:t>+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</a:t>
            </a:r>
            <a:r>
              <a:rPr lang="en-US" sz="2400" dirty="0">
                <a:latin typeface="Tahoma" charset="0"/>
                <a:ea typeface="ＭＳ Ｐゴシック" charset="0"/>
              </a:rPr>
              <a:t>then X is a </a:t>
            </a:r>
            <a:r>
              <a:rPr lang="en-US" sz="2400" dirty="0" err="1">
                <a:latin typeface="Tahoma" charset="0"/>
                <a:ea typeface="ＭＳ Ｐゴシック" charset="0"/>
              </a:rPr>
              <a:t>superkey</a:t>
            </a:r>
            <a:r>
              <a:rPr lang="en-US" sz="2400" dirty="0">
                <a:latin typeface="Tahoma" charset="0"/>
                <a:ea typeface="ＭＳ Ｐゴシック" charset="0"/>
              </a:rPr>
              <a:t> for R.</a:t>
            </a:r>
          </a:p>
          <a:p>
            <a:pPr lvl="2"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Q: How to check if X is a 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candidate key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?</a:t>
            </a:r>
          </a:p>
          <a:p>
            <a:pPr>
              <a:buFontTx/>
              <a:buNone/>
              <a:defRPr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0"/>
            <a:ext cx="7772400" cy="700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Attribute Closure (example)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11113" y="1128713"/>
            <a:ext cx="7772400" cy="495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R = {A, B, C, D, E}</a:t>
            </a:r>
          </a:p>
          <a:p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F = { B 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  <a:sym typeface="Symbol" charset="0"/>
              </a:rPr>
              <a:t>CD, D  E, B  A, E  C, AD B }</a:t>
            </a:r>
          </a:p>
          <a:p>
            <a:r>
              <a:rPr lang="en-US">
                <a:latin typeface="Tahoma" charset="0"/>
                <a:ea typeface="ＭＳ Ｐゴシック" charset="0"/>
                <a:sym typeface="Symbol" charset="0"/>
              </a:rPr>
              <a:t>Is B  E in F</a:t>
            </a:r>
            <a:r>
              <a:rPr lang="en-US" baseline="30000">
                <a:latin typeface="Tahoma" charset="0"/>
                <a:ea typeface="ＭＳ Ｐゴシック" charset="0"/>
                <a:sym typeface="Symbol" charset="0"/>
              </a:rPr>
              <a:t>+ 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?</a:t>
            </a:r>
          </a:p>
          <a:p>
            <a:pPr>
              <a:buFontTx/>
              <a:buNone/>
            </a:pP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	 B</a:t>
            </a:r>
            <a:r>
              <a:rPr lang="en-US" baseline="30000">
                <a:latin typeface="Tahoma" charset="0"/>
                <a:ea typeface="ＭＳ Ｐゴシック" charset="0"/>
                <a:sym typeface="Symbol" charset="0"/>
              </a:rPr>
              <a:t>+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 = B</a:t>
            </a:r>
          </a:p>
          <a:p>
            <a:pPr lvl="1">
              <a:buFontTx/>
              <a:buNone/>
            </a:pP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B</a:t>
            </a:r>
            <a:r>
              <a:rPr lang="en-US" baseline="30000">
                <a:latin typeface="Tahoma" charset="0"/>
                <a:ea typeface="ＭＳ Ｐゴシック" charset="0"/>
                <a:sym typeface="Symbol" charset="0"/>
              </a:rPr>
              <a:t>+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 = BCD</a:t>
            </a:r>
          </a:p>
          <a:p>
            <a:pPr lvl="1">
              <a:buFontTx/>
              <a:buNone/>
            </a:pP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B</a:t>
            </a:r>
            <a:r>
              <a:rPr lang="en-US" baseline="30000">
                <a:latin typeface="Tahoma" charset="0"/>
                <a:ea typeface="ＭＳ Ｐゴシック" charset="0"/>
                <a:sym typeface="Symbol" charset="0"/>
              </a:rPr>
              <a:t>+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 = BCDA</a:t>
            </a:r>
          </a:p>
          <a:p>
            <a:pPr lvl="1">
              <a:buFontTx/>
              <a:buNone/>
            </a:pP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B</a:t>
            </a:r>
            <a:r>
              <a:rPr lang="en-US" baseline="30000">
                <a:latin typeface="Tahoma" charset="0"/>
                <a:ea typeface="ＭＳ Ｐゴシック" charset="0"/>
                <a:sym typeface="Symbol" charset="0"/>
              </a:rPr>
              <a:t>+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 = BCDAE   … Yes! B is a key for R too!</a:t>
            </a:r>
          </a:p>
          <a:p>
            <a:r>
              <a:rPr lang="en-US">
                <a:latin typeface="Tahoma" charset="0"/>
                <a:ea typeface="ＭＳ Ｐゴシック" charset="0"/>
                <a:sym typeface="Symbol" charset="0"/>
              </a:rPr>
              <a:t> Is D a key for R?</a:t>
            </a:r>
          </a:p>
          <a:p>
            <a:pPr lvl="1">
              <a:buFontTx/>
              <a:buNone/>
            </a:pP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D</a:t>
            </a:r>
            <a:r>
              <a:rPr lang="en-US" baseline="30000">
                <a:latin typeface="Tahoma" charset="0"/>
                <a:ea typeface="ＭＳ Ｐゴシック" charset="0"/>
                <a:sym typeface="Symbol" charset="0"/>
              </a:rPr>
              <a:t>+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 = D</a:t>
            </a:r>
          </a:p>
          <a:p>
            <a:pPr lvl="1">
              <a:buFontTx/>
              <a:buNone/>
            </a:pP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D</a:t>
            </a:r>
            <a:r>
              <a:rPr lang="en-US" baseline="30000">
                <a:latin typeface="Tahoma" charset="0"/>
                <a:ea typeface="ＭＳ Ｐゴシック" charset="0"/>
                <a:sym typeface="Symbol" charset="0"/>
              </a:rPr>
              <a:t>+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 = DE</a:t>
            </a:r>
          </a:p>
          <a:p>
            <a:pPr lvl="1">
              <a:buFontTx/>
              <a:buNone/>
            </a:pP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D</a:t>
            </a:r>
            <a:r>
              <a:rPr lang="en-US" baseline="30000">
                <a:latin typeface="Tahoma" charset="0"/>
                <a:ea typeface="ＭＳ Ｐゴシック" charset="0"/>
                <a:sym typeface="Symbol" charset="0"/>
              </a:rPr>
              <a:t>+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 = DEC    </a:t>
            </a:r>
          </a:p>
          <a:p>
            <a:pPr lvl="1">
              <a:buFontTx/>
              <a:buNone/>
            </a:pP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  … Nope!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4713288" y="1781175"/>
            <a:ext cx="464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Tahoma" charset="0"/>
                <a:sym typeface="Symbol" charset="0"/>
              </a:rPr>
              <a:t>Is AD a key for R? 	     </a:t>
            </a:r>
            <a:r>
              <a:rPr lang="en-US" sz="2400">
                <a:latin typeface="Tahoma" charset="0"/>
                <a:sym typeface="Symbol" charset="0"/>
              </a:rPr>
              <a:t>AD</a:t>
            </a:r>
            <a:r>
              <a:rPr lang="en-US" sz="2400" baseline="30000">
                <a:latin typeface="Tahoma" charset="0"/>
                <a:sym typeface="Symbol" charset="0"/>
              </a:rPr>
              <a:t>+</a:t>
            </a:r>
            <a:r>
              <a:rPr lang="en-US" sz="2400">
                <a:latin typeface="Tahoma" charset="0"/>
                <a:sym typeface="Symbol" charset="0"/>
              </a:rPr>
              <a:t> = AD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Tahoma" charset="0"/>
                <a:sym typeface="Symbol" charset="0"/>
              </a:rPr>
              <a:t>	AD</a:t>
            </a:r>
            <a:r>
              <a:rPr lang="en-US" sz="2400" baseline="30000">
                <a:latin typeface="Tahoma" charset="0"/>
                <a:sym typeface="Symbol" charset="0"/>
              </a:rPr>
              <a:t>+</a:t>
            </a:r>
            <a:r>
              <a:rPr lang="en-US" sz="2400">
                <a:latin typeface="Tahoma" charset="0"/>
                <a:sym typeface="Symbol" charset="0"/>
              </a:rPr>
              <a:t> = ABD and B is a key, so Yes!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Tahoma" charset="0"/>
                <a:sym typeface="Symbol" charset="0"/>
              </a:rPr>
              <a:t>Is AD a </a:t>
            </a:r>
            <a:r>
              <a:rPr lang="en-US" sz="2400" b="1" i="1">
                <a:latin typeface="Tahoma" charset="0"/>
                <a:sym typeface="Symbol" charset="0"/>
              </a:rPr>
              <a:t>candidate </a:t>
            </a:r>
            <a:r>
              <a:rPr lang="en-US" sz="2400" b="1">
                <a:latin typeface="Tahoma" charset="0"/>
                <a:sym typeface="Symbol" charset="0"/>
              </a:rPr>
              <a:t>key     for R?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400">
                <a:latin typeface="Tahoma" charset="0"/>
                <a:sym typeface="Symbol" charset="0"/>
              </a:rPr>
              <a:t>A</a:t>
            </a:r>
            <a:r>
              <a:rPr lang="en-US" sz="2400" baseline="30000">
                <a:latin typeface="Tahoma" charset="0"/>
                <a:sym typeface="Symbol" charset="0"/>
              </a:rPr>
              <a:t>+</a:t>
            </a:r>
            <a:r>
              <a:rPr lang="en-US" sz="2400">
                <a:latin typeface="Tahoma" charset="0"/>
                <a:sym typeface="Symbol" charset="0"/>
              </a:rPr>
              <a:t> = A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400">
                <a:latin typeface="Tahoma" charset="0"/>
                <a:sym typeface="Symbol" charset="0"/>
              </a:rPr>
              <a:t> A not a key, nor is D so Yes!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Tahoma" charset="0"/>
                <a:sym typeface="Symbol" charset="0"/>
              </a:rPr>
              <a:t> Is ADE a </a:t>
            </a:r>
            <a:r>
              <a:rPr lang="en-US" sz="2400" b="1" i="1">
                <a:latin typeface="Tahoma" charset="0"/>
                <a:sym typeface="Symbol" charset="0"/>
              </a:rPr>
              <a:t>candidate </a:t>
            </a:r>
            <a:r>
              <a:rPr lang="en-US" sz="2400" b="1">
                <a:latin typeface="Tahoma" charset="0"/>
                <a:sym typeface="Symbol" charset="0"/>
              </a:rPr>
              <a:t>key  for R?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Tahoma" charset="0"/>
                <a:sym typeface="Symbol" charset="0"/>
              </a:rPr>
              <a:t>      </a:t>
            </a:r>
            <a:r>
              <a:rPr lang="en-US" sz="2400">
                <a:latin typeface="Tahoma" charset="0"/>
                <a:sym typeface="Symbol" charset="0"/>
              </a:rPr>
              <a:t>No! AD is a key, so ADE is a superkey, but not a cand. key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bldLvl="2" autoUpdateAnimBg="0"/>
      <p:bldP spid="111620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4"/>
          <p:cNvSpPr>
            <a:spLocks noGrp="1" noChangeArrowheads="1"/>
          </p:cNvSpPr>
          <p:nvPr>
            <p:ph type="title"/>
          </p:nvPr>
        </p:nvSpPr>
        <p:spPr>
          <a:xfrm>
            <a:off x="758825" y="230188"/>
            <a:ext cx="7772400" cy="4699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Normal Forms</a:t>
            </a:r>
          </a:p>
        </p:txBody>
      </p:sp>
      <p:sp>
        <p:nvSpPr>
          <p:cNvPr id="71686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9067800" cy="51054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Question: is any refinement needed??!</a:t>
            </a:r>
          </a:p>
          <a:p>
            <a:r>
              <a:rPr lang="en-US">
                <a:latin typeface="Tahoma" charset="0"/>
                <a:ea typeface="ＭＳ Ｐゴシック" charset="0"/>
              </a:rPr>
              <a:t>If a relation is in a </a:t>
            </a:r>
            <a:r>
              <a:rPr lang="en-US" i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normal form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>
                <a:latin typeface="Tahoma" charset="0"/>
                <a:ea typeface="ＭＳ Ｐゴシック" charset="0"/>
              </a:rPr>
              <a:t>(</a:t>
            </a:r>
            <a:r>
              <a:rPr lang="en-US">
                <a:solidFill>
                  <a:schemeClr val="accent1"/>
                </a:solidFill>
                <a:latin typeface="Tahoma" charset="0"/>
                <a:ea typeface="ＭＳ Ｐゴシック" charset="0"/>
              </a:rPr>
              <a:t>BCNF, 3NF </a:t>
            </a:r>
            <a:r>
              <a:rPr lang="en-US">
                <a:latin typeface="Tahoma" charset="0"/>
                <a:ea typeface="ＭＳ Ｐゴシック" charset="0"/>
              </a:rPr>
              <a:t>etc.):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we know that certain problems are avoided/minimized. 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helps decide whether decomposing a relation is useful.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NFs are syntactic rules (don’t need to understand app)</a:t>
            </a:r>
          </a:p>
          <a:p>
            <a:r>
              <a:rPr lang="en-US">
                <a:latin typeface="Tahoma" charset="0"/>
                <a:ea typeface="ＭＳ Ｐゴシック" charset="0"/>
              </a:rPr>
              <a:t>Role of FDs in detecting redundancy: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Consider a relation R with 3 attributes, ABC.  </a:t>
            </a:r>
          </a:p>
          <a:p>
            <a:pPr lvl="2"/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No (non-trivial) FDs hold:   </a:t>
            </a:r>
            <a:r>
              <a:rPr lang="en-US">
                <a:latin typeface="Tahoma" charset="0"/>
                <a:ea typeface="ＭＳ Ｐゴシック" charset="0"/>
              </a:rPr>
              <a:t>There is no redundancy here.</a:t>
            </a:r>
          </a:p>
          <a:p>
            <a:pPr lvl="2"/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Given A </a:t>
            </a:r>
            <a:r>
              <a:rPr lang="en-US">
                <a:solidFill>
                  <a:srgbClr val="00CC00"/>
                </a:solidFill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B:  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If A is not a key,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>
                <a:latin typeface="Tahoma" charset="0"/>
                <a:ea typeface="ＭＳ Ｐゴシック" charset="0"/>
              </a:rPr>
              <a:t>then several tuples could have the same A value, and if so, they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 altLang="ja-JP">
                <a:latin typeface="Tahoma" charset="0"/>
                <a:ea typeface="ＭＳ Ｐゴシック" charset="0"/>
              </a:rPr>
              <a:t>ll all have the same B value!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</a:rPr>
              <a:t>1</a:t>
            </a:r>
            <a:r>
              <a:rPr lang="en-US" baseline="30000">
                <a:latin typeface="Tahoma" charset="0"/>
                <a:ea typeface="ＭＳ Ｐゴシック" charset="0"/>
              </a:rPr>
              <a:t>st</a:t>
            </a:r>
            <a:r>
              <a:rPr lang="en-US">
                <a:latin typeface="Tahoma" charset="0"/>
                <a:ea typeface="ＭＳ Ｐゴシック" charset="0"/>
              </a:rPr>
              <a:t> Normal Form – all attributes are atomic (i.e.,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flat tables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)</a:t>
            </a:r>
          </a:p>
          <a:p>
            <a:r>
              <a:rPr lang="en-US">
                <a:latin typeface="Tahoma" charset="0"/>
                <a:ea typeface="ＭＳ Ｐゴシック" charset="0"/>
              </a:rPr>
              <a:t>1</a:t>
            </a:r>
            <a:r>
              <a:rPr lang="en-US" baseline="30000">
                <a:latin typeface="Tahoma" charset="0"/>
                <a:ea typeface="ＭＳ Ｐゴシック" charset="0"/>
              </a:rPr>
              <a:t>st</a:t>
            </a:r>
            <a:r>
              <a:rPr lang="en-US">
                <a:latin typeface="Tahoma" charset="0"/>
                <a:ea typeface="ＭＳ Ｐゴシック" charset="0"/>
              </a:rPr>
              <a:t>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</a:t>
            </a:r>
            <a:r>
              <a:rPr lang="en-US">
                <a:latin typeface="Tahoma" charset="0"/>
                <a:ea typeface="ＭＳ Ｐゴシック" charset="0"/>
              </a:rPr>
              <a:t>2</a:t>
            </a:r>
            <a:r>
              <a:rPr lang="en-US" baseline="30000">
                <a:latin typeface="Tahoma" charset="0"/>
                <a:ea typeface="ＭＳ Ｐゴシック" charset="0"/>
              </a:rPr>
              <a:t>nd</a:t>
            </a:r>
            <a:r>
              <a:rPr lang="en-US">
                <a:latin typeface="Tahoma" charset="0"/>
                <a:ea typeface="ＭＳ Ｐゴシック" charset="0"/>
              </a:rPr>
              <a:t> (of historical interest)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</a:t>
            </a:r>
            <a:r>
              <a:rPr lang="en-US">
                <a:latin typeface="Tahoma" charset="0"/>
                <a:ea typeface="ＭＳ Ｐゴシック" charset="0"/>
              </a:rPr>
              <a:t> 3</a:t>
            </a:r>
            <a:r>
              <a:rPr lang="en-US" baseline="30000">
                <a:latin typeface="Tahoma" charset="0"/>
                <a:ea typeface="ＭＳ Ｐゴシック" charset="0"/>
              </a:rPr>
              <a:t>rd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</a:t>
            </a:r>
            <a:r>
              <a:rPr lang="en-US">
                <a:latin typeface="Tahoma" charset="0"/>
                <a:ea typeface="ＭＳ Ｐゴシック" charset="0"/>
              </a:rPr>
              <a:t> Boyce-Codd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 …</a:t>
            </a: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524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Normal Forms</a:t>
            </a:r>
            <a:endParaRPr lang="en-US" dirty="0"/>
          </a:p>
        </p:txBody>
      </p:sp>
      <p:pic>
        <p:nvPicPr>
          <p:cNvPr id="39939" name="Picture 5" descr="Screen Shot 2012-09-10 at 5.28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900"/>
            <a:ext cx="9144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2751138" y="6092825"/>
            <a:ext cx="185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</a:rPr>
              <a:t>Boyce-Codd Normal Form  (BCNF)</a:t>
            </a:r>
          </a:p>
        </p:txBody>
      </p:sp>
      <p:sp>
        <p:nvSpPr>
          <p:cNvPr id="40962" name="Rectangle 5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48006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Reln R with FDs </a:t>
            </a:r>
            <a:r>
              <a:rPr lang="en-US" i="1">
                <a:latin typeface="Tahoma" charset="0"/>
                <a:ea typeface="ＭＳ Ｐゴシック" charset="0"/>
              </a:rPr>
              <a:t>F</a:t>
            </a:r>
            <a:r>
              <a:rPr lang="en-US">
                <a:latin typeface="Tahoma" charset="0"/>
                <a:ea typeface="ＭＳ Ｐゴシック" charset="0"/>
              </a:rPr>
              <a:t> is in 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BCNF</a:t>
            </a:r>
            <a:r>
              <a:rPr lang="en-US">
                <a:latin typeface="Tahoma" charset="0"/>
                <a:ea typeface="ＭＳ Ｐゴシック" charset="0"/>
              </a:rPr>
              <a:t> if, for all X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A  in F</a:t>
            </a:r>
            <a:r>
              <a:rPr lang="en-US" baseline="30000">
                <a:latin typeface="Tahoma" charset="0"/>
                <a:ea typeface="ＭＳ Ｐゴシック" charset="0"/>
              </a:rPr>
              <a:t>+</a:t>
            </a:r>
            <a:endParaRPr lang="en-US">
              <a:latin typeface="Tahoma" charset="0"/>
              <a:ea typeface="ＭＳ Ｐゴシック" charset="0"/>
            </a:endParaRP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</a:t>
            </a:r>
            <a:r>
              <a:rPr lang="en-US">
                <a:latin typeface="Tahoma" charset="0"/>
                <a:ea typeface="ＭＳ Ｐゴシック" charset="0"/>
              </a:rPr>
              <a:t> X   (called a </a:t>
            </a:r>
            <a:r>
              <a:rPr lang="en-US" i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trivial</a:t>
            </a:r>
            <a:r>
              <a:rPr lang="en-US">
                <a:latin typeface="Tahoma" charset="0"/>
                <a:ea typeface="ＭＳ Ｐゴシック" charset="0"/>
              </a:rPr>
              <a:t> FD),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or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X is a superkey for R.</a:t>
            </a:r>
          </a:p>
          <a:p>
            <a:r>
              <a:rPr lang="en-US">
                <a:latin typeface="Tahoma" charset="0"/>
                <a:ea typeface="ＭＳ Ｐゴシック" charset="0"/>
              </a:rPr>
              <a:t>In other words: </a:t>
            </a:r>
            <a:r>
              <a:rPr lang="ja-JP" alt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solidFill>
                  <a:srgbClr val="FF0000"/>
                </a:solidFill>
                <a:latin typeface="Tahoma" charset="0"/>
                <a:ea typeface="ＭＳ Ｐゴシック" charset="0"/>
              </a:rPr>
              <a:t>R is in BCNF if the only non-trivial FDs over R are </a:t>
            </a:r>
            <a:r>
              <a:rPr lang="en-US" altLang="ja-JP" i="1">
                <a:solidFill>
                  <a:srgbClr val="FF0000"/>
                </a:solidFill>
                <a:latin typeface="Tahoma" charset="0"/>
                <a:ea typeface="ＭＳ Ｐゴシック" charset="0"/>
              </a:rPr>
              <a:t>key constraints</a:t>
            </a:r>
            <a:r>
              <a:rPr lang="en-US" altLang="ja-JP">
                <a:solidFill>
                  <a:srgbClr val="FF0000"/>
                </a:solidFill>
                <a:latin typeface="Tahoma" charset="0"/>
                <a:ea typeface="ＭＳ Ｐゴシック" charset="0"/>
              </a:rPr>
              <a:t>.</a:t>
            </a:r>
            <a:r>
              <a:rPr lang="ja-JP" alt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”</a:t>
            </a:r>
            <a:endParaRPr lang="en-US" altLang="ja-JP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</a:rPr>
              <a:t>If R in BCNF, then every field of every tuple records information that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cannot be inferred</a:t>
            </a:r>
            <a:r>
              <a:rPr lang="en-US">
                <a:latin typeface="Tahoma" charset="0"/>
                <a:ea typeface="ＭＳ Ｐゴシック" charset="0"/>
              </a:rPr>
              <a:t>  using FDs alone.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Say we are told that FD X </a:t>
            </a:r>
            <a:r>
              <a:rPr lang="en-US" sz="200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sz="2000">
                <a:latin typeface="Tahoma" charset="0"/>
                <a:ea typeface="ＭＳ Ｐゴシック" charset="0"/>
              </a:rPr>
              <a:t> A holds for this example relation:</a:t>
            </a:r>
          </a:p>
          <a:p>
            <a:pPr lvl="1">
              <a:buFontTx/>
              <a:buNone/>
            </a:pPr>
            <a:r>
              <a:rPr lang="en-US" sz="2000">
                <a:latin typeface="Tahoma" charset="0"/>
                <a:ea typeface="ＭＳ Ｐゴシック" charset="0"/>
              </a:rPr>
              <a:t>	</a:t>
            </a: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-92075" y="5146675"/>
            <a:ext cx="222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CF0E30"/>
                </a:solidFill>
                <a:latin typeface="Book Antiqua" charset="0"/>
              </a:rPr>
              <a:t> 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533400" y="4800600"/>
            <a:ext cx="6858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>
                <a:latin typeface="Tahoma" charset="0"/>
              </a:rPr>
              <a:t> Can you guess the value of  the    missing attribute?</a:t>
            </a:r>
          </a:p>
          <a:p>
            <a:pPr>
              <a:buFontTx/>
              <a:buChar char="•"/>
            </a:pPr>
            <a:endParaRPr lang="en-US" sz="2800">
              <a:latin typeface="Tahoma" charset="0"/>
            </a:endParaRPr>
          </a:p>
          <a:p>
            <a:pPr>
              <a:buFontTx/>
              <a:buChar char="•"/>
            </a:pPr>
            <a:r>
              <a:rPr lang="en-US" sz="2800">
                <a:latin typeface="Tahoma" charset="0"/>
              </a:rPr>
              <a:t>Yes, so relation is not in BCNF</a:t>
            </a:r>
            <a:endParaRPr lang="en-US" sz="2800" baseline="30000">
              <a:latin typeface="Tahoma" charset="0"/>
            </a:endParaRPr>
          </a:p>
        </p:txBody>
      </p:sp>
      <p:graphicFrame>
        <p:nvGraphicFramePr>
          <p:cNvPr id="40968" name="Object 2"/>
          <p:cNvGraphicFramePr>
            <a:graphicFrameLocks noChangeAspect="1"/>
          </p:cNvGraphicFramePr>
          <p:nvPr/>
        </p:nvGraphicFramePr>
        <p:xfrm>
          <a:off x="6629400" y="4648200"/>
          <a:ext cx="5643563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Document" r:id="rId5" imgW="5638800" imgH="1905000" progId="Word.Document.8">
                  <p:embed/>
                </p:oleObj>
              </mc:Choice>
              <mc:Fallback>
                <p:oleObj name="Document" r:id="rId5" imgW="5638800" imgH="1905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5643563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</a:rPr>
              <a:t>Review: Database Design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22363"/>
            <a:ext cx="8839200" cy="5029200"/>
          </a:xfrm>
        </p:spPr>
        <p:txBody>
          <a:bodyPr/>
          <a:lstStyle/>
          <a:p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Requirements Analysis</a:t>
            </a:r>
          </a:p>
          <a:p>
            <a:pPr lvl="1"/>
            <a:r>
              <a:rPr lang="en-US" sz="2800">
                <a:latin typeface="Tahoma" charset="0"/>
                <a:ea typeface="ＭＳ Ｐゴシック" charset="0"/>
              </a:rPr>
              <a:t> user needs; what must database do?</a:t>
            </a:r>
          </a:p>
          <a:p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Conceptual Design</a:t>
            </a:r>
          </a:p>
          <a:p>
            <a:pPr lvl="1"/>
            <a:r>
              <a:rPr lang="en-US" sz="2800">
                <a:latin typeface="Tahoma" charset="0"/>
                <a:ea typeface="ＭＳ Ｐゴシック" charset="0"/>
              </a:rPr>
              <a:t> high level descr (often done w/ER model)</a:t>
            </a:r>
          </a:p>
          <a:p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Logical Design</a:t>
            </a:r>
          </a:p>
          <a:p>
            <a:pPr lvl="1"/>
            <a:r>
              <a:rPr lang="en-US" sz="2800">
                <a:latin typeface="Tahoma" charset="0"/>
                <a:ea typeface="ＭＳ Ｐゴシック" charset="0"/>
              </a:rPr>
              <a:t> translate ER into DBMS data model</a:t>
            </a:r>
          </a:p>
          <a:p>
            <a:r>
              <a:rPr lang="en-US" sz="2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Schema Refinement </a:t>
            </a:r>
          </a:p>
          <a:p>
            <a:pPr lvl="1"/>
            <a:r>
              <a:rPr lang="en-US" sz="2800" b="1">
                <a:latin typeface="Tahoma" charset="0"/>
                <a:ea typeface="ＭＳ Ｐゴシック" charset="0"/>
              </a:rPr>
              <a:t> consistency,normalization</a:t>
            </a:r>
          </a:p>
          <a:p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Physical Design</a:t>
            </a:r>
            <a:r>
              <a:rPr lang="en-US" sz="2800">
                <a:latin typeface="Tahoma" charset="0"/>
                <a:ea typeface="ＭＳ Ｐゴシック" charset="0"/>
              </a:rPr>
              <a:t> - indexes, disk layout</a:t>
            </a:r>
          </a:p>
          <a:p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Security Design</a:t>
            </a:r>
            <a:r>
              <a:rPr lang="en-US" sz="2800">
                <a:latin typeface="Tahoma" charset="0"/>
                <a:ea typeface="ＭＳ Ｐゴシック" charset="0"/>
              </a:rPr>
              <a:t> - who accesses what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317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Boyce-</a:t>
            </a:r>
            <a:r>
              <a:rPr lang="en-US" dirty="0" err="1">
                <a:latin typeface="Tahoma" charset="0"/>
                <a:ea typeface="ＭＳ Ｐゴシック" charset="0"/>
              </a:rPr>
              <a:t>Codd</a:t>
            </a:r>
            <a:r>
              <a:rPr lang="en-US" dirty="0">
                <a:latin typeface="Tahoma" charset="0"/>
                <a:ea typeface="ＭＳ Ｐゴシック" charset="0"/>
              </a:rPr>
              <a:t> Normal Form - Alternative Formulation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514600"/>
            <a:ext cx="6629400" cy="2362200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z="3600">
                <a:latin typeface="Tahoma" charset="0"/>
                <a:ea typeface="ＭＳ Ｐゴシック" charset="0"/>
              </a:rPr>
              <a:t>“</a:t>
            </a:r>
            <a:r>
              <a:rPr lang="en-US" altLang="ja-JP" sz="3600">
                <a:latin typeface="Tahoma" charset="0"/>
                <a:ea typeface="ＭＳ Ｐゴシック" charset="0"/>
              </a:rPr>
              <a:t>The key, the whole key, and nothing but the key</a:t>
            </a:r>
            <a:r>
              <a:rPr lang="ja-JP" altLang="en-US" sz="3600">
                <a:latin typeface="Tahoma" charset="0"/>
                <a:ea typeface="ＭＳ Ｐゴシック" charset="0"/>
              </a:rPr>
              <a:t>”</a:t>
            </a: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4"/>
          <p:cNvSpPr>
            <a:spLocks noGrp="1" noChangeArrowheads="1"/>
          </p:cNvSpPr>
          <p:nvPr>
            <p:ph type="title"/>
          </p:nvPr>
        </p:nvSpPr>
        <p:spPr>
          <a:xfrm>
            <a:off x="969963" y="-381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Decomposition of a Relation Scheme</a:t>
            </a:r>
          </a:p>
        </p:txBody>
      </p:sp>
      <p:sp>
        <p:nvSpPr>
          <p:cNvPr id="62470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48006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If a relation is not in a desired normal form, it can be </a:t>
            </a:r>
            <a:r>
              <a:rPr lang="en-US" i="1">
                <a:solidFill>
                  <a:srgbClr val="FF0000"/>
                </a:solidFill>
                <a:latin typeface="Tahoma" charset="0"/>
                <a:ea typeface="ＭＳ Ｐゴシック" charset="0"/>
              </a:rPr>
              <a:t>decomposed</a:t>
            </a:r>
            <a:r>
              <a:rPr lang="en-US" i="1">
                <a:latin typeface="Tahoma" charset="0"/>
                <a:ea typeface="ＭＳ Ｐゴシック" charset="0"/>
              </a:rPr>
              <a:t> </a:t>
            </a:r>
            <a:r>
              <a:rPr lang="en-US">
                <a:latin typeface="Tahoma" charset="0"/>
                <a:ea typeface="ＭＳ Ｐゴシック" charset="0"/>
              </a:rPr>
              <a:t>into multiple relations that each are in that normal form.</a:t>
            </a:r>
          </a:p>
          <a:p>
            <a:pPr>
              <a:buFontTx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</a:rPr>
              <a:t>Suppose that relation R contains attributes </a:t>
            </a:r>
            <a:r>
              <a:rPr lang="en-US" i="1">
                <a:latin typeface="Tahoma" charset="0"/>
                <a:ea typeface="ＭＳ Ｐゴシック" charset="0"/>
              </a:rPr>
              <a:t>A1 ... An.  </a:t>
            </a:r>
            <a:r>
              <a:rPr lang="en-US">
                <a:latin typeface="Tahoma" charset="0"/>
                <a:ea typeface="ＭＳ Ｐゴシック" charset="0"/>
              </a:rPr>
              <a:t>A </a:t>
            </a:r>
            <a:r>
              <a:rPr lang="en-US" i="1" u="sng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decomposition</a:t>
            </a:r>
            <a:r>
              <a:rPr lang="en-US" i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>
                <a:latin typeface="Tahoma" charset="0"/>
                <a:ea typeface="ＭＳ Ｐゴシック" charset="0"/>
              </a:rPr>
              <a:t>of R consists of replacing R by two or more relations such that: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Each new relation scheme contains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a subset</a:t>
            </a:r>
            <a:r>
              <a:rPr lang="en-US">
                <a:latin typeface="Tahoma" charset="0"/>
                <a:ea typeface="ＭＳ Ｐゴシック" charset="0"/>
              </a:rPr>
              <a:t> of the attributes of R, and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Every attribute of R appears as an attribute of at least one of the new relations.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049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</a:rPr>
              <a:t>Example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710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114800"/>
            <a:ext cx="8153400" cy="5029200"/>
          </a:xfrm>
        </p:spPr>
        <p:txBody>
          <a:bodyPr/>
          <a:lstStyle/>
          <a:p>
            <a:r>
              <a:rPr lang="en-US" sz="2800">
                <a:latin typeface="Tahoma" charset="0"/>
                <a:ea typeface="ＭＳ Ｐゴシック" charset="0"/>
              </a:rPr>
              <a:t>SNLRWH has FDs  S </a:t>
            </a:r>
            <a:r>
              <a:rPr lang="en-US" sz="280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sz="2800">
                <a:latin typeface="Tahoma" charset="0"/>
                <a:ea typeface="ＭＳ Ｐゴシック" charset="0"/>
              </a:rPr>
              <a:t> SNLRWH  and  R </a:t>
            </a:r>
            <a:r>
              <a:rPr lang="en-US" sz="280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sz="2800">
                <a:latin typeface="Tahoma" charset="0"/>
                <a:ea typeface="ＭＳ Ｐゴシック" charset="0"/>
              </a:rPr>
              <a:t> W</a:t>
            </a:r>
          </a:p>
          <a:p>
            <a:r>
              <a:rPr lang="en-US" sz="2800">
                <a:latin typeface="Tahoma" charset="0"/>
                <a:ea typeface="ＭＳ Ｐゴシック" charset="0"/>
              </a:rPr>
              <a:t>Q: Is this relation in BCNF?</a:t>
            </a: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7058025" y="243840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Hourly_Emps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533400" y="5424488"/>
            <a:ext cx="7696200" cy="114141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>
                <a:latin typeface="Tahoma" charset="0"/>
              </a:rPr>
              <a:t>No, The second FD causes a violation;              W values repeatedly associated with R values.</a:t>
            </a:r>
          </a:p>
          <a:p>
            <a:endParaRPr lang="en-US" sz="1200">
              <a:solidFill>
                <a:srgbClr val="CF0E30"/>
              </a:solidFill>
              <a:latin typeface="Book Antiqua" charset="0"/>
            </a:endParaRPr>
          </a:p>
        </p:txBody>
      </p:sp>
      <p:graphicFrame>
        <p:nvGraphicFramePr>
          <p:cNvPr id="47112" name="Object 2"/>
          <p:cNvGraphicFramePr>
            <a:graphicFrameLocks noChangeAspect="1"/>
          </p:cNvGraphicFramePr>
          <p:nvPr/>
        </p:nvGraphicFramePr>
        <p:xfrm>
          <a:off x="457200" y="1066800"/>
          <a:ext cx="659447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Document" r:id="rId5" imgW="6591300" imgH="3441700" progId="Word.Document.8">
                  <p:embed/>
                </p:oleObj>
              </mc:Choice>
              <mc:Fallback>
                <p:oleObj name="Document" r:id="rId5" imgW="6591300" imgH="3441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659447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134938"/>
            <a:ext cx="7772400" cy="77787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Decomposing a Relation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5538"/>
            <a:ext cx="7772400" cy="4114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Easiest fix is to create a relation RW to store these associations, and to remove W from the main schema: </a:t>
            </a:r>
          </a:p>
          <a:p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915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709613" y="5829300"/>
            <a:ext cx="81248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Tahoma" charset="0"/>
              </a:rPr>
              <a:t>Decompositions should be used only when needed.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Tahoma" charset="0"/>
              </a:rPr>
              <a:t>Q: potential problems of decomposition?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sz="2400" b="1">
              <a:latin typeface="Tahoma" charset="0"/>
            </a:endParaRP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685800" y="5367338"/>
            <a:ext cx="63277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latin typeface="Tahoma" charset="0"/>
              </a:rPr>
              <a:t>Q: Are both of these relations now in BCNF?</a:t>
            </a:r>
          </a:p>
          <a:p>
            <a:endParaRPr lang="en-US" sz="1200">
              <a:solidFill>
                <a:srgbClr val="CF0E30"/>
              </a:solidFill>
              <a:latin typeface="Book Antiqua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7238" y="2286000"/>
            <a:ext cx="10267950" cy="3048000"/>
            <a:chOff x="480" y="1968"/>
            <a:chExt cx="6771" cy="1920"/>
          </a:xfrm>
        </p:grpSpPr>
        <p:sp>
          <p:nvSpPr>
            <p:cNvPr id="49159" name="Rectangle 7"/>
            <p:cNvSpPr>
              <a:spLocks noChangeArrowheads="1"/>
            </p:cNvSpPr>
            <p:nvPr/>
          </p:nvSpPr>
          <p:spPr bwMode="auto">
            <a:xfrm>
              <a:off x="1200" y="3600"/>
              <a:ext cx="14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Hourly_Emps2</a:t>
              </a:r>
            </a:p>
          </p:txBody>
        </p:sp>
        <p:sp>
          <p:nvSpPr>
            <p:cNvPr id="49160" name="Rectangle 8"/>
            <p:cNvSpPr>
              <a:spLocks noChangeArrowheads="1"/>
            </p:cNvSpPr>
            <p:nvPr/>
          </p:nvSpPr>
          <p:spPr bwMode="auto">
            <a:xfrm>
              <a:off x="3936" y="3216"/>
              <a:ext cx="6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Wages</a:t>
              </a:r>
            </a:p>
          </p:txBody>
        </p:sp>
        <p:graphicFrame>
          <p:nvGraphicFramePr>
            <p:cNvPr id="49161" name="Object 2"/>
            <p:cNvGraphicFramePr>
              <a:graphicFrameLocks noChangeAspect="1"/>
            </p:cNvGraphicFramePr>
            <p:nvPr/>
          </p:nvGraphicFramePr>
          <p:xfrm>
            <a:off x="480" y="1968"/>
            <a:ext cx="2831" cy="1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3" name="Document" r:id="rId4" imgW="5791200" imgH="3441700" progId="Word.Document.8">
                    <p:embed/>
                  </p:oleObj>
                </mc:Choice>
                <mc:Fallback>
                  <p:oleObj name="Document" r:id="rId4" imgW="5791200" imgH="3441700" progId="Word.Documen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968"/>
                          <a:ext cx="2831" cy="16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2" name="Object 3"/>
            <p:cNvGraphicFramePr>
              <a:graphicFrameLocks noChangeAspect="1"/>
            </p:cNvGraphicFramePr>
            <p:nvPr/>
          </p:nvGraphicFramePr>
          <p:xfrm>
            <a:off x="3888" y="2222"/>
            <a:ext cx="3363" cy="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4" name="Document" r:id="rId7" imgW="5638800" imgH="1828800" progId="Word.Document.8">
                    <p:embed/>
                  </p:oleObj>
                </mc:Choice>
                <mc:Fallback>
                  <p:oleObj name="Document" r:id="rId7" imgW="5638800" imgH="1828800" progId="Word.Documen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222"/>
                          <a:ext cx="3363" cy="1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utoUpdateAnimBg="0"/>
      <p:bldP spid="13210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</a:rPr>
              <a:t>Refining an ER Diagram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3962400" cy="5257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1st diagram becomes:           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Workers(S,N,L,D,Si)       Departments(D,M,B)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Lots associated with workers.</a:t>
            </a:r>
          </a:p>
          <a:p>
            <a:r>
              <a:rPr lang="en-US">
                <a:latin typeface="Tahoma" charset="0"/>
                <a:ea typeface="ＭＳ Ｐゴシック" charset="0"/>
              </a:rPr>
              <a:t>Suppose all workers in            a dept are assigned the same lot:     D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L</a:t>
            </a:r>
          </a:p>
          <a:p>
            <a:r>
              <a:rPr lang="en-US">
                <a:latin typeface="Tahoma" charset="0"/>
                <a:ea typeface="ＭＳ Ｐゴシック" charset="0"/>
              </a:rPr>
              <a:t>Redundancy; fixed by: 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Workers2(S,N,D,Si) Dept_Lots(D,L) Departments(D,M,B)</a:t>
            </a:r>
          </a:p>
          <a:p>
            <a:r>
              <a:rPr lang="en-US">
                <a:latin typeface="Tahoma" charset="0"/>
                <a:ea typeface="ＭＳ Ｐゴシック" charset="0"/>
              </a:rPr>
              <a:t>Can fine-tune this: 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Workers2(S,N,D,Si) Departments(D,M,B,L) </a:t>
            </a: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06" name="Group 36"/>
          <p:cNvGrpSpPr>
            <a:grpSpLocks/>
          </p:cNvGrpSpPr>
          <p:nvPr/>
        </p:nvGrpSpPr>
        <p:grpSpPr bwMode="auto">
          <a:xfrm>
            <a:off x="3733800" y="1752600"/>
            <a:ext cx="4910138" cy="1754188"/>
            <a:chOff x="2592" y="1104"/>
            <a:chExt cx="3093" cy="1105"/>
          </a:xfrm>
        </p:grpSpPr>
        <p:sp>
          <p:nvSpPr>
            <p:cNvPr id="51241" name="Freeform 7"/>
            <p:cNvSpPr>
              <a:spLocks/>
            </p:cNvSpPr>
            <p:nvPr/>
          </p:nvSpPr>
          <p:spPr bwMode="auto">
            <a:xfrm>
              <a:off x="2996" y="1252"/>
              <a:ext cx="450" cy="266"/>
            </a:xfrm>
            <a:custGeom>
              <a:avLst/>
              <a:gdLst>
                <a:gd name="T0" fmla="*/ 449 w 450"/>
                <a:gd name="T1" fmla="*/ 120 h 266"/>
                <a:gd name="T2" fmla="*/ 442 w 450"/>
                <a:gd name="T3" fmla="*/ 97 h 266"/>
                <a:gd name="T4" fmla="*/ 428 w 450"/>
                <a:gd name="T5" fmla="*/ 76 h 266"/>
                <a:gd name="T6" fmla="*/ 409 w 450"/>
                <a:gd name="T7" fmla="*/ 56 h 266"/>
                <a:gd name="T8" fmla="*/ 383 w 450"/>
                <a:gd name="T9" fmla="*/ 39 h 266"/>
                <a:gd name="T10" fmla="*/ 353 w 450"/>
                <a:gd name="T11" fmla="*/ 23 h 266"/>
                <a:gd name="T12" fmla="*/ 319 w 450"/>
                <a:gd name="T13" fmla="*/ 13 h 266"/>
                <a:gd name="T14" fmla="*/ 282 w 450"/>
                <a:gd name="T15" fmla="*/ 3 h 266"/>
                <a:gd name="T16" fmla="*/ 243 w 450"/>
                <a:gd name="T17" fmla="*/ 0 h 266"/>
                <a:gd name="T18" fmla="*/ 205 w 450"/>
                <a:gd name="T19" fmla="*/ 0 h 266"/>
                <a:gd name="T20" fmla="*/ 166 w 450"/>
                <a:gd name="T21" fmla="*/ 3 h 266"/>
                <a:gd name="T22" fmla="*/ 129 w 450"/>
                <a:gd name="T23" fmla="*/ 13 h 266"/>
                <a:gd name="T24" fmla="*/ 95 w 450"/>
                <a:gd name="T25" fmla="*/ 23 h 266"/>
                <a:gd name="T26" fmla="*/ 65 w 450"/>
                <a:gd name="T27" fmla="*/ 39 h 266"/>
                <a:gd name="T28" fmla="*/ 39 w 450"/>
                <a:gd name="T29" fmla="*/ 56 h 266"/>
                <a:gd name="T30" fmla="*/ 20 w 450"/>
                <a:gd name="T31" fmla="*/ 76 h 266"/>
                <a:gd name="T32" fmla="*/ 6 w 450"/>
                <a:gd name="T33" fmla="*/ 97 h 266"/>
                <a:gd name="T34" fmla="*/ 0 w 450"/>
                <a:gd name="T35" fmla="*/ 120 h 266"/>
                <a:gd name="T36" fmla="*/ 0 w 450"/>
                <a:gd name="T37" fmla="*/ 142 h 266"/>
                <a:gd name="T38" fmla="*/ 6 w 450"/>
                <a:gd name="T39" fmla="*/ 166 h 266"/>
                <a:gd name="T40" fmla="*/ 20 w 450"/>
                <a:gd name="T41" fmla="*/ 187 h 266"/>
                <a:gd name="T42" fmla="*/ 39 w 450"/>
                <a:gd name="T43" fmla="*/ 208 h 266"/>
                <a:gd name="T44" fmla="*/ 65 w 450"/>
                <a:gd name="T45" fmla="*/ 225 h 266"/>
                <a:gd name="T46" fmla="*/ 95 w 450"/>
                <a:gd name="T47" fmla="*/ 240 h 266"/>
                <a:gd name="T48" fmla="*/ 129 w 450"/>
                <a:gd name="T49" fmla="*/ 251 h 266"/>
                <a:gd name="T50" fmla="*/ 166 w 450"/>
                <a:gd name="T51" fmla="*/ 259 h 266"/>
                <a:gd name="T52" fmla="*/ 205 w 450"/>
                <a:gd name="T53" fmla="*/ 263 h 266"/>
                <a:gd name="T54" fmla="*/ 243 w 450"/>
                <a:gd name="T55" fmla="*/ 263 h 266"/>
                <a:gd name="T56" fmla="*/ 282 w 450"/>
                <a:gd name="T57" fmla="*/ 259 h 266"/>
                <a:gd name="T58" fmla="*/ 319 w 450"/>
                <a:gd name="T59" fmla="*/ 251 h 266"/>
                <a:gd name="T60" fmla="*/ 353 w 450"/>
                <a:gd name="T61" fmla="*/ 240 h 266"/>
                <a:gd name="T62" fmla="*/ 383 w 450"/>
                <a:gd name="T63" fmla="*/ 225 h 266"/>
                <a:gd name="T64" fmla="*/ 409 w 450"/>
                <a:gd name="T65" fmla="*/ 208 h 266"/>
                <a:gd name="T66" fmla="*/ 428 w 450"/>
                <a:gd name="T67" fmla="*/ 187 h 266"/>
                <a:gd name="T68" fmla="*/ 442 w 450"/>
                <a:gd name="T69" fmla="*/ 166 h 266"/>
                <a:gd name="T70" fmla="*/ 449 w 450"/>
                <a:gd name="T71" fmla="*/ 142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0"/>
                <a:gd name="T109" fmla="*/ 0 h 266"/>
                <a:gd name="T110" fmla="*/ 450 w 450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0" h="266">
                  <a:moveTo>
                    <a:pt x="449" y="132"/>
                  </a:moveTo>
                  <a:lnTo>
                    <a:pt x="449" y="120"/>
                  </a:lnTo>
                  <a:lnTo>
                    <a:pt x="445" y="108"/>
                  </a:lnTo>
                  <a:lnTo>
                    <a:pt x="442" y="97"/>
                  </a:lnTo>
                  <a:lnTo>
                    <a:pt x="436" y="86"/>
                  </a:lnTo>
                  <a:lnTo>
                    <a:pt x="428" y="76"/>
                  </a:lnTo>
                  <a:lnTo>
                    <a:pt x="418" y="65"/>
                  </a:lnTo>
                  <a:lnTo>
                    <a:pt x="409" y="56"/>
                  </a:lnTo>
                  <a:lnTo>
                    <a:pt x="396" y="47"/>
                  </a:lnTo>
                  <a:lnTo>
                    <a:pt x="383" y="39"/>
                  </a:lnTo>
                  <a:lnTo>
                    <a:pt x="368" y="31"/>
                  </a:lnTo>
                  <a:lnTo>
                    <a:pt x="353" y="23"/>
                  </a:lnTo>
                  <a:lnTo>
                    <a:pt x="337" y="17"/>
                  </a:lnTo>
                  <a:lnTo>
                    <a:pt x="319" y="13"/>
                  </a:lnTo>
                  <a:lnTo>
                    <a:pt x="300" y="7"/>
                  </a:lnTo>
                  <a:lnTo>
                    <a:pt x="282" y="3"/>
                  </a:lnTo>
                  <a:lnTo>
                    <a:pt x="263" y="2"/>
                  </a:lnTo>
                  <a:lnTo>
                    <a:pt x="243" y="0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5" y="2"/>
                  </a:lnTo>
                  <a:lnTo>
                    <a:pt x="166" y="3"/>
                  </a:lnTo>
                  <a:lnTo>
                    <a:pt x="148" y="7"/>
                  </a:lnTo>
                  <a:lnTo>
                    <a:pt x="129" y="13"/>
                  </a:lnTo>
                  <a:lnTo>
                    <a:pt x="111" y="17"/>
                  </a:lnTo>
                  <a:lnTo>
                    <a:pt x="95" y="23"/>
                  </a:lnTo>
                  <a:lnTo>
                    <a:pt x="80" y="31"/>
                  </a:lnTo>
                  <a:lnTo>
                    <a:pt x="65" y="39"/>
                  </a:lnTo>
                  <a:lnTo>
                    <a:pt x="52" y="47"/>
                  </a:lnTo>
                  <a:lnTo>
                    <a:pt x="39" y="56"/>
                  </a:lnTo>
                  <a:lnTo>
                    <a:pt x="30" y="65"/>
                  </a:lnTo>
                  <a:lnTo>
                    <a:pt x="20" y="76"/>
                  </a:lnTo>
                  <a:lnTo>
                    <a:pt x="12" y="86"/>
                  </a:lnTo>
                  <a:lnTo>
                    <a:pt x="6" y="97"/>
                  </a:lnTo>
                  <a:lnTo>
                    <a:pt x="3" y="108"/>
                  </a:lnTo>
                  <a:lnTo>
                    <a:pt x="0" y="120"/>
                  </a:lnTo>
                  <a:lnTo>
                    <a:pt x="0" y="132"/>
                  </a:lnTo>
                  <a:lnTo>
                    <a:pt x="0" y="142"/>
                  </a:lnTo>
                  <a:lnTo>
                    <a:pt x="3" y="154"/>
                  </a:lnTo>
                  <a:lnTo>
                    <a:pt x="6" y="166"/>
                  </a:lnTo>
                  <a:lnTo>
                    <a:pt x="12" y="177"/>
                  </a:lnTo>
                  <a:lnTo>
                    <a:pt x="20" y="187"/>
                  </a:lnTo>
                  <a:lnTo>
                    <a:pt x="30" y="198"/>
                  </a:lnTo>
                  <a:lnTo>
                    <a:pt x="39" y="208"/>
                  </a:lnTo>
                  <a:lnTo>
                    <a:pt x="52" y="217"/>
                  </a:lnTo>
                  <a:lnTo>
                    <a:pt x="65" y="225"/>
                  </a:lnTo>
                  <a:lnTo>
                    <a:pt x="80" y="233"/>
                  </a:lnTo>
                  <a:lnTo>
                    <a:pt x="95" y="240"/>
                  </a:lnTo>
                  <a:lnTo>
                    <a:pt x="111" y="246"/>
                  </a:lnTo>
                  <a:lnTo>
                    <a:pt x="129" y="251"/>
                  </a:lnTo>
                  <a:lnTo>
                    <a:pt x="148" y="255"/>
                  </a:lnTo>
                  <a:lnTo>
                    <a:pt x="166" y="259"/>
                  </a:lnTo>
                  <a:lnTo>
                    <a:pt x="185" y="262"/>
                  </a:lnTo>
                  <a:lnTo>
                    <a:pt x="205" y="263"/>
                  </a:lnTo>
                  <a:lnTo>
                    <a:pt x="223" y="265"/>
                  </a:lnTo>
                  <a:lnTo>
                    <a:pt x="243" y="263"/>
                  </a:lnTo>
                  <a:lnTo>
                    <a:pt x="263" y="262"/>
                  </a:lnTo>
                  <a:lnTo>
                    <a:pt x="282" y="259"/>
                  </a:lnTo>
                  <a:lnTo>
                    <a:pt x="300" y="255"/>
                  </a:lnTo>
                  <a:lnTo>
                    <a:pt x="319" y="251"/>
                  </a:lnTo>
                  <a:lnTo>
                    <a:pt x="337" y="246"/>
                  </a:lnTo>
                  <a:lnTo>
                    <a:pt x="353" y="240"/>
                  </a:lnTo>
                  <a:lnTo>
                    <a:pt x="368" y="233"/>
                  </a:lnTo>
                  <a:lnTo>
                    <a:pt x="383" y="225"/>
                  </a:lnTo>
                  <a:lnTo>
                    <a:pt x="396" y="217"/>
                  </a:lnTo>
                  <a:lnTo>
                    <a:pt x="409" y="208"/>
                  </a:lnTo>
                  <a:lnTo>
                    <a:pt x="418" y="198"/>
                  </a:lnTo>
                  <a:lnTo>
                    <a:pt x="428" y="187"/>
                  </a:lnTo>
                  <a:lnTo>
                    <a:pt x="436" y="177"/>
                  </a:lnTo>
                  <a:lnTo>
                    <a:pt x="442" y="166"/>
                  </a:lnTo>
                  <a:lnTo>
                    <a:pt x="445" y="154"/>
                  </a:lnTo>
                  <a:lnTo>
                    <a:pt x="449" y="142"/>
                  </a:lnTo>
                  <a:lnTo>
                    <a:pt x="449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2" name="Freeform 8"/>
            <p:cNvSpPr>
              <a:spLocks/>
            </p:cNvSpPr>
            <p:nvPr/>
          </p:nvSpPr>
          <p:spPr bwMode="auto">
            <a:xfrm>
              <a:off x="4389" y="1454"/>
              <a:ext cx="451" cy="266"/>
            </a:xfrm>
            <a:custGeom>
              <a:avLst/>
              <a:gdLst>
                <a:gd name="T0" fmla="*/ 448 w 451"/>
                <a:gd name="T1" fmla="*/ 120 h 266"/>
                <a:gd name="T2" fmla="*/ 441 w 451"/>
                <a:gd name="T3" fmla="*/ 98 h 266"/>
                <a:gd name="T4" fmla="*/ 429 w 451"/>
                <a:gd name="T5" fmla="*/ 76 h 266"/>
                <a:gd name="T6" fmla="*/ 409 w 451"/>
                <a:gd name="T7" fmla="*/ 56 h 266"/>
                <a:gd name="T8" fmla="*/ 383 w 451"/>
                <a:gd name="T9" fmla="*/ 39 h 266"/>
                <a:gd name="T10" fmla="*/ 353 w 451"/>
                <a:gd name="T11" fmla="*/ 24 h 266"/>
                <a:gd name="T12" fmla="*/ 319 w 451"/>
                <a:gd name="T13" fmla="*/ 13 h 266"/>
                <a:gd name="T14" fmla="*/ 283 w 451"/>
                <a:gd name="T15" fmla="*/ 5 h 266"/>
                <a:gd name="T16" fmla="*/ 243 w 451"/>
                <a:gd name="T17" fmla="*/ 0 h 266"/>
                <a:gd name="T18" fmla="*/ 205 w 451"/>
                <a:gd name="T19" fmla="*/ 0 h 266"/>
                <a:gd name="T20" fmla="*/ 166 w 451"/>
                <a:gd name="T21" fmla="*/ 5 h 266"/>
                <a:gd name="T22" fmla="*/ 129 w 451"/>
                <a:gd name="T23" fmla="*/ 13 h 266"/>
                <a:gd name="T24" fmla="*/ 95 w 451"/>
                <a:gd name="T25" fmla="*/ 24 h 266"/>
                <a:gd name="T26" fmla="*/ 66 w 451"/>
                <a:gd name="T27" fmla="*/ 39 h 266"/>
                <a:gd name="T28" fmla="*/ 40 w 451"/>
                <a:gd name="T29" fmla="*/ 56 h 266"/>
                <a:gd name="T30" fmla="*/ 20 w 451"/>
                <a:gd name="T31" fmla="*/ 76 h 266"/>
                <a:gd name="T32" fmla="*/ 6 w 451"/>
                <a:gd name="T33" fmla="*/ 98 h 266"/>
                <a:gd name="T34" fmla="*/ 1 w 451"/>
                <a:gd name="T35" fmla="*/ 120 h 266"/>
                <a:gd name="T36" fmla="*/ 1 w 451"/>
                <a:gd name="T37" fmla="*/ 144 h 266"/>
                <a:gd name="T38" fmla="*/ 6 w 451"/>
                <a:gd name="T39" fmla="*/ 166 h 266"/>
                <a:gd name="T40" fmla="*/ 20 w 451"/>
                <a:gd name="T41" fmla="*/ 188 h 266"/>
                <a:gd name="T42" fmla="*/ 40 w 451"/>
                <a:gd name="T43" fmla="*/ 208 h 266"/>
                <a:gd name="T44" fmla="*/ 66 w 451"/>
                <a:gd name="T45" fmla="*/ 225 h 266"/>
                <a:gd name="T46" fmla="*/ 95 w 451"/>
                <a:gd name="T47" fmla="*/ 240 h 266"/>
                <a:gd name="T48" fmla="*/ 129 w 451"/>
                <a:gd name="T49" fmla="*/ 251 h 266"/>
                <a:gd name="T50" fmla="*/ 166 w 451"/>
                <a:gd name="T51" fmla="*/ 259 h 266"/>
                <a:gd name="T52" fmla="*/ 205 w 451"/>
                <a:gd name="T53" fmla="*/ 265 h 266"/>
                <a:gd name="T54" fmla="*/ 243 w 451"/>
                <a:gd name="T55" fmla="*/ 265 h 266"/>
                <a:gd name="T56" fmla="*/ 283 w 451"/>
                <a:gd name="T57" fmla="*/ 259 h 266"/>
                <a:gd name="T58" fmla="*/ 319 w 451"/>
                <a:gd name="T59" fmla="*/ 251 h 266"/>
                <a:gd name="T60" fmla="*/ 353 w 451"/>
                <a:gd name="T61" fmla="*/ 240 h 266"/>
                <a:gd name="T62" fmla="*/ 383 w 451"/>
                <a:gd name="T63" fmla="*/ 225 h 266"/>
                <a:gd name="T64" fmla="*/ 409 w 451"/>
                <a:gd name="T65" fmla="*/ 208 h 266"/>
                <a:gd name="T66" fmla="*/ 429 w 451"/>
                <a:gd name="T67" fmla="*/ 188 h 266"/>
                <a:gd name="T68" fmla="*/ 441 w 451"/>
                <a:gd name="T69" fmla="*/ 166 h 266"/>
                <a:gd name="T70" fmla="*/ 448 w 451"/>
                <a:gd name="T71" fmla="*/ 144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1"/>
                <a:gd name="T109" fmla="*/ 0 h 266"/>
                <a:gd name="T110" fmla="*/ 451 w 451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1" h="266">
                  <a:moveTo>
                    <a:pt x="450" y="132"/>
                  </a:moveTo>
                  <a:lnTo>
                    <a:pt x="448" y="120"/>
                  </a:lnTo>
                  <a:lnTo>
                    <a:pt x="446" y="108"/>
                  </a:lnTo>
                  <a:lnTo>
                    <a:pt x="441" y="98"/>
                  </a:lnTo>
                  <a:lnTo>
                    <a:pt x="436" y="87"/>
                  </a:lnTo>
                  <a:lnTo>
                    <a:pt x="429" y="76"/>
                  </a:lnTo>
                  <a:lnTo>
                    <a:pt x="419" y="65"/>
                  </a:lnTo>
                  <a:lnTo>
                    <a:pt x="409" y="56"/>
                  </a:lnTo>
                  <a:lnTo>
                    <a:pt x="396" y="47"/>
                  </a:lnTo>
                  <a:lnTo>
                    <a:pt x="383" y="39"/>
                  </a:lnTo>
                  <a:lnTo>
                    <a:pt x="369" y="31"/>
                  </a:lnTo>
                  <a:lnTo>
                    <a:pt x="353" y="24"/>
                  </a:lnTo>
                  <a:lnTo>
                    <a:pt x="336" y="17"/>
                  </a:lnTo>
                  <a:lnTo>
                    <a:pt x="319" y="13"/>
                  </a:lnTo>
                  <a:lnTo>
                    <a:pt x="301" y="7"/>
                  </a:lnTo>
                  <a:lnTo>
                    <a:pt x="283" y="5"/>
                  </a:lnTo>
                  <a:lnTo>
                    <a:pt x="263" y="2"/>
                  </a:lnTo>
                  <a:lnTo>
                    <a:pt x="243" y="0"/>
                  </a:lnTo>
                  <a:lnTo>
                    <a:pt x="225" y="0"/>
                  </a:lnTo>
                  <a:lnTo>
                    <a:pt x="205" y="0"/>
                  </a:lnTo>
                  <a:lnTo>
                    <a:pt x="185" y="2"/>
                  </a:lnTo>
                  <a:lnTo>
                    <a:pt x="166" y="5"/>
                  </a:lnTo>
                  <a:lnTo>
                    <a:pt x="148" y="7"/>
                  </a:lnTo>
                  <a:lnTo>
                    <a:pt x="129" y="13"/>
                  </a:lnTo>
                  <a:lnTo>
                    <a:pt x="111" y="17"/>
                  </a:lnTo>
                  <a:lnTo>
                    <a:pt x="95" y="24"/>
                  </a:lnTo>
                  <a:lnTo>
                    <a:pt x="80" y="31"/>
                  </a:lnTo>
                  <a:lnTo>
                    <a:pt x="66" y="39"/>
                  </a:lnTo>
                  <a:lnTo>
                    <a:pt x="52" y="47"/>
                  </a:lnTo>
                  <a:lnTo>
                    <a:pt x="40" y="56"/>
                  </a:lnTo>
                  <a:lnTo>
                    <a:pt x="30" y="65"/>
                  </a:lnTo>
                  <a:lnTo>
                    <a:pt x="20" y="76"/>
                  </a:lnTo>
                  <a:lnTo>
                    <a:pt x="13" y="87"/>
                  </a:lnTo>
                  <a:lnTo>
                    <a:pt x="6" y="98"/>
                  </a:lnTo>
                  <a:lnTo>
                    <a:pt x="3" y="108"/>
                  </a:lnTo>
                  <a:lnTo>
                    <a:pt x="1" y="120"/>
                  </a:lnTo>
                  <a:lnTo>
                    <a:pt x="0" y="132"/>
                  </a:lnTo>
                  <a:lnTo>
                    <a:pt x="1" y="144"/>
                  </a:lnTo>
                  <a:lnTo>
                    <a:pt x="3" y="156"/>
                  </a:lnTo>
                  <a:lnTo>
                    <a:pt x="6" y="166"/>
                  </a:lnTo>
                  <a:lnTo>
                    <a:pt x="13" y="177"/>
                  </a:lnTo>
                  <a:lnTo>
                    <a:pt x="20" y="188"/>
                  </a:lnTo>
                  <a:lnTo>
                    <a:pt x="30" y="198"/>
                  </a:lnTo>
                  <a:lnTo>
                    <a:pt x="40" y="208"/>
                  </a:lnTo>
                  <a:lnTo>
                    <a:pt x="52" y="217"/>
                  </a:lnTo>
                  <a:lnTo>
                    <a:pt x="66" y="225"/>
                  </a:lnTo>
                  <a:lnTo>
                    <a:pt x="80" y="233"/>
                  </a:lnTo>
                  <a:lnTo>
                    <a:pt x="95" y="240"/>
                  </a:lnTo>
                  <a:lnTo>
                    <a:pt x="111" y="246"/>
                  </a:lnTo>
                  <a:lnTo>
                    <a:pt x="129" y="251"/>
                  </a:lnTo>
                  <a:lnTo>
                    <a:pt x="148" y="257"/>
                  </a:lnTo>
                  <a:lnTo>
                    <a:pt x="166" y="259"/>
                  </a:lnTo>
                  <a:lnTo>
                    <a:pt x="185" y="262"/>
                  </a:lnTo>
                  <a:lnTo>
                    <a:pt x="205" y="265"/>
                  </a:lnTo>
                  <a:lnTo>
                    <a:pt x="225" y="265"/>
                  </a:lnTo>
                  <a:lnTo>
                    <a:pt x="243" y="265"/>
                  </a:lnTo>
                  <a:lnTo>
                    <a:pt x="263" y="262"/>
                  </a:lnTo>
                  <a:lnTo>
                    <a:pt x="283" y="259"/>
                  </a:lnTo>
                  <a:lnTo>
                    <a:pt x="301" y="257"/>
                  </a:lnTo>
                  <a:lnTo>
                    <a:pt x="319" y="251"/>
                  </a:lnTo>
                  <a:lnTo>
                    <a:pt x="336" y="246"/>
                  </a:lnTo>
                  <a:lnTo>
                    <a:pt x="353" y="240"/>
                  </a:lnTo>
                  <a:lnTo>
                    <a:pt x="369" y="233"/>
                  </a:lnTo>
                  <a:lnTo>
                    <a:pt x="383" y="225"/>
                  </a:lnTo>
                  <a:lnTo>
                    <a:pt x="396" y="217"/>
                  </a:lnTo>
                  <a:lnTo>
                    <a:pt x="409" y="208"/>
                  </a:lnTo>
                  <a:lnTo>
                    <a:pt x="419" y="198"/>
                  </a:lnTo>
                  <a:lnTo>
                    <a:pt x="429" y="188"/>
                  </a:lnTo>
                  <a:lnTo>
                    <a:pt x="436" y="177"/>
                  </a:lnTo>
                  <a:lnTo>
                    <a:pt x="441" y="166"/>
                  </a:lnTo>
                  <a:lnTo>
                    <a:pt x="446" y="156"/>
                  </a:lnTo>
                  <a:lnTo>
                    <a:pt x="448" y="144"/>
                  </a:lnTo>
                  <a:lnTo>
                    <a:pt x="450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3" name="Freeform 9"/>
            <p:cNvSpPr>
              <a:spLocks/>
            </p:cNvSpPr>
            <p:nvPr/>
          </p:nvSpPr>
          <p:spPr bwMode="auto">
            <a:xfrm>
              <a:off x="5184" y="1454"/>
              <a:ext cx="481" cy="266"/>
            </a:xfrm>
            <a:custGeom>
              <a:avLst/>
              <a:gdLst>
                <a:gd name="T0" fmla="*/ 0 w 481"/>
                <a:gd name="T1" fmla="*/ 144 h 266"/>
                <a:gd name="T2" fmla="*/ 7 w 481"/>
                <a:gd name="T3" fmla="*/ 166 h 266"/>
                <a:gd name="T4" fmla="*/ 22 w 481"/>
                <a:gd name="T5" fmla="*/ 188 h 266"/>
                <a:gd name="T6" fmla="*/ 42 w 481"/>
                <a:gd name="T7" fmla="*/ 208 h 266"/>
                <a:gd name="T8" fmla="*/ 69 w 481"/>
                <a:gd name="T9" fmla="*/ 225 h 266"/>
                <a:gd name="T10" fmla="*/ 102 w 481"/>
                <a:gd name="T11" fmla="*/ 240 h 266"/>
                <a:gd name="T12" fmla="*/ 138 w 481"/>
                <a:gd name="T13" fmla="*/ 251 h 266"/>
                <a:gd name="T14" fmla="*/ 178 w 481"/>
                <a:gd name="T15" fmla="*/ 259 h 266"/>
                <a:gd name="T16" fmla="*/ 219 w 481"/>
                <a:gd name="T17" fmla="*/ 265 h 266"/>
                <a:gd name="T18" fmla="*/ 260 w 481"/>
                <a:gd name="T19" fmla="*/ 265 h 266"/>
                <a:gd name="T20" fmla="*/ 301 w 481"/>
                <a:gd name="T21" fmla="*/ 259 h 266"/>
                <a:gd name="T22" fmla="*/ 341 w 481"/>
                <a:gd name="T23" fmla="*/ 251 h 266"/>
                <a:gd name="T24" fmla="*/ 377 w 481"/>
                <a:gd name="T25" fmla="*/ 240 h 266"/>
                <a:gd name="T26" fmla="*/ 410 w 481"/>
                <a:gd name="T27" fmla="*/ 225 h 266"/>
                <a:gd name="T28" fmla="*/ 436 w 481"/>
                <a:gd name="T29" fmla="*/ 208 h 266"/>
                <a:gd name="T30" fmla="*/ 457 w 481"/>
                <a:gd name="T31" fmla="*/ 187 h 266"/>
                <a:gd name="T32" fmla="*/ 472 w 481"/>
                <a:gd name="T33" fmla="*/ 166 h 266"/>
                <a:gd name="T34" fmla="*/ 478 w 481"/>
                <a:gd name="T35" fmla="*/ 144 h 266"/>
                <a:gd name="T36" fmla="*/ 478 w 481"/>
                <a:gd name="T37" fmla="*/ 120 h 266"/>
                <a:gd name="T38" fmla="*/ 472 w 481"/>
                <a:gd name="T39" fmla="*/ 98 h 266"/>
                <a:gd name="T40" fmla="*/ 457 w 481"/>
                <a:gd name="T41" fmla="*/ 76 h 266"/>
                <a:gd name="T42" fmla="*/ 436 w 481"/>
                <a:gd name="T43" fmla="*/ 56 h 266"/>
                <a:gd name="T44" fmla="*/ 410 w 481"/>
                <a:gd name="T45" fmla="*/ 39 h 266"/>
                <a:gd name="T46" fmla="*/ 377 w 481"/>
                <a:gd name="T47" fmla="*/ 23 h 266"/>
                <a:gd name="T48" fmla="*/ 341 w 481"/>
                <a:gd name="T49" fmla="*/ 13 h 266"/>
                <a:gd name="T50" fmla="*/ 301 w 481"/>
                <a:gd name="T51" fmla="*/ 5 h 266"/>
                <a:gd name="T52" fmla="*/ 260 w 481"/>
                <a:gd name="T53" fmla="*/ 0 h 266"/>
                <a:gd name="T54" fmla="*/ 219 w 481"/>
                <a:gd name="T55" fmla="*/ 0 h 266"/>
                <a:gd name="T56" fmla="*/ 177 w 481"/>
                <a:gd name="T57" fmla="*/ 5 h 266"/>
                <a:gd name="T58" fmla="*/ 138 w 481"/>
                <a:gd name="T59" fmla="*/ 13 h 266"/>
                <a:gd name="T60" fmla="*/ 102 w 481"/>
                <a:gd name="T61" fmla="*/ 24 h 266"/>
                <a:gd name="T62" fmla="*/ 69 w 481"/>
                <a:gd name="T63" fmla="*/ 39 h 266"/>
                <a:gd name="T64" fmla="*/ 42 w 481"/>
                <a:gd name="T65" fmla="*/ 56 h 266"/>
                <a:gd name="T66" fmla="*/ 22 w 481"/>
                <a:gd name="T67" fmla="*/ 76 h 266"/>
                <a:gd name="T68" fmla="*/ 7 w 481"/>
                <a:gd name="T69" fmla="*/ 98 h 266"/>
                <a:gd name="T70" fmla="*/ 0 w 481"/>
                <a:gd name="T71" fmla="*/ 120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1"/>
                <a:gd name="T109" fmla="*/ 0 h 266"/>
                <a:gd name="T110" fmla="*/ 481 w 481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1" h="266">
                  <a:moveTo>
                    <a:pt x="0" y="132"/>
                  </a:moveTo>
                  <a:lnTo>
                    <a:pt x="0" y="144"/>
                  </a:lnTo>
                  <a:lnTo>
                    <a:pt x="3" y="156"/>
                  </a:lnTo>
                  <a:lnTo>
                    <a:pt x="7" y="166"/>
                  </a:lnTo>
                  <a:lnTo>
                    <a:pt x="13" y="177"/>
                  </a:lnTo>
                  <a:lnTo>
                    <a:pt x="22" y="188"/>
                  </a:lnTo>
                  <a:lnTo>
                    <a:pt x="31" y="199"/>
                  </a:lnTo>
                  <a:lnTo>
                    <a:pt x="42" y="208"/>
                  </a:lnTo>
                  <a:lnTo>
                    <a:pt x="56" y="217"/>
                  </a:lnTo>
                  <a:lnTo>
                    <a:pt x="69" y="225"/>
                  </a:lnTo>
                  <a:lnTo>
                    <a:pt x="86" y="233"/>
                  </a:lnTo>
                  <a:lnTo>
                    <a:pt x="102" y="240"/>
                  </a:lnTo>
                  <a:lnTo>
                    <a:pt x="119" y="246"/>
                  </a:lnTo>
                  <a:lnTo>
                    <a:pt x="138" y="251"/>
                  </a:lnTo>
                  <a:lnTo>
                    <a:pt x="157" y="257"/>
                  </a:lnTo>
                  <a:lnTo>
                    <a:pt x="178" y="259"/>
                  </a:lnTo>
                  <a:lnTo>
                    <a:pt x="198" y="262"/>
                  </a:lnTo>
                  <a:lnTo>
                    <a:pt x="219" y="265"/>
                  </a:lnTo>
                  <a:lnTo>
                    <a:pt x="239" y="265"/>
                  </a:lnTo>
                  <a:lnTo>
                    <a:pt x="260" y="265"/>
                  </a:lnTo>
                  <a:lnTo>
                    <a:pt x="281" y="262"/>
                  </a:lnTo>
                  <a:lnTo>
                    <a:pt x="301" y="259"/>
                  </a:lnTo>
                  <a:lnTo>
                    <a:pt x="321" y="257"/>
                  </a:lnTo>
                  <a:lnTo>
                    <a:pt x="341" y="251"/>
                  </a:lnTo>
                  <a:lnTo>
                    <a:pt x="360" y="246"/>
                  </a:lnTo>
                  <a:lnTo>
                    <a:pt x="377" y="240"/>
                  </a:lnTo>
                  <a:lnTo>
                    <a:pt x="393" y="233"/>
                  </a:lnTo>
                  <a:lnTo>
                    <a:pt x="410" y="225"/>
                  </a:lnTo>
                  <a:lnTo>
                    <a:pt x="423" y="217"/>
                  </a:lnTo>
                  <a:lnTo>
                    <a:pt x="436" y="208"/>
                  </a:lnTo>
                  <a:lnTo>
                    <a:pt x="447" y="198"/>
                  </a:lnTo>
                  <a:lnTo>
                    <a:pt x="457" y="187"/>
                  </a:lnTo>
                  <a:lnTo>
                    <a:pt x="465" y="177"/>
                  </a:lnTo>
                  <a:lnTo>
                    <a:pt x="472" y="166"/>
                  </a:lnTo>
                  <a:lnTo>
                    <a:pt x="476" y="156"/>
                  </a:lnTo>
                  <a:lnTo>
                    <a:pt x="478" y="144"/>
                  </a:lnTo>
                  <a:lnTo>
                    <a:pt x="480" y="132"/>
                  </a:lnTo>
                  <a:lnTo>
                    <a:pt x="478" y="120"/>
                  </a:lnTo>
                  <a:lnTo>
                    <a:pt x="476" y="108"/>
                  </a:lnTo>
                  <a:lnTo>
                    <a:pt x="472" y="98"/>
                  </a:lnTo>
                  <a:lnTo>
                    <a:pt x="465" y="86"/>
                  </a:lnTo>
                  <a:lnTo>
                    <a:pt x="457" y="76"/>
                  </a:lnTo>
                  <a:lnTo>
                    <a:pt x="447" y="65"/>
                  </a:lnTo>
                  <a:lnTo>
                    <a:pt x="436" y="56"/>
                  </a:lnTo>
                  <a:lnTo>
                    <a:pt x="423" y="47"/>
                  </a:lnTo>
                  <a:lnTo>
                    <a:pt x="410" y="39"/>
                  </a:lnTo>
                  <a:lnTo>
                    <a:pt x="393" y="31"/>
                  </a:lnTo>
                  <a:lnTo>
                    <a:pt x="377" y="23"/>
                  </a:lnTo>
                  <a:lnTo>
                    <a:pt x="360" y="17"/>
                  </a:lnTo>
                  <a:lnTo>
                    <a:pt x="341" y="13"/>
                  </a:lnTo>
                  <a:lnTo>
                    <a:pt x="321" y="7"/>
                  </a:lnTo>
                  <a:lnTo>
                    <a:pt x="301" y="5"/>
                  </a:lnTo>
                  <a:lnTo>
                    <a:pt x="281" y="2"/>
                  </a:lnTo>
                  <a:lnTo>
                    <a:pt x="260" y="0"/>
                  </a:lnTo>
                  <a:lnTo>
                    <a:pt x="239" y="0"/>
                  </a:lnTo>
                  <a:lnTo>
                    <a:pt x="219" y="0"/>
                  </a:lnTo>
                  <a:lnTo>
                    <a:pt x="198" y="2"/>
                  </a:lnTo>
                  <a:lnTo>
                    <a:pt x="177" y="5"/>
                  </a:lnTo>
                  <a:lnTo>
                    <a:pt x="157" y="7"/>
                  </a:lnTo>
                  <a:lnTo>
                    <a:pt x="138" y="13"/>
                  </a:lnTo>
                  <a:lnTo>
                    <a:pt x="119" y="18"/>
                  </a:lnTo>
                  <a:lnTo>
                    <a:pt x="102" y="24"/>
                  </a:lnTo>
                  <a:lnTo>
                    <a:pt x="84" y="31"/>
                  </a:lnTo>
                  <a:lnTo>
                    <a:pt x="69" y="39"/>
                  </a:lnTo>
                  <a:lnTo>
                    <a:pt x="56" y="47"/>
                  </a:lnTo>
                  <a:lnTo>
                    <a:pt x="42" y="56"/>
                  </a:lnTo>
                  <a:lnTo>
                    <a:pt x="31" y="66"/>
                  </a:lnTo>
                  <a:lnTo>
                    <a:pt x="22" y="76"/>
                  </a:lnTo>
                  <a:lnTo>
                    <a:pt x="13" y="87"/>
                  </a:lnTo>
                  <a:lnTo>
                    <a:pt x="7" y="98"/>
                  </a:lnTo>
                  <a:lnTo>
                    <a:pt x="3" y="108"/>
                  </a:lnTo>
                  <a:lnTo>
                    <a:pt x="0" y="120"/>
                  </a:lnTo>
                  <a:lnTo>
                    <a:pt x="0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4" name="Freeform 10"/>
            <p:cNvSpPr>
              <a:spLocks/>
            </p:cNvSpPr>
            <p:nvPr/>
          </p:nvSpPr>
          <p:spPr bwMode="auto">
            <a:xfrm>
              <a:off x="3894" y="1104"/>
              <a:ext cx="450" cy="266"/>
            </a:xfrm>
            <a:custGeom>
              <a:avLst/>
              <a:gdLst>
                <a:gd name="T0" fmla="*/ 0 w 450"/>
                <a:gd name="T1" fmla="*/ 144 h 266"/>
                <a:gd name="T2" fmla="*/ 8 w 450"/>
                <a:gd name="T3" fmla="*/ 166 h 266"/>
                <a:gd name="T4" fmla="*/ 20 w 450"/>
                <a:gd name="T5" fmla="*/ 188 h 266"/>
                <a:gd name="T6" fmla="*/ 40 w 450"/>
                <a:gd name="T7" fmla="*/ 208 h 266"/>
                <a:gd name="T8" fmla="*/ 65 w 450"/>
                <a:gd name="T9" fmla="*/ 226 h 266"/>
                <a:gd name="T10" fmla="*/ 95 w 450"/>
                <a:gd name="T11" fmla="*/ 241 h 266"/>
                <a:gd name="T12" fmla="*/ 129 w 450"/>
                <a:gd name="T13" fmla="*/ 253 h 266"/>
                <a:gd name="T14" fmla="*/ 166 w 450"/>
                <a:gd name="T15" fmla="*/ 259 h 266"/>
                <a:gd name="T16" fmla="*/ 205 w 450"/>
                <a:gd name="T17" fmla="*/ 263 h 266"/>
                <a:gd name="T18" fmla="*/ 244 w 450"/>
                <a:gd name="T19" fmla="*/ 263 h 266"/>
                <a:gd name="T20" fmla="*/ 283 w 450"/>
                <a:gd name="T21" fmla="*/ 259 h 266"/>
                <a:gd name="T22" fmla="*/ 319 w 450"/>
                <a:gd name="T23" fmla="*/ 251 h 266"/>
                <a:gd name="T24" fmla="*/ 353 w 450"/>
                <a:gd name="T25" fmla="*/ 241 h 266"/>
                <a:gd name="T26" fmla="*/ 383 w 450"/>
                <a:gd name="T27" fmla="*/ 225 h 266"/>
                <a:gd name="T28" fmla="*/ 409 w 450"/>
                <a:gd name="T29" fmla="*/ 208 h 266"/>
                <a:gd name="T30" fmla="*/ 428 w 450"/>
                <a:gd name="T31" fmla="*/ 188 h 266"/>
                <a:gd name="T32" fmla="*/ 442 w 450"/>
                <a:gd name="T33" fmla="*/ 166 h 266"/>
                <a:gd name="T34" fmla="*/ 449 w 450"/>
                <a:gd name="T35" fmla="*/ 144 h 266"/>
                <a:gd name="T36" fmla="*/ 449 w 450"/>
                <a:gd name="T37" fmla="*/ 120 h 266"/>
                <a:gd name="T38" fmla="*/ 442 w 450"/>
                <a:gd name="T39" fmla="*/ 98 h 266"/>
                <a:gd name="T40" fmla="*/ 428 w 450"/>
                <a:gd name="T41" fmla="*/ 76 h 266"/>
                <a:gd name="T42" fmla="*/ 409 w 450"/>
                <a:gd name="T43" fmla="*/ 56 h 266"/>
                <a:gd name="T44" fmla="*/ 383 w 450"/>
                <a:gd name="T45" fmla="*/ 39 h 266"/>
                <a:gd name="T46" fmla="*/ 353 w 450"/>
                <a:gd name="T47" fmla="*/ 23 h 266"/>
                <a:gd name="T48" fmla="*/ 319 w 450"/>
                <a:gd name="T49" fmla="*/ 11 h 266"/>
                <a:gd name="T50" fmla="*/ 283 w 450"/>
                <a:gd name="T51" fmla="*/ 3 h 266"/>
                <a:gd name="T52" fmla="*/ 244 w 450"/>
                <a:gd name="T53" fmla="*/ 1 h 266"/>
                <a:gd name="T54" fmla="*/ 205 w 450"/>
                <a:gd name="T55" fmla="*/ 1 h 266"/>
                <a:gd name="T56" fmla="*/ 166 w 450"/>
                <a:gd name="T57" fmla="*/ 3 h 266"/>
                <a:gd name="T58" fmla="*/ 129 w 450"/>
                <a:gd name="T59" fmla="*/ 11 h 266"/>
                <a:gd name="T60" fmla="*/ 95 w 450"/>
                <a:gd name="T61" fmla="*/ 23 h 266"/>
                <a:gd name="T62" fmla="*/ 65 w 450"/>
                <a:gd name="T63" fmla="*/ 39 h 266"/>
                <a:gd name="T64" fmla="*/ 40 w 450"/>
                <a:gd name="T65" fmla="*/ 56 h 266"/>
                <a:gd name="T66" fmla="*/ 20 w 450"/>
                <a:gd name="T67" fmla="*/ 77 h 266"/>
                <a:gd name="T68" fmla="*/ 8 w 450"/>
                <a:gd name="T69" fmla="*/ 98 h 266"/>
                <a:gd name="T70" fmla="*/ 0 w 450"/>
                <a:gd name="T71" fmla="*/ 120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0"/>
                <a:gd name="T109" fmla="*/ 0 h 266"/>
                <a:gd name="T110" fmla="*/ 450 w 450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0" h="266">
                  <a:moveTo>
                    <a:pt x="0" y="132"/>
                  </a:moveTo>
                  <a:lnTo>
                    <a:pt x="0" y="144"/>
                  </a:lnTo>
                  <a:lnTo>
                    <a:pt x="3" y="156"/>
                  </a:lnTo>
                  <a:lnTo>
                    <a:pt x="8" y="166"/>
                  </a:lnTo>
                  <a:lnTo>
                    <a:pt x="12" y="178"/>
                  </a:lnTo>
                  <a:lnTo>
                    <a:pt x="20" y="188"/>
                  </a:lnTo>
                  <a:lnTo>
                    <a:pt x="30" y="198"/>
                  </a:lnTo>
                  <a:lnTo>
                    <a:pt x="40" y="208"/>
                  </a:lnTo>
                  <a:lnTo>
                    <a:pt x="52" y="217"/>
                  </a:lnTo>
                  <a:lnTo>
                    <a:pt x="65" y="226"/>
                  </a:lnTo>
                  <a:lnTo>
                    <a:pt x="80" y="233"/>
                  </a:lnTo>
                  <a:lnTo>
                    <a:pt x="95" y="241"/>
                  </a:lnTo>
                  <a:lnTo>
                    <a:pt x="111" y="246"/>
                  </a:lnTo>
                  <a:lnTo>
                    <a:pt x="129" y="253"/>
                  </a:lnTo>
                  <a:lnTo>
                    <a:pt x="148" y="257"/>
                  </a:lnTo>
                  <a:lnTo>
                    <a:pt x="166" y="259"/>
                  </a:lnTo>
                  <a:lnTo>
                    <a:pt x="185" y="263"/>
                  </a:lnTo>
                  <a:lnTo>
                    <a:pt x="205" y="263"/>
                  </a:lnTo>
                  <a:lnTo>
                    <a:pt x="225" y="265"/>
                  </a:lnTo>
                  <a:lnTo>
                    <a:pt x="244" y="263"/>
                  </a:lnTo>
                  <a:lnTo>
                    <a:pt x="263" y="262"/>
                  </a:lnTo>
                  <a:lnTo>
                    <a:pt x="283" y="259"/>
                  </a:lnTo>
                  <a:lnTo>
                    <a:pt x="302" y="257"/>
                  </a:lnTo>
                  <a:lnTo>
                    <a:pt x="319" y="251"/>
                  </a:lnTo>
                  <a:lnTo>
                    <a:pt x="337" y="246"/>
                  </a:lnTo>
                  <a:lnTo>
                    <a:pt x="353" y="241"/>
                  </a:lnTo>
                  <a:lnTo>
                    <a:pt x="369" y="233"/>
                  </a:lnTo>
                  <a:lnTo>
                    <a:pt x="383" y="225"/>
                  </a:lnTo>
                  <a:lnTo>
                    <a:pt x="396" y="217"/>
                  </a:lnTo>
                  <a:lnTo>
                    <a:pt x="409" y="208"/>
                  </a:lnTo>
                  <a:lnTo>
                    <a:pt x="419" y="198"/>
                  </a:lnTo>
                  <a:lnTo>
                    <a:pt x="428" y="188"/>
                  </a:lnTo>
                  <a:lnTo>
                    <a:pt x="436" y="178"/>
                  </a:lnTo>
                  <a:lnTo>
                    <a:pt x="442" y="166"/>
                  </a:lnTo>
                  <a:lnTo>
                    <a:pt x="446" y="154"/>
                  </a:lnTo>
                  <a:lnTo>
                    <a:pt x="449" y="144"/>
                  </a:lnTo>
                  <a:lnTo>
                    <a:pt x="449" y="132"/>
                  </a:lnTo>
                  <a:lnTo>
                    <a:pt x="449" y="120"/>
                  </a:lnTo>
                  <a:lnTo>
                    <a:pt x="446" y="108"/>
                  </a:lnTo>
                  <a:lnTo>
                    <a:pt x="442" y="98"/>
                  </a:lnTo>
                  <a:lnTo>
                    <a:pt x="436" y="86"/>
                  </a:lnTo>
                  <a:lnTo>
                    <a:pt x="428" y="76"/>
                  </a:lnTo>
                  <a:lnTo>
                    <a:pt x="418" y="66"/>
                  </a:lnTo>
                  <a:lnTo>
                    <a:pt x="409" y="56"/>
                  </a:lnTo>
                  <a:lnTo>
                    <a:pt x="396" y="47"/>
                  </a:lnTo>
                  <a:lnTo>
                    <a:pt x="383" y="39"/>
                  </a:lnTo>
                  <a:lnTo>
                    <a:pt x="369" y="31"/>
                  </a:lnTo>
                  <a:lnTo>
                    <a:pt x="353" y="23"/>
                  </a:lnTo>
                  <a:lnTo>
                    <a:pt x="337" y="18"/>
                  </a:lnTo>
                  <a:lnTo>
                    <a:pt x="319" y="11"/>
                  </a:lnTo>
                  <a:lnTo>
                    <a:pt x="302" y="7"/>
                  </a:lnTo>
                  <a:lnTo>
                    <a:pt x="283" y="3"/>
                  </a:lnTo>
                  <a:lnTo>
                    <a:pt x="263" y="2"/>
                  </a:lnTo>
                  <a:lnTo>
                    <a:pt x="244" y="1"/>
                  </a:lnTo>
                  <a:lnTo>
                    <a:pt x="223" y="0"/>
                  </a:lnTo>
                  <a:lnTo>
                    <a:pt x="205" y="1"/>
                  </a:lnTo>
                  <a:lnTo>
                    <a:pt x="185" y="2"/>
                  </a:lnTo>
                  <a:lnTo>
                    <a:pt x="166" y="3"/>
                  </a:lnTo>
                  <a:lnTo>
                    <a:pt x="148" y="7"/>
                  </a:lnTo>
                  <a:lnTo>
                    <a:pt x="129" y="11"/>
                  </a:lnTo>
                  <a:lnTo>
                    <a:pt x="111" y="18"/>
                  </a:lnTo>
                  <a:lnTo>
                    <a:pt x="95" y="23"/>
                  </a:lnTo>
                  <a:lnTo>
                    <a:pt x="80" y="31"/>
                  </a:lnTo>
                  <a:lnTo>
                    <a:pt x="65" y="39"/>
                  </a:lnTo>
                  <a:lnTo>
                    <a:pt x="52" y="47"/>
                  </a:lnTo>
                  <a:lnTo>
                    <a:pt x="40" y="56"/>
                  </a:lnTo>
                  <a:lnTo>
                    <a:pt x="29" y="66"/>
                  </a:lnTo>
                  <a:lnTo>
                    <a:pt x="20" y="77"/>
                  </a:lnTo>
                  <a:lnTo>
                    <a:pt x="12" y="86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0" y="120"/>
                  </a:lnTo>
                  <a:lnTo>
                    <a:pt x="0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5" name="Freeform 11"/>
            <p:cNvSpPr>
              <a:spLocks/>
            </p:cNvSpPr>
            <p:nvPr/>
          </p:nvSpPr>
          <p:spPr bwMode="auto">
            <a:xfrm>
              <a:off x="2592" y="1447"/>
              <a:ext cx="450" cy="265"/>
            </a:xfrm>
            <a:custGeom>
              <a:avLst/>
              <a:gdLst>
                <a:gd name="T0" fmla="*/ 447 w 450"/>
                <a:gd name="T1" fmla="*/ 120 h 265"/>
                <a:gd name="T2" fmla="*/ 442 w 450"/>
                <a:gd name="T3" fmla="*/ 98 h 265"/>
                <a:gd name="T4" fmla="*/ 428 w 450"/>
                <a:gd name="T5" fmla="*/ 75 h 265"/>
                <a:gd name="T6" fmla="*/ 408 w 450"/>
                <a:gd name="T7" fmla="*/ 56 h 265"/>
                <a:gd name="T8" fmla="*/ 383 w 450"/>
                <a:gd name="T9" fmla="*/ 39 h 265"/>
                <a:gd name="T10" fmla="*/ 353 w 450"/>
                <a:gd name="T11" fmla="*/ 23 h 265"/>
                <a:gd name="T12" fmla="*/ 319 w 450"/>
                <a:gd name="T13" fmla="*/ 13 h 265"/>
                <a:gd name="T14" fmla="*/ 283 w 450"/>
                <a:gd name="T15" fmla="*/ 5 h 265"/>
                <a:gd name="T16" fmla="*/ 243 w 450"/>
                <a:gd name="T17" fmla="*/ 1 h 265"/>
                <a:gd name="T18" fmla="*/ 205 w 450"/>
                <a:gd name="T19" fmla="*/ 1 h 265"/>
                <a:gd name="T20" fmla="*/ 166 w 450"/>
                <a:gd name="T21" fmla="*/ 5 h 265"/>
                <a:gd name="T22" fmla="*/ 129 w 450"/>
                <a:gd name="T23" fmla="*/ 13 h 265"/>
                <a:gd name="T24" fmla="*/ 95 w 450"/>
                <a:gd name="T25" fmla="*/ 23 h 265"/>
                <a:gd name="T26" fmla="*/ 65 w 450"/>
                <a:gd name="T27" fmla="*/ 39 h 265"/>
                <a:gd name="T28" fmla="*/ 40 w 450"/>
                <a:gd name="T29" fmla="*/ 56 h 265"/>
                <a:gd name="T30" fmla="*/ 20 w 450"/>
                <a:gd name="T31" fmla="*/ 75 h 265"/>
                <a:gd name="T32" fmla="*/ 6 w 450"/>
                <a:gd name="T33" fmla="*/ 98 h 265"/>
                <a:gd name="T34" fmla="*/ 0 w 450"/>
                <a:gd name="T35" fmla="*/ 120 h 265"/>
                <a:gd name="T36" fmla="*/ 0 w 450"/>
                <a:gd name="T37" fmla="*/ 143 h 265"/>
                <a:gd name="T38" fmla="*/ 6 w 450"/>
                <a:gd name="T39" fmla="*/ 165 h 265"/>
                <a:gd name="T40" fmla="*/ 20 w 450"/>
                <a:gd name="T41" fmla="*/ 188 h 265"/>
                <a:gd name="T42" fmla="*/ 40 w 450"/>
                <a:gd name="T43" fmla="*/ 207 h 265"/>
                <a:gd name="T44" fmla="*/ 65 w 450"/>
                <a:gd name="T45" fmla="*/ 224 h 265"/>
                <a:gd name="T46" fmla="*/ 95 w 450"/>
                <a:gd name="T47" fmla="*/ 240 h 265"/>
                <a:gd name="T48" fmla="*/ 129 w 450"/>
                <a:gd name="T49" fmla="*/ 250 h 265"/>
                <a:gd name="T50" fmla="*/ 166 w 450"/>
                <a:gd name="T51" fmla="*/ 258 h 265"/>
                <a:gd name="T52" fmla="*/ 205 w 450"/>
                <a:gd name="T53" fmla="*/ 264 h 265"/>
                <a:gd name="T54" fmla="*/ 243 w 450"/>
                <a:gd name="T55" fmla="*/ 264 h 265"/>
                <a:gd name="T56" fmla="*/ 283 w 450"/>
                <a:gd name="T57" fmla="*/ 258 h 265"/>
                <a:gd name="T58" fmla="*/ 319 w 450"/>
                <a:gd name="T59" fmla="*/ 250 h 265"/>
                <a:gd name="T60" fmla="*/ 353 w 450"/>
                <a:gd name="T61" fmla="*/ 240 h 265"/>
                <a:gd name="T62" fmla="*/ 383 w 450"/>
                <a:gd name="T63" fmla="*/ 224 h 265"/>
                <a:gd name="T64" fmla="*/ 408 w 450"/>
                <a:gd name="T65" fmla="*/ 207 h 265"/>
                <a:gd name="T66" fmla="*/ 428 w 450"/>
                <a:gd name="T67" fmla="*/ 188 h 265"/>
                <a:gd name="T68" fmla="*/ 442 w 450"/>
                <a:gd name="T69" fmla="*/ 165 h 265"/>
                <a:gd name="T70" fmla="*/ 447 w 450"/>
                <a:gd name="T71" fmla="*/ 143 h 2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0"/>
                <a:gd name="T109" fmla="*/ 0 h 265"/>
                <a:gd name="T110" fmla="*/ 450 w 450"/>
                <a:gd name="T111" fmla="*/ 265 h 2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0" h="265">
                  <a:moveTo>
                    <a:pt x="449" y="132"/>
                  </a:moveTo>
                  <a:lnTo>
                    <a:pt x="447" y="120"/>
                  </a:lnTo>
                  <a:lnTo>
                    <a:pt x="445" y="108"/>
                  </a:lnTo>
                  <a:lnTo>
                    <a:pt x="442" y="98"/>
                  </a:lnTo>
                  <a:lnTo>
                    <a:pt x="435" y="87"/>
                  </a:lnTo>
                  <a:lnTo>
                    <a:pt x="428" y="75"/>
                  </a:lnTo>
                  <a:lnTo>
                    <a:pt x="418" y="66"/>
                  </a:lnTo>
                  <a:lnTo>
                    <a:pt x="408" y="56"/>
                  </a:lnTo>
                  <a:lnTo>
                    <a:pt x="396" y="47"/>
                  </a:lnTo>
                  <a:lnTo>
                    <a:pt x="383" y="39"/>
                  </a:lnTo>
                  <a:lnTo>
                    <a:pt x="369" y="31"/>
                  </a:lnTo>
                  <a:lnTo>
                    <a:pt x="353" y="23"/>
                  </a:lnTo>
                  <a:lnTo>
                    <a:pt x="337" y="18"/>
                  </a:lnTo>
                  <a:lnTo>
                    <a:pt x="319" y="13"/>
                  </a:lnTo>
                  <a:lnTo>
                    <a:pt x="300" y="7"/>
                  </a:lnTo>
                  <a:lnTo>
                    <a:pt x="283" y="5"/>
                  </a:lnTo>
                  <a:lnTo>
                    <a:pt x="263" y="2"/>
                  </a:lnTo>
                  <a:lnTo>
                    <a:pt x="243" y="1"/>
                  </a:lnTo>
                  <a:lnTo>
                    <a:pt x="223" y="0"/>
                  </a:lnTo>
                  <a:lnTo>
                    <a:pt x="205" y="1"/>
                  </a:lnTo>
                  <a:lnTo>
                    <a:pt x="185" y="2"/>
                  </a:lnTo>
                  <a:lnTo>
                    <a:pt x="166" y="5"/>
                  </a:lnTo>
                  <a:lnTo>
                    <a:pt x="146" y="7"/>
                  </a:lnTo>
                  <a:lnTo>
                    <a:pt x="129" y="13"/>
                  </a:lnTo>
                  <a:lnTo>
                    <a:pt x="111" y="18"/>
                  </a:lnTo>
                  <a:lnTo>
                    <a:pt x="95" y="23"/>
                  </a:lnTo>
                  <a:lnTo>
                    <a:pt x="80" y="31"/>
                  </a:lnTo>
                  <a:lnTo>
                    <a:pt x="65" y="39"/>
                  </a:lnTo>
                  <a:lnTo>
                    <a:pt x="52" y="47"/>
                  </a:lnTo>
                  <a:lnTo>
                    <a:pt x="40" y="56"/>
                  </a:lnTo>
                  <a:lnTo>
                    <a:pt x="29" y="66"/>
                  </a:lnTo>
                  <a:lnTo>
                    <a:pt x="20" y="75"/>
                  </a:lnTo>
                  <a:lnTo>
                    <a:pt x="12" y="87"/>
                  </a:lnTo>
                  <a:lnTo>
                    <a:pt x="6" y="98"/>
                  </a:lnTo>
                  <a:lnTo>
                    <a:pt x="3" y="108"/>
                  </a:lnTo>
                  <a:lnTo>
                    <a:pt x="0" y="120"/>
                  </a:lnTo>
                  <a:lnTo>
                    <a:pt x="0" y="132"/>
                  </a:lnTo>
                  <a:lnTo>
                    <a:pt x="0" y="143"/>
                  </a:lnTo>
                  <a:lnTo>
                    <a:pt x="3" y="154"/>
                  </a:lnTo>
                  <a:lnTo>
                    <a:pt x="6" y="165"/>
                  </a:lnTo>
                  <a:lnTo>
                    <a:pt x="12" y="177"/>
                  </a:lnTo>
                  <a:lnTo>
                    <a:pt x="20" y="188"/>
                  </a:lnTo>
                  <a:lnTo>
                    <a:pt x="29" y="198"/>
                  </a:lnTo>
                  <a:lnTo>
                    <a:pt x="40" y="207"/>
                  </a:lnTo>
                  <a:lnTo>
                    <a:pt x="52" y="216"/>
                  </a:lnTo>
                  <a:lnTo>
                    <a:pt x="65" y="224"/>
                  </a:lnTo>
                  <a:lnTo>
                    <a:pt x="80" y="232"/>
                  </a:lnTo>
                  <a:lnTo>
                    <a:pt x="95" y="240"/>
                  </a:lnTo>
                  <a:lnTo>
                    <a:pt x="111" y="245"/>
                  </a:lnTo>
                  <a:lnTo>
                    <a:pt x="129" y="250"/>
                  </a:lnTo>
                  <a:lnTo>
                    <a:pt x="146" y="256"/>
                  </a:lnTo>
                  <a:lnTo>
                    <a:pt x="166" y="258"/>
                  </a:lnTo>
                  <a:lnTo>
                    <a:pt x="185" y="261"/>
                  </a:lnTo>
                  <a:lnTo>
                    <a:pt x="205" y="264"/>
                  </a:lnTo>
                  <a:lnTo>
                    <a:pt x="223" y="264"/>
                  </a:lnTo>
                  <a:lnTo>
                    <a:pt x="243" y="264"/>
                  </a:lnTo>
                  <a:lnTo>
                    <a:pt x="263" y="261"/>
                  </a:lnTo>
                  <a:lnTo>
                    <a:pt x="283" y="258"/>
                  </a:lnTo>
                  <a:lnTo>
                    <a:pt x="300" y="256"/>
                  </a:lnTo>
                  <a:lnTo>
                    <a:pt x="319" y="250"/>
                  </a:lnTo>
                  <a:lnTo>
                    <a:pt x="337" y="245"/>
                  </a:lnTo>
                  <a:lnTo>
                    <a:pt x="353" y="240"/>
                  </a:lnTo>
                  <a:lnTo>
                    <a:pt x="369" y="232"/>
                  </a:lnTo>
                  <a:lnTo>
                    <a:pt x="383" y="224"/>
                  </a:lnTo>
                  <a:lnTo>
                    <a:pt x="396" y="216"/>
                  </a:lnTo>
                  <a:lnTo>
                    <a:pt x="408" y="207"/>
                  </a:lnTo>
                  <a:lnTo>
                    <a:pt x="418" y="198"/>
                  </a:lnTo>
                  <a:lnTo>
                    <a:pt x="428" y="188"/>
                  </a:lnTo>
                  <a:lnTo>
                    <a:pt x="435" y="177"/>
                  </a:lnTo>
                  <a:lnTo>
                    <a:pt x="442" y="165"/>
                  </a:lnTo>
                  <a:lnTo>
                    <a:pt x="445" y="154"/>
                  </a:lnTo>
                  <a:lnTo>
                    <a:pt x="447" y="143"/>
                  </a:lnTo>
                  <a:lnTo>
                    <a:pt x="449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6" name="Freeform 12"/>
            <p:cNvSpPr>
              <a:spLocks/>
            </p:cNvSpPr>
            <p:nvPr/>
          </p:nvSpPr>
          <p:spPr bwMode="auto">
            <a:xfrm>
              <a:off x="3417" y="1447"/>
              <a:ext cx="451" cy="265"/>
            </a:xfrm>
            <a:custGeom>
              <a:avLst/>
              <a:gdLst>
                <a:gd name="T0" fmla="*/ 1 w 451"/>
                <a:gd name="T1" fmla="*/ 143 h 265"/>
                <a:gd name="T2" fmla="*/ 8 w 451"/>
                <a:gd name="T3" fmla="*/ 165 h 265"/>
                <a:gd name="T4" fmla="*/ 20 w 451"/>
                <a:gd name="T5" fmla="*/ 188 h 265"/>
                <a:gd name="T6" fmla="*/ 40 w 451"/>
                <a:gd name="T7" fmla="*/ 207 h 265"/>
                <a:gd name="T8" fmla="*/ 66 w 451"/>
                <a:gd name="T9" fmla="*/ 226 h 265"/>
                <a:gd name="T10" fmla="*/ 96 w 451"/>
                <a:gd name="T11" fmla="*/ 240 h 265"/>
                <a:gd name="T12" fmla="*/ 129 w 451"/>
                <a:gd name="T13" fmla="*/ 250 h 265"/>
                <a:gd name="T14" fmla="*/ 166 w 451"/>
                <a:gd name="T15" fmla="*/ 258 h 265"/>
                <a:gd name="T16" fmla="*/ 205 w 451"/>
                <a:gd name="T17" fmla="*/ 264 h 265"/>
                <a:gd name="T18" fmla="*/ 244 w 451"/>
                <a:gd name="T19" fmla="*/ 264 h 265"/>
                <a:gd name="T20" fmla="*/ 283 w 451"/>
                <a:gd name="T21" fmla="*/ 258 h 265"/>
                <a:gd name="T22" fmla="*/ 320 w 451"/>
                <a:gd name="T23" fmla="*/ 250 h 265"/>
                <a:gd name="T24" fmla="*/ 353 w 451"/>
                <a:gd name="T25" fmla="*/ 239 h 265"/>
                <a:gd name="T26" fmla="*/ 383 w 451"/>
                <a:gd name="T27" fmla="*/ 224 h 265"/>
                <a:gd name="T28" fmla="*/ 409 w 451"/>
                <a:gd name="T29" fmla="*/ 207 h 265"/>
                <a:gd name="T30" fmla="*/ 429 w 451"/>
                <a:gd name="T31" fmla="*/ 188 h 265"/>
                <a:gd name="T32" fmla="*/ 441 w 451"/>
                <a:gd name="T33" fmla="*/ 165 h 265"/>
                <a:gd name="T34" fmla="*/ 448 w 451"/>
                <a:gd name="T35" fmla="*/ 143 h 265"/>
                <a:gd name="T36" fmla="*/ 448 w 451"/>
                <a:gd name="T37" fmla="*/ 120 h 265"/>
                <a:gd name="T38" fmla="*/ 441 w 451"/>
                <a:gd name="T39" fmla="*/ 98 h 265"/>
                <a:gd name="T40" fmla="*/ 429 w 451"/>
                <a:gd name="T41" fmla="*/ 75 h 265"/>
                <a:gd name="T42" fmla="*/ 409 w 451"/>
                <a:gd name="T43" fmla="*/ 56 h 265"/>
                <a:gd name="T44" fmla="*/ 383 w 451"/>
                <a:gd name="T45" fmla="*/ 39 h 265"/>
                <a:gd name="T46" fmla="*/ 353 w 451"/>
                <a:gd name="T47" fmla="*/ 23 h 265"/>
                <a:gd name="T48" fmla="*/ 320 w 451"/>
                <a:gd name="T49" fmla="*/ 13 h 265"/>
                <a:gd name="T50" fmla="*/ 283 w 451"/>
                <a:gd name="T51" fmla="*/ 5 h 265"/>
                <a:gd name="T52" fmla="*/ 244 w 451"/>
                <a:gd name="T53" fmla="*/ 1 h 265"/>
                <a:gd name="T54" fmla="*/ 205 w 451"/>
                <a:gd name="T55" fmla="*/ 1 h 265"/>
                <a:gd name="T56" fmla="*/ 166 w 451"/>
                <a:gd name="T57" fmla="*/ 5 h 265"/>
                <a:gd name="T58" fmla="*/ 129 w 451"/>
                <a:gd name="T59" fmla="*/ 13 h 265"/>
                <a:gd name="T60" fmla="*/ 96 w 451"/>
                <a:gd name="T61" fmla="*/ 23 h 265"/>
                <a:gd name="T62" fmla="*/ 66 w 451"/>
                <a:gd name="T63" fmla="*/ 39 h 265"/>
                <a:gd name="T64" fmla="*/ 40 w 451"/>
                <a:gd name="T65" fmla="*/ 56 h 265"/>
                <a:gd name="T66" fmla="*/ 20 w 451"/>
                <a:gd name="T67" fmla="*/ 77 h 265"/>
                <a:gd name="T68" fmla="*/ 8 w 451"/>
                <a:gd name="T69" fmla="*/ 98 h 265"/>
                <a:gd name="T70" fmla="*/ 1 w 451"/>
                <a:gd name="T71" fmla="*/ 120 h 2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1"/>
                <a:gd name="T109" fmla="*/ 0 h 265"/>
                <a:gd name="T110" fmla="*/ 451 w 451"/>
                <a:gd name="T111" fmla="*/ 265 h 2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1" h="265">
                  <a:moveTo>
                    <a:pt x="0" y="132"/>
                  </a:moveTo>
                  <a:lnTo>
                    <a:pt x="1" y="143"/>
                  </a:lnTo>
                  <a:lnTo>
                    <a:pt x="3" y="154"/>
                  </a:lnTo>
                  <a:lnTo>
                    <a:pt x="8" y="165"/>
                  </a:lnTo>
                  <a:lnTo>
                    <a:pt x="13" y="177"/>
                  </a:lnTo>
                  <a:lnTo>
                    <a:pt x="20" y="188"/>
                  </a:lnTo>
                  <a:lnTo>
                    <a:pt x="30" y="198"/>
                  </a:lnTo>
                  <a:lnTo>
                    <a:pt x="40" y="207"/>
                  </a:lnTo>
                  <a:lnTo>
                    <a:pt x="52" y="216"/>
                  </a:lnTo>
                  <a:lnTo>
                    <a:pt x="66" y="226"/>
                  </a:lnTo>
                  <a:lnTo>
                    <a:pt x="80" y="232"/>
                  </a:lnTo>
                  <a:lnTo>
                    <a:pt x="96" y="240"/>
                  </a:lnTo>
                  <a:lnTo>
                    <a:pt x="113" y="245"/>
                  </a:lnTo>
                  <a:lnTo>
                    <a:pt x="129" y="250"/>
                  </a:lnTo>
                  <a:lnTo>
                    <a:pt x="148" y="256"/>
                  </a:lnTo>
                  <a:lnTo>
                    <a:pt x="166" y="258"/>
                  </a:lnTo>
                  <a:lnTo>
                    <a:pt x="186" y="261"/>
                  </a:lnTo>
                  <a:lnTo>
                    <a:pt x="205" y="264"/>
                  </a:lnTo>
                  <a:lnTo>
                    <a:pt x="225" y="264"/>
                  </a:lnTo>
                  <a:lnTo>
                    <a:pt x="244" y="264"/>
                  </a:lnTo>
                  <a:lnTo>
                    <a:pt x="263" y="261"/>
                  </a:lnTo>
                  <a:lnTo>
                    <a:pt x="283" y="258"/>
                  </a:lnTo>
                  <a:lnTo>
                    <a:pt x="301" y="256"/>
                  </a:lnTo>
                  <a:lnTo>
                    <a:pt x="320" y="250"/>
                  </a:lnTo>
                  <a:lnTo>
                    <a:pt x="336" y="245"/>
                  </a:lnTo>
                  <a:lnTo>
                    <a:pt x="353" y="239"/>
                  </a:lnTo>
                  <a:lnTo>
                    <a:pt x="369" y="232"/>
                  </a:lnTo>
                  <a:lnTo>
                    <a:pt x="383" y="224"/>
                  </a:lnTo>
                  <a:lnTo>
                    <a:pt x="397" y="216"/>
                  </a:lnTo>
                  <a:lnTo>
                    <a:pt x="409" y="207"/>
                  </a:lnTo>
                  <a:lnTo>
                    <a:pt x="419" y="198"/>
                  </a:lnTo>
                  <a:lnTo>
                    <a:pt x="429" y="188"/>
                  </a:lnTo>
                  <a:lnTo>
                    <a:pt x="436" y="176"/>
                  </a:lnTo>
                  <a:lnTo>
                    <a:pt x="441" y="165"/>
                  </a:lnTo>
                  <a:lnTo>
                    <a:pt x="446" y="154"/>
                  </a:lnTo>
                  <a:lnTo>
                    <a:pt x="448" y="143"/>
                  </a:lnTo>
                  <a:lnTo>
                    <a:pt x="450" y="132"/>
                  </a:lnTo>
                  <a:lnTo>
                    <a:pt x="448" y="120"/>
                  </a:lnTo>
                  <a:lnTo>
                    <a:pt x="446" y="108"/>
                  </a:lnTo>
                  <a:lnTo>
                    <a:pt x="441" y="98"/>
                  </a:lnTo>
                  <a:lnTo>
                    <a:pt x="436" y="87"/>
                  </a:lnTo>
                  <a:lnTo>
                    <a:pt x="429" y="75"/>
                  </a:lnTo>
                  <a:lnTo>
                    <a:pt x="419" y="66"/>
                  </a:lnTo>
                  <a:lnTo>
                    <a:pt x="409" y="56"/>
                  </a:lnTo>
                  <a:lnTo>
                    <a:pt x="397" y="47"/>
                  </a:lnTo>
                  <a:lnTo>
                    <a:pt x="383" y="39"/>
                  </a:lnTo>
                  <a:lnTo>
                    <a:pt x="369" y="31"/>
                  </a:lnTo>
                  <a:lnTo>
                    <a:pt x="353" y="23"/>
                  </a:lnTo>
                  <a:lnTo>
                    <a:pt x="336" y="18"/>
                  </a:lnTo>
                  <a:lnTo>
                    <a:pt x="320" y="13"/>
                  </a:lnTo>
                  <a:lnTo>
                    <a:pt x="301" y="7"/>
                  </a:lnTo>
                  <a:lnTo>
                    <a:pt x="283" y="5"/>
                  </a:lnTo>
                  <a:lnTo>
                    <a:pt x="263" y="2"/>
                  </a:lnTo>
                  <a:lnTo>
                    <a:pt x="244" y="1"/>
                  </a:lnTo>
                  <a:lnTo>
                    <a:pt x="225" y="0"/>
                  </a:lnTo>
                  <a:lnTo>
                    <a:pt x="205" y="1"/>
                  </a:lnTo>
                  <a:lnTo>
                    <a:pt x="186" y="2"/>
                  </a:lnTo>
                  <a:lnTo>
                    <a:pt x="166" y="5"/>
                  </a:lnTo>
                  <a:lnTo>
                    <a:pt x="148" y="7"/>
                  </a:lnTo>
                  <a:lnTo>
                    <a:pt x="129" y="13"/>
                  </a:lnTo>
                  <a:lnTo>
                    <a:pt x="113" y="18"/>
                  </a:lnTo>
                  <a:lnTo>
                    <a:pt x="96" y="23"/>
                  </a:lnTo>
                  <a:lnTo>
                    <a:pt x="80" y="31"/>
                  </a:lnTo>
                  <a:lnTo>
                    <a:pt x="66" y="39"/>
                  </a:lnTo>
                  <a:lnTo>
                    <a:pt x="52" y="47"/>
                  </a:lnTo>
                  <a:lnTo>
                    <a:pt x="40" y="56"/>
                  </a:lnTo>
                  <a:lnTo>
                    <a:pt x="30" y="66"/>
                  </a:lnTo>
                  <a:lnTo>
                    <a:pt x="20" y="77"/>
                  </a:lnTo>
                  <a:lnTo>
                    <a:pt x="13" y="87"/>
                  </a:lnTo>
                  <a:lnTo>
                    <a:pt x="8" y="98"/>
                  </a:lnTo>
                  <a:lnTo>
                    <a:pt x="3" y="108"/>
                  </a:lnTo>
                  <a:lnTo>
                    <a:pt x="1" y="120"/>
                  </a:lnTo>
                  <a:lnTo>
                    <a:pt x="0" y="13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7" name="Freeform 13"/>
            <p:cNvSpPr>
              <a:spLocks/>
            </p:cNvSpPr>
            <p:nvPr/>
          </p:nvSpPr>
          <p:spPr bwMode="auto">
            <a:xfrm>
              <a:off x="3792" y="1772"/>
              <a:ext cx="721" cy="437"/>
            </a:xfrm>
            <a:custGeom>
              <a:avLst/>
              <a:gdLst>
                <a:gd name="T0" fmla="*/ 0 w 721"/>
                <a:gd name="T1" fmla="*/ 218 h 437"/>
                <a:gd name="T2" fmla="*/ 354 w 721"/>
                <a:gd name="T3" fmla="*/ 0 h 437"/>
                <a:gd name="T4" fmla="*/ 720 w 721"/>
                <a:gd name="T5" fmla="*/ 227 h 437"/>
                <a:gd name="T6" fmla="*/ 354 w 721"/>
                <a:gd name="T7" fmla="*/ 436 h 437"/>
                <a:gd name="T8" fmla="*/ 0 w 721"/>
                <a:gd name="T9" fmla="*/ 218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437"/>
                <a:gd name="T17" fmla="*/ 721 w 721"/>
                <a:gd name="T18" fmla="*/ 437 h 4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437">
                  <a:moveTo>
                    <a:pt x="0" y="218"/>
                  </a:moveTo>
                  <a:lnTo>
                    <a:pt x="354" y="0"/>
                  </a:lnTo>
                  <a:lnTo>
                    <a:pt x="720" y="227"/>
                  </a:lnTo>
                  <a:lnTo>
                    <a:pt x="354" y="436"/>
                  </a:lnTo>
                  <a:lnTo>
                    <a:pt x="0" y="21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8" name="Freeform 14"/>
            <p:cNvSpPr>
              <a:spLocks/>
            </p:cNvSpPr>
            <p:nvPr/>
          </p:nvSpPr>
          <p:spPr bwMode="auto">
            <a:xfrm>
              <a:off x="4704" y="1881"/>
              <a:ext cx="865" cy="274"/>
            </a:xfrm>
            <a:custGeom>
              <a:avLst/>
              <a:gdLst>
                <a:gd name="T0" fmla="*/ 864 w 865"/>
                <a:gd name="T1" fmla="*/ 273 h 274"/>
                <a:gd name="T2" fmla="*/ 864 w 865"/>
                <a:gd name="T3" fmla="*/ 0 h 274"/>
                <a:gd name="T4" fmla="*/ 0 w 865"/>
                <a:gd name="T5" fmla="*/ 0 h 274"/>
                <a:gd name="T6" fmla="*/ 0 w 865"/>
                <a:gd name="T7" fmla="*/ 273 h 274"/>
                <a:gd name="T8" fmla="*/ 864 w 865"/>
                <a:gd name="T9" fmla="*/ 273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274"/>
                <a:gd name="T17" fmla="*/ 865 w 865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274">
                  <a:moveTo>
                    <a:pt x="864" y="273"/>
                  </a:moveTo>
                  <a:lnTo>
                    <a:pt x="864" y="0"/>
                  </a:lnTo>
                  <a:lnTo>
                    <a:pt x="0" y="0"/>
                  </a:lnTo>
                  <a:lnTo>
                    <a:pt x="0" y="273"/>
                  </a:lnTo>
                  <a:lnTo>
                    <a:pt x="864" y="27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9" name="Freeform 15"/>
            <p:cNvSpPr>
              <a:spLocks/>
            </p:cNvSpPr>
            <p:nvPr/>
          </p:nvSpPr>
          <p:spPr bwMode="auto">
            <a:xfrm>
              <a:off x="2784" y="1873"/>
              <a:ext cx="769" cy="274"/>
            </a:xfrm>
            <a:custGeom>
              <a:avLst/>
              <a:gdLst>
                <a:gd name="T0" fmla="*/ 768 w 769"/>
                <a:gd name="T1" fmla="*/ 273 h 274"/>
                <a:gd name="T2" fmla="*/ 768 w 769"/>
                <a:gd name="T3" fmla="*/ 0 h 274"/>
                <a:gd name="T4" fmla="*/ 0 w 769"/>
                <a:gd name="T5" fmla="*/ 0 h 274"/>
                <a:gd name="T6" fmla="*/ 0 w 769"/>
                <a:gd name="T7" fmla="*/ 273 h 274"/>
                <a:gd name="T8" fmla="*/ 768 w 769"/>
                <a:gd name="T9" fmla="*/ 273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9"/>
                <a:gd name="T16" fmla="*/ 0 h 274"/>
                <a:gd name="T17" fmla="*/ 769 w 769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9" h="274">
                  <a:moveTo>
                    <a:pt x="768" y="273"/>
                  </a:moveTo>
                  <a:lnTo>
                    <a:pt x="768" y="0"/>
                  </a:lnTo>
                  <a:lnTo>
                    <a:pt x="0" y="0"/>
                  </a:lnTo>
                  <a:lnTo>
                    <a:pt x="0" y="273"/>
                  </a:lnTo>
                  <a:lnTo>
                    <a:pt x="768" y="27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0" name="Freeform 16"/>
            <p:cNvSpPr>
              <a:spLocks/>
            </p:cNvSpPr>
            <p:nvPr/>
          </p:nvSpPr>
          <p:spPr bwMode="auto">
            <a:xfrm>
              <a:off x="4794" y="1260"/>
              <a:ext cx="450" cy="266"/>
            </a:xfrm>
            <a:custGeom>
              <a:avLst/>
              <a:gdLst>
                <a:gd name="T0" fmla="*/ 449 w 450"/>
                <a:gd name="T1" fmla="*/ 120 h 266"/>
                <a:gd name="T2" fmla="*/ 442 w 450"/>
                <a:gd name="T3" fmla="*/ 98 h 266"/>
                <a:gd name="T4" fmla="*/ 429 w 450"/>
                <a:gd name="T5" fmla="*/ 76 h 266"/>
                <a:gd name="T6" fmla="*/ 409 w 450"/>
                <a:gd name="T7" fmla="*/ 56 h 266"/>
                <a:gd name="T8" fmla="*/ 383 w 450"/>
                <a:gd name="T9" fmla="*/ 38 h 266"/>
                <a:gd name="T10" fmla="*/ 353 w 450"/>
                <a:gd name="T11" fmla="*/ 23 h 266"/>
                <a:gd name="T12" fmla="*/ 319 w 450"/>
                <a:gd name="T13" fmla="*/ 11 h 266"/>
                <a:gd name="T14" fmla="*/ 283 w 450"/>
                <a:gd name="T15" fmla="*/ 3 h 266"/>
                <a:gd name="T16" fmla="*/ 244 w 450"/>
                <a:gd name="T17" fmla="*/ 0 h 266"/>
                <a:gd name="T18" fmla="*/ 205 w 450"/>
                <a:gd name="T19" fmla="*/ 0 h 266"/>
                <a:gd name="T20" fmla="*/ 166 w 450"/>
                <a:gd name="T21" fmla="*/ 3 h 266"/>
                <a:gd name="T22" fmla="*/ 129 w 450"/>
                <a:gd name="T23" fmla="*/ 11 h 266"/>
                <a:gd name="T24" fmla="*/ 95 w 450"/>
                <a:gd name="T25" fmla="*/ 23 h 266"/>
                <a:gd name="T26" fmla="*/ 65 w 450"/>
                <a:gd name="T27" fmla="*/ 38 h 266"/>
                <a:gd name="T28" fmla="*/ 40 w 450"/>
                <a:gd name="T29" fmla="*/ 56 h 266"/>
                <a:gd name="T30" fmla="*/ 20 w 450"/>
                <a:gd name="T31" fmla="*/ 76 h 266"/>
                <a:gd name="T32" fmla="*/ 8 w 450"/>
                <a:gd name="T33" fmla="*/ 98 h 266"/>
                <a:gd name="T34" fmla="*/ 1 w 450"/>
                <a:gd name="T35" fmla="*/ 120 h 266"/>
                <a:gd name="T36" fmla="*/ 1 w 450"/>
                <a:gd name="T37" fmla="*/ 144 h 266"/>
                <a:gd name="T38" fmla="*/ 8 w 450"/>
                <a:gd name="T39" fmla="*/ 166 h 266"/>
                <a:gd name="T40" fmla="*/ 20 w 450"/>
                <a:gd name="T41" fmla="*/ 187 h 266"/>
                <a:gd name="T42" fmla="*/ 40 w 450"/>
                <a:gd name="T43" fmla="*/ 208 h 266"/>
                <a:gd name="T44" fmla="*/ 65 w 450"/>
                <a:gd name="T45" fmla="*/ 225 h 266"/>
                <a:gd name="T46" fmla="*/ 95 w 450"/>
                <a:gd name="T47" fmla="*/ 240 h 266"/>
                <a:gd name="T48" fmla="*/ 129 w 450"/>
                <a:gd name="T49" fmla="*/ 251 h 266"/>
                <a:gd name="T50" fmla="*/ 166 w 450"/>
                <a:gd name="T51" fmla="*/ 259 h 266"/>
                <a:gd name="T52" fmla="*/ 205 w 450"/>
                <a:gd name="T53" fmla="*/ 263 h 266"/>
                <a:gd name="T54" fmla="*/ 244 w 450"/>
                <a:gd name="T55" fmla="*/ 263 h 266"/>
                <a:gd name="T56" fmla="*/ 283 w 450"/>
                <a:gd name="T57" fmla="*/ 259 h 266"/>
                <a:gd name="T58" fmla="*/ 319 w 450"/>
                <a:gd name="T59" fmla="*/ 251 h 266"/>
                <a:gd name="T60" fmla="*/ 353 w 450"/>
                <a:gd name="T61" fmla="*/ 240 h 266"/>
                <a:gd name="T62" fmla="*/ 383 w 450"/>
                <a:gd name="T63" fmla="*/ 225 h 266"/>
                <a:gd name="T64" fmla="*/ 409 w 450"/>
                <a:gd name="T65" fmla="*/ 208 h 266"/>
                <a:gd name="T66" fmla="*/ 429 w 450"/>
                <a:gd name="T67" fmla="*/ 187 h 266"/>
                <a:gd name="T68" fmla="*/ 442 w 450"/>
                <a:gd name="T69" fmla="*/ 166 h 266"/>
                <a:gd name="T70" fmla="*/ 449 w 450"/>
                <a:gd name="T71" fmla="*/ 144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0"/>
                <a:gd name="T109" fmla="*/ 0 h 266"/>
                <a:gd name="T110" fmla="*/ 450 w 450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0" h="266">
                  <a:moveTo>
                    <a:pt x="449" y="132"/>
                  </a:moveTo>
                  <a:lnTo>
                    <a:pt x="449" y="120"/>
                  </a:lnTo>
                  <a:lnTo>
                    <a:pt x="446" y="108"/>
                  </a:lnTo>
                  <a:lnTo>
                    <a:pt x="442" y="98"/>
                  </a:lnTo>
                  <a:lnTo>
                    <a:pt x="436" y="86"/>
                  </a:lnTo>
                  <a:lnTo>
                    <a:pt x="429" y="76"/>
                  </a:lnTo>
                  <a:lnTo>
                    <a:pt x="419" y="65"/>
                  </a:lnTo>
                  <a:lnTo>
                    <a:pt x="409" y="56"/>
                  </a:lnTo>
                  <a:lnTo>
                    <a:pt x="397" y="47"/>
                  </a:lnTo>
                  <a:lnTo>
                    <a:pt x="383" y="38"/>
                  </a:lnTo>
                  <a:lnTo>
                    <a:pt x="369" y="31"/>
                  </a:lnTo>
                  <a:lnTo>
                    <a:pt x="353" y="23"/>
                  </a:lnTo>
                  <a:lnTo>
                    <a:pt x="337" y="17"/>
                  </a:lnTo>
                  <a:lnTo>
                    <a:pt x="319" y="11"/>
                  </a:lnTo>
                  <a:lnTo>
                    <a:pt x="302" y="7"/>
                  </a:lnTo>
                  <a:lnTo>
                    <a:pt x="283" y="3"/>
                  </a:lnTo>
                  <a:lnTo>
                    <a:pt x="263" y="1"/>
                  </a:lnTo>
                  <a:lnTo>
                    <a:pt x="244" y="0"/>
                  </a:lnTo>
                  <a:lnTo>
                    <a:pt x="225" y="0"/>
                  </a:lnTo>
                  <a:lnTo>
                    <a:pt x="205" y="0"/>
                  </a:lnTo>
                  <a:lnTo>
                    <a:pt x="185" y="1"/>
                  </a:lnTo>
                  <a:lnTo>
                    <a:pt x="166" y="3"/>
                  </a:lnTo>
                  <a:lnTo>
                    <a:pt x="148" y="7"/>
                  </a:lnTo>
                  <a:lnTo>
                    <a:pt x="129" y="11"/>
                  </a:lnTo>
                  <a:lnTo>
                    <a:pt x="111" y="17"/>
                  </a:lnTo>
                  <a:lnTo>
                    <a:pt x="95" y="23"/>
                  </a:lnTo>
                  <a:lnTo>
                    <a:pt x="80" y="31"/>
                  </a:lnTo>
                  <a:lnTo>
                    <a:pt x="65" y="38"/>
                  </a:lnTo>
                  <a:lnTo>
                    <a:pt x="52" y="47"/>
                  </a:lnTo>
                  <a:lnTo>
                    <a:pt x="40" y="56"/>
                  </a:lnTo>
                  <a:lnTo>
                    <a:pt x="30" y="65"/>
                  </a:lnTo>
                  <a:lnTo>
                    <a:pt x="20" y="76"/>
                  </a:lnTo>
                  <a:lnTo>
                    <a:pt x="13" y="86"/>
                  </a:lnTo>
                  <a:lnTo>
                    <a:pt x="8" y="98"/>
                  </a:lnTo>
                  <a:lnTo>
                    <a:pt x="3" y="108"/>
                  </a:lnTo>
                  <a:lnTo>
                    <a:pt x="1" y="120"/>
                  </a:lnTo>
                  <a:lnTo>
                    <a:pt x="0" y="132"/>
                  </a:lnTo>
                  <a:lnTo>
                    <a:pt x="1" y="144"/>
                  </a:lnTo>
                  <a:lnTo>
                    <a:pt x="3" y="154"/>
                  </a:lnTo>
                  <a:lnTo>
                    <a:pt x="8" y="166"/>
                  </a:lnTo>
                  <a:lnTo>
                    <a:pt x="13" y="177"/>
                  </a:lnTo>
                  <a:lnTo>
                    <a:pt x="20" y="187"/>
                  </a:lnTo>
                  <a:lnTo>
                    <a:pt x="30" y="198"/>
                  </a:lnTo>
                  <a:lnTo>
                    <a:pt x="40" y="208"/>
                  </a:lnTo>
                  <a:lnTo>
                    <a:pt x="52" y="217"/>
                  </a:lnTo>
                  <a:lnTo>
                    <a:pt x="65" y="225"/>
                  </a:lnTo>
                  <a:lnTo>
                    <a:pt x="80" y="233"/>
                  </a:lnTo>
                  <a:lnTo>
                    <a:pt x="95" y="240"/>
                  </a:lnTo>
                  <a:lnTo>
                    <a:pt x="111" y="246"/>
                  </a:lnTo>
                  <a:lnTo>
                    <a:pt x="129" y="251"/>
                  </a:lnTo>
                  <a:lnTo>
                    <a:pt x="148" y="257"/>
                  </a:lnTo>
                  <a:lnTo>
                    <a:pt x="166" y="259"/>
                  </a:lnTo>
                  <a:lnTo>
                    <a:pt x="185" y="262"/>
                  </a:lnTo>
                  <a:lnTo>
                    <a:pt x="205" y="263"/>
                  </a:lnTo>
                  <a:lnTo>
                    <a:pt x="225" y="265"/>
                  </a:lnTo>
                  <a:lnTo>
                    <a:pt x="244" y="263"/>
                  </a:lnTo>
                  <a:lnTo>
                    <a:pt x="263" y="262"/>
                  </a:lnTo>
                  <a:lnTo>
                    <a:pt x="283" y="259"/>
                  </a:lnTo>
                  <a:lnTo>
                    <a:pt x="302" y="257"/>
                  </a:lnTo>
                  <a:lnTo>
                    <a:pt x="319" y="251"/>
                  </a:lnTo>
                  <a:lnTo>
                    <a:pt x="337" y="246"/>
                  </a:lnTo>
                  <a:lnTo>
                    <a:pt x="353" y="240"/>
                  </a:lnTo>
                  <a:lnTo>
                    <a:pt x="369" y="233"/>
                  </a:lnTo>
                  <a:lnTo>
                    <a:pt x="383" y="225"/>
                  </a:lnTo>
                  <a:lnTo>
                    <a:pt x="397" y="217"/>
                  </a:lnTo>
                  <a:lnTo>
                    <a:pt x="409" y="208"/>
                  </a:lnTo>
                  <a:lnTo>
                    <a:pt x="419" y="198"/>
                  </a:lnTo>
                  <a:lnTo>
                    <a:pt x="429" y="187"/>
                  </a:lnTo>
                  <a:lnTo>
                    <a:pt x="436" y="177"/>
                  </a:lnTo>
                  <a:lnTo>
                    <a:pt x="442" y="166"/>
                  </a:lnTo>
                  <a:lnTo>
                    <a:pt x="446" y="154"/>
                  </a:lnTo>
                  <a:lnTo>
                    <a:pt x="449" y="144"/>
                  </a:lnTo>
                  <a:lnTo>
                    <a:pt x="449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1" name="Rectangle 17"/>
            <p:cNvSpPr>
              <a:spLocks noChangeArrowheads="1"/>
            </p:cNvSpPr>
            <p:nvPr/>
          </p:nvSpPr>
          <p:spPr bwMode="auto">
            <a:xfrm>
              <a:off x="3479" y="1485"/>
              <a:ext cx="2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51252" name="Rectangle 18"/>
            <p:cNvSpPr>
              <a:spLocks noChangeArrowheads="1"/>
            </p:cNvSpPr>
            <p:nvPr/>
          </p:nvSpPr>
          <p:spPr bwMode="auto">
            <a:xfrm>
              <a:off x="4757" y="1281"/>
              <a:ext cx="5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dname</a:t>
              </a:r>
            </a:p>
          </p:txBody>
        </p:sp>
        <p:sp>
          <p:nvSpPr>
            <p:cNvPr id="51253" name="Rectangle 19"/>
            <p:cNvSpPr>
              <a:spLocks noChangeArrowheads="1"/>
            </p:cNvSpPr>
            <p:nvPr/>
          </p:nvSpPr>
          <p:spPr bwMode="auto">
            <a:xfrm>
              <a:off x="5142" y="1485"/>
              <a:ext cx="5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51254" name="Rectangle 20"/>
            <p:cNvSpPr>
              <a:spLocks noChangeArrowheads="1"/>
            </p:cNvSpPr>
            <p:nvPr/>
          </p:nvSpPr>
          <p:spPr bwMode="auto">
            <a:xfrm>
              <a:off x="4439" y="1485"/>
              <a:ext cx="3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 u="sng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sp>
          <p:nvSpPr>
            <p:cNvPr id="51255" name="Rectangle 21"/>
            <p:cNvSpPr>
              <a:spLocks noChangeArrowheads="1"/>
            </p:cNvSpPr>
            <p:nvPr/>
          </p:nvSpPr>
          <p:spPr bwMode="auto">
            <a:xfrm>
              <a:off x="3928" y="1141"/>
              <a:ext cx="4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since</a:t>
              </a:r>
            </a:p>
          </p:txBody>
        </p:sp>
        <p:sp>
          <p:nvSpPr>
            <p:cNvPr id="51256" name="Rectangle 22"/>
            <p:cNvSpPr>
              <a:spLocks noChangeArrowheads="1"/>
            </p:cNvSpPr>
            <p:nvPr/>
          </p:nvSpPr>
          <p:spPr bwMode="auto">
            <a:xfrm>
              <a:off x="3025" y="1273"/>
              <a:ext cx="4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51257" name="Rectangle 23"/>
            <p:cNvSpPr>
              <a:spLocks noChangeArrowheads="1"/>
            </p:cNvSpPr>
            <p:nvPr/>
          </p:nvSpPr>
          <p:spPr bwMode="auto">
            <a:xfrm>
              <a:off x="3793" y="1896"/>
              <a:ext cx="6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Works_In</a:t>
              </a:r>
            </a:p>
          </p:txBody>
        </p:sp>
        <p:sp>
          <p:nvSpPr>
            <p:cNvPr id="51258" name="Rectangle 24"/>
            <p:cNvSpPr>
              <a:spLocks noChangeArrowheads="1"/>
            </p:cNvSpPr>
            <p:nvPr/>
          </p:nvSpPr>
          <p:spPr bwMode="auto">
            <a:xfrm>
              <a:off x="4658" y="1912"/>
              <a:ext cx="8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Departments</a:t>
              </a:r>
            </a:p>
          </p:txBody>
        </p:sp>
        <p:sp>
          <p:nvSpPr>
            <p:cNvPr id="51259" name="Rectangle 25"/>
            <p:cNvSpPr>
              <a:spLocks noChangeArrowheads="1"/>
            </p:cNvSpPr>
            <p:nvPr/>
          </p:nvSpPr>
          <p:spPr bwMode="auto">
            <a:xfrm>
              <a:off x="2769" y="1905"/>
              <a:ext cx="7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51260" name="Rectangle 26"/>
            <p:cNvSpPr>
              <a:spLocks noChangeArrowheads="1"/>
            </p:cNvSpPr>
            <p:nvPr/>
          </p:nvSpPr>
          <p:spPr bwMode="auto">
            <a:xfrm>
              <a:off x="2630" y="1478"/>
              <a:ext cx="3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 u="sng">
                  <a:solidFill>
                    <a:srgbClr val="0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51261" name="Line 27"/>
            <p:cNvSpPr>
              <a:spLocks noChangeShapeType="1"/>
            </p:cNvSpPr>
            <p:nvPr/>
          </p:nvSpPr>
          <p:spPr bwMode="auto">
            <a:xfrm>
              <a:off x="2832" y="1728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2" name="Line 28"/>
            <p:cNvSpPr>
              <a:spLocks noChangeShapeType="1"/>
            </p:cNvSpPr>
            <p:nvPr/>
          </p:nvSpPr>
          <p:spPr bwMode="auto">
            <a:xfrm>
              <a:off x="3216" y="1536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3" name="Line 29"/>
            <p:cNvSpPr>
              <a:spLocks noChangeShapeType="1"/>
            </p:cNvSpPr>
            <p:nvPr/>
          </p:nvSpPr>
          <p:spPr bwMode="auto">
            <a:xfrm flipH="1">
              <a:off x="3456" y="1728"/>
              <a:ext cx="1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4" name="Line 30"/>
            <p:cNvSpPr>
              <a:spLocks noChangeShapeType="1"/>
            </p:cNvSpPr>
            <p:nvPr/>
          </p:nvSpPr>
          <p:spPr bwMode="auto">
            <a:xfrm>
              <a:off x="4128" y="1392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5" name="Line 31"/>
            <p:cNvSpPr>
              <a:spLocks noChangeShapeType="1"/>
            </p:cNvSpPr>
            <p:nvPr/>
          </p:nvSpPr>
          <p:spPr bwMode="auto">
            <a:xfrm>
              <a:off x="4608" y="1728"/>
              <a:ext cx="24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6" name="Line 32"/>
            <p:cNvSpPr>
              <a:spLocks noChangeShapeType="1"/>
            </p:cNvSpPr>
            <p:nvPr/>
          </p:nvSpPr>
          <p:spPr bwMode="auto">
            <a:xfrm>
              <a:off x="5040" y="1536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7" name="Line 33"/>
            <p:cNvSpPr>
              <a:spLocks noChangeShapeType="1"/>
            </p:cNvSpPr>
            <p:nvPr/>
          </p:nvSpPr>
          <p:spPr bwMode="auto">
            <a:xfrm flipH="1">
              <a:off x="5280" y="1728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8" name="Line 34"/>
            <p:cNvSpPr>
              <a:spLocks noChangeShapeType="1"/>
            </p:cNvSpPr>
            <p:nvPr/>
          </p:nvSpPr>
          <p:spPr bwMode="auto">
            <a:xfrm>
              <a:off x="4512" y="201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9" name="Line 35"/>
            <p:cNvSpPr>
              <a:spLocks noChangeShapeType="1"/>
            </p:cNvSpPr>
            <p:nvPr/>
          </p:nvSpPr>
          <p:spPr bwMode="auto">
            <a:xfrm>
              <a:off x="3552" y="1968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3733800" y="4441825"/>
            <a:ext cx="5029200" cy="1884363"/>
            <a:chOff x="2449" y="2798"/>
            <a:chExt cx="3168" cy="1187"/>
          </a:xfrm>
        </p:grpSpPr>
        <p:sp>
          <p:nvSpPr>
            <p:cNvPr id="51210" name="Freeform 37"/>
            <p:cNvSpPr>
              <a:spLocks/>
            </p:cNvSpPr>
            <p:nvPr/>
          </p:nvSpPr>
          <p:spPr bwMode="auto">
            <a:xfrm>
              <a:off x="2853" y="3028"/>
              <a:ext cx="450" cy="266"/>
            </a:xfrm>
            <a:custGeom>
              <a:avLst/>
              <a:gdLst>
                <a:gd name="T0" fmla="*/ 449 w 450"/>
                <a:gd name="T1" fmla="*/ 120 h 266"/>
                <a:gd name="T2" fmla="*/ 442 w 450"/>
                <a:gd name="T3" fmla="*/ 97 h 266"/>
                <a:gd name="T4" fmla="*/ 428 w 450"/>
                <a:gd name="T5" fmla="*/ 76 h 266"/>
                <a:gd name="T6" fmla="*/ 409 w 450"/>
                <a:gd name="T7" fmla="*/ 56 h 266"/>
                <a:gd name="T8" fmla="*/ 383 w 450"/>
                <a:gd name="T9" fmla="*/ 39 h 266"/>
                <a:gd name="T10" fmla="*/ 353 w 450"/>
                <a:gd name="T11" fmla="*/ 23 h 266"/>
                <a:gd name="T12" fmla="*/ 319 w 450"/>
                <a:gd name="T13" fmla="*/ 13 h 266"/>
                <a:gd name="T14" fmla="*/ 282 w 450"/>
                <a:gd name="T15" fmla="*/ 3 h 266"/>
                <a:gd name="T16" fmla="*/ 243 w 450"/>
                <a:gd name="T17" fmla="*/ 0 h 266"/>
                <a:gd name="T18" fmla="*/ 205 w 450"/>
                <a:gd name="T19" fmla="*/ 0 h 266"/>
                <a:gd name="T20" fmla="*/ 166 w 450"/>
                <a:gd name="T21" fmla="*/ 3 h 266"/>
                <a:gd name="T22" fmla="*/ 129 w 450"/>
                <a:gd name="T23" fmla="*/ 13 h 266"/>
                <a:gd name="T24" fmla="*/ 95 w 450"/>
                <a:gd name="T25" fmla="*/ 23 h 266"/>
                <a:gd name="T26" fmla="*/ 65 w 450"/>
                <a:gd name="T27" fmla="*/ 39 h 266"/>
                <a:gd name="T28" fmla="*/ 39 w 450"/>
                <a:gd name="T29" fmla="*/ 56 h 266"/>
                <a:gd name="T30" fmla="*/ 20 w 450"/>
                <a:gd name="T31" fmla="*/ 76 h 266"/>
                <a:gd name="T32" fmla="*/ 6 w 450"/>
                <a:gd name="T33" fmla="*/ 97 h 266"/>
                <a:gd name="T34" fmla="*/ 0 w 450"/>
                <a:gd name="T35" fmla="*/ 120 h 266"/>
                <a:gd name="T36" fmla="*/ 0 w 450"/>
                <a:gd name="T37" fmla="*/ 142 h 266"/>
                <a:gd name="T38" fmla="*/ 6 w 450"/>
                <a:gd name="T39" fmla="*/ 166 h 266"/>
                <a:gd name="T40" fmla="*/ 20 w 450"/>
                <a:gd name="T41" fmla="*/ 187 h 266"/>
                <a:gd name="T42" fmla="*/ 39 w 450"/>
                <a:gd name="T43" fmla="*/ 208 h 266"/>
                <a:gd name="T44" fmla="*/ 65 w 450"/>
                <a:gd name="T45" fmla="*/ 225 h 266"/>
                <a:gd name="T46" fmla="*/ 95 w 450"/>
                <a:gd name="T47" fmla="*/ 240 h 266"/>
                <a:gd name="T48" fmla="*/ 129 w 450"/>
                <a:gd name="T49" fmla="*/ 251 h 266"/>
                <a:gd name="T50" fmla="*/ 166 w 450"/>
                <a:gd name="T51" fmla="*/ 259 h 266"/>
                <a:gd name="T52" fmla="*/ 205 w 450"/>
                <a:gd name="T53" fmla="*/ 263 h 266"/>
                <a:gd name="T54" fmla="*/ 243 w 450"/>
                <a:gd name="T55" fmla="*/ 263 h 266"/>
                <a:gd name="T56" fmla="*/ 282 w 450"/>
                <a:gd name="T57" fmla="*/ 259 h 266"/>
                <a:gd name="T58" fmla="*/ 319 w 450"/>
                <a:gd name="T59" fmla="*/ 251 h 266"/>
                <a:gd name="T60" fmla="*/ 353 w 450"/>
                <a:gd name="T61" fmla="*/ 240 h 266"/>
                <a:gd name="T62" fmla="*/ 383 w 450"/>
                <a:gd name="T63" fmla="*/ 225 h 266"/>
                <a:gd name="T64" fmla="*/ 409 w 450"/>
                <a:gd name="T65" fmla="*/ 208 h 266"/>
                <a:gd name="T66" fmla="*/ 428 w 450"/>
                <a:gd name="T67" fmla="*/ 187 h 266"/>
                <a:gd name="T68" fmla="*/ 442 w 450"/>
                <a:gd name="T69" fmla="*/ 166 h 266"/>
                <a:gd name="T70" fmla="*/ 449 w 450"/>
                <a:gd name="T71" fmla="*/ 142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0"/>
                <a:gd name="T109" fmla="*/ 0 h 266"/>
                <a:gd name="T110" fmla="*/ 450 w 450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0" h="266">
                  <a:moveTo>
                    <a:pt x="449" y="132"/>
                  </a:moveTo>
                  <a:lnTo>
                    <a:pt x="449" y="120"/>
                  </a:lnTo>
                  <a:lnTo>
                    <a:pt x="445" y="108"/>
                  </a:lnTo>
                  <a:lnTo>
                    <a:pt x="442" y="97"/>
                  </a:lnTo>
                  <a:lnTo>
                    <a:pt x="436" y="86"/>
                  </a:lnTo>
                  <a:lnTo>
                    <a:pt x="428" y="76"/>
                  </a:lnTo>
                  <a:lnTo>
                    <a:pt x="418" y="65"/>
                  </a:lnTo>
                  <a:lnTo>
                    <a:pt x="409" y="56"/>
                  </a:lnTo>
                  <a:lnTo>
                    <a:pt x="396" y="47"/>
                  </a:lnTo>
                  <a:lnTo>
                    <a:pt x="383" y="39"/>
                  </a:lnTo>
                  <a:lnTo>
                    <a:pt x="368" y="31"/>
                  </a:lnTo>
                  <a:lnTo>
                    <a:pt x="353" y="23"/>
                  </a:lnTo>
                  <a:lnTo>
                    <a:pt x="337" y="17"/>
                  </a:lnTo>
                  <a:lnTo>
                    <a:pt x="319" y="13"/>
                  </a:lnTo>
                  <a:lnTo>
                    <a:pt x="300" y="7"/>
                  </a:lnTo>
                  <a:lnTo>
                    <a:pt x="282" y="3"/>
                  </a:lnTo>
                  <a:lnTo>
                    <a:pt x="263" y="2"/>
                  </a:lnTo>
                  <a:lnTo>
                    <a:pt x="243" y="0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5" y="2"/>
                  </a:lnTo>
                  <a:lnTo>
                    <a:pt x="166" y="3"/>
                  </a:lnTo>
                  <a:lnTo>
                    <a:pt x="148" y="7"/>
                  </a:lnTo>
                  <a:lnTo>
                    <a:pt x="129" y="13"/>
                  </a:lnTo>
                  <a:lnTo>
                    <a:pt x="111" y="17"/>
                  </a:lnTo>
                  <a:lnTo>
                    <a:pt x="95" y="23"/>
                  </a:lnTo>
                  <a:lnTo>
                    <a:pt x="80" y="31"/>
                  </a:lnTo>
                  <a:lnTo>
                    <a:pt x="65" y="39"/>
                  </a:lnTo>
                  <a:lnTo>
                    <a:pt x="52" y="47"/>
                  </a:lnTo>
                  <a:lnTo>
                    <a:pt x="39" y="56"/>
                  </a:lnTo>
                  <a:lnTo>
                    <a:pt x="30" y="65"/>
                  </a:lnTo>
                  <a:lnTo>
                    <a:pt x="20" y="76"/>
                  </a:lnTo>
                  <a:lnTo>
                    <a:pt x="12" y="86"/>
                  </a:lnTo>
                  <a:lnTo>
                    <a:pt x="6" y="97"/>
                  </a:lnTo>
                  <a:lnTo>
                    <a:pt x="3" y="108"/>
                  </a:lnTo>
                  <a:lnTo>
                    <a:pt x="0" y="120"/>
                  </a:lnTo>
                  <a:lnTo>
                    <a:pt x="0" y="132"/>
                  </a:lnTo>
                  <a:lnTo>
                    <a:pt x="0" y="142"/>
                  </a:lnTo>
                  <a:lnTo>
                    <a:pt x="3" y="154"/>
                  </a:lnTo>
                  <a:lnTo>
                    <a:pt x="6" y="166"/>
                  </a:lnTo>
                  <a:lnTo>
                    <a:pt x="12" y="177"/>
                  </a:lnTo>
                  <a:lnTo>
                    <a:pt x="20" y="187"/>
                  </a:lnTo>
                  <a:lnTo>
                    <a:pt x="30" y="198"/>
                  </a:lnTo>
                  <a:lnTo>
                    <a:pt x="39" y="208"/>
                  </a:lnTo>
                  <a:lnTo>
                    <a:pt x="52" y="217"/>
                  </a:lnTo>
                  <a:lnTo>
                    <a:pt x="65" y="225"/>
                  </a:lnTo>
                  <a:lnTo>
                    <a:pt x="80" y="233"/>
                  </a:lnTo>
                  <a:lnTo>
                    <a:pt x="95" y="240"/>
                  </a:lnTo>
                  <a:lnTo>
                    <a:pt x="111" y="246"/>
                  </a:lnTo>
                  <a:lnTo>
                    <a:pt x="129" y="251"/>
                  </a:lnTo>
                  <a:lnTo>
                    <a:pt x="148" y="255"/>
                  </a:lnTo>
                  <a:lnTo>
                    <a:pt x="166" y="259"/>
                  </a:lnTo>
                  <a:lnTo>
                    <a:pt x="185" y="262"/>
                  </a:lnTo>
                  <a:lnTo>
                    <a:pt x="205" y="263"/>
                  </a:lnTo>
                  <a:lnTo>
                    <a:pt x="223" y="265"/>
                  </a:lnTo>
                  <a:lnTo>
                    <a:pt x="243" y="263"/>
                  </a:lnTo>
                  <a:lnTo>
                    <a:pt x="263" y="262"/>
                  </a:lnTo>
                  <a:lnTo>
                    <a:pt x="282" y="259"/>
                  </a:lnTo>
                  <a:lnTo>
                    <a:pt x="300" y="255"/>
                  </a:lnTo>
                  <a:lnTo>
                    <a:pt x="319" y="251"/>
                  </a:lnTo>
                  <a:lnTo>
                    <a:pt x="337" y="246"/>
                  </a:lnTo>
                  <a:lnTo>
                    <a:pt x="353" y="240"/>
                  </a:lnTo>
                  <a:lnTo>
                    <a:pt x="368" y="233"/>
                  </a:lnTo>
                  <a:lnTo>
                    <a:pt x="383" y="225"/>
                  </a:lnTo>
                  <a:lnTo>
                    <a:pt x="396" y="217"/>
                  </a:lnTo>
                  <a:lnTo>
                    <a:pt x="409" y="208"/>
                  </a:lnTo>
                  <a:lnTo>
                    <a:pt x="418" y="198"/>
                  </a:lnTo>
                  <a:lnTo>
                    <a:pt x="428" y="187"/>
                  </a:lnTo>
                  <a:lnTo>
                    <a:pt x="436" y="177"/>
                  </a:lnTo>
                  <a:lnTo>
                    <a:pt x="442" y="166"/>
                  </a:lnTo>
                  <a:lnTo>
                    <a:pt x="445" y="154"/>
                  </a:lnTo>
                  <a:lnTo>
                    <a:pt x="449" y="142"/>
                  </a:lnTo>
                  <a:lnTo>
                    <a:pt x="449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Freeform 38"/>
            <p:cNvSpPr>
              <a:spLocks/>
            </p:cNvSpPr>
            <p:nvPr/>
          </p:nvSpPr>
          <p:spPr bwMode="auto">
            <a:xfrm>
              <a:off x="4246" y="3230"/>
              <a:ext cx="451" cy="266"/>
            </a:xfrm>
            <a:custGeom>
              <a:avLst/>
              <a:gdLst>
                <a:gd name="T0" fmla="*/ 448 w 451"/>
                <a:gd name="T1" fmla="*/ 120 h 266"/>
                <a:gd name="T2" fmla="*/ 441 w 451"/>
                <a:gd name="T3" fmla="*/ 98 h 266"/>
                <a:gd name="T4" fmla="*/ 429 w 451"/>
                <a:gd name="T5" fmla="*/ 76 h 266"/>
                <a:gd name="T6" fmla="*/ 409 w 451"/>
                <a:gd name="T7" fmla="*/ 56 h 266"/>
                <a:gd name="T8" fmla="*/ 383 w 451"/>
                <a:gd name="T9" fmla="*/ 39 h 266"/>
                <a:gd name="T10" fmla="*/ 353 w 451"/>
                <a:gd name="T11" fmla="*/ 24 h 266"/>
                <a:gd name="T12" fmla="*/ 319 w 451"/>
                <a:gd name="T13" fmla="*/ 13 h 266"/>
                <a:gd name="T14" fmla="*/ 283 w 451"/>
                <a:gd name="T15" fmla="*/ 5 h 266"/>
                <a:gd name="T16" fmla="*/ 243 w 451"/>
                <a:gd name="T17" fmla="*/ 0 h 266"/>
                <a:gd name="T18" fmla="*/ 205 w 451"/>
                <a:gd name="T19" fmla="*/ 0 h 266"/>
                <a:gd name="T20" fmla="*/ 166 w 451"/>
                <a:gd name="T21" fmla="*/ 5 h 266"/>
                <a:gd name="T22" fmla="*/ 129 w 451"/>
                <a:gd name="T23" fmla="*/ 13 h 266"/>
                <a:gd name="T24" fmla="*/ 95 w 451"/>
                <a:gd name="T25" fmla="*/ 24 h 266"/>
                <a:gd name="T26" fmla="*/ 66 w 451"/>
                <a:gd name="T27" fmla="*/ 39 h 266"/>
                <a:gd name="T28" fmla="*/ 40 w 451"/>
                <a:gd name="T29" fmla="*/ 56 h 266"/>
                <a:gd name="T30" fmla="*/ 20 w 451"/>
                <a:gd name="T31" fmla="*/ 76 h 266"/>
                <a:gd name="T32" fmla="*/ 6 w 451"/>
                <a:gd name="T33" fmla="*/ 98 h 266"/>
                <a:gd name="T34" fmla="*/ 1 w 451"/>
                <a:gd name="T35" fmla="*/ 120 h 266"/>
                <a:gd name="T36" fmla="*/ 1 w 451"/>
                <a:gd name="T37" fmla="*/ 144 h 266"/>
                <a:gd name="T38" fmla="*/ 6 w 451"/>
                <a:gd name="T39" fmla="*/ 166 h 266"/>
                <a:gd name="T40" fmla="*/ 20 w 451"/>
                <a:gd name="T41" fmla="*/ 188 h 266"/>
                <a:gd name="T42" fmla="*/ 40 w 451"/>
                <a:gd name="T43" fmla="*/ 208 h 266"/>
                <a:gd name="T44" fmla="*/ 66 w 451"/>
                <a:gd name="T45" fmla="*/ 225 h 266"/>
                <a:gd name="T46" fmla="*/ 95 w 451"/>
                <a:gd name="T47" fmla="*/ 240 h 266"/>
                <a:gd name="T48" fmla="*/ 129 w 451"/>
                <a:gd name="T49" fmla="*/ 251 h 266"/>
                <a:gd name="T50" fmla="*/ 166 w 451"/>
                <a:gd name="T51" fmla="*/ 259 h 266"/>
                <a:gd name="T52" fmla="*/ 205 w 451"/>
                <a:gd name="T53" fmla="*/ 265 h 266"/>
                <a:gd name="T54" fmla="*/ 243 w 451"/>
                <a:gd name="T55" fmla="*/ 265 h 266"/>
                <a:gd name="T56" fmla="*/ 283 w 451"/>
                <a:gd name="T57" fmla="*/ 259 h 266"/>
                <a:gd name="T58" fmla="*/ 319 w 451"/>
                <a:gd name="T59" fmla="*/ 251 h 266"/>
                <a:gd name="T60" fmla="*/ 353 w 451"/>
                <a:gd name="T61" fmla="*/ 240 h 266"/>
                <a:gd name="T62" fmla="*/ 383 w 451"/>
                <a:gd name="T63" fmla="*/ 225 h 266"/>
                <a:gd name="T64" fmla="*/ 409 w 451"/>
                <a:gd name="T65" fmla="*/ 208 h 266"/>
                <a:gd name="T66" fmla="*/ 429 w 451"/>
                <a:gd name="T67" fmla="*/ 188 h 266"/>
                <a:gd name="T68" fmla="*/ 441 w 451"/>
                <a:gd name="T69" fmla="*/ 166 h 266"/>
                <a:gd name="T70" fmla="*/ 448 w 451"/>
                <a:gd name="T71" fmla="*/ 144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1"/>
                <a:gd name="T109" fmla="*/ 0 h 266"/>
                <a:gd name="T110" fmla="*/ 451 w 451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1" h="266">
                  <a:moveTo>
                    <a:pt x="450" y="132"/>
                  </a:moveTo>
                  <a:lnTo>
                    <a:pt x="448" y="120"/>
                  </a:lnTo>
                  <a:lnTo>
                    <a:pt x="446" y="108"/>
                  </a:lnTo>
                  <a:lnTo>
                    <a:pt x="441" y="98"/>
                  </a:lnTo>
                  <a:lnTo>
                    <a:pt x="436" y="87"/>
                  </a:lnTo>
                  <a:lnTo>
                    <a:pt x="429" y="76"/>
                  </a:lnTo>
                  <a:lnTo>
                    <a:pt x="419" y="65"/>
                  </a:lnTo>
                  <a:lnTo>
                    <a:pt x="409" y="56"/>
                  </a:lnTo>
                  <a:lnTo>
                    <a:pt x="396" y="47"/>
                  </a:lnTo>
                  <a:lnTo>
                    <a:pt x="383" y="39"/>
                  </a:lnTo>
                  <a:lnTo>
                    <a:pt x="369" y="31"/>
                  </a:lnTo>
                  <a:lnTo>
                    <a:pt x="353" y="24"/>
                  </a:lnTo>
                  <a:lnTo>
                    <a:pt x="336" y="17"/>
                  </a:lnTo>
                  <a:lnTo>
                    <a:pt x="319" y="13"/>
                  </a:lnTo>
                  <a:lnTo>
                    <a:pt x="301" y="7"/>
                  </a:lnTo>
                  <a:lnTo>
                    <a:pt x="283" y="5"/>
                  </a:lnTo>
                  <a:lnTo>
                    <a:pt x="263" y="2"/>
                  </a:lnTo>
                  <a:lnTo>
                    <a:pt x="243" y="0"/>
                  </a:lnTo>
                  <a:lnTo>
                    <a:pt x="225" y="0"/>
                  </a:lnTo>
                  <a:lnTo>
                    <a:pt x="205" y="0"/>
                  </a:lnTo>
                  <a:lnTo>
                    <a:pt x="185" y="2"/>
                  </a:lnTo>
                  <a:lnTo>
                    <a:pt x="166" y="5"/>
                  </a:lnTo>
                  <a:lnTo>
                    <a:pt x="148" y="7"/>
                  </a:lnTo>
                  <a:lnTo>
                    <a:pt x="129" y="13"/>
                  </a:lnTo>
                  <a:lnTo>
                    <a:pt x="111" y="17"/>
                  </a:lnTo>
                  <a:lnTo>
                    <a:pt x="95" y="24"/>
                  </a:lnTo>
                  <a:lnTo>
                    <a:pt x="80" y="31"/>
                  </a:lnTo>
                  <a:lnTo>
                    <a:pt x="66" y="39"/>
                  </a:lnTo>
                  <a:lnTo>
                    <a:pt x="52" y="47"/>
                  </a:lnTo>
                  <a:lnTo>
                    <a:pt x="40" y="56"/>
                  </a:lnTo>
                  <a:lnTo>
                    <a:pt x="30" y="65"/>
                  </a:lnTo>
                  <a:lnTo>
                    <a:pt x="20" y="76"/>
                  </a:lnTo>
                  <a:lnTo>
                    <a:pt x="13" y="87"/>
                  </a:lnTo>
                  <a:lnTo>
                    <a:pt x="6" y="98"/>
                  </a:lnTo>
                  <a:lnTo>
                    <a:pt x="3" y="108"/>
                  </a:lnTo>
                  <a:lnTo>
                    <a:pt x="1" y="120"/>
                  </a:lnTo>
                  <a:lnTo>
                    <a:pt x="0" y="132"/>
                  </a:lnTo>
                  <a:lnTo>
                    <a:pt x="1" y="144"/>
                  </a:lnTo>
                  <a:lnTo>
                    <a:pt x="3" y="156"/>
                  </a:lnTo>
                  <a:lnTo>
                    <a:pt x="6" y="166"/>
                  </a:lnTo>
                  <a:lnTo>
                    <a:pt x="13" y="177"/>
                  </a:lnTo>
                  <a:lnTo>
                    <a:pt x="20" y="188"/>
                  </a:lnTo>
                  <a:lnTo>
                    <a:pt x="30" y="198"/>
                  </a:lnTo>
                  <a:lnTo>
                    <a:pt x="40" y="208"/>
                  </a:lnTo>
                  <a:lnTo>
                    <a:pt x="52" y="217"/>
                  </a:lnTo>
                  <a:lnTo>
                    <a:pt x="66" y="225"/>
                  </a:lnTo>
                  <a:lnTo>
                    <a:pt x="80" y="233"/>
                  </a:lnTo>
                  <a:lnTo>
                    <a:pt x="95" y="240"/>
                  </a:lnTo>
                  <a:lnTo>
                    <a:pt x="111" y="246"/>
                  </a:lnTo>
                  <a:lnTo>
                    <a:pt x="129" y="251"/>
                  </a:lnTo>
                  <a:lnTo>
                    <a:pt x="148" y="257"/>
                  </a:lnTo>
                  <a:lnTo>
                    <a:pt x="166" y="259"/>
                  </a:lnTo>
                  <a:lnTo>
                    <a:pt x="185" y="262"/>
                  </a:lnTo>
                  <a:lnTo>
                    <a:pt x="205" y="265"/>
                  </a:lnTo>
                  <a:lnTo>
                    <a:pt x="225" y="265"/>
                  </a:lnTo>
                  <a:lnTo>
                    <a:pt x="243" y="265"/>
                  </a:lnTo>
                  <a:lnTo>
                    <a:pt x="263" y="262"/>
                  </a:lnTo>
                  <a:lnTo>
                    <a:pt x="283" y="259"/>
                  </a:lnTo>
                  <a:lnTo>
                    <a:pt x="301" y="257"/>
                  </a:lnTo>
                  <a:lnTo>
                    <a:pt x="319" y="251"/>
                  </a:lnTo>
                  <a:lnTo>
                    <a:pt x="336" y="246"/>
                  </a:lnTo>
                  <a:lnTo>
                    <a:pt x="353" y="240"/>
                  </a:lnTo>
                  <a:lnTo>
                    <a:pt x="369" y="233"/>
                  </a:lnTo>
                  <a:lnTo>
                    <a:pt x="383" y="225"/>
                  </a:lnTo>
                  <a:lnTo>
                    <a:pt x="396" y="217"/>
                  </a:lnTo>
                  <a:lnTo>
                    <a:pt x="409" y="208"/>
                  </a:lnTo>
                  <a:lnTo>
                    <a:pt x="419" y="198"/>
                  </a:lnTo>
                  <a:lnTo>
                    <a:pt x="429" y="188"/>
                  </a:lnTo>
                  <a:lnTo>
                    <a:pt x="436" y="177"/>
                  </a:lnTo>
                  <a:lnTo>
                    <a:pt x="441" y="166"/>
                  </a:lnTo>
                  <a:lnTo>
                    <a:pt x="446" y="156"/>
                  </a:lnTo>
                  <a:lnTo>
                    <a:pt x="448" y="144"/>
                  </a:lnTo>
                  <a:lnTo>
                    <a:pt x="450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Freeform 39"/>
            <p:cNvSpPr>
              <a:spLocks/>
            </p:cNvSpPr>
            <p:nvPr/>
          </p:nvSpPr>
          <p:spPr bwMode="auto">
            <a:xfrm>
              <a:off x="3751" y="2880"/>
              <a:ext cx="450" cy="266"/>
            </a:xfrm>
            <a:custGeom>
              <a:avLst/>
              <a:gdLst>
                <a:gd name="T0" fmla="*/ 0 w 450"/>
                <a:gd name="T1" fmla="*/ 144 h 266"/>
                <a:gd name="T2" fmla="*/ 8 w 450"/>
                <a:gd name="T3" fmla="*/ 166 h 266"/>
                <a:gd name="T4" fmla="*/ 20 w 450"/>
                <a:gd name="T5" fmla="*/ 188 h 266"/>
                <a:gd name="T6" fmla="*/ 40 w 450"/>
                <a:gd name="T7" fmla="*/ 208 h 266"/>
                <a:gd name="T8" fmla="*/ 65 w 450"/>
                <a:gd name="T9" fmla="*/ 226 h 266"/>
                <a:gd name="T10" fmla="*/ 95 w 450"/>
                <a:gd name="T11" fmla="*/ 241 h 266"/>
                <a:gd name="T12" fmla="*/ 129 w 450"/>
                <a:gd name="T13" fmla="*/ 253 h 266"/>
                <a:gd name="T14" fmla="*/ 166 w 450"/>
                <a:gd name="T15" fmla="*/ 259 h 266"/>
                <a:gd name="T16" fmla="*/ 205 w 450"/>
                <a:gd name="T17" fmla="*/ 263 h 266"/>
                <a:gd name="T18" fmla="*/ 244 w 450"/>
                <a:gd name="T19" fmla="*/ 263 h 266"/>
                <a:gd name="T20" fmla="*/ 283 w 450"/>
                <a:gd name="T21" fmla="*/ 259 h 266"/>
                <a:gd name="T22" fmla="*/ 319 w 450"/>
                <a:gd name="T23" fmla="*/ 251 h 266"/>
                <a:gd name="T24" fmla="*/ 353 w 450"/>
                <a:gd name="T25" fmla="*/ 241 h 266"/>
                <a:gd name="T26" fmla="*/ 383 w 450"/>
                <a:gd name="T27" fmla="*/ 225 h 266"/>
                <a:gd name="T28" fmla="*/ 409 w 450"/>
                <a:gd name="T29" fmla="*/ 208 h 266"/>
                <a:gd name="T30" fmla="*/ 428 w 450"/>
                <a:gd name="T31" fmla="*/ 188 h 266"/>
                <a:gd name="T32" fmla="*/ 442 w 450"/>
                <a:gd name="T33" fmla="*/ 166 h 266"/>
                <a:gd name="T34" fmla="*/ 449 w 450"/>
                <a:gd name="T35" fmla="*/ 144 h 266"/>
                <a:gd name="T36" fmla="*/ 449 w 450"/>
                <a:gd name="T37" fmla="*/ 120 h 266"/>
                <a:gd name="T38" fmla="*/ 442 w 450"/>
                <a:gd name="T39" fmla="*/ 98 h 266"/>
                <a:gd name="T40" fmla="*/ 428 w 450"/>
                <a:gd name="T41" fmla="*/ 76 h 266"/>
                <a:gd name="T42" fmla="*/ 409 w 450"/>
                <a:gd name="T43" fmla="*/ 56 h 266"/>
                <a:gd name="T44" fmla="*/ 383 w 450"/>
                <a:gd name="T45" fmla="*/ 39 h 266"/>
                <a:gd name="T46" fmla="*/ 353 w 450"/>
                <a:gd name="T47" fmla="*/ 23 h 266"/>
                <a:gd name="T48" fmla="*/ 319 w 450"/>
                <a:gd name="T49" fmla="*/ 11 h 266"/>
                <a:gd name="T50" fmla="*/ 283 w 450"/>
                <a:gd name="T51" fmla="*/ 3 h 266"/>
                <a:gd name="T52" fmla="*/ 244 w 450"/>
                <a:gd name="T53" fmla="*/ 1 h 266"/>
                <a:gd name="T54" fmla="*/ 205 w 450"/>
                <a:gd name="T55" fmla="*/ 1 h 266"/>
                <a:gd name="T56" fmla="*/ 166 w 450"/>
                <a:gd name="T57" fmla="*/ 3 h 266"/>
                <a:gd name="T58" fmla="*/ 129 w 450"/>
                <a:gd name="T59" fmla="*/ 11 h 266"/>
                <a:gd name="T60" fmla="*/ 95 w 450"/>
                <a:gd name="T61" fmla="*/ 23 h 266"/>
                <a:gd name="T62" fmla="*/ 65 w 450"/>
                <a:gd name="T63" fmla="*/ 39 h 266"/>
                <a:gd name="T64" fmla="*/ 40 w 450"/>
                <a:gd name="T65" fmla="*/ 56 h 266"/>
                <a:gd name="T66" fmla="*/ 20 w 450"/>
                <a:gd name="T67" fmla="*/ 77 h 266"/>
                <a:gd name="T68" fmla="*/ 8 w 450"/>
                <a:gd name="T69" fmla="*/ 98 h 266"/>
                <a:gd name="T70" fmla="*/ 0 w 450"/>
                <a:gd name="T71" fmla="*/ 120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0"/>
                <a:gd name="T109" fmla="*/ 0 h 266"/>
                <a:gd name="T110" fmla="*/ 450 w 450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0" h="266">
                  <a:moveTo>
                    <a:pt x="0" y="132"/>
                  </a:moveTo>
                  <a:lnTo>
                    <a:pt x="0" y="144"/>
                  </a:lnTo>
                  <a:lnTo>
                    <a:pt x="3" y="156"/>
                  </a:lnTo>
                  <a:lnTo>
                    <a:pt x="8" y="166"/>
                  </a:lnTo>
                  <a:lnTo>
                    <a:pt x="12" y="178"/>
                  </a:lnTo>
                  <a:lnTo>
                    <a:pt x="20" y="188"/>
                  </a:lnTo>
                  <a:lnTo>
                    <a:pt x="30" y="198"/>
                  </a:lnTo>
                  <a:lnTo>
                    <a:pt x="40" y="208"/>
                  </a:lnTo>
                  <a:lnTo>
                    <a:pt x="52" y="217"/>
                  </a:lnTo>
                  <a:lnTo>
                    <a:pt x="65" y="226"/>
                  </a:lnTo>
                  <a:lnTo>
                    <a:pt x="80" y="233"/>
                  </a:lnTo>
                  <a:lnTo>
                    <a:pt x="95" y="241"/>
                  </a:lnTo>
                  <a:lnTo>
                    <a:pt x="111" y="246"/>
                  </a:lnTo>
                  <a:lnTo>
                    <a:pt x="129" y="253"/>
                  </a:lnTo>
                  <a:lnTo>
                    <a:pt x="148" y="257"/>
                  </a:lnTo>
                  <a:lnTo>
                    <a:pt x="166" y="259"/>
                  </a:lnTo>
                  <a:lnTo>
                    <a:pt x="185" y="263"/>
                  </a:lnTo>
                  <a:lnTo>
                    <a:pt x="205" y="263"/>
                  </a:lnTo>
                  <a:lnTo>
                    <a:pt x="225" y="265"/>
                  </a:lnTo>
                  <a:lnTo>
                    <a:pt x="244" y="263"/>
                  </a:lnTo>
                  <a:lnTo>
                    <a:pt x="263" y="262"/>
                  </a:lnTo>
                  <a:lnTo>
                    <a:pt x="283" y="259"/>
                  </a:lnTo>
                  <a:lnTo>
                    <a:pt x="302" y="257"/>
                  </a:lnTo>
                  <a:lnTo>
                    <a:pt x="319" y="251"/>
                  </a:lnTo>
                  <a:lnTo>
                    <a:pt x="337" y="246"/>
                  </a:lnTo>
                  <a:lnTo>
                    <a:pt x="353" y="241"/>
                  </a:lnTo>
                  <a:lnTo>
                    <a:pt x="369" y="233"/>
                  </a:lnTo>
                  <a:lnTo>
                    <a:pt x="383" y="225"/>
                  </a:lnTo>
                  <a:lnTo>
                    <a:pt x="396" y="217"/>
                  </a:lnTo>
                  <a:lnTo>
                    <a:pt x="409" y="208"/>
                  </a:lnTo>
                  <a:lnTo>
                    <a:pt x="419" y="198"/>
                  </a:lnTo>
                  <a:lnTo>
                    <a:pt x="428" y="188"/>
                  </a:lnTo>
                  <a:lnTo>
                    <a:pt x="436" y="178"/>
                  </a:lnTo>
                  <a:lnTo>
                    <a:pt x="442" y="166"/>
                  </a:lnTo>
                  <a:lnTo>
                    <a:pt x="446" y="154"/>
                  </a:lnTo>
                  <a:lnTo>
                    <a:pt x="449" y="144"/>
                  </a:lnTo>
                  <a:lnTo>
                    <a:pt x="449" y="132"/>
                  </a:lnTo>
                  <a:lnTo>
                    <a:pt x="449" y="120"/>
                  </a:lnTo>
                  <a:lnTo>
                    <a:pt x="446" y="108"/>
                  </a:lnTo>
                  <a:lnTo>
                    <a:pt x="442" y="98"/>
                  </a:lnTo>
                  <a:lnTo>
                    <a:pt x="436" y="86"/>
                  </a:lnTo>
                  <a:lnTo>
                    <a:pt x="428" y="76"/>
                  </a:lnTo>
                  <a:lnTo>
                    <a:pt x="418" y="66"/>
                  </a:lnTo>
                  <a:lnTo>
                    <a:pt x="409" y="56"/>
                  </a:lnTo>
                  <a:lnTo>
                    <a:pt x="396" y="47"/>
                  </a:lnTo>
                  <a:lnTo>
                    <a:pt x="383" y="39"/>
                  </a:lnTo>
                  <a:lnTo>
                    <a:pt x="369" y="31"/>
                  </a:lnTo>
                  <a:lnTo>
                    <a:pt x="353" y="23"/>
                  </a:lnTo>
                  <a:lnTo>
                    <a:pt x="337" y="18"/>
                  </a:lnTo>
                  <a:lnTo>
                    <a:pt x="319" y="11"/>
                  </a:lnTo>
                  <a:lnTo>
                    <a:pt x="302" y="7"/>
                  </a:lnTo>
                  <a:lnTo>
                    <a:pt x="283" y="3"/>
                  </a:lnTo>
                  <a:lnTo>
                    <a:pt x="263" y="2"/>
                  </a:lnTo>
                  <a:lnTo>
                    <a:pt x="244" y="1"/>
                  </a:lnTo>
                  <a:lnTo>
                    <a:pt x="223" y="0"/>
                  </a:lnTo>
                  <a:lnTo>
                    <a:pt x="205" y="1"/>
                  </a:lnTo>
                  <a:lnTo>
                    <a:pt x="185" y="2"/>
                  </a:lnTo>
                  <a:lnTo>
                    <a:pt x="166" y="3"/>
                  </a:lnTo>
                  <a:lnTo>
                    <a:pt x="148" y="7"/>
                  </a:lnTo>
                  <a:lnTo>
                    <a:pt x="129" y="11"/>
                  </a:lnTo>
                  <a:lnTo>
                    <a:pt x="111" y="18"/>
                  </a:lnTo>
                  <a:lnTo>
                    <a:pt x="95" y="23"/>
                  </a:lnTo>
                  <a:lnTo>
                    <a:pt x="80" y="31"/>
                  </a:lnTo>
                  <a:lnTo>
                    <a:pt x="65" y="39"/>
                  </a:lnTo>
                  <a:lnTo>
                    <a:pt x="52" y="47"/>
                  </a:lnTo>
                  <a:lnTo>
                    <a:pt x="40" y="56"/>
                  </a:lnTo>
                  <a:lnTo>
                    <a:pt x="29" y="66"/>
                  </a:lnTo>
                  <a:lnTo>
                    <a:pt x="20" y="77"/>
                  </a:lnTo>
                  <a:lnTo>
                    <a:pt x="12" y="86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0" y="120"/>
                  </a:lnTo>
                  <a:lnTo>
                    <a:pt x="0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Freeform 40"/>
            <p:cNvSpPr>
              <a:spLocks/>
            </p:cNvSpPr>
            <p:nvPr/>
          </p:nvSpPr>
          <p:spPr bwMode="auto">
            <a:xfrm>
              <a:off x="2449" y="3223"/>
              <a:ext cx="450" cy="265"/>
            </a:xfrm>
            <a:custGeom>
              <a:avLst/>
              <a:gdLst>
                <a:gd name="T0" fmla="*/ 447 w 450"/>
                <a:gd name="T1" fmla="*/ 120 h 265"/>
                <a:gd name="T2" fmla="*/ 442 w 450"/>
                <a:gd name="T3" fmla="*/ 98 h 265"/>
                <a:gd name="T4" fmla="*/ 428 w 450"/>
                <a:gd name="T5" fmla="*/ 75 h 265"/>
                <a:gd name="T6" fmla="*/ 408 w 450"/>
                <a:gd name="T7" fmla="*/ 56 h 265"/>
                <a:gd name="T8" fmla="*/ 383 w 450"/>
                <a:gd name="T9" fmla="*/ 39 h 265"/>
                <a:gd name="T10" fmla="*/ 353 w 450"/>
                <a:gd name="T11" fmla="*/ 23 h 265"/>
                <a:gd name="T12" fmla="*/ 319 w 450"/>
                <a:gd name="T13" fmla="*/ 13 h 265"/>
                <a:gd name="T14" fmla="*/ 283 w 450"/>
                <a:gd name="T15" fmla="*/ 5 h 265"/>
                <a:gd name="T16" fmla="*/ 243 w 450"/>
                <a:gd name="T17" fmla="*/ 1 h 265"/>
                <a:gd name="T18" fmla="*/ 205 w 450"/>
                <a:gd name="T19" fmla="*/ 1 h 265"/>
                <a:gd name="T20" fmla="*/ 166 w 450"/>
                <a:gd name="T21" fmla="*/ 5 h 265"/>
                <a:gd name="T22" fmla="*/ 129 w 450"/>
                <a:gd name="T23" fmla="*/ 13 h 265"/>
                <a:gd name="T24" fmla="*/ 95 w 450"/>
                <a:gd name="T25" fmla="*/ 23 h 265"/>
                <a:gd name="T26" fmla="*/ 65 w 450"/>
                <a:gd name="T27" fmla="*/ 39 h 265"/>
                <a:gd name="T28" fmla="*/ 40 w 450"/>
                <a:gd name="T29" fmla="*/ 56 h 265"/>
                <a:gd name="T30" fmla="*/ 20 w 450"/>
                <a:gd name="T31" fmla="*/ 75 h 265"/>
                <a:gd name="T32" fmla="*/ 6 w 450"/>
                <a:gd name="T33" fmla="*/ 98 h 265"/>
                <a:gd name="T34" fmla="*/ 0 w 450"/>
                <a:gd name="T35" fmla="*/ 120 h 265"/>
                <a:gd name="T36" fmla="*/ 0 w 450"/>
                <a:gd name="T37" fmla="*/ 143 h 265"/>
                <a:gd name="T38" fmla="*/ 6 w 450"/>
                <a:gd name="T39" fmla="*/ 165 h 265"/>
                <a:gd name="T40" fmla="*/ 20 w 450"/>
                <a:gd name="T41" fmla="*/ 188 h 265"/>
                <a:gd name="T42" fmla="*/ 40 w 450"/>
                <a:gd name="T43" fmla="*/ 207 h 265"/>
                <a:gd name="T44" fmla="*/ 65 w 450"/>
                <a:gd name="T45" fmla="*/ 224 h 265"/>
                <a:gd name="T46" fmla="*/ 95 w 450"/>
                <a:gd name="T47" fmla="*/ 240 h 265"/>
                <a:gd name="T48" fmla="*/ 129 w 450"/>
                <a:gd name="T49" fmla="*/ 250 h 265"/>
                <a:gd name="T50" fmla="*/ 166 w 450"/>
                <a:gd name="T51" fmla="*/ 258 h 265"/>
                <a:gd name="T52" fmla="*/ 205 w 450"/>
                <a:gd name="T53" fmla="*/ 264 h 265"/>
                <a:gd name="T54" fmla="*/ 243 w 450"/>
                <a:gd name="T55" fmla="*/ 264 h 265"/>
                <a:gd name="T56" fmla="*/ 283 w 450"/>
                <a:gd name="T57" fmla="*/ 258 h 265"/>
                <a:gd name="T58" fmla="*/ 319 w 450"/>
                <a:gd name="T59" fmla="*/ 250 h 265"/>
                <a:gd name="T60" fmla="*/ 353 w 450"/>
                <a:gd name="T61" fmla="*/ 240 h 265"/>
                <a:gd name="T62" fmla="*/ 383 w 450"/>
                <a:gd name="T63" fmla="*/ 224 h 265"/>
                <a:gd name="T64" fmla="*/ 408 w 450"/>
                <a:gd name="T65" fmla="*/ 207 h 265"/>
                <a:gd name="T66" fmla="*/ 428 w 450"/>
                <a:gd name="T67" fmla="*/ 188 h 265"/>
                <a:gd name="T68" fmla="*/ 442 w 450"/>
                <a:gd name="T69" fmla="*/ 165 h 265"/>
                <a:gd name="T70" fmla="*/ 447 w 450"/>
                <a:gd name="T71" fmla="*/ 143 h 2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0"/>
                <a:gd name="T109" fmla="*/ 0 h 265"/>
                <a:gd name="T110" fmla="*/ 450 w 450"/>
                <a:gd name="T111" fmla="*/ 265 h 2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0" h="265">
                  <a:moveTo>
                    <a:pt x="449" y="132"/>
                  </a:moveTo>
                  <a:lnTo>
                    <a:pt x="447" y="120"/>
                  </a:lnTo>
                  <a:lnTo>
                    <a:pt x="445" y="108"/>
                  </a:lnTo>
                  <a:lnTo>
                    <a:pt x="442" y="98"/>
                  </a:lnTo>
                  <a:lnTo>
                    <a:pt x="435" y="87"/>
                  </a:lnTo>
                  <a:lnTo>
                    <a:pt x="428" y="75"/>
                  </a:lnTo>
                  <a:lnTo>
                    <a:pt x="418" y="66"/>
                  </a:lnTo>
                  <a:lnTo>
                    <a:pt x="408" y="56"/>
                  </a:lnTo>
                  <a:lnTo>
                    <a:pt x="396" y="47"/>
                  </a:lnTo>
                  <a:lnTo>
                    <a:pt x="383" y="39"/>
                  </a:lnTo>
                  <a:lnTo>
                    <a:pt x="369" y="31"/>
                  </a:lnTo>
                  <a:lnTo>
                    <a:pt x="353" y="23"/>
                  </a:lnTo>
                  <a:lnTo>
                    <a:pt x="337" y="18"/>
                  </a:lnTo>
                  <a:lnTo>
                    <a:pt x="319" y="13"/>
                  </a:lnTo>
                  <a:lnTo>
                    <a:pt x="300" y="7"/>
                  </a:lnTo>
                  <a:lnTo>
                    <a:pt x="283" y="5"/>
                  </a:lnTo>
                  <a:lnTo>
                    <a:pt x="263" y="2"/>
                  </a:lnTo>
                  <a:lnTo>
                    <a:pt x="243" y="1"/>
                  </a:lnTo>
                  <a:lnTo>
                    <a:pt x="223" y="0"/>
                  </a:lnTo>
                  <a:lnTo>
                    <a:pt x="205" y="1"/>
                  </a:lnTo>
                  <a:lnTo>
                    <a:pt x="185" y="2"/>
                  </a:lnTo>
                  <a:lnTo>
                    <a:pt x="166" y="5"/>
                  </a:lnTo>
                  <a:lnTo>
                    <a:pt x="146" y="7"/>
                  </a:lnTo>
                  <a:lnTo>
                    <a:pt x="129" y="13"/>
                  </a:lnTo>
                  <a:lnTo>
                    <a:pt x="111" y="18"/>
                  </a:lnTo>
                  <a:lnTo>
                    <a:pt x="95" y="23"/>
                  </a:lnTo>
                  <a:lnTo>
                    <a:pt x="80" y="31"/>
                  </a:lnTo>
                  <a:lnTo>
                    <a:pt x="65" y="39"/>
                  </a:lnTo>
                  <a:lnTo>
                    <a:pt x="52" y="47"/>
                  </a:lnTo>
                  <a:lnTo>
                    <a:pt x="40" y="56"/>
                  </a:lnTo>
                  <a:lnTo>
                    <a:pt x="29" y="66"/>
                  </a:lnTo>
                  <a:lnTo>
                    <a:pt x="20" y="75"/>
                  </a:lnTo>
                  <a:lnTo>
                    <a:pt x="12" y="87"/>
                  </a:lnTo>
                  <a:lnTo>
                    <a:pt x="6" y="98"/>
                  </a:lnTo>
                  <a:lnTo>
                    <a:pt x="3" y="108"/>
                  </a:lnTo>
                  <a:lnTo>
                    <a:pt x="0" y="120"/>
                  </a:lnTo>
                  <a:lnTo>
                    <a:pt x="0" y="132"/>
                  </a:lnTo>
                  <a:lnTo>
                    <a:pt x="0" y="143"/>
                  </a:lnTo>
                  <a:lnTo>
                    <a:pt x="3" y="154"/>
                  </a:lnTo>
                  <a:lnTo>
                    <a:pt x="6" y="165"/>
                  </a:lnTo>
                  <a:lnTo>
                    <a:pt x="12" y="177"/>
                  </a:lnTo>
                  <a:lnTo>
                    <a:pt x="20" y="188"/>
                  </a:lnTo>
                  <a:lnTo>
                    <a:pt x="29" y="198"/>
                  </a:lnTo>
                  <a:lnTo>
                    <a:pt x="40" y="207"/>
                  </a:lnTo>
                  <a:lnTo>
                    <a:pt x="52" y="216"/>
                  </a:lnTo>
                  <a:lnTo>
                    <a:pt x="65" y="224"/>
                  </a:lnTo>
                  <a:lnTo>
                    <a:pt x="80" y="232"/>
                  </a:lnTo>
                  <a:lnTo>
                    <a:pt x="95" y="240"/>
                  </a:lnTo>
                  <a:lnTo>
                    <a:pt x="111" y="245"/>
                  </a:lnTo>
                  <a:lnTo>
                    <a:pt x="129" y="250"/>
                  </a:lnTo>
                  <a:lnTo>
                    <a:pt x="146" y="256"/>
                  </a:lnTo>
                  <a:lnTo>
                    <a:pt x="166" y="258"/>
                  </a:lnTo>
                  <a:lnTo>
                    <a:pt x="185" y="261"/>
                  </a:lnTo>
                  <a:lnTo>
                    <a:pt x="205" y="264"/>
                  </a:lnTo>
                  <a:lnTo>
                    <a:pt x="223" y="264"/>
                  </a:lnTo>
                  <a:lnTo>
                    <a:pt x="243" y="264"/>
                  </a:lnTo>
                  <a:lnTo>
                    <a:pt x="263" y="261"/>
                  </a:lnTo>
                  <a:lnTo>
                    <a:pt x="283" y="258"/>
                  </a:lnTo>
                  <a:lnTo>
                    <a:pt x="300" y="256"/>
                  </a:lnTo>
                  <a:lnTo>
                    <a:pt x="319" y="250"/>
                  </a:lnTo>
                  <a:lnTo>
                    <a:pt x="337" y="245"/>
                  </a:lnTo>
                  <a:lnTo>
                    <a:pt x="353" y="240"/>
                  </a:lnTo>
                  <a:lnTo>
                    <a:pt x="369" y="232"/>
                  </a:lnTo>
                  <a:lnTo>
                    <a:pt x="383" y="224"/>
                  </a:lnTo>
                  <a:lnTo>
                    <a:pt x="396" y="216"/>
                  </a:lnTo>
                  <a:lnTo>
                    <a:pt x="408" y="207"/>
                  </a:lnTo>
                  <a:lnTo>
                    <a:pt x="418" y="198"/>
                  </a:lnTo>
                  <a:lnTo>
                    <a:pt x="428" y="188"/>
                  </a:lnTo>
                  <a:lnTo>
                    <a:pt x="435" y="177"/>
                  </a:lnTo>
                  <a:lnTo>
                    <a:pt x="442" y="165"/>
                  </a:lnTo>
                  <a:lnTo>
                    <a:pt x="445" y="154"/>
                  </a:lnTo>
                  <a:lnTo>
                    <a:pt x="447" y="143"/>
                  </a:lnTo>
                  <a:lnTo>
                    <a:pt x="449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Freeform 41"/>
            <p:cNvSpPr>
              <a:spLocks/>
            </p:cNvSpPr>
            <p:nvPr/>
          </p:nvSpPr>
          <p:spPr bwMode="auto">
            <a:xfrm>
              <a:off x="3649" y="3548"/>
              <a:ext cx="721" cy="437"/>
            </a:xfrm>
            <a:custGeom>
              <a:avLst/>
              <a:gdLst>
                <a:gd name="T0" fmla="*/ 0 w 721"/>
                <a:gd name="T1" fmla="*/ 218 h 437"/>
                <a:gd name="T2" fmla="*/ 354 w 721"/>
                <a:gd name="T3" fmla="*/ 0 h 437"/>
                <a:gd name="T4" fmla="*/ 720 w 721"/>
                <a:gd name="T5" fmla="*/ 227 h 437"/>
                <a:gd name="T6" fmla="*/ 354 w 721"/>
                <a:gd name="T7" fmla="*/ 436 h 437"/>
                <a:gd name="T8" fmla="*/ 0 w 721"/>
                <a:gd name="T9" fmla="*/ 218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437"/>
                <a:gd name="T17" fmla="*/ 721 w 721"/>
                <a:gd name="T18" fmla="*/ 437 h 4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437">
                  <a:moveTo>
                    <a:pt x="0" y="218"/>
                  </a:moveTo>
                  <a:lnTo>
                    <a:pt x="354" y="0"/>
                  </a:lnTo>
                  <a:lnTo>
                    <a:pt x="720" y="227"/>
                  </a:lnTo>
                  <a:lnTo>
                    <a:pt x="354" y="436"/>
                  </a:lnTo>
                  <a:lnTo>
                    <a:pt x="0" y="21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Freeform 42"/>
            <p:cNvSpPr>
              <a:spLocks/>
            </p:cNvSpPr>
            <p:nvPr/>
          </p:nvSpPr>
          <p:spPr bwMode="auto">
            <a:xfrm>
              <a:off x="4561" y="3657"/>
              <a:ext cx="865" cy="274"/>
            </a:xfrm>
            <a:custGeom>
              <a:avLst/>
              <a:gdLst>
                <a:gd name="T0" fmla="*/ 864 w 865"/>
                <a:gd name="T1" fmla="*/ 273 h 274"/>
                <a:gd name="T2" fmla="*/ 864 w 865"/>
                <a:gd name="T3" fmla="*/ 0 h 274"/>
                <a:gd name="T4" fmla="*/ 0 w 865"/>
                <a:gd name="T5" fmla="*/ 0 h 274"/>
                <a:gd name="T6" fmla="*/ 0 w 865"/>
                <a:gd name="T7" fmla="*/ 273 h 274"/>
                <a:gd name="T8" fmla="*/ 864 w 865"/>
                <a:gd name="T9" fmla="*/ 273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274"/>
                <a:gd name="T17" fmla="*/ 865 w 865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274">
                  <a:moveTo>
                    <a:pt x="864" y="273"/>
                  </a:moveTo>
                  <a:lnTo>
                    <a:pt x="864" y="0"/>
                  </a:lnTo>
                  <a:lnTo>
                    <a:pt x="0" y="0"/>
                  </a:lnTo>
                  <a:lnTo>
                    <a:pt x="0" y="273"/>
                  </a:lnTo>
                  <a:lnTo>
                    <a:pt x="864" y="27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Freeform 43"/>
            <p:cNvSpPr>
              <a:spLocks/>
            </p:cNvSpPr>
            <p:nvPr/>
          </p:nvSpPr>
          <p:spPr bwMode="auto">
            <a:xfrm>
              <a:off x="2641" y="3649"/>
              <a:ext cx="769" cy="274"/>
            </a:xfrm>
            <a:custGeom>
              <a:avLst/>
              <a:gdLst>
                <a:gd name="T0" fmla="*/ 768 w 769"/>
                <a:gd name="T1" fmla="*/ 273 h 274"/>
                <a:gd name="T2" fmla="*/ 768 w 769"/>
                <a:gd name="T3" fmla="*/ 0 h 274"/>
                <a:gd name="T4" fmla="*/ 0 w 769"/>
                <a:gd name="T5" fmla="*/ 0 h 274"/>
                <a:gd name="T6" fmla="*/ 0 w 769"/>
                <a:gd name="T7" fmla="*/ 273 h 274"/>
                <a:gd name="T8" fmla="*/ 768 w 769"/>
                <a:gd name="T9" fmla="*/ 273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9"/>
                <a:gd name="T16" fmla="*/ 0 h 274"/>
                <a:gd name="T17" fmla="*/ 769 w 769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9" h="274">
                  <a:moveTo>
                    <a:pt x="768" y="273"/>
                  </a:moveTo>
                  <a:lnTo>
                    <a:pt x="768" y="0"/>
                  </a:lnTo>
                  <a:lnTo>
                    <a:pt x="0" y="0"/>
                  </a:lnTo>
                  <a:lnTo>
                    <a:pt x="0" y="273"/>
                  </a:lnTo>
                  <a:lnTo>
                    <a:pt x="768" y="27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Freeform 44"/>
            <p:cNvSpPr>
              <a:spLocks/>
            </p:cNvSpPr>
            <p:nvPr/>
          </p:nvSpPr>
          <p:spPr bwMode="auto">
            <a:xfrm>
              <a:off x="4651" y="3036"/>
              <a:ext cx="450" cy="266"/>
            </a:xfrm>
            <a:custGeom>
              <a:avLst/>
              <a:gdLst>
                <a:gd name="T0" fmla="*/ 449 w 450"/>
                <a:gd name="T1" fmla="*/ 120 h 266"/>
                <a:gd name="T2" fmla="*/ 442 w 450"/>
                <a:gd name="T3" fmla="*/ 98 h 266"/>
                <a:gd name="T4" fmla="*/ 429 w 450"/>
                <a:gd name="T5" fmla="*/ 76 h 266"/>
                <a:gd name="T6" fmla="*/ 409 w 450"/>
                <a:gd name="T7" fmla="*/ 56 h 266"/>
                <a:gd name="T8" fmla="*/ 383 w 450"/>
                <a:gd name="T9" fmla="*/ 38 h 266"/>
                <a:gd name="T10" fmla="*/ 353 w 450"/>
                <a:gd name="T11" fmla="*/ 23 h 266"/>
                <a:gd name="T12" fmla="*/ 319 w 450"/>
                <a:gd name="T13" fmla="*/ 11 h 266"/>
                <a:gd name="T14" fmla="*/ 283 w 450"/>
                <a:gd name="T15" fmla="*/ 3 h 266"/>
                <a:gd name="T16" fmla="*/ 244 w 450"/>
                <a:gd name="T17" fmla="*/ 0 h 266"/>
                <a:gd name="T18" fmla="*/ 205 w 450"/>
                <a:gd name="T19" fmla="*/ 0 h 266"/>
                <a:gd name="T20" fmla="*/ 166 w 450"/>
                <a:gd name="T21" fmla="*/ 3 h 266"/>
                <a:gd name="T22" fmla="*/ 129 w 450"/>
                <a:gd name="T23" fmla="*/ 11 h 266"/>
                <a:gd name="T24" fmla="*/ 95 w 450"/>
                <a:gd name="T25" fmla="*/ 23 h 266"/>
                <a:gd name="T26" fmla="*/ 65 w 450"/>
                <a:gd name="T27" fmla="*/ 38 h 266"/>
                <a:gd name="T28" fmla="*/ 40 w 450"/>
                <a:gd name="T29" fmla="*/ 56 h 266"/>
                <a:gd name="T30" fmla="*/ 20 w 450"/>
                <a:gd name="T31" fmla="*/ 76 h 266"/>
                <a:gd name="T32" fmla="*/ 8 w 450"/>
                <a:gd name="T33" fmla="*/ 98 h 266"/>
                <a:gd name="T34" fmla="*/ 1 w 450"/>
                <a:gd name="T35" fmla="*/ 120 h 266"/>
                <a:gd name="T36" fmla="*/ 1 w 450"/>
                <a:gd name="T37" fmla="*/ 144 h 266"/>
                <a:gd name="T38" fmla="*/ 8 w 450"/>
                <a:gd name="T39" fmla="*/ 166 h 266"/>
                <a:gd name="T40" fmla="*/ 20 w 450"/>
                <a:gd name="T41" fmla="*/ 187 h 266"/>
                <a:gd name="T42" fmla="*/ 40 w 450"/>
                <a:gd name="T43" fmla="*/ 208 h 266"/>
                <a:gd name="T44" fmla="*/ 65 w 450"/>
                <a:gd name="T45" fmla="*/ 225 h 266"/>
                <a:gd name="T46" fmla="*/ 95 w 450"/>
                <a:gd name="T47" fmla="*/ 240 h 266"/>
                <a:gd name="T48" fmla="*/ 129 w 450"/>
                <a:gd name="T49" fmla="*/ 251 h 266"/>
                <a:gd name="T50" fmla="*/ 166 w 450"/>
                <a:gd name="T51" fmla="*/ 259 h 266"/>
                <a:gd name="T52" fmla="*/ 205 w 450"/>
                <a:gd name="T53" fmla="*/ 263 h 266"/>
                <a:gd name="T54" fmla="*/ 244 w 450"/>
                <a:gd name="T55" fmla="*/ 263 h 266"/>
                <a:gd name="T56" fmla="*/ 283 w 450"/>
                <a:gd name="T57" fmla="*/ 259 h 266"/>
                <a:gd name="T58" fmla="*/ 319 w 450"/>
                <a:gd name="T59" fmla="*/ 251 h 266"/>
                <a:gd name="T60" fmla="*/ 353 w 450"/>
                <a:gd name="T61" fmla="*/ 240 h 266"/>
                <a:gd name="T62" fmla="*/ 383 w 450"/>
                <a:gd name="T63" fmla="*/ 225 h 266"/>
                <a:gd name="T64" fmla="*/ 409 w 450"/>
                <a:gd name="T65" fmla="*/ 208 h 266"/>
                <a:gd name="T66" fmla="*/ 429 w 450"/>
                <a:gd name="T67" fmla="*/ 187 h 266"/>
                <a:gd name="T68" fmla="*/ 442 w 450"/>
                <a:gd name="T69" fmla="*/ 166 h 266"/>
                <a:gd name="T70" fmla="*/ 449 w 450"/>
                <a:gd name="T71" fmla="*/ 144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0"/>
                <a:gd name="T109" fmla="*/ 0 h 266"/>
                <a:gd name="T110" fmla="*/ 450 w 450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0" h="266">
                  <a:moveTo>
                    <a:pt x="449" y="132"/>
                  </a:moveTo>
                  <a:lnTo>
                    <a:pt x="449" y="120"/>
                  </a:lnTo>
                  <a:lnTo>
                    <a:pt x="446" y="108"/>
                  </a:lnTo>
                  <a:lnTo>
                    <a:pt x="442" y="98"/>
                  </a:lnTo>
                  <a:lnTo>
                    <a:pt x="436" y="86"/>
                  </a:lnTo>
                  <a:lnTo>
                    <a:pt x="429" y="76"/>
                  </a:lnTo>
                  <a:lnTo>
                    <a:pt x="419" y="65"/>
                  </a:lnTo>
                  <a:lnTo>
                    <a:pt x="409" y="56"/>
                  </a:lnTo>
                  <a:lnTo>
                    <a:pt x="397" y="47"/>
                  </a:lnTo>
                  <a:lnTo>
                    <a:pt x="383" y="38"/>
                  </a:lnTo>
                  <a:lnTo>
                    <a:pt x="369" y="31"/>
                  </a:lnTo>
                  <a:lnTo>
                    <a:pt x="353" y="23"/>
                  </a:lnTo>
                  <a:lnTo>
                    <a:pt x="337" y="17"/>
                  </a:lnTo>
                  <a:lnTo>
                    <a:pt x="319" y="11"/>
                  </a:lnTo>
                  <a:lnTo>
                    <a:pt x="302" y="7"/>
                  </a:lnTo>
                  <a:lnTo>
                    <a:pt x="283" y="3"/>
                  </a:lnTo>
                  <a:lnTo>
                    <a:pt x="263" y="1"/>
                  </a:lnTo>
                  <a:lnTo>
                    <a:pt x="244" y="0"/>
                  </a:lnTo>
                  <a:lnTo>
                    <a:pt x="225" y="0"/>
                  </a:lnTo>
                  <a:lnTo>
                    <a:pt x="205" y="0"/>
                  </a:lnTo>
                  <a:lnTo>
                    <a:pt x="185" y="1"/>
                  </a:lnTo>
                  <a:lnTo>
                    <a:pt x="166" y="3"/>
                  </a:lnTo>
                  <a:lnTo>
                    <a:pt x="148" y="7"/>
                  </a:lnTo>
                  <a:lnTo>
                    <a:pt x="129" y="11"/>
                  </a:lnTo>
                  <a:lnTo>
                    <a:pt x="111" y="17"/>
                  </a:lnTo>
                  <a:lnTo>
                    <a:pt x="95" y="23"/>
                  </a:lnTo>
                  <a:lnTo>
                    <a:pt x="80" y="31"/>
                  </a:lnTo>
                  <a:lnTo>
                    <a:pt x="65" y="38"/>
                  </a:lnTo>
                  <a:lnTo>
                    <a:pt x="52" y="47"/>
                  </a:lnTo>
                  <a:lnTo>
                    <a:pt x="40" y="56"/>
                  </a:lnTo>
                  <a:lnTo>
                    <a:pt x="30" y="65"/>
                  </a:lnTo>
                  <a:lnTo>
                    <a:pt x="20" y="76"/>
                  </a:lnTo>
                  <a:lnTo>
                    <a:pt x="13" y="86"/>
                  </a:lnTo>
                  <a:lnTo>
                    <a:pt x="8" y="98"/>
                  </a:lnTo>
                  <a:lnTo>
                    <a:pt x="3" y="108"/>
                  </a:lnTo>
                  <a:lnTo>
                    <a:pt x="1" y="120"/>
                  </a:lnTo>
                  <a:lnTo>
                    <a:pt x="0" y="132"/>
                  </a:lnTo>
                  <a:lnTo>
                    <a:pt x="1" y="144"/>
                  </a:lnTo>
                  <a:lnTo>
                    <a:pt x="3" y="154"/>
                  </a:lnTo>
                  <a:lnTo>
                    <a:pt x="8" y="166"/>
                  </a:lnTo>
                  <a:lnTo>
                    <a:pt x="13" y="177"/>
                  </a:lnTo>
                  <a:lnTo>
                    <a:pt x="20" y="187"/>
                  </a:lnTo>
                  <a:lnTo>
                    <a:pt x="30" y="198"/>
                  </a:lnTo>
                  <a:lnTo>
                    <a:pt x="40" y="208"/>
                  </a:lnTo>
                  <a:lnTo>
                    <a:pt x="52" y="217"/>
                  </a:lnTo>
                  <a:lnTo>
                    <a:pt x="65" y="225"/>
                  </a:lnTo>
                  <a:lnTo>
                    <a:pt x="80" y="233"/>
                  </a:lnTo>
                  <a:lnTo>
                    <a:pt x="95" y="240"/>
                  </a:lnTo>
                  <a:lnTo>
                    <a:pt x="111" y="246"/>
                  </a:lnTo>
                  <a:lnTo>
                    <a:pt x="129" y="251"/>
                  </a:lnTo>
                  <a:lnTo>
                    <a:pt x="148" y="257"/>
                  </a:lnTo>
                  <a:lnTo>
                    <a:pt x="166" y="259"/>
                  </a:lnTo>
                  <a:lnTo>
                    <a:pt x="185" y="262"/>
                  </a:lnTo>
                  <a:lnTo>
                    <a:pt x="205" y="263"/>
                  </a:lnTo>
                  <a:lnTo>
                    <a:pt x="225" y="265"/>
                  </a:lnTo>
                  <a:lnTo>
                    <a:pt x="244" y="263"/>
                  </a:lnTo>
                  <a:lnTo>
                    <a:pt x="263" y="262"/>
                  </a:lnTo>
                  <a:lnTo>
                    <a:pt x="283" y="259"/>
                  </a:lnTo>
                  <a:lnTo>
                    <a:pt x="302" y="257"/>
                  </a:lnTo>
                  <a:lnTo>
                    <a:pt x="319" y="251"/>
                  </a:lnTo>
                  <a:lnTo>
                    <a:pt x="337" y="246"/>
                  </a:lnTo>
                  <a:lnTo>
                    <a:pt x="353" y="240"/>
                  </a:lnTo>
                  <a:lnTo>
                    <a:pt x="369" y="233"/>
                  </a:lnTo>
                  <a:lnTo>
                    <a:pt x="383" y="225"/>
                  </a:lnTo>
                  <a:lnTo>
                    <a:pt x="397" y="217"/>
                  </a:lnTo>
                  <a:lnTo>
                    <a:pt x="409" y="208"/>
                  </a:lnTo>
                  <a:lnTo>
                    <a:pt x="419" y="198"/>
                  </a:lnTo>
                  <a:lnTo>
                    <a:pt x="429" y="187"/>
                  </a:lnTo>
                  <a:lnTo>
                    <a:pt x="436" y="177"/>
                  </a:lnTo>
                  <a:lnTo>
                    <a:pt x="442" y="166"/>
                  </a:lnTo>
                  <a:lnTo>
                    <a:pt x="446" y="154"/>
                  </a:lnTo>
                  <a:lnTo>
                    <a:pt x="449" y="144"/>
                  </a:lnTo>
                  <a:lnTo>
                    <a:pt x="449" y="1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18" name="Group 47"/>
            <p:cNvGrpSpPr>
              <a:grpSpLocks/>
            </p:cNvGrpSpPr>
            <p:nvPr/>
          </p:nvGrpSpPr>
          <p:grpSpPr bwMode="auto">
            <a:xfrm>
              <a:off x="5194" y="3271"/>
              <a:ext cx="423" cy="242"/>
              <a:chOff x="5194" y="3271"/>
              <a:chExt cx="423" cy="242"/>
            </a:xfrm>
          </p:grpSpPr>
          <p:sp>
            <p:nvSpPr>
              <p:cNvPr id="51239" name="Freeform 45"/>
              <p:cNvSpPr>
                <a:spLocks/>
              </p:cNvSpPr>
              <p:nvPr/>
            </p:nvSpPr>
            <p:spPr bwMode="auto">
              <a:xfrm>
                <a:off x="5194" y="3271"/>
                <a:ext cx="423" cy="234"/>
              </a:xfrm>
              <a:custGeom>
                <a:avLst/>
                <a:gdLst>
                  <a:gd name="T0" fmla="*/ 1 w 423"/>
                  <a:gd name="T1" fmla="*/ 126 h 234"/>
                  <a:gd name="T2" fmla="*/ 8 w 423"/>
                  <a:gd name="T3" fmla="*/ 146 h 234"/>
                  <a:gd name="T4" fmla="*/ 19 w 423"/>
                  <a:gd name="T5" fmla="*/ 166 h 234"/>
                  <a:gd name="T6" fmla="*/ 38 w 423"/>
                  <a:gd name="T7" fmla="*/ 183 h 234"/>
                  <a:gd name="T8" fmla="*/ 62 w 423"/>
                  <a:gd name="T9" fmla="*/ 199 h 234"/>
                  <a:gd name="T10" fmla="*/ 90 w 423"/>
                  <a:gd name="T11" fmla="*/ 212 h 234"/>
                  <a:gd name="T12" fmla="*/ 121 w 423"/>
                  <a:gd name="T13" fmla="*/ 221 h 234"/>
                  <a:gd name="T14" fmla="*/ 156 w 423"/>
                  <a:gd name="T15" fmla="*/ 228 h 234"/>
                  <a:gd name="T16" fmla="*/ 192 w 423"/>
                  <a:gd name="T17" fmla="*/ 233 h 234"/>
                  <a:gd name="T18" fmla="*/ 229 w 423"/>
                  <a:gd name="T19" fmla="*/ 233 h 234"/>
                  <a:gd name="T20" fmla="*/ 265 w 423"/>
                  <a:gd name="T21" fmla="*/ 228 h 234"/>
                  <a:gd name="T22" fmla="*/ 300 w 423"/>
                  <a:gd name="T23" fmla="*/ 221 h 234"/>
                  <a:gd name="T24" fmla="*/ 331 w 423"/>
                  <a:gd name="T25" fmla="*/ 211 h 234"/>
                  <a:gd name="T26" fmla="*/ 359 w 423"/>
                  <a:gd name="T27" fmla="*/ 198 h 234"/>
                  <a:gd name="T28" fmla="*/ 384 w 423"/>
                  <a:gd name="T29" fmla="*/ 183 h 234"/>
                  <a:gd name="T30" fmla="*/ 402 w 423"/>
                  <a:gd name="T31" fmla="*/ 166 h 234"/>
                  <a:gd name="T32" fmla="*/ 414 w 423"/>
                  <a:gd name="T33" fmla="*/ 146 h 234"/>
                  <a:gd name="T34" fmla="*/ 420 w 423"/>
                  <a:gd name="T35" fmla="*/ 126 h 234"/>
                  <a:gd name="T36" fmla="*/ 420 w 423"/>
                  <a:gd name="T37" fmla="*/ 106 h 234"/>
                  <a:gd name="T38" fmla="*/ 414 w 423"/>
                  <a:gd name="T39" fmla="*/ 86 h 234"/>
                  <a:gd name="T40" fmla="*/ 402 w 423"/>
                  <a:gd name="T41" fmla="*/ 66 h 234"/>
                  <a:gd name="T42" fmla="*/ 384 w 423"/>
                  <a:gd name="T43" fmla="*/ 49 h 234"/>
                  <a:gd name="T44" fmla="*/ 359 w 423"/>
                  <a:gd name="T45" fmla="*/ 34 h 234"/>
                  <a:gd name="T46" fmla="*/ 331 w 423"/>
                  <a:gd name="T47" fmla="*/ 20 h 234"/>
                  <a:gd name="T48" fmla="*/ 300 w 423"/>
                  <a:gd name="T49" fmla="*/ 11 h 234"/>
                  <a:gd name="T50" fmla="*/ 265 w 423"/>
                  <a:gd name="T51" fmla="*/ 4 h 234"/>
                  <a:gd name="T52" fmla="*/ 229 w 423"/>
                  <a:gd name="T53" fmla="*/ 1 h 234"/>
                  <a:gd name="T54" fmla="*/ 192 w 423"/>
                  <a:gd name="T55" fmla="*/ 1 h 234"/>
                  <a:gd name="T56" fmla="*/ 156 w 423"/>
                  <a:gd name="T57" fmla="*/ 4 h 234"/>
                  <a:gd name="T58" fmla="*/ 121 w 423"/>
                  <a:gd name="T59" fmla="*/ 11 h 234"/>
                  <a:gd name="T60" fmla="*/ 90 w 423"/>
                  <a:gd name="T61" fmla="*/ 20 h 234"/>
                  <a:gd name="T62" fmla="*/ 62 w 423"/>
                  <a:gd name="T63" fmla="*/ 34 h 234"/>
                  <a:gd name="T64" fmla="*/ 38 w 423"/>
                  <a:gd name="T65" fmla="*/ 49 h 234"/>
                  <a:gd name="T66" fmla="*/ 19 w 423"/>
                  <a:gd name="T67" fmla="*/ 68 h 234"/>
                  <a:gd name="T68" fmla="*/ 8 w 423"/>
                  <a:gd name="T69" fmla="*/ 86 h 234"/>
                  <a:gd name="T70" fmla="*/ 1 w 423"/>
                  <a:gd name="T71" fmla="*/ 106 h 2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3"/>
                  <a:gd name="T109" fmla="*/ 0 h 234"/>
                  <a:gd name="T110" fmla="*/ 423 w 423"/>
                  <a:gd name="T111" fmla="*/ 234 h 2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3" h="234">
                    <a:moveTo>
                      <a:pt x="0" y="117"/>
                    </a:moveTo>
                    <a:lnTo>
                      <a:pt x="1" y="126"/>
                    </a:lnTo>
                    <a:lnTo>
                      <a:pt x="3" y="136"/>
                    </a:lnTo>
                    <a:lnTo>
                      <a:pt x="8" y="146"/>
                    </a:lnTo>
                    <a:lnTo>
                      <a:pt x="12" y="156"/>
                    </a:lnTo>
                    <a:lnTo>
                      <a:pt x="19" y="166"/>
                    </a:lnTo>
                    <a:lnTo>
                      <a:pt x="28" y="175"/>
                    </a:lnTo>
                    <a:lnTo>
                      <a:pt x="38" y="183"/>
                    </a:lnTo>
                    <a:lnTo>
                      <a:pt x="49" y="191"/>
                    </a:lnTo>
                    <a:lnTo>
                      <a:pt x="62" y="199"/>
                    </a:lnTo>
                    <a:lnTo>
                      <a:pt x="75" y="205"/>
                    </a:lnTo>
                    <a:lnTo>
                      <a:pt x="90" y="212"/>
                    </a:lnTo>
                    <a:lnTo>
                      <a:pt x="106" y="216"/>
                    </a:lnTo>
                    <a:lnTo>
                      <a:pt x="121" y="221"/>
                    </a:lnTo>
                    <a:lnTo>
                      <a:pt x="139" y="226"/>
                    </a:lnTo>
                    <a:lnTo>
                      <a:pt x="156" y="228"/>
                    </a:lnTo>
                    <a:lnTo>
                      <a:pt x="174" y="230"/>
                    </a:lnTo>
                    <a:lnTo>
                      <a:pt x="192" y="233"/>
                    </a:lnTo>
                    <a:lnTo>
                      <a:pt x="211" y="233"/>
                    </a:lnTo>
                    <a:lnTo>
                      <a:pt x="229" y="233"/>
                    </a:lnTo>
                    <a:lnTo>
                      <a:pt x="247" y="230"/>
                    </a:lnTo>
                    <a:lnTo>
                      <a:pt x="265" y="228"/>
                    </a:lnTo>
                    <a:lnTo>
                      <a:pt x="282" y="226"/>
                    </a:lnTo>
                    <a:lnTo>
                      <a:pt x="300" y="221"/>
                    </a:lnTo>
                    <a:lnTo>
                      <a:pt x="315" y="216"/>
                    </a:lnTo>
                    <a:lnTo>
                      <a:pt x="331" y="211"/>
                    </a:lnTo>
                    <a:lnTo>
                      <a:pt x="346" y="205"/>
                    </a:lnTo>
                    <a:lnTo>
                      <a:pt x="359" y="198"/>
                    </a:lnTo>
                    <a:lnTo>
                      <a:pt x="372" y="191"/>
                    </a:lnTo>
                    <a:lnTo>
                      <a:pt x="384" y="183"/>
                    </a:lnTo>
                    <a:lnTo>
                      <a:pt x="393" y="175"/>
                    </a:lnTo>
                    <a:lnTo>
                      <a:pt x="402" y="166"/>
                    </a:lnTo>
                    <a:lnTo>
                      <a:pt x="409" y="155"/>
                    </a:lnTo>
                    <a:lnTo>
                      <a:pt x="414" y="146"/>
                    </a:lnTo>
                    <a:lnTo>
                      <a:pt x="418" y="136"/>
                    </a:lnTo>
                    <a:lnTo>
                      <a:pt x="420" y="126"/>
                    </a:lnTo>
                    <a:lnTo>
                      <a:pt x="422" y="117"/>
                    </a:lnTo>
                    <a:lnTo>
                      <a:pt x="420" y="106"/>
                    </a:lnTo>
                    <a:lnTo>
                      <a:pt x="418" y="95"/>
                    </a:lnTo>
                    <a:lnTo>
                      <a:pt x="414" y="86"/>
                    </a:lnTo>
                    <a:lnTo>
                      <a:pt x="409" y="77"/>
                    </a:lnTo>
                    <a:lnTo>
                      <a:pt x="402" y="66"/>
                    </a:lnTo>
                    <a:lnTo>
                      <a:pt x="393" y="58"/>
                    </a:lnTo>
                    <a:lnTo>
                      <a:pt x="384" y="49"/>
                    </a:lnTo>
                    <a:lnTo>
                      <a:pt x="372" y="41"/>
                    </a:lnTo>
                    <a:lnTo>
                      <a:pt x="359" y="34"/>
                    </a:lnTo>
                    <a:lnTo>
                      <a:pt x="346" y="27"/>
                    </a:lnTo>
                    <a:lnTo>
                      <a:pt x="331" y="20"/>
                    </a:lnTo>
                    <a:lnTo>
                      <a:pt x="315" y="16"/>
                    </a:lnTo>
                    <a:lnTo>
                      <a:pt x="300" y="11"/>
                    </a:lnTo>
                    <a:lnTo>
                      <a:pt x="282" y="6"/>
                    </a:lnTo>
                    <a:lnTo>
                      <a:pt x="265" y="4"/>
                    </a:lnTo>
                    <a:lnTo>
                      <a:pt x="247" y="2"/>
                    </a:lnTo>
                    <a:lnTo>
                      <a:pt x="229" y="1"/>
                    </a:lnTo>
                    <a:lnTo>
                      <a:pt x="211" y="0"/>
                    </a:lnTo>
                    <a:lnTo>
                      <a:pt x="192" y="1"/>
                    </a:lnTo>
                    <a:lnTo>
                      <a:pt x="174" y="2"/>
                    </a:lnTo>
                    <a:lnTo>
                      <a:pt x="156" y="4"/>
                    </a:lnTo>
                    <a:lnTo>
                      <a:pt x="139" y="6"/>
                    </a:lnTo>
                    <a:lnTo>
                      <a:pt x="121" y="11"/>
                    </a:lnTo>
                    <a:lnTo>
                      <a:pt x="106" y="16"/>
                    </a:lnTo>
                    <a:lnTo>
                      <a:pt x="90" y="20"/>
                    </a:lnTo>
                    <a:lnTo>
                      <a:pt x="75" y="27"/>
                    </a:lnTo>
                    <a:lnTo>
                      <a:pt x="62" y="34"/>
                    </a:lnTo>
                    <a:lnTo>
                      <a:pt x="49" y="41"/>
                    </a:lnTo>
                    <a:lnTo>
                      <a:pt x="38" y="49"/>
                    </a:lnTo>
                    <a:lnTo>
                      <a:pt x="28" y="58"/>
                    </a:lnTo>
                    <a:lnTo>
                      <a:pt x="19" y="68"/>
                    </a:lnTo>
                    <a:lnTo>
                      <a:pt x="12" y="77"/>
                    </a:lnTo>
                    <a:lnTo>
                      <a:pt x="8" y="86"/>
                    </a:lnTo>
                    <a:lnTo>
                      <a:pt x="3" y="95"/>
                    </a:lnTo>
                    <a:lnTo>
                      <a:pt x="1" y="106"/>
                    </a:lnTo>
                    <a:lnTo>
                      <a:pt x="0" y="117"/>
                    </a:lnTo>
                  </a:path>
                </a:pathLst>
              </a:custGeom>
              <a:solidFill>
                <a:schemeClr val="bg2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0" name="Rectangle 46"/>
              <p:cNvSpPr>
                <a:spLocks noChangeArrowheads="1"/>
              </p:cNvSpPr>
              <p:nvPr/>
            </p:nvSpPr>
            <p:spPr bwMode="auto">
              <a:xfrm>
                <a:off x="5249" y="3301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Arial" charset="0"/>
                  </a:rPr>
                  <a:t>lot</a:t>
                </a:r>
              </a:p>
            </p:txBody>
          </p:sp>
        </p:grpSp>
        <p:sp>
          <p:nvSpPr>
            <p:cNvPr id="51219" name="Rectangle 48"/>
            <p:cNvSpPr>
              <a:spLocks noChangeArrowheads="1"/>
            </p:cNvSpPr>
            <p:nvPr/>
          </p:nvSpPr>
          <p:spPr bwMode="auto">
            <a:xfrm>
              <a:off x="4615" y="3057"/>
              <a:ext cx="5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dname</a:t>
              </a:r>
            </a:p>
          </p:txBody>
        </p:sp>
        <p:grpSp>
          <p:nvGrpSpPr>
            <p:cNvPr id="51220" name="Group 51"/>
            <p:cNvGrpSpPr>
              <a:grpSpLocks/>
            </p:cNvGrpSpPr>
            <p:nvPr/>
          </p:nvGrpSpPr>
          <p:grpSpPr bwMode="auto">
            <a:xfrm>
              <a:off x="5048" y="2798"/>
              <a:ext cx="543" cy="266"/>
              <a:chOff x="5048" y="2798"/>
              <a:chExt cx="543" cy="266"/>
            </a:xfrm>
          </p:grpSpPr>
          <p:sp>
            <p:nvSpPr>
              <p:cNvPr id="51237" name="Freeform 49"/>
              <p:cNvSpPr>
                <a:spLocks/>
              </p:cNvSpPr>
              <p:nvPr/>
            </p:nvSpPr>
            <p:spPr bwMode="auto">
              <a:xfrm>
                <a:off x="5089" y="2798"/>
                <a:ext cx="481" cy="266"/>
              </a:xfrm>
              <a:custGeom>
                <a:avLst/>
                <a:gdLst>
                  <a:gd name="T0" fmla="*/ 0 w 481"/>
                  <a:gd name="T1" fmla="*/ 144 h 266"/>
                  <a:gd name="T2" fmla="*/ 7 w 481"/>
                  <a:gd name="T3" fmla="*/ 166 h 266"/>
                  <a:gd name="T4" fmla="*/ 22 w 481"/>
                  <a:gd name="T5" fmla="*/ 188 h 266"/>
                  <a:gd name="T6" fmla="*/ 42 w 481"/>
                  <a:gd name="T7" fmla="*/ 208 h 266"/>
                  <a:gd name="T8" fmla="*/ 69 w 481"/>
                  <a:gd name="T9" fmla="*/ 225 h 266"/>
                  <a:gd name="T10" fmla="*/ 102 w 481"/>
                  <a:gd name="T11" fmla="*/ 240 h 266"/>
                  <a:gd name="T12" fmla="*/ 138 w 481"/>
                  <a:gd name="T13" fmla="*/ 251 h 266"/>
                  <a:gd name="T14" fmla="*/ 178 w 481"/>
                  <a:gd name="T15" fmla="*/ 259 h 266"/>
                  <a:gd name="T16" fmla="*/ 219 w 481"/>
                  <a:gd name="T17" fmla="*/ 265 h 266"/>
                  <a:gd name="T18" fmla="*/ 260 w 481"/>
                  <a:gd name="T19" fmla="*/ 265 h 266"/>
                  <a:gd name="T20" fmla="*/ 301 w 481"/>
                  <a:gd name="T21" fmla="*/ 259 h 266"/>
                  <a:gd name="T22" fmla="*/ 341 w 481"/>
                  <a:gd name="T23" fmla="*/ 251 h 266"/>
                  <a:gd name="T24" fmla="*/ 377 w 481"/>
                  <a:gd name="T25" fmla="*/ 240 h 266"/>
                  <a:gd name="T26" fmla="*/ 410 w 481"/>
                  <a:gd name="T27" fmla="*/ 225 h 266"/>
                  <a:gd name="T28" fmla="*/ 436 w 481"/>
                  <a:gd name="T29" fmla="*/ 208 h 266"/>
                  <a:gd name="T30" fmla="*/ 457 w 481"/>
                  <a:gd name="T31" fmla="*/ 187 h 266"/>
                  <a:gd name="T32" fmla="*/ 472 w 481"/>
                  <a:gd name="T33" fmla="*/ 166 h 266"/>
                  <a:gd name="T34" fmla="*/ 478 w 481"/>
                  <a:gd name="T35" fmla="*/ 144 h 266"/>
                  <a:gd name="T36" fmla="*/ 478 w 481"/>
                  <a:gd name="T37" fmla="*/ 120 h 266"/>
                  <a:gd name="T38" fmla="*/ 472 w 481"/>
                  <a:gd name="T39" fmla="*/ 98 h 266"/>
                  <a:gd name="T40" fmla="*/ 457 w 481"/>
                  <a:gd name="T41" fmla="*/ 76 h 266"/>
                  <a:gd name="T42" fmla="*/ 436 w 481"/>
                  <a:gd name="T43" fmla="*/ 56 h 266"/>
                  <a:gd name="T44" fmla="*/ 410 w 481"/>
                  <a:gd name="T45" fmla="*/ 39 h 266"/>
                  <a:gd name="T46" fmla="*/ 377 w 481"/>
                  <a:gd name="T47" fmla="*/ 23 h 266"/>
                  <a:gd name="T48" fmla="*/ 341 w 481"/>
                  <a:gd name="T49" fmla="*/ 13 h 266"/>
                  <a:gd name="T50" fmla="*/ 301 w 481"/>
                  <a:gd name="T51" fmla="*/ 5 h 266"/>
                  <a:gd name="T52" fmla="*/ 260 w 481"/>
                  <a:gd name="T53" fmla="*/ 0 h 266"/>
                  <a:gd name="T54" fmla="*/ 219 w 481"/>
                  <a:gd name="T55" fmla="*/ 0 h 266"/>
                  <a:gd name="T56" fmla="*/ 177 w 481"/>
                  <a:gd name="T57" fmla="*/ 5 h 266"/>
                  <a:gd name="T58" fmla="*/ 138 w 481"/>
                  <a:gd name="T59" fmla="*/ 13 h 266"/>
                  <a:gd name="T60" fmla="*/ 102 w 481"/>
                  <a:gd name="T61" fmla="*/ 24 h 266"/>
                  <a:gd name="T62" fmla="*/ 69 w 481"/>
                  <a:gd name="T63" fmla="*/ 39 h 266"/>
                  <a:gd name="T64" fmla="*/ 42 w 481"/>
                  <a:gd name="T65" fmla="*/ 56 h 266"/>
                  <a:gd name="T66" fmla="*/ 22 w 481"/>
                  <a:gd name="T67" fmla="*/ 76 h 266"/>
                  <a:gd name="T68" fmla="*/ 7 w 481"/>
                  <a:gd name="T69" fmla="*/ 98 h 266"/>
                  <a:gd name="T70" fmla="*/ 0 w 481"/>
                  <a:gd name="T71" fmla="*/ 120 h 2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81"/>
                  <a:gd name="T109" fmla="*/ 0 h 266"/>
                  <a:gd name="T110" fmla="*/ 481 w 481"/>
                  <a:gd name="T111" fmla="*/ 266 h 2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81" h="266">
                    <a:moveTo>
                      <a:pt x="0" y="132"/>
                    </a:moveTo>
                    <a:lnTo>
                      <a:pt x="0" y="144"/>
                    </a:lnTo>
                    <a:lnTo>
                      <a:pt x="3" y="156"/>
                    </a:lnTo>
                    <a:lnTo>
                      <a:pt x="7" y="166"/>
                    </a:lnTo>
                    <a:lnTo>
                      <a:pt x="13" y="177"/>
                    </a:lnTo>
                    <a:lnTo>
                      <a:pt x="22" y="188"/>
                    </a:lnTo>
                    <a:lnTo>
                      <a:pt x="31" y="199"/>
                    </a:lnTo>
                    <a:lnTo>
                      <a:pt x="42" y="208"/>
                    </a:lnTo>
                    <a:lnTo>
                      <a:pt x="56" y="217"/>
                    </a:lnTo>
                    <a:lnTo>
                      <a:pt x="69" y="225"/>
                    </a:lnTo>
                    <a:lnTo>
                      <a:pt x="86" y="233"/>
                    </a:lnTo>
                    <a:lnTo>
                      <a:pt x="102" y="240"/>
                    </a:lnTo>
                    <a:lnTo>
                      <a:pt x="119" y="246"/>
                    </a:lnTo>
                    <a:lnTo>
                      <a:pt x="138" y="251"/>
                    </a:lnTo>
                    <a:lnTo>
                      <a:pt x="157" y="257"/>
                    </a:lnTo>
                    <a:lnTo>
                      <a:pt x="178" y="259"/>
                    </a:lnTo>
                    <a:lnTo>
                      <a:pt x="198" y="262"/>
                    </a:lnTo>
                    <a:lnTo>
                      <a:pt x="219" y="265"/>
                    </a:lnTo>
                    <a:lnTo>
                      <a:pt x="239" y="265"/>
                    </a:lnTo>
                    <a:lnTo>
                      <a:pt x="260" y="265"/>
                    </a:lnTo>
                    <a:lnTo>
                      <a:pt x="281" y="262"/>
                    </a:lnTo>
                    <a:lnTo>
                      <a:pt x="301" y="259"/>
                    </a:lnTo>
                    <a:lnTo>
                      <a:pt x="321" y="257"/>
                    </a:lnTo>
                    <a:lnTo>
                      <a:pt x="341" y="251"/>
                    </a:lnTo>
                    <a:lnTo>
                      <a:pt x="360" y="246"/>
                    </a:lnTo>
                    <a:lnTo>
                      <a:pt x="377" y="240"/>
                    </a:lnTo>
                    <a:lnTo>
                      <a:pt x="393" y="233"/>
                    </a:lnTo>
                    <a:lnTo>
                      <a:pt x="410" y="225"/>
                    </a:lnTo>
                    <a:lnTo>
                      <a:pt x="423" y="217"/>
                    </a:lnTo>
                    <a:lnTo>
                      <a:pt x="436" y="208"/>
                    </a:lnTo>
                    <a:lnTo>
                      <a:pt x="447" y="198"/>
                    </a:lnTo>
                    <a:lnTo>
                      <a:pt x="457" y="187"/>
                    </a:lnTo>
                    <a:lnTo>
                      <a:pt x="465" y="177"/>
                    </a:lnTo>
                    <a:lnTo>
                      <a:pt x="472" y="166"/>
                    </a:lnTo>
                    <a:lnTo>
                      <a:pt x="476" y="156"/>
                    </a:lnTo>
                    <a:lnTo>
                      <a:pt x="478" y="144"/>
                    </a:lnTo>
                    <a:lnTo>
                      <a:pt x="480" y="132"/>
                    </a:lnTo>
                    <a:lnTo>
                      <a:pt x="478" y="120"/>
                    </a:lnTo>
                    <a:lnTo>
                      <a:pt x="476" y="108"/>
                    </a:lnTo>
                    <a:lnTo>
                      <a:pt x="472" y="98"/>
                    </a:lnTo>
                    <a:lnTo>
                      <a:pt x="465" y="86"/>
                    </a:lnTo>
                    <a:lnTo>
                      <a:pt x="457" y="76"/>
                    </a:lnTo>
                    <a:lnTo>
                      <a:pt x="447" y="65"/>
                    </a:lnTo>
                    <a:lnTo>
                      <a:pt x="436" y="56"/>
                    </a:lnTo>
                    <a:lnTo>
                      <a:pt x="423" y="47"/>
                    </a:lnTo>
                    <a:lnTo>
                      <a:pt x="410" y="39"/>
                    </a:lnTo>
                    <a:lnTo>
                      <a:pt x="393" y="31"/>
                    </a:lnTo>
                    <a:lnTo>
                      <a:pt x="377" y="23"/>
                    </a:lnTo>
                    <a:lnTo>
                      <a:pt x="360" y="17"/>
                    </a:lnTo>
                    <a:lnTo>
                      <a:pt x="341" y="13"/>
                    </a:lnTo>
                    <a:lnTo>
                      <a:pt x="321" y="7"/>
                    </a:lnTo>
                    <a:lnTo>
                      <a:pt x="301" y="5"/>
                    </a:lnTo>
                    <a:lnTo>
                      <a:pt x="281" y="2"/>
                    </a:lnTo>
                    <a:lnTo>
                      <a:pt x="260" y="0"/>
                    </a:lnTo>
                    <a:lnTo>
                      <a:pt x="239" y="0"/>
                    </a:lnTo>
                    <a:lnTo>
                      <a:pt x="219" y="0"/>
                    </a:lnTo>
                    <a:lnTo>
                      <a:pt x="198" y="2"/>
                    </a:lnTo>
                    <a:lnTo>
                      <a:pt x="177" y="5"/>
                    </a:lnTo>
                    <a:lnTo>
                      <a:pt x="157" y="7"/>
                    </a:lnTo>
                    <a:lnTo>
                      <a:pt x="138" y="13"/>
                    </a:lnTo>
                    <a:lnTo>
                      <a:pt x="119" y="18"/>
                    </a:lnTo>
                    <a:lnTo>
                      <a:pt x="102" y="24"/>
                    </a:lnTo>
                    <a:lnTo>
                      <a:pt x="84" y="31"/>
                    </a:lnTo>
                    <a:lnTo>
                      <a:pt x="69" y="39"/>
                    </a:lnTo>
                    <a:lnTo>
                      <a:pt x="56" y="47"/>
                    </a:lnTo>
                    <a:lnTo>
                      <a:pt x="42" y="56"/>
                    </a:lnTo>
                    <a:lnTo>
                      <a:pt x="31" y="66"/>
                    </a:lnTo>
                    <a:lnTo>
                      <a:pt x="22" y="76"/>
                    </a:lnTo>
                    <a:lnTo>
                      <a:pt x="13" y="87"/>
                    </a:lnTo>
                    <a:lnTo>
                      <a:pt x="7" y="98"/>
                    </a:lnTo>
                    <a:lnTo>
                      <a:pt x="3" y="108"/>
                    </a:lnTo>
                    <a:lnTo>
                      <a:pt x="0" y="120"/>
                    </a:lnTo>
                    <a:lnTo>
                      <a:pt x="0" y="13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8" name="Rectangle 50"/>
              <p:cNvSpPr>
                <a:spLocks noChangeArrowheads="1"/>
              </p:cNvSpPr>
              <p:nvPr/>
            </p:nvSpPr>
            <p:spPr bwMode="auto">
              <a:xfrm>
                <a:off x="5048" y="2829"/>
                <a:ext cx="54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Arial" charset="0"/>
                  </a:rPr>
                  <a:t>budget</a:t>
                </a:r>
              </a:p>
            </p:txBody>
          </p:sp>
        </p:grpSp>
        <p:sp>
          <p:nvSpPr>
            <p:cNvPr id="51221" name="Rectangle 52"/>
            <p:cNvSpPr>
              <a:spLocks noChangeArrowheads="1"/>
            </p:cNvSpPr>
            <p:nvPr/>
          </p:nvSpPr>
          <p:spPr bwMode="auto">
            <a:xfrm>
              <a:off x="4297" y="3261"/>
              <a:ext cx="3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 u="sng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sp>
          <p:nvSpPr>
            <p:cNvPr id="51222" name="Rectangle 53"/>
            <p:cNvSpPr>
              <a:spLocks noChangeArrowheads="1"/>
            </p:cNvSpPr>
            <p:nvPr/>
          </p:nvSpPr>
          <p:spPr bwMode="auto">
            <a:xfrm>
              <a:off x="3786" y="2917"/>
              <a:ext cx="4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since</a:t>
              </a:r>
            </a:p>
          </p:txBody>
        </p:sp>
        <p:sp>
          <p:nvSpPr>
            <p:cNvPr id="51223" name="Rectangle 54"/>
            <p:cNvSpPr>
              <a:spLocks noChangeArrowheads="1"/>
            </p:cNvSpPr>
            <p:nvPr/>
          </p:nvSpPr>
          <p:spPr bwMode="auto">
            <a:xfrm>
              <a:off x="2883" y="3049"/>
              <a:ext cx="4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51224" name="Rectangle 55"/>
            <p:cNvSpPr>
              <a:spLocks noChangeArrowheads="1"/>
            </p:cNvSpPr>
            <p:nvPr/>
          </p:nvSpPr>
          <p:spPr bwMode="auto">
            <a:xfrm>
              <a:off x="3651" y="3672"/>
              <a:ext cx="6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Works_In</a:t>
              </a:r>
            </a:p>
          </p:txBody>
        </p:sp>
        <p:sp>
          <p:nvSpPr>
            <p:cNvPr id="51225" name="Rectangle 56"/>
            <p:cNvSpPr>
              <a:spLocks noChangeArrowheads="1"/>
            </p:cNvSpPr>
            <p:nvPr/>
          </p:nvSpPr>
          <p:spPr bwMode="auto">
            <a:xfrm>
              <a:off x="4516" y="3688"/>
              <a:ext cx="8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Departments</a:t>
              </a:r>
            </a:p>
          </p:txBody>
        </p:sp>
        <p:sp>
          <p:nvSpPr>
            <p:cNvPr id="51226" name="Rectangle 57"/>
            <p:cNvSpPr>
              <a:spLocks noChangeArrowheads="1"/>
            </p:cNvSpPr>
            <p:nvPr/>
          </p:nvSpPr>
          <p:spPr bwMode="auto">
            <a:xfrm>
              <a:off x="2627" y="3681"/>
              <a:ext cx="7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51227" name="Rectangle 58"/>
            <p:cNvSpPr>
              <a:spLocks noChangeArrowheads="1"/>
            </p:cNvSpPr>
            <p:nvPr/>
          </p:nvSpPr>
          <p:spPr bwMode="auto">
            <a:xfrm>
              <a:off x="2488" y="3254"/>
              <a:ext cx="3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 u="sng">
                  <a:solidFill>
                    <a:srgbClr val="0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51228" name="Line 59"/>
            <p:cNvSpPr>
              <a:spLocks noChangeShapeType="1"/>
            </p:cNvSpPr>
            <p:nvPr/>
          </p:nvSpPr>
          <p:spPr bwMode="auto">
            <a:xfrm>
              <a:off x="2689" y="3504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9" name="Line 60"/>
            <p:cNvSpPr>
              <a:spLocks noChangeShapeType="1"/>
            </p:cNvSpPr>
            <p:nvPr/>
          </p:nvSpPr>
          <p:spPr bwMode="auto">
            <a:xfrm>
              <a:off x="3073" y="3312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Line 61"/>
            <p:cNvSpPr>
              <a:spLocks noChangeShapeType="1"/>
            </p:cNvSpPr>
            <p:nvPr/>
          </p:nvSpPr>
          <p:spPr bwMode="auto">
            <a:xfrm flipH="1">
              <a:off x="4945" y="3072"/>
              <a:ext cx="335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1" name="Line 62"/>
            <p:cNvSpPr>
              <a:spLocks noChangeShapeType="1"/>
            </p:cNvSpPr>
            <p:nvPr/>
          </p:nvSpPr>
          <p:spPr bwMode="auto">
            <a:xfrm>
              <a:off x="3985" y="3168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2" name="Line 63"/>
            <p:cNvSpPr>
              <a:spLocks noChangeShapeType="1"/>
            </p:cNvSpPr>
            <p:nvPr/>
          </p:nvSpPr>
          <p:spPr bwMode="auto">
            <a:xfrm>
              <a:off x="4465" y="3504"/>
              <a:ext cx="24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3" name="Line 64"/>
            <p:cNvSpPr>
              <a:spLocks noChangeShapeType="1"/>
            </p:cNvSpPr>
            <p:nvPr/>
          </p:nvSpPr>
          <p:spPr bwMode="auto">
            <a:xfrm>
              <a:off x="4897" y="3312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4" name="Line 65"/>
            <p:cNvSpPr>
              <a:spLocks noChangeShapeType="1"/>
            </p:cNvSpPr>
            <p:nvPr/>
          </p:nvSpPr>
          <p:spPr bwMode="auto">
            <a:xfrm flipH="1">
              <a:off x="5137" y="3504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5" name="Line 66"/>
            <p:cNvSpPr>
              <a:spLocks noChangeShapeType="1"/>
            </p:cNvSpPr>
            <p:nvPr/>
          </p:nvSpPr>
          <p:spPr bwMode="auto">
            <a:xfrm>
              <a:off x="4369" y="379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6" name="Line 67"/>
            <p:cNvSpPr>
              <a:spLocks noChangeShapeType="1"/>
            </p:cNvSpPr>
            <p:nvPr/>
          </p:nvSpPr>
          <p:spPr bwMode="auto">
            <a:xfrm>
              <a:off x="3409" y="3744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8" name="Rectangle 69"/>
          <p:cNvSpPr>
            <a:spLocks noChangeArrowheads="1"/>
          </p:cNvSpPr>
          <p:nvPr/>
        </p:nvSpPr>
        <p:spPr bwMode="auto">
          <a:xfrm>
            <a:off x="4173538" y="1431925"/>
            <a:ext cx="112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u="sng"/>
              <a:t>Before:</a:t>
            </a:r>
          </a:p>
        </p:txBody>
      </p:sp>
      <p:sp>
        <p:nvSpPr>
          <p:cNvPr id="51209" name="Rectangle 70"/>
          <p:cNvSpPr>
            <a:spLocks noChangeArrowheads="1"/>
          </p:cNvSpPr>
          <p:nvPr/>
        </p:nvSpPr>
        <p:spPr bwMode="auto">
          <a:xfrm>
            <a:off x="4251325" y="4098925"/>
            <a:ext cx="96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u="sng"/>
              <a:t>After: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134938"/>
            <a:ext cx="7772400" cy="77787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Decomposing a Relation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5538"/>
            <a:ext cx="7772400" cy="4114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Easiest fix is to create a relation RW to store these associations, and to remove W from the main schema: </a:t>
            </a:r>
          </a:p>
          <a:p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709613" y="5829300"/>
            <a:ext cx="81248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Tahoma" charset="0"/>
              </a:rPr>
              <a:t>Decompositions should be used only when needed.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Tahoma" charset="0"/>
              </a:rPr>
              <a:t>Q: potential problems of decomposition?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sz="2400" b="1">
              <a:latin typeface="Tahoma" charset="0"/>
            </a:endParaRP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685800" y="5367338"/>
            <a:ext cx="63277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400">
                <a:latin typeface="Tahoma" charset="0"/>
              </a:rPr>
              <a:t>Q: Are both of these relations now in BCNF?</a:t>
            </a:r>
          </a:p>
          <a:p>
            <a:endParaRPr lang="en-US" sz="1200">
              <a:solidFill>
                <a:srgbClr val="CF0E30"/>
              </a:solidFill>
              <a:latin typeface="Book Antiqua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7238" y="2286000"/>
            <a:ext cx="10267950" cy="3048000"/>
            <a:chOff x="480" y="1968"/>
            <a:chExt cx="6771" cy="1920"/>
          </a:xfrm>
        </p:grpSpPr>
        <p:sp>
          <p:nvSpPr>
            <p:cNvPr id="53255" name="Rectangle 7"/>
            <p:cNvSpPr>
              <a:spLocks noChangeArrowheads="1"/>
            </p:cNvSpPr>
            <p:nvPr/>
          </p:nvSpPr>
          <p:spPr bwMode="auto">
            <a:xfrm>
              <a:off x="1200" y="3600"/>
              <a:ext cx="14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Hourly_Emps2</a:t>
              </a:r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3936" y="3216"/>
              <a:ext cx="6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Wages</a:t>
              </a:r>
            </a:p>
          </p:txBody>
        </p:sp>
        <p:graphicFrame>
          <p:nvGraphicFramePr>
            <p:cNvPr id="53257" name="Object 2"/>
            <p:cNvGraphicFramePr>
              <a:graphicFrameLocks noChangeAspect="1"/>
            </p:cNvGraphicFramePr>
            <p:nvPr/>
          </p:nvGraphicFramePr>
          <p:xfrm>
            <a:off x="480" y="1968"/>
            <a:ext cx="2831" cy="1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59" name="Document" r:id="rId4" imgW="5791200" imgH="3441700" progId="Word.Document.8">
                    <p:embed/>
                  </p:oleObj>
                </mc:Choice>
                <mc:Fallback>
                  <p:oleObj name="Document" r:id="rId4" imgW="5791200" imgH="3441700" progId="Word.Documen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968"/>
                          <a:ext cx="2831" cy="16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8" name="Object 3"/>
            <p:cNvGraphicFramePr>
              <a:graphicFrameLocks noChangeAspect="1"/>
            </p:cNvGraphicFramePr>
            <p:nvPr/>
          </p:nvGraphicFramePr>
          <p:xfrm>
            <a:off x="3888" y="2222"/>
            <a:ext cx="3363" cy="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60" name="Document" r:id="rId7" imgW="5638800" imgH="1828800" progId="Word.Document.8">
                    <p:embed/>
                  </p:oleObj>
                </mc:Choice>
                <mc:Fallback>
                  <p:oleObj name="Document" r:id="rId7" imgW="5638800" imgH="1828800" progId="Word.Documen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222"/>
                          <a:ext cx="3363" cy="1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utoUpdateAnimBg="0"/>
      <p:bldP spid="13210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</a:rPr>
              <a:t>Problems with Decompositions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067800" cy="4876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There are three potential problems to consider: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1) May be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 impossible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to reconstruct the original relation!  (Lossiness)</a:t>
            </a:r>
            <a:endParaRPr lang="en-US">
              <a:latin typeface="Tahoma" charset="0"/>
              <a:ea typeface="ＭＳ Ｐゴシック" charset="0"/>
            </a:endParaRPr>
          </a:p>
          <a:p>
            <a:pPr lvl="2"/>
            <a:r>
              <a:rPr lang="en-US" sz="2400">
                <a:latin typeface="Tahoma" charset="0"/>
                <a:ea typeface="ＭＳ Ｐゴシック" charset="0"/>
              </a:rPr>
              <a:t>Fortunately, not in the SNLRWH example.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2) Dependency checking may require joins.</a:t>
            </a:r>
          </a:p>
          <a:p>
            <a:pPr lvl="2"/>
            <a:r>
              <a:rPr lang="en-US" sz="2400">
                <a:latin typeface="Tahoma" charset="0"/>
                <a:ea typeface="ＭＳ Ｐゴシック" charset="0"/>
              </a:rPr>
              <a:t>Fortunately, not in the SNLRWH example.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3) Some queries become more expensive.  </a:t>
            </a:r>
            <a:endParaRPr lang="en-US">
              <a:latin typeface="Tahoma" charset="0"/>
              <a:ea typeface="ＭＳ Ｐゴシック" charset="0"/>
            </a:endParaRPr>
          </a:p>
          <a:p>
            <a:pPr lvl="2"/>
            <a:r>
              <a:rPr lang="en-US" sz="2400">
                <a:latin typeface="Tahoma" charset="0"/>
                <a:ea typeface="ＭＳ Ｐゴシック" charset="0"/>
              </a:rPr>
              <a:t>e.g.,  How much does Guldu earn? </a:t>
            </a:r>
          </a:p>
          <a:p>
            <a:pPr lvl="2"/>
            <a:endParaRPr lang="en-US" i="1" u="sng">
              <a:solidFill>
                <a:schemeClr val="accent2"/>
              </a:solidFill>
              <a:latin typeface="Tahoma" charset="0"/>
              <a:ea typeface="ＭＳ Ｐゴシック" charset="0"/>
            </a:endParaRPr>
          </a:p>
          <a:p>
            <a:pPr lvl="2"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Lossiness (#1) cannot be allowed</a:t>
            </a:r>
          </a:p>
          <a:p>
            <a:pPr lvl="2"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#2 and #3 are design tradeoffs:  </a:t>
            </a:r>
            <a:r>
              <a:rPr lang="en-US" sz="2400">
                <a:latin typeface="Tahoma" charset="0"/>
                <a:ea typeface="ＭＳ Ｐゴシック" charset="0"/>
              </a:rPr>
              <a:t>Must consider these issues vs. redundancy.</a:t>
            </a: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/>
          </a:p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4"/>
          <p:cNvSpPr>
            <a:spLocks noGrp="1" noChangeArrowheads="1"/>
          </p:cNvSpPr>
          <p:nvPr>
            <p:ph type="title"/>
          </p:nvPr>
        </p:nvSpPr>
        <p:spPr>
          <a:xfrm>
            <a:off x="107156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(Review) </a:t>
            </a:r>
            <a:r>
              <a:rPr lang="en-US" dirty="0" err="1" smtClean="0"/>
              <a:t>Rel</a:t>
            </a:r>
            <a:r>
              <a:rPr lang="en-US" dirty="0" smtClean="0"/>
              <a:t> </a:t>
            </a:r>
            <a:r>
              <a:rPr lang="en-US" dirty="0" err="1" smtClean="0"/>
              <a:t>Alg</a:t>
            </a:r>
            <a:r>
              <a:rPr lang="en-US" dirty="0" smtClean="0"/>
              <a:t> </a:t>
            </a:r>
            <a:r>
              <a:rPr lang="en-US" dirty="0"/>
              <a:t>Operator: Join (  </a:t>
            </a:r>
            <a:r>
              <a:rPr lang="en-US" dirty="0" smtClean="0"/>
              <a:t>   </a:t>
            </a:r>
            <a:r>
              <a:rPr lang="en-US" dirty="0"/>
              <a:t>)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41300" y="1027113"/>
            <a:ext cx="8255000" cy="5830887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</a:rPr>
              <a:t>Joins are compound operators involving cross product, selection, and (sometimes) projection.</a:t>
            </a:r>
          </a:p>
          <a:p>
            <a:pPr>
              <a:buFontTx/>
              <a:buNone/>
            </a:pPr>
            <a:endParaRPr lang="en-US">
              <a:latin typeface="Helvetica" charset="0"/>
              <a:ea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</a:rPr>
              <a:t>Most common type of join is a “</a:t>
            </a:r>
            <a:r>
              <a:rPr lang="en-US" altLang="ja-JP" i="1" u="sng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natural join</a:t>
            </a:r>
            <a:r>
              <a:rPr lang="en-US">
                <a:latin typeface="Helvetica" charset="0"/>
                <a:ea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</a:rPr>
              <a:t> (often just called </a:t>
            </a:r>
            <a:r>
              <a:rPr lang="en-US">
                <a:latin typeface="Helvetica" charset="0"/>
                <a:ea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</a:rPr>
              <a:t>join</a:t>
            </a:r>
            <a:r>
              <a:rPr lang="en-US">
                <a:latin typeface="Helvetica" charset="0"/>
                <a:ea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</a:rPr>
              <a:t>).  R          S conceptually is:</a:t>
            </a:r>
          </a:p>
          <a:p>
            <a:pPr lvl="1"/>
            <a:r>
              <a:rPr lang="en-US" sz="2000">
                <a:latin typeface="Helvetica" charset="0"/>
                <a:ea typeface="ＭＳ Ｐゴシック" charset="0"/>
              </a:rPr>
              <a:t>Compute R X S</a:t>
            </a:r>
          </a:p>
          <a:p>
            <a:pPr lvl="1"/>
            <a:r>
              <a:rPr lang="en-US" sz="2000">
                <a:latin typeface="Helvetica" charset="0"/>
                <a:ea typeface="ＭＳ Ｐゴシック" charset="0"/>
              </a:rPr>
              <a:t>Select rows where attributes that appear in both relations have equal values</a:t>
            </a:r>
          </a:p>
          <a:p>
            <a:pPr lvl="1"/>
            <a:r>
              <a:rPr lang="en-US" sz="2000">
                <a:latin typeface="Helvetica" charset="0"/>
                <a:ea typeface="ＭＳ Ｐゴシック" charset="0"/>
              </a:rPr>
              <a:t>Project all unique attributes and one copy of each of the common ones.</a:t>
            </a:r>
          </a:p>
          <a:p>
            <a:pPr lvl="1"/>
            <a:endParaRPr lang="en-US" sz="2000">
              <a:latin typeface="Helvetica" charset="0"/>
              <a:ea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</a:rPr>
              <a:t>Note: Usually done much more efficiently than this.</a:t>
            </a:r>
          </a:p>
          <a:p>
            <a:r>
              <a:rPr lang="en-US">
                <a:latin typeface="Helvetica" charset="0"/>
                <a:ea typeface="ＭＳ Ｐゴシック" charset="0"/>
              </a:rPr>
              <a:t>Useful for putting “normalized” relations back together.</a:t>
            </a:r>
          </a:p>
          <a:p>
            <a:endParaRPr lang="en-US">
              <a:latin typeface="Helvetica" charset="0"/>
              <a:ea typeface="ＭＳ Ｐゴシック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76313" y="2528888"/>
            <a:ext cx="488950" cy="214312"/>
            <a:chOff x="2226" y="2065"/>
            <a:chExt cx="1148" cy="671"/>
          </a:xfrm>
        </p:grpSpPr>
        <p:sp>
          <p:nvSpPr>
            <p:cNvPr id="57354" name="AutoShape 7"/>
            <p:cNvSpPr>
              <a:spLocks noChangeArrowheads="1"/>
            </p:cNvSpPr>
            <p:nvPr/>
          </p:nvSpPr>
          <p:spPr bwMode="auto">
            <a:xfrm rot="-5400000">
              <a:off x="2753" y="2110"/>
              <a:ext cx="666" cy="576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5" name="AutoShape 8"/>
            <p:cNvSpPr>
              <a:spLocks noChangeArrowheads="1"/>
            </p:cNvSpPr>
            <p:nvPr/>
          </p:nvSpPr>
          <p:spPr bwMode="auto">
            <a:xfrm rot="5400000" flipH="1">
              <a:off x="2181" y="2115"/>
              <a:ext cx="666" cy="576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7810500" y="801688"/>
            <a:ext cx="488950" cy="214312"/>
            <a:chOff x="2226" y="2065"/>
            <a:chExt cx="1148" cy="671"/>
          </a:xfrm>
        </p:grpSpPr>
        <p:sp>
          <p:nvSpPr>
            <p:cNvPr id="57352" name="AutoShape 7"/>
            <p:cNvSpPr>
              <a:spLocks noChangeArrowheads="1"/>
            </p:cNvSpPr>
            <p:nvPr/>
          </p:nvSpPr>
          <p:spPr bwMode="auto">
            <a:xfrm rot="-5400000">
              <a:off x="2753" y="2110"/>
              <a:ext cx="666" cy="576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3" name="AutoShape 8"/>
            <p:cNvSpPr>
              <a:spLocks noChangeArrowheads="1"/>
            </p:cNvSpPr>
            <p:nvPr/>
          </p:nvSpPr>
          <p:spPr bwMode="auto">
            <a:xfrm rot="5400000" flipH="1">
              <a:off x="2181" y="2115"/>
              <a:ext cx="666" cy="576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/>
          </a:p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53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0"/>
            <a:ext cx="7772400" cy="892175"/>
          </a:xfrm>
        </p:spPr>
        <p:txBody>
          <a:bodyPr/>
          <a:lstStyle/>
          <a:p>
            <a:pPr>
              <a:defRPr/>
            </a:pPr>
            <a:r>
              <a:rPr lang="en-US" dirty="0"/>
              <a:t>Natural Join Example</a:t>
            </a:r>
          </a:p>
        </p:txBody>
      </p:sp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1660525" y="2887663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R1</a:t>
            </a:r>
            <a:endParaRPr lang="en-US"/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6461125" y="3055938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1"/>
              <a:t>S1</a:t>
            </a:r>
            <a:endParaRPr lang="en-US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288925" y="3762375"/>
            <a:ext cx="1939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800" b="1"/>
              <a:t>R1       S1 =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79475" y="3938588"/>
            <a:ext cx="488950" cy="214312"/>
            <a:chOff x="2226" y="2065"/>
            <a:chExt cx="1148" cy="671"/>
          </a:xfrm>
        </p:grpSpPr>
        <p:sp>
          <p:nvSpPr>
            <p:cNvPr id="59402" name="AutoShape 9"/>
            <p:cNvSpPr>
              <a:spLocks noChangeArrowheads="1"/>
            </p:cNvSpPr>
            <p:nvPr/>
          </p:nvSpPr>
          <p:spPr bwMode="auto">
            <a:xfrm rot="-5400000">
              <a:off x="2753" y="2110"/>
              <a:ext cx="666" cy="576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3" name="AutoShape 10"/>
            <p:cNvSpPr>
              <a:spLocks noChangeArrowheads="1"/>
            </p:cNvSpPr>
            <p:nvPr/>
          </p:nvSpPr>
          <p:spPr bwMode="auto">
            <a:xfrm rot="5400000" flipH="1">
              <a:off x="2181" y="2115"/>
              <a:ext cx="666" cy="576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2955" name="Object 2"/>
          <p:cNvGraphicFramePr>
            <a:graphicFrameLocks/>
          </p:cNvGraphicFramePr>
          <p:nvPr/>
        </p:nvGraphicFramePr>
        <p:xfrm>
          <a:off x="806450" y="4581525"/>
          <a:ext cx="7445375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Document" r:id="rId5" imgW="7754815" imgH="1600200" progId="Word.Document.8">
                  <p:embed/>
                </p:oleObj>
              </mc:Choice>
              <mc:Fallback>
                <p:oleObj name="Document" r:id="rId5" imgW="7754815" imgH="1600200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4581525"/>
                        <a:ext cx="7445375" cy="153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3"/>
          <p:cNvGraphicFramePr>
            <a:graphicFrameLocks noChangeAspect="1"/>
          </p:cNvGraphicFramePr>
          <p:nvPr/>
        </p:nvGraphicFramePr>
        <p:xfrm>
          <a:off x="4368800" y="1014413"/>
          <a:ext cx="4170363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" name="Document" r:id="rId8" imgW="4169833" imgH="2125133" progId="Word.Document.8">
                  <p:embed/>
                </p:oleObj>
              </mc:Choice>
              <mc:Fallback>
                <p:oleObj name="Document" r:id="rId8" imgW="4169833" imgH="212513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1014413"/>
                        <a:ext cx="4170363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4"/>
          <p:cNvGraphicFramePr>
            <a:graphicFrameLocks noChangeAspect="1"/>
          </p:cNvGraphicFramePr>
          <p:nvPr/>
        </p:nvGraphicFramePr>
        <p:xfrm>
          <a:off x="393700" y="1384300"/>
          <a:ext cx="5643563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" name="Document" r:id="rId11" imgW="5643033" imgH="1617133" progId="Word.Document.8">
                  <p:embed/>
                </p:oleObj>
              </mc:Choice>
              <mc:Fallback>
                <p:oleObj name="Document" r:id="rId11" imgW="5643033" imgH="161713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384300"/>
                        <a:ext cx="5643563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5" y="365125"/>
            <a:ext cx="7772400" cy="3937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Lossless Decomposition (example)</a:t>
            </a:r>
          </a:p>
        </p:txBody>
      </p:sp>
      <p:sp>
        <p:nvSpPr>
          <p:cNvPr id="6144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143000" y="4724400"/>
            <a:ext cx="6461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6000">
                <a:latin typeface="Book Antiqua" charset="0"/>
              </a:rPr>
              <a:t>=</a:t>
            </a:r>
          </a:p>
        </p:txBody>
      </p:sp>
      <p:graphicFrame>
        <p:nvGraphicFramePr>
          <p:cNvPr id="61444" name="Object 2"/>
          <p:cNvGraphicFramePr>
            <a:graphicFrameLocks/>
          </p:cNvGraphicFramePr>
          <p:nvPr/>
        </p:nvGraphicFramePr>
        <p:xfrm>
          <a:off x="5562600" y="2133600"/>
          <a:ext cx="990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Equation" r:id="rId4" imgW="431800" imgH="266700" progId="Equation.3">
                  <p:embed/>
                </p:oleObj>
              </mc:Choice>
              <mc:Fallback>
                <p:oleObj name="Equation" r:id="rId4" imgW="431800" imgH="266700" progId="Equation.3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133600"/>
                        <a:ext cx="990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3"/>
          <p:cNvGraphicFramePr>
            <a:graphicFrameLocks noChangeAspect="1"/>
          </p:cNvGraphicFramePr>
          <p:nvPr/>
        </p:nvGraphicFramePr>
        <p:xfrm>
          <a:off x="228600" y="1066800"/>
          <a:ext cx="487521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Document" r:id="rId6" imgW="5791200" imgH="3441700" progId="Word.Document.8">
                  <p:embed/>
                </p:oleObj>
              </mc:Choice>
              <mc:Fallback>
                <p:oleObj name="Document" r:id="rId6" imgW="5791200" imgH="34417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4875213" cy="290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4"/>
          <p:cNvGraphicFramePr>
            <a:graphicFrameLocks noChangeAspect="1"/>
          </p:cNvGraphicFramePr>
          <p:nvPr/>
        </p:nvGraphicFramePr>
        <p:xfrm>
          <a:off x="6934200" y="1600200"/>
          <a:ext cx="5643563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Document" r:id="rId8" imgW="5638800" imgH="1828800" progId="Word.Document.8">
                  <p:embed/>
                </p:oleObj>
              </mc:Choice>
              <mc:Fallback>
                <p:oleObj name="Document" r:id="rId8" imgW="5638800" imgH="18288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600200"/>
                        <a:ext cx="5643563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5"/>
          <p:cNvGraphicFramePr>
            <a:graphicFrameLocks noChangeAspect="1"/>
          </p:cNvGraphicFramePr>
          <p:nvPr/>
        </p:nvGraphicFramePr>
        <p:xfrm>
          <a:off x="2895600" y="4114800"/>
          <a:ext cx="5181600" cy="270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Document" r:id="rId11" imgW="6591300" imgH="3441700" progId="Word.Document.8">
                  <p:embed/>
                </p:oleObj>
              </mc:Choice>
              <mc:Fallback>
                <p:oleObj name="Document" r:id="rId11" imgW="6591300" imgH="34417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14800"/>
                        <a:ext cx="5181600" cy="270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855663" y="211138"/>
            <a:ext cx="7772400" cy="56673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Keys  (review)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95413"/>
            <a:ext cx="8153400" cy="4114800"/>
          </a:xfrm>
        </p:spPr>
        <p:txBody>
          <a:bodyPr/>
          <a:lstStyle/>
          <a:p>
            <a:r>
              <a:rPr lang="en-US" sz="2800">
                <a:latin typeface="Tahoma" charset="0"/>
                <a:ea typeface="ＭＳ Ｐゴシック" charset="0"/>
              </a:rPr>
              <a:t>A </a:t>
            </a:r>
            <a:r>
              <a:rPr lang="en-US" sz="2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key</a:t>
            </a:r>
            <a:r>
              <a:rPr lang="en-US" sz="2800">
                <a:latin typeface="Tahoma" charset="0"/>
                <a:ea typeface="ＭＳ Ｐゴシック" charset="0"/>
              </a:rPr>
              <a:t> is a set of attributes that </a:t>
            </a:r>
            <a:r>
              <a:rPr lang="en-US" sz="2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uniquely </a:t>
            </a:r>
            <a:r>
              <a:rPr lang="en-US" sz="2800">
                <a:latin typeface="Tahoma" charset="0"/>
                <a:ea typeface="ＭＳ Ｐゴシック" charset="0"/>
              </a:rPr>
              <a:t>identifies each tuple in a relation.</a:t>
            </a:r>
          </a:p>
          <a:p>
            <a:r>
              <a:rPr lang="en-US" sz="2800">
                <a:latin typeface="Tahoma" charset="0"/>
                <a:ea typeface="ＭＳ Ｐゴシック" charset="0"/>
              </a:rPr>
              <a:t>A </a:t>
            </a:r>
            <a:r>
              <a:rPr lang="en-US" sz="2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candidate key</a:t>
            </a:r>
            <a:r>
              <a:rPr lang="en-US" sz="2800">
                <a:latin typeface="Tahoma" charset="0"/>
                <a:ea typeface="ＭＳ Ｐゴシック" charset="0"/>
              </a:rPr>
              <a:t> is a key that is </a:t>
            </a:r>
            <a:r>
              <a:rPr lang="en-US" sz="2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minimal</a:t>
            </a:r>
            <a:r>
              <a:rPr lang="en-US" sz="2800">
                <a:latin typeface="Tahoma" charset="0"/>
                <a:ea typeface="ＭＳ Ｐゴシック" charset="0"/>
              </a:rPr>
              <a:t>.</a:t>
            </a:r>
          </a:p>
          <a:p>
            <a:pPr lvl="1">
              <a:buFontTx/>
              <a:buNone/>
            </a:pPr>
            <a:r>
              <a:rPr lang="en-US" sz="2800">
                <a:latin typeface="Tahoma" charset="0"/>
                <a:ea typeface="ＭＳ Ｐゴシック" charset="0"/>
              </a:rPr>
              <a:t>If AB is a candidate key, then neither A nor B is a key on its own.</a:t>
            </a:r>
          </a:p>
          <a:p>
            <a:endParaRPr lang="en-US" sz="2800">
              <a:latin typeface="Tahoma" charset="0"/>
              <a:ea typeface="ＭＳ Ｐゴシック" charset="0"/>
            </a:endParaRPr>
          </a:p>
          <a:p>
            <a:r>
              <a:rPr lang="en-US" sz="2800">
                <a:latin typeface="Tahoma" charset="0"/>
                <a:ea typeface="ＭＳ Ｐゴシック" charset="0"/>
              </a:rPr>
              <a:t>A </a:t>
            </a:r>
            <a:r>
              <a:rPr lang="en-US" sz="2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superkey</a:t>
            </a:r>
            <a:r>
              <a:rPr lang="en-US" sz="2800">
                <a:latin typeface="Tahoma" charset="0"/>
                <a:ea typeface="ＭＳ Ｐゴシック" charset="0"/>
              </a:rPr>
              <a:t> is a key that is not necessarily minimal (although it could be)</a:t>
            </a:r>
          </a:p>
          <a:p>
            <a:pPr lvl="1">
              <a:buFontTx/>
              <a:buNone/>
            </a:pPr>
            <a:r>
              <a:rPr lang="en-US" sz="2800">
                <a:latin typeface="Tahoma" charset="0"/>
                <a:ea typeface="ＭＳ Ｐゴシック" charset="0"/>
              </a:rPr>
              <a:t>If AB is a candidate key then ABC, ABD, and even AB are superkeys.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</a:rPr>
              <a:t>Lossy Decomposition (example)</a:t>
            </a:r>
          </a:p>
        </p:txBody>
      </p:sp>
      <p:sp>
        <p:nvSpPr>
          <p:cNvPr id="6349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1123950" y="1828800"/>
            <a:ext cx="2749550" cy="1905000"/>
            <a:chOff x="708" y="1152"/>
            <a:chExt cx="1732" cy="1200"/>
          </a:xfrm>
        </p:grpSpPr>
        <p:sp>
          <p:nvSpPr>
            <p:cNvPr id="63502" name="AutoShape 4"/>
            <p:cNvSpPr>
              <a:spLocks noChangeArrowheads="1"/>
            </p:cNvSpPr>
            <p:nvPr/>
          </p:nvSpPr>
          <p:spPr bwMode="auto">
            <a:xfrm>
              <a:off x="2160" y="1152"/>
              <a:ext cx="280" cy="376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3" name="Rectangle 5"/>
            <p:cNvSpPr>
              <a:spLocks noChangeArrowheads="1"/>
            </p:cNvSpPr>
            <p:nvPr/>
          </p:nvSpPr>
          <p:spPr bwMode="auto">
            <a:xfrm>
              <a:off x="708" y="2064"/>
              <a:ext cx="1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Tahoma" charset="0"/>
                </a:rPr>
                <a:t>A</a:t>
              </a:r>
              <a:r>
                <a:rPr lang="en-US" sz="2400" b="1">
                  <a:solidFill>
                    <a:schemeClr val="accent2"/>
                  </a:solidFill>
                  <a:latin typeface="Tahoma" charset="0"/>
                </a:rPr>
                <a:t> </a:t>
              </a:r>
              <a:r>
                <a:rPr lang="en-US" sz="2400" b="1">
                  <a:solidFill>
                    <a:srgbClr val="009900"/>
                  </a:solidFill>
                  <a:latin typeface="Tahoma" charset="0"/>
                  <a:sym typeface="Symbol" charset="0"/>
                </a:rPr>
                <a:t></a:t>
              </a:r>
              <a:r>
                <a:rPr lang="en-US" sz="2400" b="1">
                  <a:solidFill>
                    <a:schemeClr val="accent2"/>
                  </a:solidFill>
                  <a:latin typeface="Tahoma" charset="0"/>
                </a:rPr>
                <a:t> </a:t>
              </a:r>
              <a:r>
                <a:rPr lang="en-US" sz="2400">
                  <a:solidFill>
                    <a:schemeClr val="accent2"/>
                  </a:solidFill>
                  <a:latin typeface="Tahoma" charset="0"/>
                </a:rPr>
                <a:t>B; C </a:t>
              </a:r>
              <a:r>
                <a:rPr lang="en-US" sz="2400" b="1">
                  <a:solidFill>
                    <a:srgbClr val="009900"/>
                  </a:solidFill>
                  <a:latin typeface="Tahoma" charset="0"/>
                  <a:sym typeface="Symbol" charset="0"/>
                </a:rPr>
                <a:t> </a:t>
              </a:r>
              <a:r>
                <a:rPr lang="en-US" sz="2400">
                  <a:solidFill>
                    <a:srgbClr val="009900"/>
                  </a:solidFill>
                  <a:latin typeface="Tahoma" charset="0"/>
                  <a:sym typeface="Symbol" charset="0"/>
                </a:rPr>
                <a:t>B</a:t>
              </a:r>
            </a:p>
          </p:txBody>
        </p:sp>
      </p:grpSp>
      <p:graphicFrame>
        <p:nvGraphicFramePr>
          <p:cNvPr id="63492" name="Object 2"/>
          <p:cNvGraphicFramePr>
            <a:graphicFrameLocks noChangeAspect="1"/>
          </p:cNvGraphicFramePr>
          <p:nvPr/>
        </p:nvGraphicFramePr>
        <p:xfrm>
          <a:off x="1219200" y="1524000"/>
          <a:ext cx="5643563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4" name="Document" r:id="rId4" imgW="5638800" imgH="1841500" progId="Word.Document.8">
                  <p:embed/>
                </p:oleObj>
              </mc:Choice>
              <mc:Fallback>
                <p:oleObj name="Document" r:id="rId4" imgW="5638800" imgH="18415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524000"/>
                        <a:ext cx="5643563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72000" y="1362075"/>
            <a:ext cx="7391400" cy="1847850"/>
            <a:chOff x="2880" y="858"/>
            <a:chExt cx="4656" cy="1164"/>
          </a:xfrm>
        </p:grpSpPr>
        <p:graphicFrame>
          <p:nvGraphicFramePr>
            <p:cNvPr id="63500" name="Object 7"/>
            <p:cNvGraphicFramePr>
              <a:graphicFrameLocks noChangeAspect="1"/>
            </p:cNvGraphicFramePr>
            <p:nvPr/>
          </p:nvGraphicFramePr>
          <p:xfrm>
            <a:off x="2880" y="858"/>
            <a:ext cx="3553" cy="1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05" name="Document" r:id="rId6" imgW="5638800" imgH="1841500" progId="Word.Document.8">
                    <p:embed/>
                  </p:oleObj>
                </mc:Choice>
                <mc:Fallback>
                  <p:oleObj name="Document" r:id="rId6" imgW="5638800" imgH="1841500" progId="Word.Document.8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858"/>
                          <a:ext cx="3553" cy="11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01" name="Object 8"/>
            <p:cNvGraphicFramePr>
              <a:graphicFrameLocks noChangeAspect="1"/>
            </p:cNvGraphicFramePr>
            <p:nvPr/>
          </p:nvGraphicFramePr>
          <p:xfrm>
            <a:off x="3983" y="864"/>
            <a:ext cx="3553" cy="1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06" name="Document" r:id="rId8" imgW="5638800" imgH="1841500" progId="Word.Document.8">
                    <p:embed/>
                  </p:oleObj>
                </mc:Choice>
                <mc:Fallback>
                  <p:oleObj name="Document" r:id="rId8" imgW="5638800" imgH="1841500" progId="Word.Document.8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3" y="864"/>
                          <a:ext cx="3553" cy="11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7226" name="Object 3"/>
          <p:cNvGraphicFramePr>
            <a:graphicFrameLocks noChangeAspect="1"/>
          </p:cNvGraphicFramePr>
          <p:nvPr/>
        </p:nvGraphicFramePr>
        <p:xfrm>
          <a:off x="6705600" y="3886200"/>
          <a:ext cx="5643563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Document" r:id="rId10" imgW="5638800" imgH="2654300" progId="Word.Document.8">
                  <p:embed/>
                </p:oleObj>
              </mc:Choice>
              <mc:Fallback>
                <p:oleObj name="Document" r:id="rId10" imgW="5638800" imgH="26543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886200"/>
                        <a:ext cx="5643563" cy="265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838200" y="4419600"/>
            <a:ext cx="8612188" cy="1914525"/>
            <a:chOff x="528" y="2784"/>
            <a:chExt cx="5425" cy="1206"/>
          </a:xfrm>
        </p:grpSpPr>
        <p:sp>
          <p:nvSpPr>
            <p:cNvPr id="63496" name="Text Box 12"/>
            <p:cNvSpPr txBox="1">
              <a:spLocks noChangeArrowheads="1"/>
            </p:cNvSpPr>
            <p:nvPr/>
          </p:nvSpPr>
          <p:spPr bwMode="auto">
            <a:xfrm>
              <a:off x="3408" y="2880"/>
              <a:ext cx="40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6000">
                  <a:latin typeface="Book Antiqua" charset="0"/>
                </a:rPr>
                <a:t>=</a:t>
              </a:r>
            </a:p>
          </p:txBody>
        </p:sp>
        <p:graphicFrame>
          <p:nvGraphicFramePr>
            <p:cNvPr id="63497" name="Object 4"/>
            <p:cNvGraphicFramePr>
              <a:graphicFrameLocks/>
            </p:cNvGraphicFramePr>
            <p:nvPr/>
          </p:nvGraphicFramePr>
          <p:xfrm>
            <a:off x="1488" y="3024"/>
            <a:ext cx="62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08" name="Equation" r:id="rId12" imgW="431800" imgH="266700" progId="Equation.3">
                    <p:embed/>
                  </p:oleObj>
                </mc:Choice>
                <mc:Fallback>
                  <p:oleObj name="Equation" r:id="rId12" imgW="431800" imgH="266700" progId="Equation.3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3024"/>
                          <a:ext cx="62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498" name="Object 5"/>
            <p:cNvGraphicFramePr>
              <a:graphicFrameLocks noChangeAspect="1"/>
            </p:cNvGraphicFramePr>
            <p:nvPr/>
          </p:nvGraphicFramePr>
          <p:xfrm>
            <a:off x="528" y="2832"/>
            <a:ext cx="3553" cy="1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09" name="Document" r:id="rId14" imgW="5638800" imgH="1841500" progId="Word.Document.8">
                    <p:embed/>
                  </p:oleObj>
                </mc:Choice>
                <mc:Fallback>
                  <p:oleObj name="Document" r:id="rId14" imgW="5638800" imgH="1841500" progId="Word.Document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832"/>
                          <a:ext cx="3553" cy="11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499" name="Object 6"/>
            <p:cNvGraphicFramePr>
              <a:graphicFrameLocks noChangeAspect="1"/>
            </p:cNvGraphicFramePr>
            <p:nvPr/>
          </p:nvGraphicFramePr>
          <p:xfrm>
            <a:off x="2400" y="2784"/>
            <a:ext cx="3553" cy="1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10" name="Document" r:id="rId17" imgW="5638800" imgH="1841500" progId="Word.Document.8">
                    <p:embed/>
                  </p:oleObj>
                </mc:Choice>
                <mc:Fallback>
                  <p:oleObj name="Document" r:id="rId17" imgW="5638800" imgH="1841500" progId="Word.Document.8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2784"/>
                          <a:ext cx="3553" cy="11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4"/>
          <p:cNvSpPr>
            <a:spLocks noGrp="1" noChangeArrowheads="1"/>
          </p:cNvSpPr>
          <p:nvPr>
            <p:ph type="title"/>
          </p:nvPr>
        </p:nvSpPr>
        <p:spPr>
          <a:xfrm>
            <a:off x="623888" y="0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  </a:t>
            </a:r>
            <a:r>
              <a:rPr lang="en-US" dirty="0">
                <a:latin typeface="Tahoma" charset="0"/>
                <a:ea typeface="ＭＳ Ｐゴシック" charset="0"/>
              </a:rPr>
              <a:t>Lossless Decomposition</a:t>
            </a:r>
          </a:p>
        </p:txBody>
      </p:sp>
      <p:sp>
        <p:nvSpPr>
          <p:cNvPr id="76806" name="Rectangle 5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915400" cy="48006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Decomposition of R into X and Y is </a:t>
            </a:r>
            <a:r>
              <a:rPr lang="en-US" i="1" u="sng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lossless-join</a:t>
            </a:r>
            <a:r>
              <a:rPr lang="en-US">
                <a:latin typeface="Tahoma" charset="0"/>
                <a:ea typeface="ＭＳ Ｐゴシック" charset="0"/>
              </a:rPr>
              <a:t> w.r.t.   a set of FDs F if, for every instance </a:t>
            </a:r>
            <a:r>
              <a:rPr lang="en-US" i="1">
                <a:latin typeface="Tahoma" charset="0"/>
                <a:ea typeface="ＭＳ Ｐゴシック" charset="0"/>
              </a:rPr>
              <a:t>r</a:t>
            </a:r>
            <a:r>
              <a:rPr lang="en-US">
                <a:latin typeface="Tahoma" charset="0"/>
                <a:ea typeface="ＭＳ Ｐゴシック" charset="0"/>
              </a:rPr>
              <a:t>  that satisfies F:</a:t>
            </a:r>
          </a:p>
          <a:p>
            <a:pPr lvl="1"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           (</a:t>
            </a:r>
            <a:r>
              <a:rPr lang="en-US" i="1">
                <a:latin typeface="Tahoma" charset="0"/>
                <a:ea typeface="ＭＳ Ｐゴシック" charset="0"/>
              </a:rPr>
              <a:t>r</a:t>
            </a:r>
            <a:r>
              <a:rPr lang="en-US">
                <a:latin typeface="Tahoma" charset="0"/>
                <a:ea typeface="ＭＳ Ｐゴシック" charset="0"/>
              </a:rPr>
              <a:t>)              (</a:t>
            </a:r>
            <a:r>
              <a:rPr lang="en-US" i="1">
                <a:latin typeface="Tahoma" charset="0"/>
                <a:ea typeface="ＭＳ Ｐゴシック" charset="0"/>
              </a:rPr>
              <a:t>r</a:t>
            </a:r>
            <a:r>
              <a:rPr lang="en-US">
                <a:latin typeface="Tahoma" charset="0"/>
                <a:ea typeface="ＭＳ Ｐゴシック" charset="0"/>
              </a:rPr>
              <a:t>)   =  </a:t>
            </a:r>
            <a:r>
              <a:rPr lang="en-US" i="1">
                <a:latin typeface="Tahoma" charset="0"/>
                <a:ea typeface="ＭＳ Ｐゴシック" charset="0"/>
              </a:rPr>
              <a:t>r</a:t>
            </a:r>
            <a:endParaRPr lang="en-US" sz="280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</a:rPr>
              <a:t>The decomposition of R into X and Y is  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lossless with respect to F </a:t>
            </a:r>
            <a:r>
              <a:rPr lang="en-US" sz="2800" i="1">
                <a:latin typeface="Tahoma" charset="0"/>
                <a:ea typeface="ＭＳ Ｐゴシック" charset="0"/>
              </a:rPr>
              <a:t> if and only if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 F</a:t>
            </a:r>
            <a:r>
              <a:rPr lang="en-US" sz="2800" baseline="300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+</a:t>
            </a:r>
            <a:r>
              <a:rPr lang="en-US" sz="2800">
                <a:latin typeface="Tahoma" charset="0"/>
                <a:ea typeface="ＭＳ Ｐゴシック" charset="0"/>
              </a:rPr>
              <a:t> contains: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				X 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  <a:sym typeface="Symbol" charset="0"/>
              </a:rPr>
              <a:t>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Y </a:t>
            </a:r>
            <a:r>
              <a:rPr lang="en-US" sz="2800">
                <a:solidFill>
                  <a:srgbClr val="009900"/>
                </a:solidFill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X,   </a:t>
            </a:r>
            <a:r>
              <a:rPr lang="en-US" sz="2800" b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or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				X 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  <a:sym typeface="Symbol" charset="0"/>
              </a:rPr>
              <a:t>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Y </a:t>
            </a:r>
            <a:r>
              <a:rPr lang="en-US" sz="2800">
                <a:solidFill>
                  <a:srgbClr val="009900"/>
                </a:solidFill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in previous example: decomposing ABC into AB and BC is lossy, because intersection (i.e.,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B</a:t>
            </a:r>
            <a:r>
              <a:rPr lang="ja-JP" alt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) is not a key of either resulting relation.</a:t>
            </a:r>
            <a:r>
              <a:rPr lang="en-US" altLang="ja-JP" sz="2800">
                <a:latin typeface="Tahoma" charset="0"/>
                <a:ea typeface="ＭＳ Ｐゴシック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Useful result</a:t>
            </a:r>
            <a:r>
              <a:rPr lang="en-US" sz="2800">
                <a:latin typeface="Tahoma" charset="0"/>
                <a:ea typeface="ＭＳ Ｐゴシック" charset="0"/>
              </a:rPr>
              <a:t>: If W </a:t>
            </a:r>
            <a:r>
              <a:rPr lang="en-US" sz="2800">
                <a:latin typeface="Tahoma" charset="0"/>
                <a:ea typeface="ＭＳ Ｐゴシック" charset="0"/>
                <a:sym typeface="Symbol" charset="0"/>
              </a:rPr>
              <a:t> Z holds over R and  W  Z is empty, then decomposition of R into R-Z and WZ is lossless.</a:t>
            </a:r>
          </a:p>
        </p:txBody>
      </p:sp>
      <p:sp>
        <p:nvSpPr>
          <p:cNvPr id="65539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6554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5542" name="Object 2"/>
          <p:cNvGraphicFramePr>
            <a:graphicFrameLocks/>
          </p:cNvGraphicFramePr>
          <p:nvPr/>
        </p:nvGraphicFramePr>
        <p:xfrm>
          <a:off x="866775" y="1808163"/>
          <a:ext cx="14763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Equation" r:id="rId4" imgW="635000" imgH="266700" progId="Equation.3">
                  <p:embed/>
                </p:oleObj>
              </mc:Choice>
              <mc:Fallback>
                <p:oleObj name="Equation" r:id="rId4" imgW="635000" imgH="266700" progId="Equation.3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1808163"/>
                        <a:ext cx="14763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3"/>
          <p:cNvGraphicFramePr>
            <a:graphicFrameLocks/>
          </p:cNvGraphicFramePr>
          <p:nvPr/>
        </p:nvGraphicFramePr>
        <p:xfrm>
          <a:off x="2178050" y="1828800"/>
          <a:ext cx="14732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Equation" r:id="rId6" imgW="635000" imgH="266700" progId="Equation.3">
                  <p:embed/>
                </p:oleObj>
              </mc:Choice>
              <mc:Fallback>
                <p:oleObj name="Equation" r:id="rId6" imgW="635000" imgH="266700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1828800"/>
                        <a:ext cx="14732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7"/>
          <p:cNvGraphicFramePr>
            <a:graphicFrameLocks/>
          </p:cNvGraphicFramePr>
          <p:nvPr/>
        </p:nvGraphicFramePr>
        <p:xfrm>
          <a:off x="1722438" y="1922463"/>
          <a:ext cx="414337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Equation" r:id="rId8" imgW="431800" imgH="266700" progId="Equation.3">
                  <p:embed/>
                </p:oleObj>
              </mc:Choice>
              <mc:Fallback>
                <p:oleObj name="Equation" r:id="rId8" imgW="431800" imgH="26670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1922463"/>
                        <a:ext cx="414337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</a:rPr>
              <a:t>Lossless Decomposition (example)</a:t>
            </a:r>
          </a:p>
        </p:txBody>
      </p:sp>
      <p:sp>
        <p:nvSpPr>
          <p:cNvPr id="6758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3429000" y="1828800"/>
            <a:ext cx="444500" cy="5969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123950" y="3276600"/>
            <a:ext cx="207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ahoma" charset="0"/>
              </a:rPr>
              <a:t>A</a:t>
            </a:r>
            <a:r>
              <a:rPr lang="en-US" sz="2400" b="1">
                <a:solidFill>
                  <a:schemeClr val="accent2"/>
                </a:solidFill>
                <a:latin typeface="Tahoma" charset="0"/>
              </a:rPr>
              <a:t> </a:t>
            </a:r>
            <a:r>
              <a:rPr lang="en-US" sz="2400" b="1">
                <a:solidFill>
                  <a:srgbClr val="009900"/>
                </a:solidFill>
                <a:latin typeface="Tahoma" charset="0"/>
                <a:sym typeface="Symbol" charset="0"/>
              </a:rPr>
              <a:t></a:t>
            </a:r>
            <a:r>
              <a:rPr lang="en-US" sz="2400" b="1">
                <a:solidFill>
                  <a:schemeClr val="accent2"/>
                </a:solidFill>
                <a:latin typeface="Tahoma" charset="0"/>
              </a:rPr>
              <a:t> </a:t>
            </a:r>
            <a:r>
              <a:rPr lang="en-US" sz="2400">
                <a:solidFill>
                  <a:schemeClr val="accent2"/>
                </a:solidFill>
                <a:latin typeface="Tahoma" charset="0"/>
              </a:rPr>
              <a:t>B; C </a:t>
            </a:r>
            <a:r>
              <a:rPr lang="en-US" sz="2400" b="1">
                <a:solidFill>
                  <a:srgbClr val="009900"/>
                </a:solidFill>
                <a:latin typeface="Tahoma" charset="0"/>
                <a:sym typeface="Symbol" charset="0"/>
              </a:rPr>
              <a:t> </a:t>
            </a:r>
            <a:r>
              <a:rPr lang="en-US" sz="2400">
                <a:solidFill>
                  <a:srgbClr val="009900"/>
                </a:solidFill>
                <a:latin typeface="Tahoma" charset="0"/>
                <a:sym typeface="Symbol" charset="0"/>
              </a:rPr>
              <a:t>B</a:t>
            </a: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381000" y="6019800"/>
            <a:ext cx="8456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ahoma" charset="0"/>
              </a:rPr>
              <a:t>But, now we can</a:t>
            </a:r>
            <a:r>
              <a:rPr lang="ja-JP" altLang="en-US" sz="2800">
                <a:latin typeface="Tahoma" charset="0"/>
              </a:rPr>
              <a:t>’</a:t>
            </a:r>
            <a:r>
              <a:rPr lang="en-US" altLang="ja-JP" sz="2800">
                <a:latin typeface="Tahoma" charset="0"/>
              </a:rPr>
              <a:t>t check </a:t>
            </a:r>
            <a:r>
              <a:rPr lang="en-US" altLang="ja-JP" sz="2800">
                <a:solidFill>
                  <a:schemeClr val="accent2"/>
                </a:solidFill>
                <a:latin typeface="Tahoma" charset="0"/>
              </a:rPr>
              <a:t>A</a:t>
            </a:r>
            <a:r>
              <a:rPr lang="en-US" altLang="ja-JP" sz="2800" b="1">
                <a:solidFill>
                  <a:schemeClr val="accent2"/>
                </a:solidFill>
                <a:latin typeface="Tahoma" charset="0"/>
              </a:rPr>
              <a:t> </a:t>
            </a:r>
            <a:r>
              <a:rPr lang="en-US" altLang="ja-JP" sz="2800" b="1">
                <a:solidFill>
                  <a:srgbClr val="009900"/>
                </a:solidFill>
                <a:latin typeface="Tahoma" charset="0"/>
                <a:sym typeface="Symbol" charset="0"/>
              </a:rPr>
              <a:t></a:t>
            </a:r>
            <a:r>
              <a:rPr lang="en-US" altLang="ja-JP" sz="2800" b="1">
                <a:solidFill>
                  <a:schemeClr val="accent2"/>
                </a:solidFill>
                <a:latin typeface="Tahoma" charset="0"/>
              </a:rPr>
              <a:t> </a:t>
            </a:r>
            <a:r>
              <a:rPr lang="en-US" altLang="ja-JP" sz="2800">
                <a:solidFill>
                  <a:schemeClr val="accent2"/>
                </a:solidFill>
                <a:latin typeface="Tahoma" charset="0"/>
              </a:rPr>
              <a:t>B</a:t>
            </a:r>
            <a:r>
              <a:rPr lang="en-US" altLang="ja-JP" sz="2800">
                <a:latin typeface="Tahoma" charset="0"/>
              </a:rPr>
              <a:t> without doing a join!</a:t>
            </a:r>
            <a:endParaRPr lang="en-US" sz="2800">
              <a:latin typeface="Tahoma" charset="0"/>
            </a:endParaRPr>
          </a:p>
        </p:txBody>
      </p:sp>
      <p:graphicFrame>
        <p:nvGraphicFramePr>
          <p:cNvPr id="67590" name="Object 2"/>
          <p:cNvGraphicFramePr>
            <a:graphicFrameLocks/>
          </p:cNvGraphicFramePr>
          <p:nvPr/>
        </p:nvGraphicFramePr>
        <p:xfrm>
          <a:off x="2286000" y="4495800"/>
          <a:ext cx="990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8" name="Equation" r:id="rId4" imgW="431800" imgH="266700" progId="Equation.3">
                  <p:embed/>
                </p:oleObj>
              </mc:Choice>
              <mc:Fallback>
                <p:oleObj name="Equation" r:id="rId4" imgW="431800" imgH="266700" progId="Equation.3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5800"/>
                        <a:ext cx="990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5410200" y="4267200"/>
            <a:ext cx="6461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6000">
                <a:latin typeface="Book Antiqua" charset="0"/>
              </a:rPr>
              <a:t>=</a:t>
            </a:r>
          </a:p>
        </p:txBody>
      </p:sp>
      <p:graphicFrame>
        <p:nvGraphicFramePr>
          <p:cNvPr id="67592" name="Object 3"/>
          <p:cNvGraphicFramePr>
            <a:graphicFrameLocks noChangeAspect="1"/>
          </p:cNvGraphicFramePr>
          <p:nvPr/>
        </p:nvGraphicFramePr>
        <p:xfrm>
          <a:off x="1143000" y="1371600"/>
          <a:ext cx="5643563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9" name="Document" r:id="rId6" imgW="5638800" imgH="1841500" progId="Word.Document.8">
                  <p:embed/>
                </p:oleObj>
              </mc:Choice>
              <mc:Fallback>
                <p:oleObj name="Document" r:id="rId6" imgW="5638800" imgH="18415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5643563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3" name="Object 4"/>
          <p:cNvGraphicFramePr>
            <a:graphicFrameLocks noChangeAspect="1"/>
          </p:cNvGraphicFramePr>
          <p:nvPr/>
        </p:nvGraphicFramePr>
        <p:xfrm>
          <a:off x="4724400" y="1524000"/>
          <a:ext cx="5640388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0" name="Document" r:id="rId8" imgW="5638800" imgH="1841500" progId="Word.Document.8">
                  <p:embed/>
                </p:oleObj>
              </mc:Choice>
              <mc:Fallback>
                <p:oleObj name="Document" r:id="rId8" imgW="5638800" imgH="18415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524000"/>
                        <a:ext cx="5640388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4" name="Object 5"/>
          <p:cNvGraphicFramePr>
            <a:graphicFrameLocks noChangeAspect="1"/>
          </p:cNvGraphicFramePr>
          <p:nvPr/>
        </p:nvGraphicFramePr>
        <p:xfrm>
          <a:off x="6323013" y="1524000"/>
          <a:ext cx="5640387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1" name="Document" r:id="rId10" imgW="5638800" imgH="1841500" progId="Word.Document.8">
                  <p:embed/>
                </p:oleObj>
              </mc:Choice>
              <mc:Fallback>
                <p:oleObj name="Document" r:id="rId10" imgW="5638800" imgH="18415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1524000"/>
                        <a:ext cx="5640387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5" name="Object 6"/>
          <p:cNvGraphicFramePr>
            <a:graphicFrameLocks noChangeAspect="1"/>
          </p:cNvGraphicFramePr>
          <p:nvPr/>
        </p:nvGraphicFramePr>
        <p:xfrm>
          <a:off x="914400" y="4038600"/>
          <a:ext cx="5640388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2" name="Document" r:id="rId12" imgW="5638800" imgH="1841500" progId="Word.Document.8">
                  <p:embed/>
                </p:oleObj>
              </mc:Choice>
              <mc:Fallback>
                <p:oleObj name="Document" r:id="rId12" imgW="5638800" imgH="184150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5640388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6" name="Object 7"/>
          <p:cNvGraphicFramePr>
            <a:graphicFrameLocks noChangeAspect="1"/>
          </p:cNvGraphicFramePr>
          <p:nvPr/>
        </p:nvGraphicFramePr>
        <p:xfrm>
          <a:off x="3503613" y="4038600"/>
          <a:ext cx="5640387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" name="Document" r:id="rId14" imgW="5638800" imgH="1841500" progId="Word.Document.8">
                  <p:embed/>
                </p:oleObj>
              </mc:Choice>
              <mc:Fallback>
                <p:oleObj name="Document" r:id="rId14" imgW="5638800" imgH="184150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4038600"/>
                        <a:ext cx="5640387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7" name="Object 8"/>
          <p:cNvGraphicFramePr>
            <a:graphicFrameLocks noChangeAspect="1"/>
          </p:cNvGraphicFramePr>
          <p:nvPr/>
        </p:nvGraphicFramePr>
        <p:xfrm>
          <a:off x="6096000" y="4038600"/>
          <a:ext cx="5643563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4" name="Document" r:id="rId17" imgW="5638800" imgH="1841500" progId="Word.Document.8">
                  <p:embed/>
                </p:oleObj>
              </mc:Choice>
              <mc:Fallback>
                <p:oleObj name="Document" r:id="rId17" imgW="5638800" imgH="184150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38600"/>
                        <a:ext cx="5643563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</a:rPr>
              <a:t>Dependency Preserving Decomposition</a:t>
            </a:r>
          </a:p>
        </p:txBody>
      </p:sp>
      <p:sp>
        <p:nvSpPr>
          <p:cNvPr id="80902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610600" cy="48006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Dependency preserving decomposition </a:t>
            </a:r>
            <a:r>
              <a:rPr lang="en-US" dirty="0">
                <a:latin typeface="Tahoma" charset="0"/>
                <a:ea typeface="ＭＳ Ｐゴシック" charset="0"/>
              </a:rPr>
              <a:t>(Intuitive):</a:t>
            </a:r>
          </a:p>
          <a:p>
            <a:pPr lvl="1">
              <a:defRPr/>
            </a:pPr>
            <a:r>
              <a:rPr lang="en-US" sz="2800" dirty="0">
                <a:latin typeface="Tahoma" charset="0"/>
                <a:ea typeface="ＭＳ Ｐゴシック" charset="0"/>
              </a:rPr>
              <a:t>If R is decomposed into X, Y and Z, and we enforce the FDs that hold individually on X, on Y and on Z, then all FDs that were given to hold on R must also hold.  </a:t>
            </a:r>
            <a:r>
              <a:rPr lang="en-US" sz="2800" i="1" u="sng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(Avoids Problem #2 on our list.</a:t>
            </a:r>
            <a:r>
              <a:rPr lang="en-US" sz="2800" i="1" u="sng" dirty="0" smtClean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)</a:t>
            </a:r>
          </a:p>
          <a:p>
            <a:pPr marL="457200" lvl="1" indent="0">
              <a:buFont typeface="Monotype Sorts" charset="0"/>
              <a:buNone/>
              <a:defRPr/>
            </a:pPr>
            <a:endParaRPr lang="en-US" sz="2800" i="1" dirty="0">
              <a:solidFill>
                <a:schemeClr val="accent2"/>
              </a:solidFill>
              <a:latin typeface="Tahoma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The </a:t>
            </a:r>
            <a:r>
              <a:rPr lang="en-US" dirty="0">
                <a:solidFill>
                  <a:srgbClr val="009900"/>
                </a:solidFill>
                <a:latin typeface="Tahoma" charset="0"/>
                <a:ea typeface="ＭＳ Ｐゴシック" charset="0"/>
              </a:rPr>
              <a:t>projection of F </a:t>
            </a:r>
            <a:r>
              <a:rPr lang="en-US" dirty="0" smtClean="0">
                <a:solidFill>
                  <a:srgbClr val="009900"/>
                </a:solidFill>
                <a:latin typeface="Tahoma" charset="0"/>
                <a:ea typeface="ＭＳ Ｐゴシック" charset="0"/>
              </a:rPr>
              <a:t>on attribute set </a:t>
            </a:r>
            <a:r>
              <a:rPr lang="en-US" dirty="0">
                <a:solidFill>
                  <a:srgbClr val="009900"/>
                </a:solidFill>
                <a:latin typeface="Tahoma" charset="0"/>
                <a:ea typeface="ＭＳ Ｐゴシック" charset="0"/>
              </a:rPr>
              <a:t>X</a:t>
            </a:r>
            <a:r>
              <a:rPr lang="en-US" dirty="0">
                <a:latin typeface="Tahoma" charset="0"/>
                <a:ea typeface="ＭＳ Ｐゴシック" charset="0"/>
              </a:rPr>
              <a:t>  (denoted </a:t>
            </a:r>
            <a:r>
              <a:rPr lang="en-US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F</a:t>
            </a:r>
            <a:r>
              <a:rPr lang="en-US" baseline="-25000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X</a:t>
            </a:r>
            <a:r>
              <a:rPr lang="en-US" dirty="0">
                <a:latin typeface="Tahoma" charset="0"/>
                <a:ea typeface="ＭＳ Ｐゴシック" charset="0"/>
              </a:rPr>
              <a:t> ) is the set of FDs 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r>
              <a:rPr lang="en-US" dirty="0" smtClean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U </a:t>
            </a:r>
            <a:r>
              <a:rPr lang="en-US" dirty="0">
                <a:solidFill>
                  <a:srgbClr val="009900"/>
                </a:solidFill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V in F</a:t>
            </a:r>
            <a:r>
              <a:rPr lang="en-US" baseline="30000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+</a:t>
            </a:r>
            <a:r>
              <a:rPr lang="en-US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</a:rPr>
              <a:t>(</a:t>
            </a:r>
            <a:r>
              <a:rPr lang="en-US" i="1" dirty="0">
                <a:latin typeface="Tahoma" charset="0"/>
                <a:ea typeface="ＭＳ Ｐゴシック" charset="0"/>
              </a:rPr>
              <a:t>closure of F , not just F </a:t>
            </a:r>
            <a:r>
              <a:rPr lang="en-US" dirty="0">
                <a:latin typeface="Tahoma" charset="0"/>
                <a:ea typeface="ＭＳ Ｐゴシック" charset="0"/>
              </a:rPr>
              <a:t>)</a:t>
            </a:r>
            <a:r>
              <a:rPr lang="en-US" i="1" dirty="0">
                <a:latin typeface="Tahoma" charset="0"/>
                <a:ea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</a:rPr>
              <a:t>such that all of the attributes </a:t>
            </a:r>
            <a:r>
              <a:rPr lang="en-US" dirty="0" smtClean="0">
                <a:latin typeface="Tahoma" charset="0"/>
                <a:ea typeface="ＭＳ Ｐゴシック" charset="0"/>
              </a:rPr>
              <a:t>on both sides of the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f.d</a:t>
            </a:r>
            <a:r>
              <a:rPr lang="en-US" dirty="0" smtClean="0">
                <a:latin typeface="Tahoma" charset="0"/>
                <a:ea typeface="ＭＳ Ｐゴシック" charset="0"/>
              </a:rPr>
              <a:t>. </a:t>
            </a:r>
            <a:r>
              <a:rPr lang="en-US" dirty="0" smtClean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are </a:t>
            </a:r>
            <a:r>
              <a:rPr lang="en-US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in X</a:t>
            </a:r>
            <a:r>
              <a:rPr lang="en-US" dirty="0">
                <a:latin typeface="Tahoma" charset="0"/>
                <a:ea typeface="ＭＳ Ｐゴシック" charset="0"/>
              </a:rPr>
              <a:t>.</a:t>
            </a:r>
            <a:r>
              <a:rPr lang="en-US" i="1" dirty="0">
                <a:latin typeface="Tahoma" charset="0"/>
                <a:ea typeface="ＭＳ Ｐゴシック" charset="0"/>
              </a:rPr>
              <a:t> </a:t>
            </a:r>
            <a:endParaRPr lang="en-US" i="1" dirty="0" smtClean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r>
              <a:rPr lang="en-US" i="1" dirty="0" smtClean="0">
                <a:latin typeface="Tahoma" charset="0"/>
                <a:ea typeface="ＭＳ Ｐゴシック" charset="0"/>
                <a:cs typeface="ＭＳ Ｐゴシック" charset="0"/>
              </a:rPr>
              <a:t>That is: U and V are subsets of X </a:t>
            </a:r>
            <a:endParaRPr lang="en-US" i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6963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4"/>
          <p:cNvSpPr>
            <a:spLocks noGrp="1" noChangeArrowheads="1"/>
          </p:cNvSpPr>
          <p:nvPr>
            <p:ph type="title"/>
          </p:nvPr>
        </p:nvSpPr>
        <p:spPr>
          <a:xfrm>
            <a:off x="665163" y="0"/>
            <a:ext cx="8305800" cy="11049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ahoma" charset="0"/>
                <a:ea typeface="ＭＳ Ｐゴシック" charset="0"/>
              </a:rPr>
              <a:t>Dependency Preserving Decompositions (Contd.)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0678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Decomposition of R into X and Y is </a:t>
            </a:r>
            <a:r>
              <a:rPr lang="en-US" i="1" u="sng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dependency</a:t>
            </a:r>
            <a:r>
              <a:rPr lang="en-US" u="sng" dirty="0">
                <a:latin typeface="Tahoma" charset="0"/>
                <a:ea typeface="ＭＳ Ｐゴシック" charset="0"/>
              </a:rPr>
              <a:t> </a:t>
            </a:r>
            <a:r>
              <a:rPr lang="en-US" i="1" u="sng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preserving</a:t>
            </a:r>
            <a:r>
              <a:rPr lang="en-US" dirty="0">
                <a:latin typeface="Tahoma" charset="0"/>
                <a:ea typeface="ＭＳ Ｐゴシック" charset="0"/>
              </a:rPr>
              <a:t> if  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marL="0" indent="0"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dirty="0" smtClean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                                         (</a:t>
            </a:r>
            <a:r>
              <a:rPr lang="en-US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F</a:t>
            </a:r>
            <a:r>
              <a:rPr lang="en-US" baseline="-25000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X</a:t>
            </a:r>
            <a:r>
              <a:rPr lang="en-US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Tahoma" charset="0"/>
                <a:ea typeface="ＭＳ Ｐゴシック" charset="0"/>
                <a:sym typeface="Symbol" charset="0"/>
              </a:rPr>
              <a:t></a:t>
            </a:r>
            <a:r>
              <a:rPr lang="en-US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F</a:t>
            </a:r>
            <a:r>
              <a:rPr lang="en-US" baseline="-25000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Y </a:t>
            </a:r>
            <a:r>
              <a:rPr lang="en-US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) </a:t>
            </a:r>
            <a:r>
              <a:rPr lang="en-US" baseline="30000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+  </a:t>
            </a:r>
            <a:r>
              <a:rPr lang="en-US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=  F</a:t>
            </a:r>
            <a:r>
              <a:rPr lang="en-US" baseline="30000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+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i.e., if we consider only dependencies in the closure F</a:t>
            </a:r>
            <a:r>
              <a:rPr lang="en-US" baseline="30000" dirty="0">
                <a:latin typeface="Tahoma" charset="0"/>
                <a:ea typeface="ＭＳ Ｐゴシック" charset="0"/>
              </a:rPr>
              <a:t> +</a:t>
            </a:r>
            <a:r>
              <a:rPr lang="en-US" dirty="0">
                <a:latin typeface="Tahoma" charset="0"/>
                <a:ea typeface="ＭＳ Ｐゴシック" charset="0"/>
              </a:rPr>
              <a:t> that can be checked in X without considering Y, and in Y without considering X,  these imply all dependencies in F</a:t>
            </a:r>
            <a:r>
              <a:rPr lang="en-US" baseline="30000" dirty="0">
                <a:latin typeface="Tahoma" charset="0"/>
                <a:ea typeface="ＭＳ Ｐゴシック" charset="0"/>
              </a:rPr>
              <a:t> +</a:t>
            </a:r>
            <a:r>
              <a:rPr lang="en-US" dirty="0">
                <a:latin typeface="Tahoma" charset="0"/>
                <a:ea typeface="ＭＳ Ｐゴシック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Important to consider </a:t>
            </a:r>
            <a:r>
              <a:rPr lang="en-US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F</a:t>
            </a:r>
            <a:r>
              <a:rPr lang="en-US" baseline="30000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+</a:t>
            </a:r>
            <a:r>
              <a:rPr lang="en-US" dirty="0">
                <a:latin typeface="Tahoma" charset="0"/>
                <a:ea typeface="ＭＳ Ｐゴシック" charset="0"/>
              </a:rPr>
              <a:t> in this definition: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ABC,  A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ahoma" charset="0"/>
                <a:ea typeface="ＭＳ Ｐゴシック" charset="0"/>
              </a:rPr>
              <a:t> B,  B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ahoma" charset="0"/>
                <a:ea typeface="ＭＳ Ｐゴシック" charset="0"/>
              </a:rPr>
              <a:t> C,  C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ahoma" charset="0"/>
                <a:ea typeface="ＭＳ Ｐゴシック" charset="0"/>
              </a:rPr>
              <a:t> A, decomposed into AB and BC.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Is this dependency preserving?  Is  C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ahoma" charset="0"/>
                <a:ea typeface="ＭＳ Ｐゴシック" charset="0"/>
              </a:rPr>
              <a:t> A  preserved?????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note: F</a:t>
            </a:r>
            <a:r>
              <a:rPr lang="en-US" baseline="30000" dirty="0">
                <a:latin typeface="Tahoma" charset="0"/>
                <a:ea typeface="ＭＳ Ｐゴシック" charset="0"/>
              </a:rPr>
              <a:t> +</a:t>
            </a:r>
            <a:r>
              <a:rPr lang="en-US" dirty="0">
                <a:latin typeface="Tahoma" charset="0"/>
                <a:ea typeface="ＭＳ Ｐゴシック" charset="0"/>
              </a:rPr>
              <a:t> contains F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 {</a:t>
            </a:r>
            <a:r>
              <a:rPr lang="en-US" dirty="0">
                <a:latin typeface="Tahoma" charset="0"/>
                <a:ea typeface="ＭＳ Ｐゴシック" charset="0"/>
              </a:rPr>
              <a:t>A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ahoma" charset="0"/>
                <a:ea typeface="ＭＳ Ｐゴシック" charset="0"/>
              </a:rPr>
              <a:t> C, B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ahoma" charset="0"/>
                <a:ea typeface="ＭＳ Ｐゴシック" charset="0"/>
              </a:rPr>
              <a:t> A, C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ahoma" charset="0"/>
                <a:ea typeface="ＭＳ Ｐゴシック" charset="0"/>
              </a:rPr>
              <a:t> B}, so…</a:t>
            </a:r>
          </a:p>
          <a:p>
            <a:pPr lvl="2">
              <a:lnSpc>
                <a:spcPct val="90000"/>
              </a:lnSpc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F</a:t>
            </a:r>
            <a:r>
              <a:rPr lang="en-US" baseline="-25000" dirty="0">
                <a:latin typeface="Tahoma" charset="0"/>
                <a:ea typeface="ＭＳ Ｐゴシック" charset="0"/>
              </a:rPr>
              <a:t>AB</a:t>
            </a:r>
            <a:r>
              <a:rPr lang="en-US" dirty="0">
                <a:latin typeface="Tahoma" charset="0"/>
                <a:ea typeface="ＭＳ Ｐゴシック" charset="0"/>
              </a:rPr>
              <a:t> contains A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ahoma" charset="0"/>
                <a:ea typeface="ＭＳ Ｐゴシック" charset="0"/>
              </a:rPr>
              <a:t>B and  B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ahoma" charset="0"/>
                <a:ea typeface="ＭＳ Ｐゴシック" charset="0"/>
              </a:rPr>
              <a:t> A; F</a:t>
            </a:r>
            <a:r>
              <a:rPr lang="en-US" baseline="-25000" dirty="0">
                <a:latin typeface="Tahoma" charset="0"/>
                <a:ea typeface="ＭＳ Ｐゴシック" charset="0"/>
              </a:rPr>
              <a:t>BC</a:t>
            </a:r>
            <a:r>
              <a:rPr lang="en-US" dirty="0">
                <a:latin typeface="Tahoma" charset="0"/>
                <a:ea typeface="ＭＳ Ｐゴシック" charset="0"/>
              </a:rPr>
              <a:t> contains B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ahoma" charset="0"/>
                <a:ea typeface="ＭＳ Ｐゴシック" charset="0"/>
              </a:rPr>
              <a:t> C and C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ahoma" charset="0"/>
                <a:ea typeface="ＭＳ Ｐゴシック" charset="0"/>
              </a:rPr>
              <a:t> B 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So, (F</a:t>
            </a:r>
            <a:r>
              <a:rPr lang="en-US" baseline="-25000" dirty="0">
                <a:latin typeface="Tahoma" charset="0"/>
                <a:ea typeface="ＭＳ Ｐゴシック" charset="0"/>
              </a:rPr>
              <a:t>AB</a:t>
            </a:r>
            <a:r>
              <a:rPr lang="en-US" dirty="0">
                <a:latin typeface="Tahoma" charset="0"/>
                <a:ea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 </a:t>
            </a:r>
            <a:r>
              <a:rPr lang="en-US" dirty="0">
                <a:latin typeface="Tahoma" charset="0"/>
                <a:ea typeface="ＭＳ Ｐゴシック" charset="0"/>
              </a:rPr>
              <a:t>F</a:t>
            </a:r>
            <a:r>
              <a:rPr lang="en-US" baseline="-25000" dirty="0">
                <a:latin typeface="Tahoma" charset="0"/>
                <a:ea typeface="ＭＳ Ｐゴシック" charset="0"/>
              </a:rPr>
              <a:t>BC</a:t>
            </a:r>
            <a:r>
              <a:rPr lang="en-US" dirty="0">
                <a:latin typeface="Tahoma" charset="0"/>
                <a:ea typeface="ＭＳ Ｐゴシック" charset="0"/>
              </a:rPr>
              <a:t>)</a:t>
            </a:r>
            <a:r>
              <a:rPr lang="en-US" sz="2800" baseline="30000" dirty="0">
                <a:latin typeface="Tahoma" charset="0"/>
                <a:ea typeface="ＭＳ Ｐゴシック" charset="0"/>
              </a:rPr>
              <a:t>+</a:t>
            </a:r>
            <a:r>
              <a:rPr lang="en-US" dirty="0">
                <a:latin typeface="Tahoma" charset="0"/>
                <a:ea typeface="ＭＳ Ｐゴシック" charset="0"/>
              </a:rPr>
              <a:t> contains C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ahoma" charset="0"/>
                <a:ea typeface="ＭＳ Ｐゴシック" charset="0"/>
              </a:rPr>
              <a:t> A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7168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7168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3186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Decomposition into BCNF</a:t>
            </a:r>
          </a:p>
        </p:txBody>
      </p:sp>
      <p:sp>
        <p:nvSpPr>
          <p:cNvPr id="71682" name="Rectangle 5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4876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Consider relation R with FDs F. 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</a:rPr>
              <a:t>                </a:t>
            </a:r>
            <a:r>
              <a:rPr lang="en-US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If X </a:t>
            </a:r>
            <a:r>
              <a:rPr lang="en-US" dirty="0">
                <a:solidFill>
                  <a:srgbClr val="009900"/>
                </a:solidFill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Y violates BCNF, decompose R into  R - Y and XY </a:t>
            </a:r>
            <a:r>
              <a:rPr lang="en-US" dirty="0" smtClean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			(</a:t>
            </a:r>
            <a:r>
              <a:rPr lang="en-US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guaranteed to be </a:t>
            </a:r>
            <a:r>
              <a:rPr lang="en-US" dirty="0" smtClean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lossless</a:t>
            </a:r>
            <a:r>
              <a:rPr lang="en-US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).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Repeated application </a:t>
            </a:r>
            <a:r>
              <a:rPr lang="en-US" dirty="0">
                <a:latin typeface="Tahoma" charset="0"/>
                <a:ea typeface="ＭＳ Ｐゴシック" charset="0"/>
              </a:rPr>
              <a:t>of this idea will give us a collection of relations that are in </a:t>
            </a:r>
            <a:r>
              <a:rPr lang="en-US" dirty="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BCNF; lossless join decomposition</a:t>
            </a:r>
            <a:r>
              <a:rPr lang="en-US" dirty="0">
                <a:latin typeface="Tahoma" charset="0"/>
                <a:ea typeface="ＭＳ Ｐゴシック" charset="0"/>
              </a:rPr>
              <a:t>, and guaranteed to terminate.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e.g.,  CSJDPQV,  key C,  JP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ahoma" charset="0"/>
                <a:ea typeface="ＭＳ Ｐゴシック" charset="0"/>
              </a:rPr>
              <a:t> C,  SD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ahoma" charset="0"/>
                <a:ea typeface="ＭＳ Ｐゴシック" charset="0"/>
              </a:rPr>
              <a:t> P,   J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ahoma" charset="0"/>
                <a:ea typeface="ＭＳ Ｐゴシック" charset="0"/>
              </a:rPr>
              <a:t> S</a:t>
            </a:r>
          </a:p>
          <a:p>
            <a:pPr lvl="1">
              <a:defRPr/>
            </a:pPr>
            <a:r>
              <a:rPr lang="en-US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{</a:t>
            </a:r>
            <a:r>
              <a:rPr lang="en-US" i="1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contractid</a:t>
            </a:r>
            <a:r>
              <a:rPr lang="en-US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supplierid</a:t>
            </a:r>
            <a:r>
              <a:rPr lang="en-US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projectid,deptid,partid</a:t>
            </a:r>
            <a:r>
              <a:rPr lang="en-US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qty</a:t>
            </a:r>
            <a:r>
              <a:rPr lang="en-US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, value}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To deal with SD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ahoma" charset="0"/>
                <a:ea typeface="ＭＳ Ｐゴシック" charset="0"/>
              </a:rPr>
              <a:t> P, decompose into  SDP, CSJDQV.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To deal with J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ahoma" charset="0"/>
                <a:ea typeface="ＭＳ Ｐゴシック" charset="0"/>
              </a:rPr>
              <a:t> S, decompose CSJDQV into JS and CJDQV</a:t>
            </a: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So we end up with: SDP, JS, and CJDQV</a:t>
            </a:r>
          </a:p>
          <a:p>
            <a:pPr lvl="1">
              <a:defRPr/>
            </a:pPr>
            <a:endParaRPr lang="en-US" sz="2000" dirty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endParaRPr lang="en-US" sz="2000" dirty="0">
              <a:latin typeface="Tahom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Note: several dependencies may cause violation of BCNF.  The order in which we fix them could lead to very different sets of relations!</a:t>
            </a:r>
          </a:p>
        </p:txBody>
      </p:sp>
      <p:sp>
        <p:nvSpPr>
          <p:cNvPr id="7373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7373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4"/>
          <p:cNvSpPr>
            <a:spLocks noGrp="1" noChangeArrowheads="1"/>
          </p:cNvSpPr>
          <p:nvPr>
            <p:ph type="title"/>
          </p:nvPr>
        </p:nvSpPr>
        <p:spPr>
          <a:xfrm>
            <a:off x="552450" y="2190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BCNF and Dependency Preservation</a:t>
            </a:r>
          </a:p>
        </p:txBody>
      </p:sp>
      <p:sp>
        <p:nvSpPr>
          <p:cNvPr id="75778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676400"/>
            <a:ext cx="8991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In general,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there may not be a dependency preserving decomposition into BCNF</a:t>
            </a:r>
            <a:r>
              <a:rPr lang="en-US">
                <a:latin typeface="Tahoma" charset="0"/>
                <a:ea typeface="ＭＳ Ｐゴシック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e.g.,  CSZ,  CS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Z,  Z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C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Can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 altLang="ja-JP">
                <a:latin typeface="Tahoma" charset="0"/>
                <a:ea typeface="ＭＳ Ｐゴシック" charset="0"/>
              </a:rPr>
              <a:t>t decompose while preserving 1st FD;  not in BCNF.</a:t>
            </a: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Similarly,  decomposition of CSJDPQV into SDP, JS and CJDQV is not dependency preserving  (w.r.t. the FDs  JP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C,  SD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P  and  J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S).</a:t>
            </a:r>
          </a:p>
          <a:p>
            <a:pPr>
              <a:lnSpc>
                <a:spcPct val="90000"/>
              </a:lnSpc>
            </a:pPr>
            <a:r>
              <a:rPr lang="en-US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 {contractid, supplierid, projectid,deptid,partid, qty, value}</a:t>
            </a:r>
            <a:endParaRPr lang="en-US">
              <a:latin typeface="Tahom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However, it is a lossless join decomposition.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In this case, adding   JPC to the collection of relations gives us a dependency preserving decomposition.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but JPC tuples are stored only for checking the f.d.  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(</a:t>
            </a:r>
            <a:r>
              <a:rPr lang="en-US" i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Redundancy!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)</a:t>
            </a:r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7578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4"/>
          <p:cNvSpPr>
            <a:spLocks noGrp="1" noChangeArrowheads="1"/>
          </p:cNvSpPr>
          <p:nvPr>
            <p:ph type="title"/>
          </p:nvPr>
        </p:nvSpPr>
        <p:spPr>
          <a:xfrm>
            <a:off x="1028700" y="188913"/>
            <a:ext cx="7772400" cy="5937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Third Normal Form  (3NF)</a:t>
            </a:r>
          </a:p>
        </p:txBody>
      </p:sp>
      <p:sp>
        <p:nvSpPr>
          <p:cNvPr id="77826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143000"/>
            <a:ext cx="9067800" cy="50292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Reln R with FDs </a:t>
            </a:r>
            <a:r>
              <a:rPr lang="en-US" i="1">
                <a:latin typeface="Tahoma" charset="0"/>
                <a:ea typeface="ＭＳ Ｐゴシック" charset="0"/>
              </a:rPr>
              <a:t>F</a:t>
            </a:r>
            <a:r>
              <a:rPr lang="en-US">
                <a:latin typeface="Tahoma" charset="0"/>
                <a:ea typeface="ＭＳ Ｐゴシック" charset="0"/>
              </a:rPr>
              <a:t>  is in 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3NF</a:t>
            </a:r>
            <a:r>
              <a:rPr lang="en-US">
                <a:latin typeface="Tahoma" charset="0"/>
                <a:ea typeface="ＭＳ Ｐゴシック" charset="0"/>
              </a:rPr>
              <a:t> if, for all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X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 A</a:t>
            </a:r>
            <a:r>
              <a:rPr lang="en-US">
                <a:latin typeface="Tahoma" charset="0"/>
                <a:ea typeface="ＭＳ Ｐゴシック" charset="0"/>
              </a:rPr>
              <a:t>  in F</a:t>
            </a:r>
            <a:r>
              <a:rPr lang="en-US" baseline="30000">
                <a:latin typeface="Tahoma" charset="0"/>
                <a:ea typeface="ＭＳ Ｐゴシック" charset="0"/>
              </a:rPr>
              <a:t>+</a:t>
            </a:r>
            <a:endParaRPr lang="en-US">
              <a:latin typeface="Tahoma" charset="0"/>
              <a:ea typeface="ＭＳ Ｐゴシック" charset="0"/>
            </a:endParaRPr>
          </a:p>
          <a:p>
            <a:pPr lvl="1"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A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</a:t>
            </a:r>
            <a:r>
              <a:rPr lang="en-US">
                <a:latin typeface="Tahoma" charset="0"/>
                <a:ea typeface="ＭＳ Ｐゴシック" charset="0"/>
              </a:rPr>
              <a:t> X   (called a </a:t>
            </a:r>
            <a:r>
              <a:rPr lang="en-US" i="1">
                <a:latin typeface="Tahoma" charset="0"/>
                <a:ea typeface="ＭＳ Ｐゴシック" charset="0"/>
              </a:rPr>
              <a:t>trivial</a:t>
            </a:r>
            <a:r>
              <a:rPr lang="en-US">
                <a:latin typeface="Tahoma" charset="0"/>
                <a:ea typeface="ＭＳ Ｐゴシック" charset="0"/>
              </a:rPr>
              <a:t> FD),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or</a:t>
            </a:r>
          </a:p>
          <a:p>
            <a:pPr lvl="1">
              <a:buFontTx/>
              <a:buNone/>
            </a:pP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X</a:t>
            </a:r>
            <a:r>
              <a:rPr lang="en-US">
                <a:latin typeface="Tahoma" charset="0"/>
                <a:ea typeface="ＭＳ Ｐゴシック" charset="0"/>
              </a:rPr>
              <a:t> is a superkey of R,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or</a:t>
            </a:r>
          </a:p>
          <a:p>
            <a:pPr lvl="1">
              <a:buFontTx/>
              <a:buNone/>
            </a:pP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A</a:t>
            </a:r>
            <a:r>
              <a:rPr lang="en-US">
                <a:latin typeface="Tahoma" charset="0"/>
                <a:ea typeface="ＭＳ Ｐゴシック" charset="0"/>
              </a:rPr>
              <a:t> is part of some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candidate</a:t>
            </a:r>
            <a:r>
              <a:rPr lang="en-US">
                <a:latin typeface="Tahoma" charset="0"/>
                <a:ea typeface="ＭＳ Ｐゴシック" charset="0"/>
              </a:rPr>
              <a:t> key (not superkey!) for R.       (sometimes stated as </a:t>
            </a:r>
            <a:r>
              <a:rPr lang="ja-JP" altLang="en-US">
                <a:latin typeface="Tahoma" charset="0"/>
                <a:ea typeface="ＭＳ Ｐゴシック" charset="0"/>
              </a:rPr>
              <a:t>“</a:t>
            </a:r>
            <a:r>
              <a:rPr lang="en-US" altLang="ja-JP">
                <a:latin typeface="Tahoma" charset="0"/>
                <a:ea typeface="ＭＳ Ｐゴシック" charset="0"/>
              </a:rPr>
              <a:t>A is </a:t>
            </a:r>
            <a:r>
              <a:rPr lang="en-US" altLang="ja-JP" i="1">
                <a:solidFill>
                  <a:srgbClr val="FF0000"/>
                </a:solidFill>
                <a:latin typeface="Tahoma" charset="0"/>
                <a:ea typeface="ＭＳ Ｐゴシック" charset="0"/>
              </a:rPr>
              <a:t>prime</a:t>
            </a:r>
            <a:r>
              <a:rPr lang="ja-JP" altLang="en-US" i="1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)</a:t>
            </a:r>
          </a:p>
          <a:p>
            <a:r>
              <a:rPr lang="en-US" i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Minimality</a:t>
            </a:r>
            <a:r>
              <a:rPr lang="en-US">
                <a:latin typeface="Tahoma" charset="0"/>
                <a:ea typeface="ＭＳ Ｐゴシック" charset="0"/>
              </a:rPr>
              <a:t> of a key is crucial in third condition above!  </a:t>
            </a:r>
          </a:p>
          <a:p>
            <a:r>
              <a:rPr lang="en-US">
                <a:latin typeface="Tahoma" charset="0"/>
                <a:ea typeface="ＭＳ Ｐゴシック" charset="0"/>
              </a:rPr>
              <a:t>If R is in BCNF, obviously in 3NF.</a:t>
            </a:r>
          </a:p>
          <a:p>
            <a:r>
              <a:rPr lang="en-US">
                <a:latin typeface="Tahoma" charset="0"/>
                <a:ea typeface="ＭＳ Ｐゴシック" charset="0"/>
              </a:rPr>
              <a:t>If R is in 3NF, some redundancy is possible.  It is a compromise, used when BCNF not achievable (e.g., no ``good</a:t>
            </a:r>
            <a:r>
              <a:rPr lang="ja-JP" altLang="en-US">
                <a:latin typeface="Tahoma" charset="0"/>
                <a:ea typeface="ＭＳ Ｐゴシック" charset="0"/>
              </a:rPr>
              <a:t>’’</a:t>
            </a:r>
            <a:r>
              <a:rPr lang="en-US" altLang="ja-JP">
                <a:latin typeface="Tahoma" charset="0"/>
                <a:ea typeface="ＭＳ Ｐゴシック" charset="0"/>
              </a:rPr>
              <a:t> decomp, or performance considerations).</a:t>
            </a:r>
          </a:p>
          <a:p>
            <a:pPr lvl="1"/>
            <a:r>
              <a:rPr lang="en-US" i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Lossless-join, dependency-preserving decomposition of R into a collection of 3NF relations always possible.</a:t>
            </a:r>
          </a:p>
        </p:txBody>
      </p:sp>
      <p:sp>
        <p:nvSpPr>
          <p:cNvPr id="7782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</a:rPr>
              <a:t>Decomposition into 3NF</a:t>
            </a:r>
          </a:p>
        </p:txBody>
      </p:sp>
      <p:sp>
        <p:nvSpPr>
          <p:cNvPr id="79874" name="Rectangle 5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067800" cy="4876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Obviously, the algorithm for lossless join decomp into BCNF can be used to obtain a lossless join decomp into 3NF (typically, can stop earlier) but does not ensure dependency preservation.</a:t>
            </a:r>
          </a:p>
          <a:p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To ensure dependency preservation, one idea:</a:t>
            </a:r>
            <a:endParaRPr lang="en-US">
              <a:latin typeface="Tahoma" charset="0"/>
              <a:ea typeface="ＭＳ Ｐゴシック" charset="0"/>
            </a:endParaRPr>
          </a:p>
          <a:p>
            <a:pPr lvl="1"/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If  X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Y  is not preserved,  add relation XY.</a:t>
            </a:r>
          </a:p>
          <a:p>
            <a:pPr lvl="1"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Problem is that XY may violate 3NF!  e.g.,  consider the addition of CJP to `preserve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 altLang="ja-JP">
                <a:latin typeface="Tahoma" charset="0"/>
                <a:ea typeface="ＭＳ Ｐゴシック" charset="0"/>
              </a:rPr>
              <a:t>  JP </a:t>
            </a:r>
            <a:r>
              <a:rPr lang="en-US" altLang="ja-JP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altLang="ja-JP">
                <a:latin typeface="Tahoma" charset="0"/>
                <a:ea typeface="ＭＳ Ｐゴシック" charset="0"/>
              </a:rPr>
              <a:t> C.   What if we also have  J </a:t>
            </a:r>
            <a:r>
              <a:rPr lang="en-US" altLang="ja-JP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altLang="ja-JP">
                <a:latin typeface="Tahoma" charset="0"/>
                <a:ea typeface="ＭＳ Ｐゴシック" charset="0"/>
              </a:rPr>
              <a:t> C ?</a:t>
            </a:r>
          </a:p>
          <a:p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Refinement:  </a:t>
            </a:r>
            <a:r>
              <a:rPr lang="en-US">
                <a:latin typeface="Tahoma" charset="0"/>
                <a:ea typeface="ＭＳ Ｐゴシック" charset="0"/>
              </a:rPr>
              <a:t>Instead of the given set of FDs F, use a </a:t>
            </a:r>
            <a:r>
              <a:rPr lang="en-US" i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minimal cover for F</a:t>
            </a:r>
            <a:r>
              <a:rPr lang="en-US">
                <a:latin typeface="Tahoma" charset="0"/>
                <a:ea typeface="ＭＳ Ｐゴシック" charset="0"/>
              </a:rPr>
              <a:t>.</a:t>
            </a:r>
          </a:p>
        </p:txBody>
      </p:sp>
      <p:sp>
        <p:nvSpPr>
          <p:cNvPr id="7987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7987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</a:rPr>
              <a:t>Minimal Cover for a Set of FDs</a:t>
            </a:r>
          </a:p>
        </p:txBody>
      </p:sp>
      <p:sp>
        <p:nvSpPr>
          <p:cNvPr id="81922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8991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u="sng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Minimal cover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 </a:t>
            </a:r>
            <a:r>
              <a:rPr lang="en-US">
                <a:latin typeface="Tahoma" charset="0"/>
                <a:ea typeface="ＭＳ Ｐゴシック" charset="0"/>
              </a:rPr>
              <a:t>G for a set of FDs F: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Closure of F  =  closure of G.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Right hand side of each FD in G is a single attribute.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If we modify G by deleting an FD or by deleting attributes from an FD in G, the closure changes.</a:t>
            </a: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Intuitively, every FD in G is needed, and ``</a:t>
            </a:r>
            <a:r>
              <a:rPr lang="en-US" i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as small as possible</a:t>
            </a:r>
            <a:r>
              <a:rPr lang="ja-JP" altLang="en-US">
                <a:latin typeface="Tahoma" charset="0"/>
                <a:ea typeface="ＭＳ Ｐゴシック" charset="0"/>
              </a:rPr>
              <a:t>’’</a:t>
            </a:r>
            <a:r>
              <a:rPr lang="en-US" altLang="ja-JP">
                <a:latin typeface="Tahoma" charset="0"/>
                <a:ea typeface="ＭＳ Ｐゴシック" charset="0"/>
              </a:rPr>
              <a:t> in order to get the same closure as F.</a:t>
            </a: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e.g.,  A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B,  ABCD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E,  EF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GH,  ACDF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EG has the following minimal cover: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A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B,  ACD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E,  EF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G  and  EF </a:t>
            </a:r>
            <a:r>
              <a:rPr lang="en-US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>
                <a:latin typeface="Tahoma" charset="0"/>
                <a:ea typeface="ＭＳ Ｐゴシック" charset="0"/>
              </a:rPr>
              <a:t> H</a:t>
            </a: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M.C. implies 3NF,</a:t>
            </a:r>
            <a:r>
              <a:rPr lang="en-US">
                <a:latin typeface="Symbol" charset="0"/>
                <a:ea typeface="ＭＳ Ｐゴシック" charset="0"/>
              </a:rPr>
              <a:t> </a:t>
            </a:r>
            <a:r>
              <a:rPr lang="en-US">
                <a:latin typeface="Tahoma" charset="0"/>
                <a:ea typeface="ＭＳ Ｐゴシック" charset="0"/>
              </a:rPr>
              <a:t>Lossless-Join, Dep. Pres. Decomp!!!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(more in book)</a:t>
            </a:r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192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/>
          </a:p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4"/>
          <p:cNvSpPr>
            <a:spLocks noGrp="1" noChangeArrowheads="1"/>
          </p:cNvSpPr>
          <p:nvPr>
            <p:ph type="title"/>
          </p:nvPr>
        </p:nvSpPr>
        <p:spPr>
          <a:xfrm>
            <a:off x="-87312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(Review) Projection</a:t>
            </a:r>
            <a:endParaRPr lang="en-US" dirty="0"/>
          </a:p>
        </p:txBody>
      </p:sp>
      <p:graphicFrame>
        <p:nvGraphicFramePr>
          <p:cNvPr id="72710" name="Object 2"/>
          <p:cNvGraphicFramePr>
            <a:graphicFrameLocks/>
          </p:cNvGraphicFramePr>
          <p:nvPr/>
        </p:nvGraphicFramePr>
        <p:xfrm>
          <a:off x="5681663" y="3538538"/>
          <a:ext cx="31242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4" imgW="3136188" imgH="660308" progId="Equation.3">
                  <p:embed/>
                </p:oleObj>
              </mc:Choice>
              <mc:Fallback>
                <p:oleObj name="Equation" r:id="rId4" imgW="3136188" imgH="660308" progId="Equation.3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3538538"/>
                        <a:ext cx="31242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51054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Helvetica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72714" name="Object 3"/>
          <p:cNvGraphicFramePr>
            <a:graphicFrameLocks/>
          </p:cNvGraphicFramePr>
          <p:nvPr/>
        </p:nvGraphicFramePr>
        <p:xfrm>
          <a:off x="6553200" y="5969000"/>
          <a:ext cx="20875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6" imgW="2123324" imgH="757504" progId="Equation.3">
                  <p:embed/>
                </p:oleObj>
              </mc:Choice>
              <mc:Fallback>
                <p:oleObj name="Equation" r:id="rId6" imgW="2123324" imgH="757504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969000"/>
                        <a:ext cx="208756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2222500" y="4884738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S2</a:t>
            </a:r>
            <a:endParaRPr lang="en-US"/>
          </a:p>
        </p:txBody>
      </p:sp>
      <p:graphicFrame>
        <p:nvGraphicFramePr>
          <p:cNvPr id="11273" name="Object 4"/>
          <p:cNvGraphicFramePr>
            <a:graphicFrameLocks noChangeAspect="1"/>
          </p:cNvGraphicFramePr>
          <p:nvPr/>
        </p:nvGraphicFramePr>
        <p:xfrm>
          <a:off x="300038" y="2762250"/>
          <a:ext cx="5643562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Document" r:id="rId9" imgW="5643033" imgH="2247900" progId="Word.Document.8">
                  <p:embed/>
                </p:oleObj>
              </mc:Choice>
              <mc:Fallback>
                <p:oleObj name="Document" r:id="rId9" imgW="5643033" imgH="22479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2762250"/>
                        <a:ext cx="5643562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7" name="Object 5"/>
          <p:cNvGraphicFramePr>
            <a:graphicFrameLocks noChangeAspect="1"/>
          </p:cNvGraphicFramePr>
          <p:nvPr/>
        </p:nvGraphicFramePr>
        <p:xfrm>
          <a:off x="5826125" y="1036638"/>
          <a:ext cx="5635625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Document" r:id="rId12" imgW="5643033" imgH="2527300" progId="Word.Document.8">
                  <p:embed/>
                </p:oleObj>
              </mc:Choice>
              <mc:Fallback>
                <p:oleObj name="Document" r:id="rId12" imgW="5643033" imgH="25273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1036638"/>
                        <a:ext cx="5635625" cy="252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8" name="Object 6"/>
          <p:cNvGraphicFramePr>
            <a:graphicFrameLocks noChangeAspect="1"/>
          </p:cNvGraphicFramePr>
          <p:nvPr/>
        </p:nvGraphicFramePr>
        <p:xfrm>
          <a:off x="6642100" y="4332288"/>
          <a:ext cx="5643563" cy="16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Document" r:id="rId15" imgW="5643033" imgH="1617133" progId="Word.Document.8">
                  <p:embed/>
                </p:oleObj>
              </mc:Choice>
              <mc:Fallback>
                <p:oleObj name="Document" r:id="rId15" imgW="5643033" imgH="1617133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4332288"/>
                        <a:ext cx="5643563" cy="161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to test if and FD is satisfied?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ASSERTIONS:</a:t>
            </a:r>
          </a:p>
          <a:p>
            <a:pPr marL="0" indent="0">
              <a:buFont typeface="Monotype Sorts" charset="0"/>
              <a:buNone/>
              <a:defRPr/>
            </a:pPr>
            <a:endParaRPr lang="en-US" dirty="0" smtClean="0"/>
          </a:p>
          <a:p>
            <a:pPr marL="0" indent="0">
              <a:buFont typeface="Monotype Sorts" charset="0"/>
              <a:buNone/>
              <a:defRPr/>
            </a:pPr>
            <a:r>
              <a:rPr lang="en-US" dirty="0" smtClean="0"/>
              <a:t>CREATE ASSERTION </a:t>
            </a:r>
            <a:r>
              <a:rPr lang="en-US" dirty="0" err="1" smtClean="0"/>
              <a:t>assertion_name</a:t>
            </a:r>
            <a:r>
              <a:rPr lang="en-US" dirty="0" smtClean="0"/>
              <a:t> CHECK predicate</a:t>
            </a:r>
          </a:p>
          <a:p>
            <a:pPr marL="0" indent="0">
              <a:buFont typeface="Monotype Sorts" charset="0"/>
              <a:buNone/>
              <a:defRPr/>
            </a:pPr>
            <a:endParaRPr lang="en-US" dirty="0"/>
          </a:p>
          <a:p>
            <a:pPr marL="0" indent="0">
              <a:buFont typeface="Monotype Sorts" charset="0"/>
              <a:buNone/>
              <a:defRPr/>
            </a:pPr>
            <a:r>
              <a:rPr lang="en-US" dirty="0" smtClean="0"/>
              <a:t>Example:</a:t>
            </a:r>
          </a:p>
          <a:p>
            <a:pPr marL="0" indent="0">
              <a:buFont typeface="Monotype Sorts" charset="0"/>
              <a:buNone/>
              <a:defRPr/>
            </a:pPr>
            <a:endParaRPr lang="en-US" dirty="0"/>
          </a:p>
          <a:p>
            <a:pPr marL="0" indent="0">
              <a:buFont typeface="Monotype Sorts" charset="0"/>
              <a:buNone/>
              <a:defRPr/>
            </a:pPr>
            <a:r>
              <a:rPr lang="en-US" dirty="0" smtClean="0"/>
              <a:t>CREATE ASSERTION </a:t>
            </a:r>
            <a:r>
              <a:rPr lang="en-US" dirty="0" err="1" smtClean="0"/>
              <a:t>SmallClub</a:t>
            </a:r>
            <a:endParaRPr lang="en-US" dirty="0" smtClean="0"/>
          </a:p>
          <a:p>
            <a:pPr marL="0" indent="0">
              <a:buFont typeface="Monotype Sorts" charset="0"/>
              <a:buNone/>
              <a:defRPr/>
            </a:pPr>
            <a:r>
              <a:rPr lang="en-US" dirty="0" smtClean="0"/>
              <a:t>CHECK ((SELECT COUNT(</a:t>
            </a:r>
            <a:r>
              <a:rPr lang="en-US" dirty="0" err="1" smtClean="0"/>
              <a:t>S.sid</a:t>
            </a:r>
            <a:r>
              <a:rPr lang="en-US" dirty="0" smtClean="0"/>
              <a:t>) FROM Sailors S) +</a:t>
            </a:r>
          </a:p>
          <a:p>
            <a:pPr marL="0" indent="0">
              <a:buFont typeface="Monotype Sorts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(SELECT COUNT(</a:t>
            </a:r>
            <a:r>
              <a:rPr lang="en-US" dirty="0" err="1" smtClean="0"/>
              <a:t>B.bid</a:t>
            </a:r>
            <a:r>
              <a:rPr lang="en-US" dirty="0" smtClean="0"/>
              <a:t>) FROM Boats B) &lt; 100)</a:t>
            </a:r>
          </a:p>
          <a:p>
            <a:pPr marL="0" indent="0">
              <a:buFont typeface="Monotype Sorts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Assertions</a:t>
            </a:r>
            <a:endParaRPr lang="en-US" dirty="0"/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Monotype Sorts" charset="0"/>
              <a:buNone/>
            </a:pPr>
            <a:r>
              <a:rPr lang="en-US">
                <a:latin typeface="Helvetica" charset="0"/>
                <a:ea typeface="ＭＳ Ｐゴシック" charset="0"/>
              </a:rPr>
              <a:t>Constraint: A customer with a loan should have an account with at least 1000 dollars.</a:t>
            </a:r>
          </a:p>
          <a:p>
            <a:pPr marL="0" indent="0">
              <a:buFont typeface="Monotype Sorts" charset="0"/>
              <a:buNone/>
            </a:pPr>
            <a:endParaRPr lang="en-US">
              <a:latin typeface="Helvetica" charset="0"/>
              <a:ea typeface="ＭＳ Ｐゴシック" charset="0"/>
            </a:endParaRPr>
          </a:p>
          <a:p>
            <a:pPr marL="0" indent="0">
              <a:buFont typeface="Monotype Sorts" charset="0"/>
              <a:buNone/>
            </a:pPr>
            <a:r>
              <a:rPr lang="en-US">
                <a:latin typeface="Helvetica" charset="0"/>
                <a:ea typeface="ＭＳ Ｐゴシック" charset="0"/>
              </a:rPr>
              <a:t>create assertion  balance_constraint check</a:t>
            </a:r>
          </a:p>
          <a:p>
            <a:pPr marL="0" indent="0">
              <a:buFont typeface="Monotype Sorts" charset="0"/>
              <a:buNone/>
            </a:pPr>
            <a:r>
              <a:rPr lang="en-US">
                <a:latin typeface="Helvetica" charset="0"/>
                <a:ea typeface="ＭＳ Ｐゴシック" charset="0"/>
              </a:rPr>
              <a:t> (not exists (select * from loan L</a:t>
            </a:r>
          </a:p>
          <a:p>
            <a:pPr marL="0" indent="0">
              <a:buFont typeface="Monotype Sorts" charset="0"/>
              <a:buNone/>
            </a:pPr>
            <a:r>
              <a:rPr lang="en-US">
                <a:latin typeface="Helvetica" charset="0"/>
                <a:ea typeface="ＭＳ Ｐゴシック" charset="0"/>
              </a:rPr>
              <a:t>                    where not exists (select *</a:t>
            </a:r>
          </a:p>
          <a:p>
            <a:pPr marL="0" indent="0">
              <a:buFont typeface="Monotype Sorts" charset="0"/>
              <a:buNone/>
            </a:pPr>
            <a:r>
              <a:rPr lang="en-US">
                <a:latin typeface="Helvetica" charset="0"/>
                <a:ea typeface="ＭＳ Ｐゴシック" charset="0"/>
              </a:rPr>
              <a:t>		                 from borrower B, depositor D, account A</a:t>
            </a:r>
          </a:p>
          <a:p>
            <a:pPr marL="0" indent="0">
              <a:buFont typeface="Monotype Sorts" charset="0"/>
              <a:buNone/>
            </a:pPr>
            <a:r>
              <a:rPr lang="en-US">
                <a:latin typeface="Helvetica" charset="0"/>
                <a:ea typeface="ＭＳ Ｐゴシック" charset="0"/>
              </a:rPr>
              <a:t>		        where L.loan_no =  B.loan_no </a:t>
            </a:r>
          </a:p>
          <a:p>
            <a:pPr marL="0" indent="0">
              <a:buFont typeface="Monotype Sorts" charset="0"/>
              <a:buNone/>
            </a:pPr>
            <a:r>
              <a:rPr lang="en-US">
                <a:latin typeface="Helvetica" charset="0"/>
                <a:ea typeface="ＭＳ Ｐゴシック" charset="0"/>
              </a:rPr>
              <a:t>                                  and B.cname = D.cname		 		                     and D.account_no = A.account_no </a:t>
            </a:r>
          </a:p>
          <a:p>
            <a:pPr marL="0" indent="0">
              <a:buFont typeface="Monotype Sorts" charset="0"/>
              <a:buNone/>
            </a:pPr>
            <a:r>
              <a:rPr lang="en-US">
                <a:latin typeface="Helvetica" charset="0"/>
                <a:ea typeface="ＭＳ Ｐゴシック" charset="0"/>
              </a:rPr>
              <a:t>	                              and A.balance &gt;= 1000 ))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Monotype Sorts" charset="0"/>
              <a:buNone/>
            </a:pPr>
            <a:endParaRPr lang="en-US">
              <a:latin typeface="Helvetica" charset="0"/>
              <a:ea typeface="ＭＳ Ｐゴシック" charset="0"/>
            </a:endParaRPr>
          </a:p>
          <a:p>
            <a:pPr marL="0" indent="0">
              <a:buFont typeface="Monotype Sorts" charset="0"/>
              <a:buNone/>
            </a:pPr>
            <a:r>
              <a:rPr lang="en-US">
                <a:latin typeface="Helvetica" charset="0"/>
                <a:ea typeface="ＭＳ Ｐゴシック" charset="0"/>
              </a:rPr>
              <a:t>customer(customer_name, customer_street, customer_city)</a:t>
            </a:r>
          </a:p>
          <a:p>
            <a:pPr marL="0" indent="0">
              <a:buFont typeface="Monotype Sorts" charset="0"/>
              <a:buNone/>
            </a:pPr>
            <a:endParaRPr lang="en-US">
              <a:latin typeface="Helvetica" charset="0"/>
              <a:ea typeface="ＭＳ Ｐゴシック" charset="0"/>
            </a:endParaRPr>
          </a:p>
          <a:p>
            <a:pPr marL="0" indent="0">
              <a:buFont typeface="Monotype Sorts" charset="0"/>
              <a:buNone/>
            </a:pPr>
            <a:r>
              <a:rPr lang="en-US">
                <a:latin typeface="Helvetica" charset="0"/>
                <a:ea typeface="ＭＳ Ｐゴシック" charset="0"/>
              </a:rPr>
              <a:t>Constraint: Customer city is always not null.</a:t>
            </a:r>
          </a:p>
          <a:p>
            <a:pPr marL="0" indent="0">
              <a:buFont typeface="Monotype Sorts" charset="0"/>
              <a:buNone/>
            </a:pPr>
            <a:r>
              <a:rPr lang="en-US">
                <a:latin typeface="Helvetica" charset="0"/>
                <a:ea typeface="ＭＳ Ｐゴシック" charset="0"/>
              </a:rPr>
              <a:t>Can enforce it with an assertion:</a:t>
            </a:r>
          </a:p>
          <a:p>
            <a:pPr marL="0" indent="0">
              <a:buFont typeface="Monotype Sorts" charset="0"/>
              <a:buNone/>
            </a:pPr>
            <a:endParaRPr lang="en-US">
              <a:latin typeface="Helvetica" charset="0"/>
              <a:ea typeface="ＭＳ Ｐゴシック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1600" b="1">
                <a:latin typeface="Helvetica" charset="0"/>
                <a:ea typeface="ＭＳ Ｐゴシック" charset="0"/>
              </a:rPr>
              <a:t>Create Assertion </a:t>
            </a:r>
            <a:r>
              <a:rPr lang="en-US" sz="1600">
                <a:latin typeface="Helvetica" charset="0"/>
                <a:ea typeface="ＭＳ Ｐゴシック" charset="0"/>
              </a:rPr>
              <a:t>CityCheck </a:t>
            </a:r>
            <a:r>
              <a:rPr lang="en-US" sz="1600" b="1">
                <a:latin typeface="Helvetica" charset="0"/>
                <a:ea typeface="ＭＳ Ｐゴシック" charset="0"/>
              </a:rPr>
              <a:t>Check</a:t>
            </a:r>
          </a:p>
          <a:p>
            <a:pPr marL="349250" lvl="1" indent="0" eaLnBrk="1" hangingPunct="1">
              <a:buFont typeface="Wingdings" charset="0"/>
              <a:buNone/>
            </a:pPr>
            <a:r>
              <a:rPr lang="en-US" sz="1600">
                <a:latin typeface="Helvetica" charset="0"/>
                <a:ea typeface="ＭＳ Ｐゴシック" charset="0"/>
              </a:rPr>
              <a:t>(   NOT EXISTS (</a:t>
            </a:r>
          </a:p>
          <a:p>
            <a:pPr marL="349250" lvl="1" indent="0" eaLnBrk="1" hangingPunct="1">
              <a:buFont typeface="Wingdings" charset="0"/>
              <a:buNone/>
            </a:pPr>
            <a:r>
              <a:rPr lang="en-US" sz="1600">
                <a:latin typeface="Helvetica" charset="0"/>
                <a:ea typeface="ＭＳ Ｐゴシック" charset="0"/>
              </a:rPr>
              <a:t>     Select   *</a:t>
            </a:r>
          </a:p>
          <a:p>
            <a:pPr marL="349250" lvl="1" indent="0" eaLnBrk="1" hangingPunct="1">
              <a:buFont typeface="Wingdings" charset="0"/>
              <a:buNone/>
            </a:pPr>
            <a:r>
              <a:rPr lang="en-US" sz="1600">
                <a:latin typeface="Helvetica" charset="0"/>
                <a:ea typeface="ＭＳ Ｐゴシック" charset="0"/>
              </a:rPr>
              <a:t>     From     customer</a:t>
            </a:r>
          </a:p>
          <a:p>
            <a:pPr marL="349250" lvl="1" indent="0" eaLnBrk="1" hangingPunct="1">
              <a:buFont typeface="Wingdings" charset="0"/>
              <a:buNone/>
            </a:pPr>
            <a:r>
              <a:rPr lang="en-US" sz="1600">
                <a:latin typeface="Helvetica" charset="0"/>
                <a:ea typeface="ＭＳ Ｐゴシック" charset="0"/>
              </a:rPr>
              <a:t>     Where  customer_city is null));</a:t>
            </a:r>
          </a:p>
          <a:p>
            <a:pPr marL="0" indent="0">
              <a:buFont typeface="Monotype Sorts" charset="0"/>
              <a:buNone/>
            </a:pPr>
            <a:endParaRPr lang="en-US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4"/>
          <p:cNvSpPr>
            <a:spLocks noGrp="1" noChangeArrowheads="1"/>
          </p:cNvSpPr>
          <p:nvPr>
            <p:ph type="title"/>
          </p:nvPr>
        </p:nvSpPr>
        <p:spPr>
          <a:xfrm>
            <a:off x="606425" y="0"/>
            <a:ext cx="7772400" cy="95091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Functional Dependencies (FDs)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839200" cy="4724400"/>
          </a:xfrm>
        </p:spPr>
        <p:txBody>
          <a:bodyPr/>
          <a:lstStyle/>
          <a:p>
            <a:r>
              <a:rPr lang="en-US" sz="2800">
                <a:latin typeface="Tahoma" charset="0"/>
                <a:ea typeface="ＭＳ Ｐゴシック" charset="0"/>
              </a:rPr>
              <a:t>A </a:t>
            </a:r>
            <a:r>
              <a:rPr lang="en-US" sz="2800" u="sng">
                <a:latin typeface="Tahoma" charset="0"/>
                <a:ea typeface="ＭＳ Ｐゴシック" charset="0"/>
              </a:rPr>
              <a:t>functional dependency</a:t>
            </a:r>
            <a:r>
              <a:rPr lang="en-US" sz="2800">
                <a:latin typeface="Tahoma" charset="0"/>
                <a:ea typeface="ＭＳ Ｐゴシック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X 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Y </a:t>
            </a:r>
            <a:r>
              <a:rPr lang="en-US" sz="2800">
                <a:latin typeface="Tahoma" charset="0"/>
                <a:ea typeface="ＭＳ Ｐゴシック" charset="0"/>
              </a:rPr>
              <a:t>holds over relation schema R if, for every </a:t>
            </a:r>
            <a:r>
              <a:rPr lang="en-US" sz="2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allowable instance </a:t>
            </a:r>
            <a:r>
              <a:rPr lang="en-US" sz="2800" i="1">
                <a:latin typeface="Tahoma" charset="0"/>
                <a:ea typeface="ＭＳ Ｐゴシック" charset="0"/>
              </a:rPr>
              <a:t>r</a:t>
            </a:r>
            <a:r>
              <a:rPr lang="en-US" sz="2800">
                <a:latin typeface="Tahoma" charset="0"/>
                <a:ea typeface="ＭＳ Ｐゴシック" charset="0"/>
              </a:rPr>
              <a:t> of R:</a:t>
            </a:r>
          </a:p>
          <a:p>
            <a:pPr lvl="1">
              <a:lnSpc>
                <a:spcPct val="50000"/>
              </a:lnSpc>
              <a:buFontTx/>
              <a:buNone/>
            </a:pPr>
            <a:r>
              <a:rPr lang="en-US" sz="3200" i="1">
                <a:latin typeface="Tahoma" charset="0"/>
                <a:ea typeface="ＭＳ Ｐゴシック" charset="0"/>
              </a:rPr>
              <a:t>      t1 </a:t>
            </a:r>
            <a:r>
              <a:rPr lang="en-US" sz="3200" i="1">
                <a:latin typeface="Tahoma" charset="0"/>
                <a:ea typeface="ＭＳ Ｐゴシック" charset="0"/>
                <a:sym typeface="Symbol" charset="0"/>
              </a:rPr>
              <a:t> </a:t>
            </a:r>
            <a:r>
              <a:rPr lang="en-US" sz="3200" i="1">
                <a:latin typeface="Tahoma" charset="0"/>
                <a:ea typeface="ＭＳ Ｐゴシック" charset="0"/>
              </a:rPr>
              <a:t>r,  t2 </a:t>
            </a:r>
            <a:r>
              <a:rPr lang="en-US" sz="3200" i="1">
                <a:latin typeface="Tahoma" charset="0"/>
                <a:ea typeface="ＭＳ Ｐゴシック" charset="0"/>
                <a:sym typeface="Symbol" charset="0"/>
              </a:rPr>
              <a:t></a:t>
            </a:r>
            <a:r>
              <a:rPr lang="en-US" sz="3200" i="1">
                <a:latin typeface="Tahoma" charset="0"/>
                <a:ea typeface="ＭＳ Ｐゴシック" charset="0"/>
              </a:rPr>
              <a:t> r,  </a:t>
            </a:r>
            <a:r>
              <a:rPr lang="en-US" sz="4000" i="1">
                <a:latin typeface="Symbol" charset="0"/>
                <a:ea typeface="ＭＳ Ｐゴシック" charset="0"/>
              </a:rPr>
              <a:t>p</a:t>
            </a:r>
            <a:r>
              <a:rPr lang="en-US" sz="4000" i="1" baseline="-25000">
                <a:latin typeface="Tahoma" charset="0"/>
                <a:ea typeface="ＭＳ Ｐゴシック" charset="0"/>
              </a:rPr>
              <a:t>X </a:t>
            </a:r>
            <a:r>
              <a:rPr lang="en-US" sz="3200">
                <a:latin typeface="Tahoma" charset="0"/>
                <a:ea typeface="ＭＳ Ｐゴシック" charset="0"/>
              </a:rPr>
              <a:t>(</a:t>
            </a:r>
            <a:r>
              <a:rPr lang="en-US" sz="3200" i="1">
                <a:latin typeface="Tahoma" charset="0"/>
                <a:ea typeface="ＭＳ Ｐゴシック" charset="0"/>
              </a:rPr>
              <a:t>t1</a:t>
            </a:r>
            <a:r>
              <a:rPr lang="en-US" sz="3200">
                <a:latin typeface="Tahoma" charset="0"/>
                <a:ea typeface="ＭＳ Ｐゴシック" charset="0"/>
              </a:rPr>
              <a:t>) = </a:t>
            </a:r>
            <a:r>
              <a:rPr lang="en-US" sz="4000" i="1">
                <a:latin typeface="Symbol" charset="0"/>
                <a:ea typeface="ＭＳ Ｐゴシック" charset="0"/>
              </a:rPr>
              <a:t>p</a:t>
            </a:r>
            <a:r>
              <a:rPr lang="en-US" sz="4000" i="1" baseline="-25000">
                <a:latin typeface="Tahoma" charset="0"/>
                <a:ea typeface="ＭＳ Ｐゴシック" charset="0"/>
              </a:rPr>
              <a:t>X </a:t>
            </a:r>
            <a:r>
              <a:rPr lang="en-US" sz="3200">
                <a:latin typeface="Tahoma" charset="0"/>
                <a:ea typeface="ＭＳ Ｐゴシック" charset="0"/>
              </a:rPr>
              <a:t>(</a:t>
            </a:r>
            <a:r>
              <a:rPr lang="en-US" sz="3200" i="1">
                <a:latin typeface="Tahoma" charset="0"/>
                <a:ea typeface="ＭＳ Ｐゴシック" charset="0"/>
              </a:rPr>
              <a:t>t2</a:t>
            </a:r>
            <a:r>
              <a:rPr lang="en-US" sz="3200">
                <a:latin typeface="Tahoma" charset="0"/>
                <a:ea typeface="ＭＳ Ｐゴシック" charset="0"/>
              </a:rPr>
              <a:t>)</a:t>
            </a:r>
          </a:p>
          <a:p>
            <a:pPr lvl="1">
              <a:lnSpc>
                <a:spcPct val="50000"/>
              </a:lnSpc>
              <a:buFontTx/>
              <a:buNone/>
            </a:pPr>
            <a:r>
              <a:rPr lang="en-US" sz="3200">
                <a:latin typeface="Tahoma" charset="0"/>
                <a:ea typeface="ＭＳ Ｐゴシック" charset="0"/>
              </a:rPr>
              <a:t>                implies   </a:t>
            </a:r>
            <a:r>
              <a:rPr lang="en-US" sz="4000" i="1">
                <a:latin typeface="Symbol" charset="0"/>
                <a:ea typeface="ＭＳ Ｐゴシック" charset="0"/>
              </a:rPr>
              <a:t>p</a:t>
            </a:r>
            <a:r>
              <a:rPr lang="en-US" sz="4000" i="1" baseline="-25000">
                <a:latin typeface="Tahoma" charset="0"/>
                <a:ea typeface="ＭＳ Ｐゴシック" charset="0"/>
              </a:rPr>
              <a:t>Y </a:t>
            </a:r>
            <a:r>
              <a:rPr lang="en-US" sz="3200">
                <a:latin typeface="Tahoma" charset="0"/>
                <a:ea typeface="ＭＳ Ｐゴシック" charset="0"/>
              </a:rPr>
              <a:t>(</a:t>
            </a:r>
            <a:r>
              <a:rPr lang="en-US" sz="3200" i="1">
                <a:latin typeface="Tahoma" charset="0"/>
                <a:ea typeface="ＭＳ Ｐゴシック" charset="0"/>
              </a:rPr>
              <a:t>t1</a:t>
            </a:r>
            <a:r>
              <a:rPr lang="en-US" sz="3200">
                <a:latin typeface="Tahoma" charset="0"/>
                <a:ea typeface="ＭＳ Ｐゴシック" charset="0"/>
              </a:rPr>
              <a:t>) = </a:t>
            </a:r>
            <a:r>
              <a:rPr lang="en-US" sz="4000" i="1">
                <a:latin typeface="Symbol" charset="0"/>
                <a:ea typeface="ＭＳ Ｐゴシック" charset="0"/>
              </a:rPr>
              <a:t>p</a:t>
            </a:r>
            <a:r>
              <a:rPr lang="en-US" sz="4000" i="1" baseline="-25000">
                <a:latin typeface="Tahoma" charset="0"/>
                <a:ea typeface="ＭＳ Ｐゴシック" charset="0"/>
              </a:rPr>
              <a:t>Y </a:t>
            </a:r>
            <a:r>
              <a:rPr lang="en-US" sz="3200">
                <a:latin typeface="Tahoma" charset="0"/>
                <a:ea typeface="ＭＳ Ｐゴシック" charset="0"/>
              </a:rPr>
              <a:t>(</a:t>
            </a:r>
            <a:r>
              <a:rPr lang="en-US" sz="3200" i="1">
                <a:latin typeface="Tahoma" charset="0"/>
                <a:ea typeface="ＭＳ Ｐゴシック" charset="0"/>
              </a:rPr>
              <a:t>t2</a:t>
            </a:r>
            <a:r>
              <a:rPr lang="en-US" sz="3200">
                <a:latin typeface="Tahoma" charset="0"/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i="1">
                <a:latin typeface="Tahoma" charset="0"/>
                <a:ea typeface="ＭＳ Ｐゴシック" charset="0"/>
              </a:rPr>
              <a:t>(where t1 and t2 are tuples;X and Y are sets of attributes)</a:t>
            </a:r>
          </a:p>
          <a:p>
            <a:pPr lvl="1">
              <a:buFontTx/>
              <a:buNone/>
            </a:pPr>
            <a:endParaRPr lang="en-US" i="1">
              <a:latin typeface="Tahoma" charset="0"/>
              <a:ea typeface="ＭＳ Ｐゴシック" charset="0"/>
            </a:endParaRPr>
          </a:p>
          <a:p>
            <a:r>
              <a:rPr lang="en-US" sz="2800">
                <a:latin typeface="Tahoma" charset="0"/>
                <a:ea typeface="ＭＳ Ｐゴシック" charset="0"/>
              </a:rPr>
              <a:t>In other words: 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X 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sz="2800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 Y </a:t>
            </a:r>
            <a:r>
              <a:rPr lang="en-US" sz="2800">
                <a:latin typeface="Tahoma" charset="0"/>
                <a:ea typeface="ＭＳ Ｐゴシック" charset="0"/>
              </a:rPr>
              <a:t>means</a:t>
            </a:r>
          </a:p>
          <a:p>
            <a:pPr lvl="1">
              <a:buFontTx/>
              <a:buNone/>
            </a:pPr>
            <a:r>
              <a:rPr lang="en-US" sz="2800">
                <a:latin typeface="Tahoma" charset="0"/>
                <a:ea typeface="ＭＳ Ｐゴシック" charset="0"/>
              </a:rPr>
              <a:t>  Given any two tuples in </a:t>
            </a:r>
            <a:r>
              <a:rPr lang="en-US" sz="2800" i="1">
                <a:latin typeface="Tahoma" charset="0"/>
                <a:ea typeface="ＭＳ Ｐゴシック" charset="0"/>
              </a:rPr>
              <a:t>r</a:t>
            </a:r>
            <a:r>
              <a:rPr lang="en-US" sz="2800">
                <a:latin typeface="Tahoma" charset="0"/>
                <a:ea typeface="ＭＳ Ｐゴシック" charset="0"/>
              </a:rPr>
              <a:t>, if the X values are the same, then the Y values must also be the same. (but not vice versa)</a:t>
            </a:r>
          </a:p>
          <a:p>
            <a:r>
              <a:rPr lang="en-US" sz="2800">
                <a:latin typeface="Tahoma" charset="0"/>
                <a:ea typeface="ＭＳ Ｐゴシック" charset="0"/>
              </a:rPr>
              <a:t>Can read </a:t>
            </a:r>
            <a:r>
              <a:rPr lang="ja-JP" altLang="en-US" sz="2800">
                <a:latin typeface="Tahoma" charset="0"/>
                <a:ea typeface="ＭＳ Ｐゴシック" charset="0"/>
              </a:rPr>
              <a:t>“</a:t>
            </a:r>
            <a:r>
              <a:rPr lang="en-US" altLang="ja-JP" sz="2800">
                <a:solidFill>
                  <a:schemeClr val="accent2"/>
                </a:solidFill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ja-JP" altLang="en-US" sz="2800">
                <a:latin typeface="Tahoma" charset="0"/>
                <a:ea typeface="ＭＳ Ｐゴシック" charset="0"/>
                <a:sym typeface="Symbol" charset="0"/>
              </a:rPr>
              <a:t>”</a:t>
            </a:r>
            <a:r>
              <a:rPr lang="en-US" altLang="ja-JP" sz="2800">
                <a:latin typeface="Tahoma" charset="0"/>
                <a:ea typeface="ＭＳ Ｐゴシック" charset="0"/>
                <a:sym typeface="Symbol" charset="0"/>
              </a:rPr>
              <a:t> as </a:t>
            </a:r>
            <a:r>
              <a:rPr lang="ja-JP" altLang="en-US" sz="2800"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altLang="ja-JP" sz="2800">
                <a:latin typeface="Tahoma" charset="0"/>
                <a:ea typeface="ＭＳ Ｐゴシック" charset="0"/>
                <a:sym typeface="Symbol" charset="0"/>
              </a:rPr>
              <a:t>determines</a:t>
            </a:r>
            <a:r>
              <a:rPr lang="ja-JP" altLang="en-US" sz="2800"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altLang="ja-JP" sz="2800">
              <a:latin typeface="Tahoma" charset="0"/>
              <a:ea typeface="ＭＳ Ｐゴシック" charset="0"/>
            </a:endParaRPr>
          </a:p>
          <a:p>
            <a:pPr lvl="1">
              <a:buFontTx/>
              <a:buNone/>
            </a:pPr>
            <a:r>
              <a:rPr lang="en-US" sz="2800">
                <a:latin typeface="Tahoma" charset="0"/>
                <a:ea typeface="ＭＳ Ｐゴシック" charset="0"/>
              </a:rPr>
              <a:t>  </a:t>
            </a: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796925" y="211138"/>
            <a:ext cx="7772400" cy="6238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FD</a:t>
            </a:r>
            <a:r>
              <a:rPr lang="ja-JP" altLang="en-US" dirty="0">
                <a:latin typeface="Tahoma" charset="0"/>
                <a:ea typeface="ＭＳ Ｐゴシック" charset="0"/>
              </a:rPr>
              <a:t>’</a:t>
            </a:r>
            <a:r>
              <a:rPr lang="en-US" dirty="0">
                <a:latin typeface="Tahoma" charset="0"/>
                <a:ea typeface="ＭＳ Ｐゴシック" charset="0"/>
              </a:rPr>
              <a:t>s Continued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41425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</a:rPr>
              <a:t>An FD is a statement about </a:t>
            </a:r>
            <a:r>
              <a:rPr lang="en-US" sz="2800" i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all</a:t>
            </a:r>
            <a:r>
              <a:rPr lang="en-US" sz="2800">
                <a:latin typeface="Tahoma" charset="0"/>
                <a:ea typeface="ＭＳ Ｐゴシック" charset="0"/>
              </a:rPr>
              <a:t> allowable relations.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800">
                <a:latin typeface="Tahoma" charset="0"/>
                <a:ea typeface="ＭＳ Ｐゴシック" charset="0"/>
              </a:rPr>
              <a:t>Identified based on application semantics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800">
              <a:latin typeface="Tahoma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800">
                <a:latin typeface="Tahoma" charset="0"/>
                <a:ea typeface="ＭＳ Ｐゴシック" charset="0"/>
              </a:rPr>
              <a:t>Given some instance </a:t>
            </a:r>
            <a:r>
              <a:rPr lang="en-US" sz="2800" i="1">
                <a:latin typeface="Tahoma" charset="0"/>
                <a:ea typeface="ＭＳ Ｐゴシック" charset="0"/>
              </a:rPr>
              <a:t>r1</a:t>
            </a:r>
            <a:r>
              <a:rPr lang="en-US" sz="2800">
                <a:latin typeface="Tahoma" charset="0"/>
                <a:ea typeface="ＭＳ Ｐゴシック" charset="0"/>
              </a:rPr>
              <a:t> of R, we can check if </a:t>
            </a:r>
            <a:r>
              <a:rPr lang="en-US" sz="2800" i="1">
                <a:latin typeface="Tahoma" charset="0"/>
                <a:ea typeface="ＭＳ Ｐゴシック" charset="0"/>
              </a:rPr>
              <a:t>r1</a:t>
            </a:r>
            <a:r>
              <a:rPr lang="en-US" sz="2800">
                <a:latin typeface="Tahoma" charset="0"/>
                <a:ea typeface="ＭＳ Ｐゴシック" charset="0"/>
              </a:rPr>
              <a:t> violates some FD </a:t>
            </a:r>
            <a:r>
              <a:rPr lang="en-US" sz="2800" i="1">
                <a:latin typeface="Tahoma" charset="0"/>
                <a:ea typeface="ＭＳ Ｐゴシック" charset="0"/>
              </a:rPr>
              <a:t>f</a:t>
            </a:r>
            <a:r>
              <a:rPr lang="en-US" sz="2800">
                <a:latin typeface="Tahoma" charset="0"/>
                <a:ea typeface="ＭＳ Ｐゴシック" charset="0"/>
              </a:rPr>
              <a:t>, but we cannot determine if </a:t>
            </a:r>
            <a:r>
              <a:rPr lang="en-US" sz="2800" i="1">
                <a:latin typeface="Tahoma" charset="0"/>
                <a:ea typeface="ＭＳ Ｐゴシック" charset="0"/>
              </a:rPr>
              <a:t>f</a:t>
            </a:r>
            <a:r>
              <a:rPr lang="en-US" sz="2800">
                <a:latin typeface="Tahoma" charset="0"/>
                <a:ea typeface="ＭＳ Ｐゴシック" charset="0"/>
              </a:rPr>
              <a:t>  holds over R.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ahoma" charset="0"/>
                <a:ea typeface="ＭＳ Ｐゴシック" charset="0"/>
              </a:rPr>
              <a:t>How related to keys?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800">
                <a:latin typeface="Tahoma" charset="0"/>
                <a:ea typeface="ＭＳ Ｐゴシック" charset="0"/>
              </a:rPr>
              <a:t>if </a:t>
            </a:r>
            <a:r>
              <a:rPr lang="ja-JP" altLang="en-US" sz="2800">
                <a:latin typeface="Tahoma" charset="0"/>
                <a:ea typeface="ＭＳ Ｐゴシック" charset="0"/>
              </a:rPr>
              <a:t>“</a:t>
            </a:r>
            <a:r>
              <a:rPr lang="en-US" altLang="ja-JP" sz="2800">
                <a:latin typeface="Tahoma" charset="0"/>
                <a:ea typeface="ＭＳ Ｐゴシック" charset="0"/>
              </a:rPr>
              <a:t>K </a:t>
            </a:r>
            <a:r>
              <a:rPr lang="en-US" altLang="ja-JP" sz="280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altLang="ja-JP" sz="2800">
                <a:latin typeface="Tahoma" charset="0"/>
                <a:ea typeface="ＭＳ Ｐゴシック" charset="0"/>
              </a:rPr>
              <a:t> all attributes of R</a:t>
            </a:r>
            <a:r>
              <a:rPr lang="ja-JP" altLang="en-US" sz="2800">
                <a:latin typeface="Tahoma" charset="0"/>
                <a:ea typeface="ＭＳ Ｐゴシック" charset="0"/>
              </a:rPr>
              <a:t>”</a:t>
            </a:r>
            <a:r>
              <a:rPr lang="en-US" altLang="ja-JP" sz="2800">
                <a:latin typeface="Tahoma" charset="0"/>
                <a:ea typeface="ＭＳ Ｐゴシック" charset="0"/>
              </a:rPr>
              <a:t> then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>
                <a:latin typeface="Tahoma" charset="0"/>
                <a:ea typeface="ＭＳ Ｐゴシック" charset="0"/>
              </a:rPr>
              <a:t>			 K is a </a:t>
            </a:r>
            <a:r>
              <a:rPr lang="en-US" sz="2800" i="1">
                <a:latin typeface="Tahoma" charset="0"/>
                <a:ea typeface="ＭＳ Ｐゴシック" charset="0"/>
              </a:rPr>
              <a:t>superkey</a:t>
            </a:r>
            <a:r>
              <a:rPr lang="en-US" sz="2800">
                <a:latin typeface="Tahoma" charset="0"/>
                <a:ea typeface="ＭＳ Ｐゴシック" charset="0"/>
              </a:rPr>
              <a:t> for R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(does not require K to be </a:t>
            </a:r>
            <a:r>
              <a:rPr lang="en-US" i="1">
                <a:latin typeface="Tahoma" charset="0"/>
                <a:ea typeface="ＭＳ Ｐゴシック" charset="0"/>
              </a:rPr>
              <a:t>minimal</a:t>
            </a:r>
            <a:r>
              <a:rPr lang="en-US">
                <a:latin typeface="Tahoma" charset="0"/>
                <a:ea typeface="ＭＳ Ｐゴシック" charset="0"/>
              </a:rPr>
              <a:t>.)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800">
                <a:latin typeface="Tahoma" charset="0"/>
                <a:ea typeface="ＭＳ Ｐゴシック" charset="0"/>
              </a:rPr>
              <a:t>FDs are a generalization of keys.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61753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Example:  Constraints on Entity Set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915400" cy="46482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Consider relation obtained from Hourly_Emps:</a:t>
            </a:r>
          </a:p>
          <a:p>
            <a:pPr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   Hourly_Emps (</a:t>
            </a:r>
            <a:r>
              <a:rPr lang="en-US" i="1" u="sng">
                <a:latin typeface="Tahoma" charset="0"/>
                <a:ea typeface="ＭＳ Ｐゴシック" charset="0"/>
              </a:rPr>
              <a:t>ssn</a:t>
            </a:r>
            <a:r>
              <a:rPr lang="en-US" i="1">
                <a:latin typeface="Tahoma" charset="0"/>
                <a:ea typeface="ＭＳ Ｐゴシック" charset="0"/>
              </a:rPr>
              <a:t>, name, lot, rating, wage_per_hr</a:t>
            </a:r>
            <a:r>
              <a:rPr lang="en-US">
                <a:latin typeface="Tahoma" charset="0"/>
                <a:ea typeface="ＭＳ Ｐゴシック" charset="0"/>
              </a:rPr>
              <a:t>, </a:t>
            </a:r>
            <a:r>
              <a:rPr lang="en-US" i="1">
                <a:latin typeface="Tahoma" charset="0"/>
                <a:ea typeface="ＭＳ Ｐゴシック" charset="0"/>
              </a:rPr>
              <a:t>hrs_per_wk</a:t>
            </a:r>
            <a:r>
              <a:rPr lang="en-US">
                <a:latin typeface="Tahoma" charset="0"/>
                <a:ea typeface="ＭＳ Ｐゴシック" charset="0"/>
              </a:rPr>
              <a:t>)</a:t>
            </a:r>
            <a:endParaRPr lang="en-US">
              <a:solidFill>
                <a:schemeClr val="accent2"/>
              </a:solidFill>
              <a:latin typeface="Tahoma" charset="0"/>
              <a:ea typeface="ＭＳ Ｐゴシック" charset="0"/>
            </a:endParaRPr>
          </a:p>
          <a:p>
            <a:pPr lvl="1"/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We sometimes denote a relation schema by listing the  attributes: e.g.,  </a:t>
            </a:r>
            <a:r>
              <a:rPr lang="en-US" sz="2000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SNLRWH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This is really the </a:t>
            </a:r>
            <a:r>
              <a:rPr lang="en-US" sz="2000" i="1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set</a:t>
            </a:r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 of attributes {S,N,L,R,W,H}.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Sometimes, we refer to the set of </a:t>
            </a:r>
            <a:r>
              <a:rPr lang="en-US" sz="2000" i="1">
                <a:latin typeface="Tahoma" charset="0"/>
                <a:ea typeface="ＭＳ Ｐゴシック" charset="0"/>
                <a:cs typeface="ＭＳ Ｐゴシック" charset="0"/>
              </a:rPr>
              <a:t>all attributes</a:t>
            </a:r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 of a relation  by using  the relation name. e.g., </a:t>
            </a:r>
            <a:r>
              <a:rPr lang="ja-JP" altLang="en-US" sz="200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>
                <a:latin typeface="Tahoma" charset="0"/>
                <a:ea typeface="ＭＳ Ｐゴシック" charset="0"/>
                <a:cs typeface="ＭＳ Ｐゴシック" charset="0"/>
              </a:rPr>
              <a:t>Hourly_Emps</a:t>
            </a:r>
            <a:r>
              <a:rPr lang="ja-JP" altLang="en-US" sz="200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000">
                <a:latin typeface="Tahoma" charset="0"/>
                <a:ea typeface="ＭＳ Ｐゴシック" charset="0"/>
                <a:cs typeface="ＭＳ Ｐゴシック" charset="0"/>
              </a:rPr>
              <a:t> for SNLRWH</a:t>
            </a:r>
          </a:p>
          <a:p>
            <a:r>
              <a:rPr lang="en-US">
                <a:latin typeface="Tahoma" charset="0"/>
                <a:ea typeface="ＭＳ Ｐゴシック" charset="0"/>
              </a:rPr>
              <a:t>What are some FDs on Hourly_Emps  (Given)?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33400" y="4343400"/>
            <a:ext cx="77724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Tahoma" charset="0"/>
              </a:rPr>
              <a:t>ssn</a:t>
            </a:r>
            <a:r>
              <a:rPr lang="en-US" sz="2400">
                <a:solidFill>
                  <a:schemeClr val="accent2"/>
                </a:solidFill>
                <a:latin typeface="Tahoma" charset="0"/>
              </a:rPr>
              <a:t> is the key:  </a:t>
            </a:r>
            <a:r>
              <a:rPr lang="en-US" sz="2400">
                <a:latin typeface="Tahoma" charset="0"/>
              </a:rPr>
              <a:t>S </a:t>
            </a:r>
            <a:r>
              <a:rPr lang="en-US" sz="2400">
                <a:latin typeface="Tahoma" charset="0"/>
                <a:sym typeface="Symbol" charset="0"/>
              </a:rPr>
              <a:t></a:t>
            </a:r>
            <a:r>
              <a:rPr lang="en-US" sz="2400">
                <a:latin typeface="Tahoma" charset="0"/>
              </a:rPr>
              <a:t> SNLRWH </a:t>
            </a:r>
          </a:p>
          <a:p>
            <a:pPr lvl="1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Tahoma" charset="0"/>
              </a:rPr>
              <a:t>rating</a:t>
            </a:r>
            <a:r>
              <a:rPr lang="en-US" sz="2400">
                <a:solidFill>
                  <a:schemeClr val="accent2"/>
                </a:solidFill>
                <a:latin typeface="Tahoma" charset="0"/>
              </a:rPr>
              <a:t> determines </a:t>
            </a:r>
            <a:r>
              <a:rPr lang="en-US" sz="2400" i="1">
                <a:solidFill>
                  <a:schemeClr val="accent2"/>
                </a:solidFill>
                <a:latin typeface="Tahoma" charset="0"/>
              </a:rPr>
              <a:t>wage_per_hr</a:t>
            </a:r>
            <a:r>
              <a:rPr lang="en-US" sz="2400">
                <a:solidFill>
                  <a:schemeClr val="accent2"/>
                </a:solidFill>
                <a:latin typeface="Tahoma" charset="0"/>
              </a:rPr>
              <a:t>:    </a:t>
            </a:r>
            <a:r>
              <a:rPr lang="en-US" sz="2400">
                <a:latin typeface="Tahoma" charset="0"/>
              </a:rPr>
              <a:t>R </a:t>
            </a:r>
            <a:r>
              <a:rPr lang="en-US" sz="2400">
                <a:latin typeface="Tahoma" charset="0"/>
                <a:sym typeface="Symbol" charset="0"/>
              </a:rPr>
              <a:t></a:t>
            </a:r>
            <a:r>
              <a:rPr lang="en-US" sz="2400">
                <a:latin typeface="Tahoma" charset="0"/>
              </a:rPr>
              <a:t> W</a:t>
            </a:r>
          </a:p>
          <a:p>
            <a:pPr lvl="1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Tahoma" charset="0"/>
              </a:rPr>
              <a:t>lot</a:t>
            </a:r>
            <a:r>
              <a:rPr lang="en-US" sz="2400">
                <a:solidFill>
                  <a:schemeClr val="accent2"/>
                </a:solidFill>
                <a:latin typeface="Tahoma" charset="0"/>
              </a:rPr>
              <a:t> determines </a:t>
            </a:r>
            <a:r>
              <a:rPr lang="en-US" sz="2400" i="1">
                <a:solidFill>
                  <a:schemeClr val="accent2"/>
                </a:solidFill>
                <a:latin typeface="Tahoma" charset="0"/>
              </a:rPr>
              <a:t>lot</a:t>
            </a:r>
            <a:r>
              <a:rPr lang="en-US" sz="2400">
                <a:solidFill>
                  <a:schemeClr val="accent2"/>
                </a:solidFill>
                <a:latin typeface="Tahoma" charset="0"/>
              </a:rPr>
              <a:t>:    </a:t>
            </a:r>
            <a:r>
              <a:rPr lang="en-US" sz="2400">
                <a:latin typeface="Tahoma" charset="0"/>
              </a:rPr>
              <a:t>L </a:t>
            </a:r>
            <a:r>
              <a:rPr lang="en-US" sz="2400">
                <a:latin typeface="Tahoma" charset="0"/>
                <a:sym typeface="Symbol" charset="0"/>
              </a:rPr>
              <a:t></a:t>
            </a:r>
            <a:r>
              <a:rPr lang="en-US" sz="2400">
                <a:latin typeface="Tahoma" charset="0"/>
              </a:rPr>
              <a:t> L  (</a:t>
            </a:r>
            <a:r>
              <a:rPr lang="ja-JP" altLang="en-US" sz="2400">
                <a:latin typeface="Tahoma" charset="0"/>
              </a:rPr>
              <a:t>“</a:t>
            </a:r>
            <a:r>
              <a:rPr lang="en-US" altLang="ja-JP" sz="2400">
                <a:latin typeface="Tahoma" charset="0"/>
              </a:rPr>
              <a:t>trivial</a:t>
            </a:r>
            <a:r>
              <a:rPr lang="ja-JP" altLang="en-US" sz="2400">
                <a:latin typeface="Tahoma" charset="0"/>
              </a:rPr>
              <a:t>”</a:t>
            </a:r>
            <a:r>
              <a:rPr lang="en-US" altLang="ja-JP" sz="2400">
                <a:latin typeface="Tahoma" charset="0"/>
              </a:rPr>
              <a:t> dependnency)</a:t>
            </a:r>
          </a:p>
          <a:p>
            <a:endParaRPr lang="en-US" sz="1200">
              <a:solidFill>
                <a:srgbClr val="CF0E30"/>
              </a:solidFill>
              <a:latin typeface="Book Antiqu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autoUpdateAnimBg="0"/>
      <p:bldP spid="10248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4"/>
          <p:cNvSpPr>
            <a:spLocks noGrp="1" noChangeArrowheads="1"/>
          </p:cNvSpPr>
          <p:nvPr>
            <p:ph type="title"/>
          </p:nvPr>
        </p:nvSpPr>
        <p:spPr>
          <a:xfrm>
            <a:off x="815975" y="0"/>
            <a:ext cx="7772400" cy="66198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Redundancy Problems </a:t>
            </a:r>
            <a:r>
              <a:rPr lang="en-US" dirty="0">
                <a:latin typeface="Tahoma" charset="0"/>
                <a:ea typeface="ＭＳ Ｐゴシック" charset="0"/>
              </a:rPr>
              <a:t>Due to R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</a:t>
            </a:r>
            <a:r>
              <a:rPr lang="en-US" dirty="0">
                <a:latin typeface="Tahoma" charset="0"/>
                <a:ea typeface="ＭＳ Ｐゴシック" charset="0"/>
              </a:rPr>
              <a:t> W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967163"/>
            <a:ext cx="8915400" cy="2073275"/>
          </a:xfrm>
        </p:spPr>
        <p:txBody>
          <a:bodyPr/>
          <a:lstStyle/>
          <a:p>
            <a:r>
              <a:rPr lang="en-US" i="1" u="sng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Update anomaly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:  </a:t>
            </a:r>
            <a:r>
              <a:rPr lang="en-US">
                <a:latin typeface="Tahoma" charset="0"/>
                <a:ea typeface="ＭＳ Ｐゴシック" charset="0"/>
              </a:rPr>
              <a:t>Can we modify W in only the 1st tuple of SNLRWH?</a:t>
            </a:r>
          </a:p>
          <a:p>
            <a:r>
              <a:rPr lang="en-US" i="1" u="sng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Insertion anomaly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:  </a:t>
            </a:r>
            <a:r>
              <a:rPr lang="en-US">
                <a:latin typeface="Tahoma" charset="0"/>
                <a:ea typeface="ＭＳ Ｐゴシック" charset="0"/>
              </a:rPr>
              <a:t>What if we want to insert an employee and don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 altLang="ja-JP">
                <a:latin typeface="Tahoma" charset="0"/>
                <a:ea typeface="ＭＳ Ｐゴシック" charset="0"/>
              </a:rPr>
              <a:t>t know the hourly wage for his or her rating? (or we get it wrong?)</a:t>
            </a:r>
          </a:p>
          <a:p>
            <a:r>
              <a:rPr lang="en-US" i="1" u="sng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Deletion anomaly</a:t>
            </a:r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: </a:t>
            </a:r>
            <a:r>
              <a:rPr lang="en-US">
                <a:latin typeface="Tahoma" charset="0"/>
                <a:ea typeface="ＭＳ Ｐゴシック" charset="0"/>
              </a:rPr>
              <a:t>If we delete all employees with rating 5, we lose the information about the wage for rating 5!  </a:t>
            </a:r>
          </a:p>
        </p:txBody>
      </p:sp>
      <p:sp>
        <p:nvSpPr>
          <p:cNvPr id="19459" name="Rectangle 13"/>
          <p:cNvSpPr>
            <a:spLocks noChangeArrowheads="1"/>
          </p:cNvSpPr>
          <p:nvPr/>
        </p:nvSpPr>
        <p:spPr bwMode="auto">
          <a:xfrm>
            <a:off x="6705600" y="2500313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Hourly_Emps</a:t>
            </a:r>
          </a:p>
        </p:txBody>
      </p:sp>
      <p:sp>
        <p:nvSpPr>
          <p:cNvPr id="19460" name="Rectangle 14"/>
          <p:cNvSpPr>
            <a:spLocks noChangeArrowheads="1"/>
          </p:cNvSpPr>
          <p:nvPr/>
        </p:nvSpPr>
        <p:spPr bwMode="auto">
          <a:xfrm>
            <a:off x="6950075" y="56515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9461" name="Object 2"/>
          <p:cNvGraphicFramePr>
            <a:graphicFrameLocks noChangeAspect="1"/>
          </p:cNvGraphicFramePr>
          <p:nvPr/>
        </p:nvGraphicFramePr>
        <p:xfrm>
          <a:off x="990600" y="1146175"/>
          <a:ext cx="5627688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Document" r:id="rId5" imgW="6769100" imgH="3441700" progId="Word.Document.8">
                  <p:embed/>
                </p:oleObj>
              </mc:Choice>
              <mc:Fallback>
                <p:oleObj name="Document" r:id="rId5" imgW="6769100" imgH="3441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6175"/>
                        <a:ext cx="5627688" cy="286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049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ahoma" charset="0"/>
                <a:ea typeface="ＭＳ Ｐゴシック" charset="0"/>
              </a:rPr>
              <a:t>Detecting Reduncancy</a:t>
            </a: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6705600" y="2438400"/>
            <a:ext cx="208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Hourly_Emps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1066800" y="4876800"/>
            <a:ext cx="7135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b="1">
                <a:latin typeface="Tahoma" charset="0"/>
              </a:rPr>
              <a:t>Q: Why is R </a:t>
            </a:r>
            <a:r>
              <a:rPr lang="en-US" sz="2400" b="1">
                <a:latin typeface="Tahoma" charset="0"/>
                <a:sym typeface="Symbol" charset="0"/>
              </a:rPr>
              <a:t></a:t>
            </a:r>
            <a:r>
              <a:rPr lang="en-US" sz="2400" b="1">
                <a:latin typeface="Tahoma" charset="0"/>
              </a:rPr>
              <a:t> W problematic, but S</a:t>
            </a:r>
            <a:r>
              <a:rPr lang="en-US" sz="1200">
                <a:solidFill>
                  <a:srgbClr val="CF0E30"/>
                </a:solidFill>
                <a:latin typeface="Book Antiqua" charset="0"/>
              </a:rPr>
              <a:t> </a:t>
            </a:r>
            <a:r>
              <a:rPr lang="en-US" sz="2400" b="1">
                <a:latin typeface="Tahoma" charset="0"/>
                <a:sym typeface="Symbol" charset="0"/>
              </a:rPr>
              <a:t>W not?</a:t>
            </a:r>
            <a:r>
              <a:rPr lang="en-US" sz="2400" b="1">
                <a:latin typeface="Tahoma" charset="0"/>
              </a:rPr>
              <a:t> </a:t>
            </a:r>
          </a:p>
        </p:txBody>
      </p:sp>
      <p:graphicFrame>
        <p:nvGraphicFramePr>
          <p:cNvPr id="21511" name="Object 2"/>
          <p:cNvGraphicFramePr>
            <a:graphicFrameLocks noChangeAspect="1"/>
          </p:cNvGraphicFramePr>
          <p:nvPr/>
        </p:nvGraphicFramePr>
        <p:xfrm>
          <a:off x="228600" y="1371600"/>
          <a:ext cx="6313488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Document" r:id="rId5" imgW="6769100" imgH="3441700" progId="Word.Document.8">
                  <p:embed/>
                </p:oleObj>
              </mc:Choice>
              <mc:Fallback>
                <p:oleObj name="Document" r:id="rId5" imgW="6769100" imgH="3441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6313488" cy="321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 autoUpdateAnimBg="0"/>
    </p:bldLst>
  </p:timing>
</p:sld>
</file>

<file path=ppt/theme/theme1.xml><?xml version="1.0" encoding="utf-8"?>
<a:theme xmlns:a="http://schemas.openxmlformats.org/drawingml/2006/main" name="db-book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CCCC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E2E2"/>
      </a:accent5>
      <a:accent6>
        <a:srgbClr val="B9B900"/>
      </a:accent6>
      <a:hlink>
        <a:srgbClr val="FF9900"/>
      </a:hlink>
      <a:folHlink>
        <a:srgbClr val="FF9933"/>
      </a:folHlink>
    </a:clrScheme>
    <a:fontScheme name="db-book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0"/>
          </a:defRPr>
        </a:defPPr>
      </a:lstStyle>
    </a:lnDef>
  </a:objectDefaults>
  <a:extraClrSchemeLst>
    <a:extraClrScheme>
      <a:clrScheme name="db-book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-book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-boo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C:\apps\Microsoft Office\Templates\Presentations\db-book.pot</Template>
  <TotalTime>9821</TotalTime>
  <Words>3185</Words>
  <Application>Microsoft Macintosh PowerPoint</Application>
  <PresentationFormat>On-screen Show (4:3)</PresentationFormat>
  <Paragraphs>425</Paragraphs>
  <Slides>42</Slides>
  <Notes>37</Notes>
  <HiddenSlides>4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Helvetica</vt:lpstr>
      <vt:lpstr>ＭＳ Ｐゴシック</vt:lpstr>
      <vt:lpstr>Arial</vt:lpstr>
      <vt:lpstr>Monotype Sorts</vt:lpstr>
      <vt:lpstr>Wingdings</vt:lpstr>
      <vt:lpstr>Times New Roman</vt:lpstr>
      <vt:lpstr>Tahoma</vt:lpstr>
      <vt:lpstr>Symbol</vt:lpstr>
      <vt:lpstr>Book Antiqua</vt:lpstr>
      <vt:lpstr>db-book</vt:lpstr>
      <vt:lpstr>Equation</vt:lpstr>
      <vt:lpstr>Document</vt:lpstr>
      <vt:lpstr>Microsoft Word 97 - 2004 Document</vt:lpstr>
      <vt:lpstr>Microsoft Equation</vt:lpstr>
      <vt:lpstr>Microsoft Clip Gallery</vt:lpstr>
      <vt:lpstr>PowerPoint Presentation</vt:lpstr>
      <vt:lpstr>Review: Database Design</vt:lpstr>
      <vt:lpstr>Keys  (review)</vt:lpstr>
      <vt:lpstr>(Review) Projection</vt:lpstr>
      <vt:lpstr>Functional Dependencies (FDs)</vt:lpstr>
      <vt:lpstr>FD’s Continued</vt:lpstr>
      <vt:lpstr>Example:  Constraints on Entity Set</vt:lpstr>
      <vt:lpstr>Redundancy Problems Due to R  W</vt:lpstr>
      <vt:lpstr>Detecting Reduncancy</vt:lpstr>
      <vt:lpstr>Taming Schema Redundancy</vt:lpstr>
      <vt:lpstr>Decomposing a Relation</vt:lpstr>
      <vt:lpstr>Reasoning About FDs</vt:lpstr>
      <vt:lpstr>Rules of Inference</vt:lpstr>
      <vt:lpstr>Example</vt:lpstr>
      <vt:lpstr>Attribute Closure</vt:lpstr>
      <vt:lpstr>Attribute Closure (example)</vt:lpstr>
      <vt:lpstr>Normal Forms</vt:lpstr>
      <vt:lpstr>Normal Forms</vt:lpstr>
      <vt:lpstr>Boyce-Codd Normal Form  (BCNF)</vt:lpstr>
      <vt:lpstr>Boyce-Codd Normal Form - Alternative Formulation</vt:lpstr>
      <vt:lpstr>Decomposition of a Relation Scheme</vt:lpstr>
      <vt:lpstr> Example</vt:lpstr>
      <vt:lpstr>Decomposing a Relation</vt:lpstr>
      <vt:lpstr>Refining an ER Diagram</vt:lpstr>
      <vt:lpstr>Decomposing a Relation</vt:lpstr>
      <vt:lpstr>Problems with Decompositions</vt:lpstr>
      <vt:lpstr>(Review) Rel Alg Operator: Join (     )</vt:lpstr>
      <vt:lpstr>Natural Join Example</vt:lpstr>
      <vt:lpstr>Lossless Decomposition (example)</vt:lpstr>
      <vt:lpstr>Lossy Decomposition (example)</vt:lpstr>
      <vt:lpstr>  Lossless Decomposition</vt:lpstr>
      <vt:lpstr>Lossless Decomposition (example)</vt:lpstr>
      <vt:lpstr>Dependency Preserving Decomposition</vt:lpstr>
      <vt:lpstr>Dependency Preserving Decompositions (Contd.)</vt:lpstr>
      <vt:lpstr>Decomposition into BCNF</vt:lpstr>
      <vt:lpstr>BCNF and Dependency Preservation</vt:lpstr>
      <vt:lpstr>Third Normal Form  (3NF)</vt:lpstr>
      <vt:lpstr>Decomposition into 3NF</vt:lpstr>
      <vt:lpstr>Minimal Cover for a Set of FDs</vt:lpstr>
      <vt:lpstr>Assertions</vt:lpstr>
      <vt:lpstr>Assertions</vt:lpstr>
      <vt:lpstr>Another example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 Introduction</dc:title>
  <dc:creator/>
  <cp:lastModifiedBy>G K</cp:lastModifiedBy>
  <cp:revision>224</cp:revision>
  <cp:lastPrinted>2001-02-09T15:35:27Z</cp:lastPrinted>
  <dcterms:created xsi:type="dcterms:W3CDTF">1999-11-04T20:50:09Z</dcterms:created>
  <dcterms:modified xsi:type="dcterms:W3CDTF">2017-10-04T22:07:41Z</dcterms:modified>
</cp:coreProperties>
</file>