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9" r:id="rId1"/>
  </p:sldMasterIdLst>
  <p:notesMasterIdLst>
    <p:notesMasterId r:id="rId61"/>
  </p:notesMasterIdLst>
  <p:handoutMasterIdLst>
    <p:handoutMasterId r:id="rId62"/>
  </p:handoutMasterIdLst>
  <p:sldIdLst>
    <p:sldId id="459" r:id="rId2"/>
    <p:sldId id="567" r:id="rId3"/>
    <p:sldId id="568" r:id="rId4"/>
    <p:sldId id="515" r:id="rId5"/>
    <p:sldId id="466" r:id="rId6"/>
    <p:sldId id="477" r:id="rId7"/>
    <p:sldId id="576" r:id="rId8"/>
    <p:sldId id="577" r:id="rId9"/>
    <p:sldId id="539" r:id="rId10"/>
    <p:sldId id="486" r:id="rId11"/>
    <p:sldId id="580" r:id="rId12"/>
    <p:sldId id="581" r:id="rId13"/>
    <p:sldId id="582" r:id="rId14"/>
    <p:sldId id="464" r:id="rId15"/>
    <p:sldId id="570" r:id="rId16"/>
    <p:sldId id="571" r:id="rId17"/>
    <p:sldId id="583" r:id="rId18"/>
    <p:sldId id="584" r:id="rId19"/>
    <p:sldId id="585" r:id="rId20"/>
    <p:sldId id="587" r:id="rId21"/>
    <p:sldId id="588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622" r:id="rId31"/>
    <p:sldId id="623" r:id="rId32"/>
    <p:sldId id="624" r:id="rId33"/>
    <p:sldId id="621" r:id="rId34"/>
    <p:sldId id="509" r:id="rId35"/>
    <p:sldId id="487" r:id="rId36"/>
    <p:sldId id="625" r:id="rId37"/>
    <p:sldId id="598" r:id="rId38"/>
    <p:sldId id="599" r:id="rId39"/>
    <p:sldId id="600" r:id="rId40"/>
    <p:sldId id="601" r:id="rId41"/>
    <p:sldId id="602" r:id="rId42"/>
    <p:sldId id="603" r:id="rId43"/>
    <p:sldId id="604" r:id="rId44"/>
    <p:sldId id="605" r:id="rId45"/>
    <p:sldId id="606" r:id="rId46"/>
    <p:sldId id="607" r:id="rId47"/>
    <p:sldId id="608" r:id="rId48"/>
    <p:sldId id="609" r:id="rId49"/>
    <p:sldId id="610" r:id="rId50"/>
    <p:sldId id="611" r:id="rId51"/>
    <p:sldId id="612" r:id="rId52"/>
    <p:sldId id="613" r:id="rId53"/>
    <p:sldId id="614" r:id="rId54"/>
    <p:sldId id="615" r:id="rId55"/>
    <p:sldId id="616" r:id="rId56"/>
    <p:sldId id="617" r:id="rId57"/>
    <p:sldId id="618" r:id="rId58"/>
    <p:sldId id="619" r:id="rId59"/>
    <p:sldId id="620" r:id="rId6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002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7" autoAdjust="0"/>
    <p:restoredTop sz="94660" autoAdjust="0"/>
  </p:normalViewPr>
  <p:slideViewPr>
    <p:cSldViewPr>
      <p:cViewPr>
        <p:scale>
          <a:sx n="100" d="100"/>
          <a:sy n="100" d="100"/>
        </p:scale>
        <p:origin x="-4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fld id="{91C8103C-AF39-1649-AFB7-23ECB480AE05}" type="datetime1">
              <a:rPr lang="en-US"/>
              <a:pPr>
                <a:defRPr/>
              </a:pPr>
              <a:t>11/29/17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fld id="{636162F9-D81D-9F4F-88BE-144E83531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797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fld id="{DC04D02C-FD10-984D-B3FC-F904D9D4A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605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BB84C343-C37A-E843-9A21-83B221EA9EED}" type="datetime1">
              <a:rPr lang="en-US" smtClean="0"/>
              <a:t>11/29/17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4D02C-FD10-984D-B3FC-F904D9D4A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9E57E2-3CD0-834F-94BB-A876F8C5DCA9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11441E9A-B903-D548-BA9F-C471BB634A7F}" type="slidenum">
              <a:rPr lang="en-US" sz="1200">
                <a:latin typeface="Calibri" charset="0"/>
              </a:rPr>
              <a:pPr algn="r" eaLnBrk="1" hangingPunct="1"/>
              <a:t>43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8538CE-3537-C14E-80EB-1CDF8F93A3CD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0CD00610-4E78-6949-9116-266282AB7CF8}" type="slidenum">
              <a:rPr lang="en-US" sz="1200">
                <a:latin typeface="Calibri" charset="0"/>
              </a:rPr>
              <a:pPr algn="r" eaLnBrk="1" hangingPunct="1"/>
              <a:t>44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90B7DB-1832-9D41-9ED3-F4667EE1D6B1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51203" name="Rectangle 9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F7F386AC-4DD0-5349-A344-5D4FD8171914}" type="slidenum">
              <a:rPr lang="en-GB" sz="1200">
                <a:latin typeface="Calibri" charset="0"/>
              </a:rPr>
              <a:pPr algn="r" eaLnBrk="1" hangingPunct="1"/>
              <a:t>45</a:t>
            </a:fld>
            <a:endParaRPr lang="en-GB" sz="1200">
              <a:latin typeface="Calibri" charset="0"/>
            </a:endParaRPr>
          </a:p>
        </p:txBody>
      </p:sp>
      <p:sp>
        <p:nvSpPr>
          <p:cNvPr id="51204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1" y="3257550"/>
            <a:ext cx="7310967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2DE46-80CA-C24B-A78E-086A4DF9513B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E6A5D866-46BF-654E-AB95-568442ECC5F3}" type="slidenum">
              <a:rPr lang="en-US" sz="1200">
                <a:latin typeface="Calibri" charset="0"/>
              </a:rPr>
              <a:pPr algn="r" eaLnBrk="1" hangingPunct="1"/>
              <a:t>46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2D71F2-4AD1-E04A-A9CD-09CBDFA9CAF7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B66A34BC-75F8-2C49-96D9-2E06F9900181}" type="slidenum">
              <a:rPr lang="en-US" sz="1200">
                <a:latin typeface="Calibri" charset="0"/>
              </a:rPr>
              <a:pPr algn="r" eaLnBrk="1" hangingPunct="1"/>
              <a:t>47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422C89-F47D-0F45-BAAE-51306494DEA8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23543557-BF64-064E-AAD0-F1D5D0529C02}" type="slidenum">
              <a:rPr lang="en-US" sz="1200">
                <a:latin typeface="Calibri" charset="0"/>
              </a:rPr>
              <a:pPr algn="r" eaLnBrk="1" hangingPunct="1"/>
              <a:t>48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2790B-6DE3-DC4A-BDA0-65DDAA1F73EF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59396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4EC40AB0-CB54-A642-AAB9-5FAD2E5FCD33}" type="slidenum">
              <a:rPr lang="en-US" sz="1200">
                <a:latin typeface="Calibri" charset="0"/>
              </a:rPr>
              <a:pPr algn="r" eaLnBrk="1" hangingPunct="1"/>
              <a:t>49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0D4B55-6DCA-B84F-BDA7-50B334AA08CA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61444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B1F55087-8400-F14A-AC32-C3ABC42B1F83}" type="slidenum">
              <a:rPr lang="en-US" sz="1200">
                <a:latin typeface="Calibri" charset="0"/>
              </a:rPr>
              <a:pPr algn="r" eaLnBrk="1" hangingPunct="1"/>
              <a:t>50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79D50D-9B7A-B140-90A9-37B82B8481EA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63492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3B08026F-50EB-8D43-B99A-FBF7C8DCEE47}" type="slidenum">
              <a:rPr lang="en-US" sz="1200">
                <a:latin typeface="Calibri" charset="0"/>
              </a:rPr>
              <a:pPr algn="r" eaLnBrk="1" hangingPunct="1"/>
              <a:t>51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786BBD-0B2B-E943-B2DC-AB30D846264C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65540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35859660-012A-534C-A575-FE1863E32D8A}" type="slidenum">
              <a:rPr lang="en-US" sz="1200">
                <a:latin typeface="Calibri" charset="0"/>
              </a:rPr>
              <a:pPr algn="r" eaLnBrk="1" hangingPunct="1"/>
              <a:t>52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E7D32-63B2-0B4B-9C93-1774431E5067}" type="slidenum">
              <a:rPr lang="en-US"/>
              <a:pPr/>
              <a:t>5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512763"/>
            <a:ext cx="3430588" cy="2573337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517" y="3256360"/>
            <a:ext cx="7313083" cy="308848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AC25B8-04D6-EA43-B0DD-7F087DB9A282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67587" name="Rectangle 11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F501C06F-BED7-4C4A-9B46-D52ACB046889}" type="slidenum">
              <a:rPr lang="en-GB" sz="1200">
                <a:latin typeface="Calibri" charset="0"/>
              </a:rPr>
              <a:pPr algn="r" eaLnBrk="1" hangingPunct="1"/>
              <a:t>53</a:t>
            </a:fld>
            <a:endParaRPr lang="en-GB" sz="1200">
              <a:latin typeface="Calibri" charset="0"/>
            </a:endParaRPr>
          </a:p>
        </p:txBody>
      </p:sp>
      <p:sp>
        <p:nvSpPr>
          <p:cNvPr id="67588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3257550"/>
            <a:ext cx="7306733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B998F5-33EA-B64C-AFB8-05297176CB7E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69635" name="Rectangle 11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DB075072-333D-F143-94BB-8C89801C9D9C}" type="slidenum">
              <a:rPr lang="en-GB" sz="1200">
                <a:latin typeface="Calibri" charset="0"/>
              </a:rPr>
              <a:pPr algn="r" eaLnBrk="1" hangingPunct="1"/>
              <a:t>54</a:t>
            </a:fld>
            <a:endParaRPr lang="en-GB" sz="1200">
              <a:latin typeface="Calibri" charset="0"/>
            </a:endParaRPr>
          </a:p>
        </p:txBody>
      </p:sp>
      <p:sp>
        <p:nvSpPr>
          <p:cNvPr id="69636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3257550"/>
            <a:ext cx="7306733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5EDD15-EBCB-0242-B90F-8FBB700F5760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71684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596E050A-FD88-A444-A2CB-E1CC03DD82AC}" type="slidenum">
              <a:rPr lang="en-US" sz="1200">
                <a:latin typeface="Calibri" charset="0"/>
              </a:rPr>
              <a:pPr algn="r" eaLnBrk="1" hangingPunct="1"/>
              <a:t>55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1E3055-D70E-7440-BEB8-B2D819537EEB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73731" name="Rectangle 11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558970D0-EAA7-2145-BDE6-E3A16408134F}" type="slidenum">
              <a:rPr lang="en-GB" sz="1200">
                <a:latin typeface="Calibri" charset="0"/>
              </a:rPr>
              <a:pPr algn="r" eaLnBrk="1" hangingPunct="1"/>
              <a:t>56</a:t>
            </a:fld>
            <a:endParaRPr lang="en-GB" sz="1200">
              <a:latin typeface="Calibri" charset="0"/>
            </a:endParaRPr>
          </a:p>
        </p:txBody>
      </p:sp>
      <p:sp>
        <p:nvSpPr>
          <p:cNvPr id="73732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3257550"/>
            <a:ext cx="7306733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9A4B52-D872-0643-BB06-E2017504B9CA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75779" name="Rectangle 11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D9E790EA-3F77-C449-BA24-A46114BB6D14}" type="slidenum">
              <a:rPr lang="en-GB" sz="1200">
                <a:latin typeface="Calibri" charset="0"/>
              </a:rPr>
              <a:pPr algn="r" eaLnBrk="1" hangingPunct="1"/>
              <a:t>57</a:t>
            </a:fld>
            <a:endParaRPr lang="en-GB" sz="1200">
              <a:latin typeface="Calibri" charset="0"/>
            </a:endParaRPr>
          </a:p>
        </p:txBody>
      </p:sp>
      <p:sp>
        <p:nvSpPr>
          <p:cNvPr id="75780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0" y="3257550"/>
            <a:ext cx="7306733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57170C-499E-7747-A63D-95682F89F70F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77828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42E22B35-BFA6-064D-BBE8-FB74F79D7042}" type="slidenum">
              <a:rPr lang="en-US" sz="1200">
                <a:latin typeface="Calibri" charset="0"/>
              </a:rPr>
              <a:pPr algn="r" eaLnBrk="1" hangingPunct="1"/>
              <a:t>58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51A8A8-8656-9744-9B3E-BDFD25F0CCFB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79876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0B3B5F1F-BDBC-2146-9DBE-787DA21BE4C4}" type="slidenum">
              <a:rPr lang="en-US" sz="1200">
                <a:latin typeface="Calibri" charset="0"/>
              </a:rPr>
              <a:pPr algn="r" eaLnBrk="1" hangingPunct="1"/>
              <a:t>59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18F3D7-C0E6-0B49-AE50-5900835528D4}" type="slidenum">
              <a:rPr lang="en-US"/>
              <a:pPr/>
              <a:t>14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</p:spPr>
        <p:txBody>
          <a:bodyPr lIns="91432" tIns="45715" rIns="91432" bIns="457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95ED31-2896-6148-9F15-FB1F1E0846EB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4339BD76-910F-E54F-9B69-AEF503A265F5}" type="slidenum">
              <a:rPr lang="en-US" sz="1200">
                <a:latin typeface="Calibri" charset="0"/>
              </a:rPr>
              <a:pPr algn="r" eaLnBrk="1" hangingPunct="1"/>
              <a:t>37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CB467-054D-2D49-945A-02B6BC33935B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D4FD1C88-3CC0-154A-90A6-A2EAD3215E66}" type="slidenum">
              <a:rPr lang="en-US" sz="1200">
                <a:latin typeface="Calibri" charset="0"/>
              </a:rPr>
              <a:pPr algn="r" eaLnBrk="1" hangingPunct="1"/>
              <a:t>38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74DA62-C971-EC40-8861-2B203F2F31E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6CCE5D67-88B5-8247-BB37-20D957AC6DC6}" type="slidenum">
              <a:rPr lang="en-US" sz="1200">
                <a:latin typeface="Calibri" charset="0"/>
              </a:rPr>
              <a:pPr algn="r" eaLnBrk="1" hangingPunct="1"/>
              <a:t>39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5C6037-3856-AB46-958D-E9B73B6B6606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B64DB131-472D-E04E-8AAE-43499A99D1C8}" type="slidenum">
              <a:rPr lang="en-US" sz="1200">
                <a:latin typeface="Calibri" charset="0"/>
              </a:rPr>
              <a:pPr algn="r" eaLnBrk="1" hangingPunct="1"/>
              <a:t>40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3F70D-B12E-3F4D-90BC-3949CAAA82C5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3011" name="Rectangle 9"/>
          <p:cNvSpPr txBox="1">
            <a:spLocks noGrp="1" noChangeArrowheads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A5C7E289-E71E-F845-9DD7-06436BA85D99}" type="slidenum">
              <a:rPr lang="en-GB" sz="1200">
                <a:latin typeface="Calibri" charset="0"/>
              </a:rPr>
              <a:pPr algn="r" eaLnBrk="1" hangingPunct="1"/>
              <a:t>41</a:t>
            </a:fld>
            <a:endParaRPr lang="en-GB" sz="1200">
              <a:latin typeface="Calibri" charset="0"/>
            </a:endParaRPr>
          </a:p>
        </p:txBody>
      </p:sp>
      <p:sp>
        <p:nvSpPr>
          <p:cNvPr id="43012" name="Text Box 1"/>
          <p:cNvSpPr txBox="1">
            <a:spLocks noChangeArrowheads="1"/>
          </p:cNvSpPr>
          <p:nvPr/>
        </p:nvSpPr>
        <p:spPr bwMode="auto">
          <a:xfrm>
            <a:off x="1524000" y="514350"/>
            <a:ext cx="6096000" cy="2570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3" rIns="91428" bIns="45713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endParaRPr lang="en-US" sz="1800">
              <a:latin typeface="Calibri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914401" y="3257550"/>
            <a:ext cx="7310967" cy="3086100"/>
          </a:xfrm>
        </p:spPr>
        <p:txBody>
          <a:bodyPr wrap="none" anchor="ctr"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B725C0-75BE-594D-A18B-A91D73024BC1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mtClean="0"/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3C58BC3E-EABB-C844-A62D-818A99BDC730}" type="slidenum">
              <a:rPr lang="en-US" sz="1200">
                <a:latin typeface="Calibri" charset="0"/>
              </a:rPr>
              <a:pPr algn="r" eaLnBrk="1" hangingPunct="1"/>
              <a:t>42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873125" y="600075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5181600" cy="1143000"/>
          </a:xfrm>
        </p:spPr>
        <p:txBody>
          <a:bodyPr/>
          <a:lstStyle>
            <a:lvl1pPr algn="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581400"/>
            <a:ext cx="4876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7539E-F808-424A-A5AF-7BC788FB35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FE7824-6F10-1748-B09A-4A95579D85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881B02-3705-4649-9381-4F314B2384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594862-7F77-C84A-A6CD-5939B74998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594862-7F77-C84A-A6CD-5939B74998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D5DD5E-239E-364C-85A2-697002DB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BBB383-8331-314C-B61C-694E01C6C6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D127CC-3E0F-444E-AF8C-E8E6FB5FA5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4E3769-6E8E-0B43-B2B3-0339C1EF96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783679-1ABC-4D4C-A065-146E454DF5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E902B8-A3D7-7E4E-87BA-5BF8065C26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72293-81CE-DC4D-9FC8-D64AB1A1F0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524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413" y="6453188"/>
            <a:ext cx="28956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83594862-7F77-C84A-A6CD-5939B74998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mongodb.com/manual/core/aggregation-pipeline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mongodb.com/v3.0/tutorial/aggregation-zip-code-data-set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elational_database" TargetMode="External"/><Relationship Id="rId4" Type="http://schemas.openxmlformats.org/officeDocument/2006/relationships/hyperlink" Target="https://en.wikipedia.org/wiki/Horizontal_scaling%23Horizontal_and_vertical_scaling" TargetMode="External"/><Relationship Id="rId5" Type="http://schemas.openxmlformats.org/officeDocument/2006/relationships/hyperlink" Target="https://en.wikipedia.org/wiki/SQ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dirty="0" err="1" smtClean="0"/>
              <a:t>NoSQL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6757" y="4953000"/>
            <a:ext cx="28414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Based on slides by </a:t>
            </a:r>
          </a:p>
          <a:p>
            <a:r>
              <a:rPr lang="en-US" sz="1600" dirty="0" smtClean="0"/>
              <a:t>Mike Franklin  and Jimmy Lin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(continued)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r>
              <a:rPr lang="en-US" dirty="0" smtClean="0"/>
              <a:t>Often cited as the main reason for moving from DB technology to </a:t>
            </a:r>
            <a:r>
              <a:rPr lang="en-US" dirty="0" err="1" smtClean="0"/>
              <a:t>NoSQL</a:t>
            </a:r>
            <a:endParaRPr lang="en-US" dirty="0" smtClean="0"/>
          </a:p>
          <a:p>
            <a:r>
              <a:rPr lang="en-US" dirty="0" smtClean="0"/>
              <a:t>DB Position: there is no reason a parallel DBMS cannot scale to 1000’s of nodes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Position: a) Prove it; </a:t>
            </a:r>
            <a:r>
              <a:rPr lang="en-US" dirty="0" err="1" smtClean="0"/>
              <a:t>b</a:t>
            </a:r>
            <a:r>
              <a:rPr lang="en-US" dirty="0" smtClean="0"/>
              <a:t>) it will cost too much anyway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783679-1ABC-4D4C-A065-146E454DF5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Flavors of </a:t>
            </a:r>
            <a:r>
              <a:rPr lang="en-US" dirty="0" err="1"/>
              <a:t>NoSQL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Four main types: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key-value stores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document databases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column-family (aka big-table) stores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graph databases </a:t>
            </a:r>
            <a:endParaRPr lang="en-US" b="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=&gt;Here </a:t>
            </a:r>
            <a:r>
              <a:rPr lang="en-US" dirty="0" smtClean="0"/>
              <a:t>we will talk more about “Document” databases (</a:t>
            </a:r>
            <a:r>
              <a:rPr lang="en-US" dirty="0" err="1" smtClean="0"/>
              <a:t>MongoDB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5334000" cy="533400"/>
          </a:xfrm>
        </p:spPr>
        <p:txBody>
          <a:bodyPr/>
          <a:lstStyle/>
          <a:p>
            <a:r>
              <a:rPr lang="en-US" dirty="0"/>
              <a:t>Key-Value Stores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</a:t>
            </a:r>
            <a:r>
              <a:rPr lang="en-US" dirty="0" smtClean="0"/>
              <a:t>many systems like that: </a:t>
            </a:r>
            <a:r>
              <a:rPr lang="en-US" dirty="0" err="1"/>
              <a:t>Redis</a:t>
            </a:r>
            <a:r>
              <a:rPr lang="en-US" dirty="0"/>
              <a:t>, </a:t>
            </a:r>
            <a:r>
              <a:rPr lang="en-US" dirty="0" err="1"/>
              <a:t>MemcacheDB</a:t>
            </a:r>
            <a:r>
              <a:rPr lang="en-US" dirty="0"/>
              <a:t>, Amazon's </a:t>
            </a:r>
            <a:r>
              <a:rPr lang="en-US" dirty="0" err="1"/>
              <a:t>DynamoDB</a:t>
            </a:r>
            <a:r>
              <a:rPr lang="en-US" dirty="0"/>
              <a:t>, </a:t>
            </a:r>
            <a:r>
              <a:rPr lang="en-US" dirty="0" err="1"/>
              <a:t>Voldemort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Simple data model: </a:t>
            </a:r>
            <a:r>
              <a:rPr lang="en-US" dirty="0" smtClean="0"/>
              <a:t>key</a:t>
            </a:r>
            <a:r>
              <a:rPr lang="en-US" dirty="0"/>
              <a:t>/value pairs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0" dirty="0" smtClean="0"/>
              <a:t>• </a:t>
            </a:r>
            <a:r>
              <a:rPr lang="en-US" b="0" dirty="0"/>
              <a:t>the DBMS does not attempt to interpret the value </a:t>
            </a:r>
            <a:endParaRPr lang="en-US" b="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Queries are limited to query by </a:t>
            </a:r>
            <a:r>
              <a:rPr lang="en-US" dirty="0" smtClean="0"/>
              <a:t>key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get/put/update/delete a key/value pair </a:t>
            </a:r>
            <a:r>
              <a:rPr lang="en-US" b="0" dirty="0" smtClean="0"/>
              <a:t>	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iterate over key/value pairs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6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Databases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Examples include: </a:t>
            </a:r>
            <a:r>
              <a:rPr lang="en-US" sz="2000" dirty="0" err="1"/>
              <a:t>MongoDB</a:t>
            </a:r>
            <a:r>
              <a:rPr lang="en-US" sz="2000" dirty="0"/>
              <a:t>, </a:t>
            </a:r>
            <a:r>
              <a:rPr lang="en-US" sz="2000" dirty="0" err="1"/>
              <a:t>CouchDB</a:t>
            </a:r>
            <a:r>
              <a:rPr lang="en-US" sz="2000" dirty="0"/>
              <a:t>, </a:t>
            </a:r>
            <a:r>
              <a:rPr lang="en-US" sz="2000" dirty="0" err="1"/>
              <a:t>Terrastore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Also </a:t>
            </a:r>
            <a:r>
              <a:rPr lang="en-US" sz="2000" dirty="0"/>
              <a:t>store key/value pairs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- However</a:t>
            </a:r>
            <a:r>
              <a:rPr lang="en-US" sz="2000" dirty="0"/>
              <a:t>, the value is a document. </a:t>
            </a:r>
            <a:endParaRPr lang="en-US" sz="2000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1800" b="0" dirty="0" smtClean="0"/>
              <a:t>• </a:t>
            </a:r>
            <a:r>
              <a:rPr lang="en-US" sz="1800" b="0" dirty="0"/>
              <a:t>expressed using some sort of </a:t>
            </a:r>
            <a:r>
              <a:rPr lang="en-US" sz="1800" b="0" dirty="0" smtClean="0"/>
              <a:t>semi-structured </a:t>
            </a:r>
            <a:r>
              <a:rPr lang="en-US" sz="1800" b="0" dirty="0"/>
              <a:t>data model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	• </a:t>
            </a:r>
            <a:r>
              <a:rPr lang="en-US" sz="1800" b="0" dirty="0"/>
              <a:t>XML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	• </a:t>
            </a:r>
            <a:r>
              <a:rPr lang="en-US" sz="1800" b="0" dirty="0"/>
              <a:t>more often: JSON or BSON (JSON's binary counterpart)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   • </a:t>
            </a:r>
            <a:r>
              <a:rPr lang="en-US" sz="1800" b="0" dirty="0"/>
              <a:t>the value can be examined and used by the DBMS (unlike in key</a:t>
            </a:r>
            <a:r>
              <a:rPr lang="en-US" sz="1800" b="0" dirty="0" smtClean="0"/>
              <a:t>/	data </a:t>
            </a:r>
            <a:r>
              <a:rPr lang="en-US" sz="1800" b="0" dirty="0"/>
              <a:t>stores)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Queries can be based on the key (as in key/value stores), but more often they are based on the contents of the document.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Here again, there is support for </a:t>
            </a:r>
            <a:r>
              <a:rPr lang="en-US" sz="2000" dirty="0" err="1"/>
              <a:t>sharding</a:t>
            </a:r>
            <a:r>
              <a:rPr lang="en-US" sz="2000" dirty="0"/>
              <a:t> and replication.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b="0" dirty="0" smtClean="0"/>
              <a:t>• </a:t>
            </a:r>
            <a:r>
              <a:rPr lang="en-US" sz="2000" b="0" dirty="0"/>
              <a:t>the </a:t>
            </a:r>
            <a:r>
              <a:rPr lang="en-US" sz="2000" b="0" dirty="0" err="1"/>
              <a:t>sharding</a:t>
            </a:r>
            <a:r>
              <a:rPr lang="en-US" sz="2000" b="0" dirty="0"/>
              <a:t> can be based on values within the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88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34" name="Rectangle 22"/>
          <p:cNvSpPr>
            <a:spLocks noChangeArrowheads="1"/>
          </p:cNvSpPr>
          <p:nvPr/>
        </p:nvSpPr>
        <p:spPr bwMode="auto">
          <a:xfrm>
            <a:off x="152400" y="1447800"/>
            <a:ext cx="8915400" cy="3886200"/>
          </a:xfrm>
          <a:prstGeom prst="rect">
            <a:avLst/>
          </a:prstGeom>
          <a:gradFill rotWithShape="1">
            <a:gsLst>
              <a:gs pos="0">
                <a:srgbClr val="666666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Spectrum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1841500"/>
            <a:ext cx="2286000" cy="3343275"/>
            <a:chOff x="288" y="1160"/>
            <a:chExt cx="1440" cy="2106"/>
          </a:xfrm>
        </p:grpSpPr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288" y="1160"/>
              <a:ext cx="1440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3000">
                  <a:solidFill>
                    <a:srgbClr val="FFFF99"/>
                  </a:solidFill>
                  <a:latin typeface="Trebuchet MS" charset="0"/>
                </a:rPr>
                <a:t>Structured </a:t>
              </a:r>
              <a:r>
                <a:rPr lang="en-US" sz="2600">
                  <a:solidFill>
                    <a:schemeClr val="accent1"/>
                  </a:solidFill>
                  <a:latin typeface="Trebuchet MS" charset="0"/>
                </a:rPr>
                <a:t>(schema-first)</a:t>
              </a:r>
              <a:endParaRPr lang="en-US" sz="3000">
                <a:solidFill>
                  <a:schemeClr val="accent1"/>
                </a:solidFill>
                <a:latin typeface="Trebuchet MS" charset="0"/>
              </a:endParaRPr>
            </a:p>
          </p:txBody>
        </p:sp>
        <p:sp>
          <p:nvSpPr>
            <p:cNvPr id="141317" name="Line 5"/>
            <p:cNvSpPr>
              <a:spLocks noChangeShapeType="1"/>
            </p:cNvSpPr>
            <p:nvPr/>
          </p:nvSpPr>
          <p:spPr bwMode="auto">
            <a:xfrm>
              <a:off x="1008" y="1784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18" name="Line 6"/>
            <p:cNvSpPr>
              <a:spLocks noChangeShapeType="1"/>
            </p:cNvSpPr>
            <p:nvPr/>
          </p:nvSpPr>
          <p:spPr bwMode="auto">
            <a:xfrm>
              <a:off x="1008" y="2168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19" name="Text Box 7"/>
            <p:cNvSpPr txBox="1">
              <a:spLocks noChangeArrowheads="1"/>
            </p:cNvSpPr>
            <p:nvPr/>
          </p:nvSpPr>
          <p:spPr bwMode="auto">
            <a:xfrm>
              <a:off x="463" y="2408"/>
              <a:ext cx="1090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FFFF99"/>
                  </a:solidFill>
                  <a:latin typeface="Verdana" charset="0"/>
                </a:rPr>
                <a:t>Relational Database</a:t>
              </a:r>
            </a:p>
          </p:txBody>
        </p:sp>
        <p:sp>
          <p:nvSpPr>
            <p:cNvPr id="141320" name="Text Box 8"/>
            <p:cNvSpPr txBox="1">
              <a:spLocks noChangeArrowheads="1"/>
            </p:cNvSpPr>
            <p:nvPr/>
          </p:nvSpPr>
          <p:spPr bwMode="auto">
            <a:xfrm>
              <a:off x="384" y="2840"/>
              <a:ext cx="1248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FFFF99"/>
                  </a:solidFill>
                  <a:latin typeface="Verdana" charset="0"/>
                </a:rPr>
                <a:t>Formatted Messages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971800" y="1828800"/>
            <a:ext cx="2971800" cy="3429001"/>
            <a:chOff x="1872" y="1152"/>
            <a:chExt cx="1872" cy="2160"/>
          </a:xfrm>
        </p:grpSpPr>
        <p:sp>
          <p:nvSpPr>
            <p:cNvPr id="141322" name="Line 10"/>
            <p:cNvSpPr>
              <a:spLocks noChangeShapeType="1"/>
            </p:cNvSpPr>
            <p:nvPr/>
          </p:nvSpPr>
          <p:spPr bwMode="auto">
            <a:xfrm>
              <a:off x="2808" y="212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3" name="Rectangle 11"/>
            <p:cNvSpPr>
              <a:spLocks noChangeArrowheads="1"/>
            </p:cNvSpPr>
            <p:nvPr/>
          </p:nvSpPr>
          <p:spPr bwMode="auto">
            <a:xfrm>
              <a:off x="1872" y="1152"/>
              <a:ext cx="1872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3000">
                  <a:solidFill>
                    <a:srgbClr val="FFFF99"/>
                  </a:solidFill>
                  <a:latin typeface="Trebuchet MS" charset="0"/>
                </a:rPr>
                <a:t>Semi-Structured</a:t>
              </a:r>
              <a:r>
                <a:rPr lang="en-US" sz="3000">
                  <a:latin typeface="Trebuchet MS" charset="0"/>
                </a:rPr>
                <a:t> </a:t>
              </a:r>
              <a:r>
                <a:rPr lang="en-US" sz="2600">
                  <a:solidFill>
                    <a:schemeClr val="accent1"/>
                  </a:solidFill>
                  <a:latin typeface="Trebuchet MS" charset="0"/>
                </a:rPr>
                <a:t>(schema-later)</a:t>
              </a:r>
              <a:endParaRPr lang="en-US" sz="3000">
                <a:solidFill>
                  <a:schemeClr val="accent1"/>
                </a:solidFill>
                <a:latin typeface="Trebuchet MS" charset="0"/>
              </a:endParaRPr>
            </a:p>
          </p:txBody>
        </p:sp>
        <p:sp>
          <p:nvSpPr>
            <p:cNvPr id="141324" name="Line 12"/>
            <p:cNvSpPr>
              <a:spLocks noChangeShapeType="1"/>
            </p:cNvSpPr>
            <p:nvPr/>
          </p:nvSpPr>
          <p:spPr bwMode="auto">
            <a:xfrm>
              <a:off x="2808" y="173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5" name="Text Box 13"/>
            <p:cNvSpPr txBox="1">
              <a:spLocks noChangeArrowheads="1"/>
            </p:cNvSpPr>
            <p:nvPr/>
          </p:nvSpPr>
          <p:spPr bwMode="auto">
            <a:xfrm>
              <a:off x="2160" y="2408"/>
              <a:ext cx="1289" cy="7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FFFF99"/>
                  </a:solidFill>
                  <a:latin typeface="Verdana" charset="0"/>
                </a:rPr>
                <a:t>DocumentsXML</a:t>
              </a:r>
              <a:endParaRPr lang="en-US" sz="2400" dirty="0" smtClean="0">
                <a:solidFill>
                  <a:srgbClr val="FFFF99"/>
                </a:solidFill>
                <a:latin typeface="Verdana" charset="0"/>
              </a:endParaRPr>
            </a:p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endParaRPr lang="en-US" sz="2400" dirty="0">
                <a:solidFill>
                  <a:srgbClr val="FFFF99"/>
                </a:solidFill>
                <a:latin typeface="Verdana" charset="0"/>
              </a:endParaRPr>
            </a:p>
          </p:txBody>
        </p:sp>
        <p:sp>
          <p:nvSpPr>
            <p:cNvPr id="141326" name="Text Box 14"/>
            <p:cNvSpPr txBox="1">
              <a:spLocks noChangeArrowheads="1"/>
            </p:cNvSpPr>
            <p:nvPr/>
          </p:nvSpPr>
          <p:spPr bwMode="auto">
            <a:xfrm>
              <a:off x="2184" y="2886"/>
              <a:ext cx="1248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 dirty="0">
                  <a:solidFill>
                    <a:srgbClr val="FFFF99"/>
                  </a:solidFill>
                  <a:latin typeface="Verdana" charset="0"/>
                </a:rPr>
                <a:t>Tagged Text/Media</a:t>
              </a:r>
              <a:r>
                <a:rPr lang="en-US" sz="2400" dirty="0">
                  <a:latin typeface="Verdana" charset="0"/>
                </a:rPr>
                <a:t> 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248400" y="1828800"/>
            <a:ext cx="2514600" cy="2835275"/>
            <a:chOff x="3936" y="1152"/>
            <a:chExt cx="1584" cy="1786"/>
          </a:xfrm>
        </p:grpSpPr>
        <p:sp>
          <p:nvSpPr>
            <p:cNvPr id="141328" name="Line 16"/>
            <p:cNvSpPr>
              <a:spLocks noChangeShapeType="1"/>
            </p:cNvSpPr>
            <p:nvPr/>
          </p:nvSpPr>
          <p:spPr bwMode="auto">
            <a:xfrm>
              <a:off x="4752" y="212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9" name="Rectangle 17"/>
            <p:cNvSpPr>
              <a:spLocks noChangeArrowheads="1"/>
            </p:cNvSpPr>
            <p:nvPr/>
          </p:nvSpPr>
          <p:spPr bwMode="auto">
            <a:xfrm>
              <a:off x="3936" y="1152"/>
              <a:ext cx="1584" cy="6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3000">
                  <a:solidFill>
                    <a:srgbClr val="FFFF99"/>
                  </a:solidFill>
                  <a:latin typeface="Trebuchet MS" charset="0"/>
                </a:rPr>
                <a:t>Unstructured </a:t>
              </a:r>
              <a:r>
                <a:rPr lang="en-US" sz="2600">
                  <a:solidFill>
                    <a:schemeClr val="accent1"/>
                  </a:solidFill>
                  <a:latin typeface="Trebuchet MS" charset="0"/>
                </a:rPr>
                <a:t>(schema-never)</a:t>
              </a:r>
              <a:endParaRPr lang="en-US" sz="3000">
                <a:solidFill>
                  <a:schemeClr val="accent1"/>
                </a:solidFill>
                <a:latin typeface="Trebuchet MS" charset="0"/>
              </a:endParaRPr>
            </a:p>
          </p:txBody>
        </p:sp>
        <p:sp>
          <p:nvSpPr>
            <p:cNvPr id="141330" name="Line 18"/>
            <p:cNvSpPr>
              <a:spLocks noChangeShapeType="1"/>
            </p:cNvSpPr>
            <p:nvPr/>
          </p:nvSpPr>
          <p:spPr bwMode="auto">
            <a:xfrm>
              <a:off x="4752" y="1784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1" name="Text Box 19"/>
            <p:cNvSpPr txBox="1">
              <a:spLocks noChangeArrowheads="1"/>
            </p:cNvSpPr>
            <p:nvPr/>
          </p:nvSpPr>
          <p:spPr bwMode="auto">
            <a:xfrm>
              <a:off x="4207" y="2408"/>
              <a:ext cx="109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FFFF99"/>
                  </a:solidFill>
                  <a:latin typeface="Verdana" charset="0"/>
                </a:rPr>
                <a:t>Plain Text</a:t>
              </a:r>
            </a:p>
          </p:txBody>
        </p:sp>
        <p:sp>
          <p:nvSpPr>
            <p:cNvPr id="141332" name="Text Box 20"/>
            <p:cNvSpPr txBox="1">
              <a:spLocks noChangeArrowheads="1"/>
            </p:cNvSpPr>
            <p:nvPr/>
          </p:nvSpPr>
          <p:spPr bwMode="auto">
            <a:xfrm>
              <a:off x="4128" y="2696"/>
              <a:ext cx="1248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2400">
                  <a:solidFill>
                    <a:srgbClr val="FFFF99"/>
                  </a:solidFill>
                  <a:latin typeface="Verdana" charset="0"/>
                </a:rPr>
                <a:t>Media </a:t>
              </a:r>
            </a:p>
          </p:txBody>
        </p:sp>
      </p:grp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914400" y="3213100"/>
            <a:ext cx="7391400" cy="2286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153400" cy="914400"/>
          </a:xfrm>
        </p:spPr>
        <p:txBody>
          <a:bodyPr/>
          <a:lstStyle/>
          <a:p>
            <a:r>
              <a:rPr lang="en-US" dirty="0" err="1" smtClean="0"/>
              <a:t>MongoDB</a:t>
            </a:r>
            <a:r>
              <a:rPr lang="en-US" dirty="0" smtClean="0"/>
              <a:t> (An example of a Document Database)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-Data are organized in </a:t>
            </a:r>
            <a:r>
              <a:rPr lang="en-US" dirty="0" smtClean="0"/>
              <a:t>collections. </a:t>
            </a:r>
            <a:r>
              <a:rPr lang="en-US" b="0" dirty="0" smtClean="0"/>
              <a:t>A collection stores a set of </a:t>
            </a:r>
            <a:r>
              <a:rPr lang="en-US" dirty="0" smtClean="0"/>
              <a:t>documents</a:t>
            </a:r>
            <a:r>
              <a:rPr lang="en-US" b="0" dirty="0" smtClean="0"/>
              <a:t>.</a:t>
            </a:r>
          </a:p>
          <a:p>
            <a:pPr>
              <a:buFontTx/>
              <a:buChar char="-"/>
            </a:pPr>
            <a:r>
              <a:rPr lang="en-US" b="0" dirty="0" smtClean="0"/>
              <a:t>Collection like table and document like record</a:t>
            </a:r>
          </a:p>
          <a:p>
            <a:pPr lvl="1">
              <a:buFontTx/>
              <a:buChar char="-"/>
            </a:pPr>
            <a:r>
              <a:rPr lang="en-US" dirty="0"/>
              <a:t>b</a:t>
            </a:r>
            <a:r>
              <a:rPr lang="en-US" dirty="0" smtClean="0"/>
              <a:t>ut: each document can have a different set of attributes even in the same collection</a:t>
            </a:r>
          </a:p>
          <a:p>
            <a:pPr lvl="1">
              <a:buFontTx/>
              <a:buChar char="-"/>
            </a:pPr>
            <a:r>
              <a:rPr lang="en-US" dirty="0" smtClean="0"/>
              <a:t>Semi-structured schema!</a:t>
            </a:r>
          </a:p>
          <a:p>
            <a:pPr>
              <a:buFontTx/>
              <a:buChar char="-"/>
            </a:pPr>
            <a:r>
              <a:rPr lang="en-US" b="0" dirty="0" smtClean="0"/>
              <a:t>Only requirement: every document should have an </a:t>
            </a:r>
            <a:r>
              <a:rPr lang="en-US" dirty="0" smtClean="0"/>
              <a:t>“_id” </a:t>
            </a:r>
            <a:r>
              <a:rPr lang="en-US" b="0" dirty="0" smtClean="0"/>
              <a:t>field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r>
              <a:rPr lang="en-US" b="0" dirty="0" smtClean="0"/>
              <a:t>hu</a:t>
            </a:r>
            <a:r>
              <a:rPr lang="en-US" b="1" dirty="0" smtClean="0"/>
              <a:t>mongo</a:t>
            </a:r>
            <a:r>
              <a:rPr lang="en-US" b="0" dirty="0" smtClean="0"/>
              <a:t>us =&gt; Mongo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mongodb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114800"/>
          </a:xfrm>
        </p:spPr>
        <p:txBody>
          <a:bodyPr/>
          <a:lstStyle/>
          <a:p>
            <a:pPr marL="0" indent="0" fontAlgn="t">
              <a:buNone/>
            </a:pPr>
            <a:r>
              <a:rPr lang="en-US" dirty="0" smtClean="0"/>
              <a:t>  </a:t>
            </a:r>
          </a:p>
          <a:p>
            <a:pPr marL="0" indent="0" fontAlgn="t">
              <a:buNone/>
            </a:pPr>
            <a:r>
              <a:rPr lang="en-US" sz="1800" dirty="0" smtClean="0"/>
              <a:t>{     </a:t>
            </a:r>
            <a:r>
              <a:rPr lang="en-US" sz="1800" dirty="0"/>
              <a:t>"</a:t>
            </a:r>
            <a:r>
              <a:rPr lang="en-US" sz="1800" dirty="0" smtClean="0"/>
              <a:t>_id”:</a:t>
            </a:r>
            <a:r>
              <a:rPr lang="en-US" sz="1800" dirty="0" err="1" smtClean="0"/>
              <a:t>ObjectId</a:t>
            </a:r>
            <a:r>
              <a:rPr lang="en-US" sz="1800" dirty="0"/>
              <a:t>("4efa8d2b7d284dad101e4bc9"),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"</a:t>
            </a:r>
            <a:r>
              <a:rPr lang="en-US" sz="1800" dirty="0"/>
              <a:t>Last Name": </a:t>
            </a:r>
            <a:r>
              <a:rPr lang="en-US" sz="1800" dirty="0" smtClean="0"/>
              <a:t>”</a:t>
            </a:r>
            <a:r>
              <a:rPr lang="en-US" sz="1800" dirty="0"/>
              <a:t> </a:t>
            </a:r>
            <a:r>
              <a:rPr lang="en-US" sz="1800" dirty="0" smtClean="0"/>
              <a:t>Cousteau"</a:t>
            </a:r>
            <a:r>
              <a:rPr lang="en-US" sz="1800" dirty="0"/>
              <a:t>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"</a:t>
            </a:r>
            <a:r>
              <a:rPr lang="en-US" sz="1800" dirty="0"/>
              <a:t>First Name": </a:t>
            </a:r>
            <a:r>
              <a:rPr lang="en-US" sz="1800" dirty="0" smtClean="0"/>
              <a:t>”</a:t>
            </a:r>
            <a:r>
              <a:rPr lang="en-US" sz="1800" dirty="0"/>
              <a:t> Jacques-</a:t>
            </a:r>
            <a:r>
              <a:rPr lang="en-US" sz="1800" dirty="0" smtClean="0"/>
              <a:t>Yves"</a:t>
            </a:r>
            <a:r>
              <a:rPr lang="en-US" sz="1800" dirty="0"/>
              <a:t>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"</a:t>
            </a:r>
            <a:r>
              <a:rPr lang="en-US" sz="1800" dirty="0"/>
              <a:t>Date of Birth": </a:t>
            </a:r>
            <a:r>
              <a:rPr lang="en-US" sz="1800" dirty="0" smtClean="0"/>
              <a:t>”06-1-1910" </a:t>
            </a:r>
            <a:r>
              <a:rPr lang="en-US" sz="1800" dirty="0"/>
              <a:t>}, </a:t>
            </a:r>
          </a:p>
          <a:p>
            <a:pPr marL="0" indent="0" fontAlgn="t">
              <a:buNone/>
            </a:pPr>
            <a:r>
              <a:rPr lang="en-US" sz="1800" dirty="0"/>
              <a:t> </a:t>
            </a:r>
          </a:p>
          <a:p>
            <a:pPr marL="0" indent="0" fontAlgn="t">
              <a:buNone/>
            </a:pPr>
            <a:r>
              <a:rPr lang="en-US" sz="1800" dirty="0" smtClean="0"/>
              <a:t>   {     </a:t>
            </a:r>
            <a:r>
              <a:rPr lang="en-US" sz="1800" dirty="0"/>
              <a:t>"_id": </a:t>
            </a:r>
            <a:r>
              <a:rPr lang="en-US" sz="1800" dirty="0" err="1"/>
              <a:t>ObjectId</a:t>
            </a:r>
            <a:r>
              <a:rPr lang="en-US" sz="1800" dirty="0"/>
              <a:t>("4efa8d2b7d284dad101e4bc7"),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"</a:t>
            </a:r>
            <a:r>
              <a:rPr lang="en-US" sz="1800" dirty="0"/>
              <a:t>Last Name": "PELLERIN",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"</a:t>
            </a:r>
            <a:r>
              <a:rPr lang="en-US" sz="1800" dirty="0"/>
              <a:t>First Name": "Franck",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"</a:t>
            </a:r>
            <a:r>
              <a:rPr lang="en-US" sz="1800" dirty="0"/>
              <a:t>Date of Birth": "09-19-1983",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"</a:t>
            </a:r>
            <a:r>
              <a:rPr lang="en-US" sz="1800" dirty="0"/>
              <a:t>Address": "1 </a:t>
            </a:r>
            <a:r>
              <a:rPr lang="en-US" sz="1800" dirty="0" err="1"/>
              <a:t>chemin</a:t>
            </a:r>
            <a:r>
              <a:rPr lang="en-US" sz="1800" dirty="0"/>
              <a:t> des Loges",     </a:t>
            </a:r>
            <a:endParaRPr lang="en-US" sz="1800" dirty="0" smtClean="0"/>
          </a:p>
          <a:p>
            <a:pPr marL="0" indent="0" fontAlgn="t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"</a:t>
            </a:r>
            <a:r>
              <a:rPr lang="en-US" sz="1800" dirty="0"/>
              <a:t>City": "VERSAILLES"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45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7772400" cy="914400"/>
          </a:xfrm>
        </p:spPr>
        <p:txBody>
          <a:bodyPr/>
          <a:lstStyle/>
          <a:p>
            <a:r>
              <a:rPr lang="en-US" dirty="0"/>
              <a:t>Example Document Database: </a:t>
            </a:r>
            <a:r>
              <a:rPr lang="en-US" dirty="0" err="1"/>
              <a:t>MongoDB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Key features include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• JSON-style documents </a:t>
            </a:r>
            <a:endParaRPr lang="en-US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	• </a:t>
            </a:r>
            <a:r>
              <a:rPr lang="en-US" b="0" dirty="0"/>
              <a:t>actually uses BSON (JSON's binary format) </a:t>
            </a:r>
            <a:endParaRPr lang="en-US" b="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replication for high availability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auto-</a:t>
            </a:r>
            <a:r>
              <a:rPr lang="en-US" dirty="0" err="1"/>
              <a:t>sharding</a:t>
            </a:r>
            <a:r>
              <a:rPr lang="en-US" dirty="0"/>
              <a:t> for scalability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document-based queries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can create an index on any attribute </a:t>
            </a:r>
            <a:endParaRPr lang="en-US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	• </a:t>
            </a:r>
            <a:r>
              <a:rPr lang="en-US" b="0" dirty="0"/>
              <a:t>for faster reads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39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MongoDB</a:t>
            </a:r>
            <a:r>
              <a:rPr lang="en-US" dirty="0"/>
              <a:t> Terminology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relational term </a:t>
            </a:r>
            <a:r>
              <a:rPr lang="en-US" b="0" dirty="0" smtClean="0"/>
              <a:t> </a:t>
            </a:r>
            <a:r>
              <a:rPr lang="en-US" b="0" dirty="0" smtClean="0">
                <a:sym typeface="Wingdings"/>
              </a:rPr>
              <a:t>&lt;== &gt;</a:t>
            </a:r>
            <a:r>
              <a:rPr lang="en-US" b="0" dirty="0" err="1" smtClean="0"/>
              <a:t>MongoDB</a:t>
            </a:r>
            <a:r>
              <a:rPr lang="en-US" b="0" dirty="0" smtClean="0"/>
              <a:t> </a:t>
            </a:r>
            <a:r>
              <a:rPr lang="en-US" b="0" dirty="0"/>
              <a:t>equivalent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----------------------------------------------------------</a:t>
            </a:r>
          </a:p>
          <a:p>
            <a:pPr marL="0" indent="0">
              <a:buNone/>
            </a:pPr>
            <a:r>
              <a:rPr lang="en-US" b="0" dirty="0" smtClean="0"/>
              <a:t>database </a:t>
            </a:r>
            <a:r>
              <a:rPr lang="en-US" b="0" dirty="0">
                <a:sym typeface="Wingdings"/>
              </a:rPr>
              <a:t>&lt;== </a:t>
            </a:r>
            <a:r>
              <a:rPr lang="en-US" b="0" dirty="0" smtClean="0">
                <a:sym typeface="Wingdings"/>
              </a:rPr>
              <a:t>&gt; </a:t>
            </a:r>
            <a:r>
              <a:rPr lang="en-US" b="0" dirty="0" smtClean="0"/>
              <a:t>database   </a:t>
            </a:r>
          </a:p>
          <a:p>
            <a:pPr marL="0" indent="0">
              <a:buNone/>
            </a:pPr>
            <a:r>
              <a:rPr lang="en-US" b="0" dirty="0" smtClean="0"/>
              <a:t>table </a:t>
            </a:r>
            <a:r>
              <a:rPr lang="en-US" b="0" dirty="0">
                <a:sym typeface="Wingdings"/>
              </a:rPr>
              <a:t>&lt;== </a:t>
            </a:r>
            <a:r>
              <a:rPr lang="en-US" b="0" dirty="0" smtClean="0">
                <a:sym typeface="Wingdings"/>
              </a:rPr>
              <a:t>&gt; </a:t>
            </a:r>
            <a:r>
              <a:rPr lang="en-US" b="0" dirty="0" smtClean="0"/>
              <a:t>collection </a:t>
            </a:r>
          </a:p>
          <a:p>
            <a:pPr marL="0" indent="0">
              <a:buNone/>
            </a:pPr>
            <a:r>
              <a:rPr lang="en-US" b="0" dirty="0" smtClean="0"/>
              <a:t>row </a:t>
            </a:r>
            <a:r>
              <a:rPr lang="en-US" b="0" dirty="0">
                <a:sym typeface="Wingdings"/>
              </a:rPr>
              <a:t>&lt;== </a:t>
            </a:r>
            <a:r>
              <a:rPr lang="en-US" b="0" dirty="0" smtClean="0">
                <a:sym typeface="Wingdings"/>
              </a:rPr>
              <a:t>&gt; </a:t>
            </a:r>
            <a:r>
              <a:rPr lang="en-US" b="0" dirty="0" smtClean="0"/>
              <a:t>document  </a:t>
            </a:r>
          </a:p>
          <a:p>
            <a:pPr marL="0" indent="0">
              <a:buNone/>
            </a:pPr>
            <a:r>
              <a:rPr lang="en-US" b="0" dirty="0" smtClean="0"/>
              <a:t>attributes </a:t>
            </a:r>
            <a:r>
              <a:rPr lang="en-US" b="0" dirty="0">
                <a:sym typeface="Wingdings"/>
              </a:rPr>
              <a:t>&lt;== </a:t>
            </a:r>
            <a:r>
              <a:rPr lang="en-US" b="0" dirty="0" smtClean="0">
                <a:sym typeface="Wingdings"/>
              </a:rPr>
              <a:t>&gt; </a:t>
            </a:r>
            <a:r>
              <a:rPr lang="en-US" b="0" dirty="0" smtClean="0"/>
              <a:t>fields </a:t>
            </a:r>
            <a:r>
              <a:rPr lang="en-US" b="0" dirty="0"/>
              <a:t>(</a:t>
            </a:r>
            <a:r>
              <a:rPr lang="en-US" b="0" dirty="0" err="1"/>
              <a:t>field-name:value</a:t>
            </a:r>
            <a:r>
              <a:rPr lang="en-US" b="0" dirty="0"/>
              <a:t> pairs)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primary </a:t>
            </a:r>
            <a:r>
              <a:rPr lang="en-US" b="0" dirty="0"/>
              <a:t>key </a:t>
            </a:r>
            <a:r>
              <a:rPr lang="en-US" b="0" dirty="0">
                <a:sym typeface="Wingdings"/>
              </a:rPr>
              <a:t>&lt;== </a:t>
            </a:r>
            <a:r>
              <a:rPr lang="en-US" b="0" dirty="0" smtClean="0">
                <a:sym typeface="Wingdings"/>
              </a:rPr>
              <a:t>&gt; </a:t>
            </a:r>
            <a:r>
              <a:rPr lang="en-US" b="0" dirty="0" smtClean="0"/>
              <a:t>the </a:t>
            </a:r>
            <a:r>
              <a:rPr lang="en-US" b="0" dirty="0"/>
              <a:t>_id field, which is the key associated with the document 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07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410200"/>
          </a:xfrm>
        </p:spPr>
        <p:txBody>
          <a:bodyPr/>
          <a:lstStyle/>
          <a:p>
            <a:r>
              <a:rPr lang="en-US" dirty="0"/>
              <a:t>JSON is an alternative data model for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semi-structured </a:t>
            </a:r>
            <a:r>
              <a:rPr lang="en-US" dirty="0"/>
              <a:t>data. 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600" dirty="0" smtClean="0"/>
              <a:t>• </a:t>
            </a:r>
            <a:r>
              <a:rPr lang="en-US" sz="1600" dirty="0"/>
              <a:t>JavaScript Object Notation </a:t>
            </a: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Built on two key structures: </a:t>
            </a:r>
            <a:endParaRPr lang="en-US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• </a:t>
            </a:r>
            <a:r>
              <a:rPr lang="en-US" sz="1800" b="0" dirty="0"/>
              <a:t>an object, which is a sequence of name/value pairs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600" b="0" dirty="0"/>
              <a:t>	</a:t>
            </a:r>
            <a:r>
              <a:rPr lang="en-US" sz="1600" b="0" dirty="0" smtClean="0"/>
              <a:t>	{ </a:t>
            </a:r>
            <a:r>
              <a:rPr lang="en-US" sz="1600" b="0" dirty="0" smtClean="0"/>
              <a:t>”_id</a:t>
            </a:r>
            <a:r>
              <a:rPr lang="en-US" sz="1600" b="0" dirty="0"/>
              <a:t>": "1000", 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/>
              <a:t>	</a:t>
            </a:r>
            <a:r>
              <a:rPr lang="en-US" sz="1600" b="0" dirty="0" smtClean="0"/>
              <a:t>	   "</a:t>
            </a:r>
            <a:r>
              <a:rPr lang="en-US" sz="1600" b="0" dirty="0"/>
              <a:t>name": "Sanders Theatre"</a:t>
            </a:r>
            <a:r>
              <a:rPr lang="en-US" sz="1600" b="0" dirty="0" smtClean="0"/>
              <a:t>,</a:t>
            </a:r>
          </a:p>
          <a:p>
            <a:pPr marL="0" indent="0">
              <a:buNone/>
            </a:pPr>
            <a:r>
              <a:rPr lang="en-US" sz="1600" b="0" dirty="0"/>
              <a:t>	</a:t>
            </a:r>
            <a:r>
              <a:rPr lang="en-US" sz="1600" b="0" dirty="0" smtClean="0"/>
              <a:t>	   </a:t>
            </a:r>
            <a:r>
              <a:rPr lang="en-US" sz="1600" b="0" dirty="0"/>
              <a:t>"capacity": 1000 } 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 smtClean="0"/>
              <a:t>              • </a:t>
            </a:r>
            <a:r>
              <a:rPr lang="en-US" sz="1800" b="0" dirty="0"/>
              <a:t>an array of values [ "</a:t>
            </a:r>
            <a:r>
              <a:rPr lang="en-US" sz="1800" b="0" dirty="0" smtClean="0"/>
              <a:t>123"</a:t>
            </a:r>
            <a:r>
              <a:rPr lang="en-US" sz="1800" b="0" dirty="0"/>
              <a:t>, "</a:t>
            </a:r>
            <a:r>
              <a:rPr lang="en-US" sz="1800" b="0" dirty="0" smtClean="0"/>
              <a:t>222"</a:t>
            </a:r>
            <a:r>
              <a:rPr lang="en-US" sz="1800" b="0" dirty="0"/>
              <a:t>, "</a:t>
            </a:r>
            <a:r>
              <a:rPr lang="en-US" sz="1800" b="0" dirty="0" smtClean="0"/>
              <a:t>333" </a:t>
            </a:r>
            <a:r>
              <a:rPr lang="en-US" sz="1800" b="0" dirty="0"/>
              <a:t>] </a:t>
            </a:r>
            <a:endParaRPr lang="en-US" sz="1800" b="0" dirty="0" smtClean="0"/>
          </a:p>
          <a:p>
            <a:pPr marL="0" indent="0">
              <a:buNone/>
            </a:pPr>
            <a:r>
              <a:rPr lang="en-US" b="0" dirty="0" smtClean="0"/>
              <a:t>• </a:t>
            </a:r>
            <a:r>
              <a:rPr lang="en-US" b="0" dirty="0"/>
              <a:t>A value can be: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an atomic value: string, number, true, false, null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an object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an array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7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(some old numbers)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0437"/>
            <a:ext cx="6477000" cy="54403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Facebook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130TB/day: user logs</a:t>
            </a:r>
          </a:p>
          <a:p>
            <a:pPr lvl="1"/>
            <a:r>
              <a:rPr lang="en-US" dirty="0" smtClean="0"/>
              <a:t>200-400TB/day: 83 million pictures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Google: &gt; 25 PB/day processed data</a:t>
            </a:r>
          </a:p>
          <a:p>
            <a:endParaRPr lang="en-US" dirty="0" smtClean="0"/>
          </a:p>
          <a:p>
            <a:r>
              <a:rPr lang="en-US" dirty="0" smtClean="0"/>
              <a:t>Gene sequencing: 100M </a:t>
            </a:r>
            <a:r>
              <a:rPr lang="en-US" dirty="0" err="1" smtClean="0"/>
              <a:t>kilobases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 day per machine</a:t>
            </a:r>
          </a:p>
          <a:p>
            <a:pPr lvl="1"/>
            <a:r>
              <a:rPr lang="en-US" dirty="0" smtClean="0"/>
              <a:t>Sequence 1 human cell costs </a:t>
            </a:r>
            <a:r>
              <a:rPr lang="en-US" dirty="0" err="1" smtClean="0"/>
              <a:t>Illumina</a:t>
            </a:r>
            <a:r>
              <a:rPr lang="en-US" dirty="0" smtClean="0"/>
              <a:t> $1k</a:t>
            </a:r>
          </a:p>
          <a:p>
            <a:pPr lvl="1"/>
            <a:r>
              <a:rPr lang="en-US" dirty="0" smtClean="0"/>
              <a:t>Sequence 1 cell for every infant by 2015?</a:t>
            </a:r>
          </a:p>
          <a:p>
            <a:pPr lvl="1"/>
            <a:r>
              <a:rPr lang="en-US" dirty="0" smtClean="0"/>
              <a:t>10 trillion cells / human body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Total data created in 2010: 1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n-US" dirty="0" smtClean="0"/>
              <a:t>ZettaByte (1,000,000 PB)/year</a:t>
            </a:r>
          </a:p>
          <a:p>
            <a:pPr lvl="1"/>
            <a:r>
              <a:rPr lang="en-US" dirty="0" smtClean="0"/>
              <a:t>~60% increase every year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457200" y="635000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5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_id Field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Every </a:t>
            </a:r>
            <a:r>
              <a:rPr lang="en-US" b="0" dirty="0" err="1"/>
              <a:t>MongoDB</a:t>
            </a:r>
            <a:r>
              <a:rPr lang="en-US" b="0" dirty="0"/>
              <a:t> document must have an _id field.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its value must be unique within the collection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acts as the primary key of the collection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• </a:t>
            </a:r>
            <a:r>
              <a:rPr lang="en-US" b="0" dirty="0"/>
              <a:t>it is the key in the key/value pair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• </a:t>
            </a:r>
            <a:r>
              <a:rPr lang="en-US" b="0" dirty="0"/>
              <a:t>If you create a document without an _id field: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sz="2000" b="0" dirty="0" smtClean="0"/>
              <a:t>• </a:t>
            </a:r>
            <a:r>
              <a:rPr lang="en-US" sz="2000" b="0" dirty="0" err="1"/>
              <a:t>MongoDB</a:t>
            </a:r>
            <a:r>
              <a:rPr lang="en-US" sz="2000" b="0" dirty="0"/>
              <a:t> adds the field for you 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/>
              <a:t>	</a:t>
            </a:r>
            <a:r>
              <a:rPr lang="en-US" sz="2000" b="0" dirty="0" smtClean="0"/>
              <a:t>• </a:t>
            </a:r>
            <a:r>
              <a:rPr lang="en-US" sz="2000" b="0" dirty="0"/>
              <a:t>assigns it a unique BSON </a:t>
            </a:r>
            <a:r>
              <a:rPr lang="en-US" sz="2000" b="0" dirty="0" err="1"/>
              <a:t>ObjectID</a:t>
            </a:r>
            <a:r>
              <a:rPr lang="en-US" sz="2000" b="0" dirty="0"/>
              <a:t> 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/>
              <a:t>	</a:t>
            </a:r>
            <a:r>
              <a:rPr lang="en-US" sz="2000" b="0" dirty="0" smtClean="0"/>
              <a:t>• </a:t>
            </a:r>
            <a:r>
              <a:rPr lang="en-US" sz="2000" b="0" dirty="0"/>
              <a:t>example from the </a:t>
            </a:r>
            <a:r>
              <a:rPr lang="en-US" sz="2000" b="0" dirty="0" err="1"/>
              <a:t>MongoDB</a:t>
            </a:r>
            <a:r>
              <a:rPr lang="en-US" sz="2000" b="0" dirty="0"/>
              <a:t> shell: </a:t>
            </a:r>
            <a:endParaRPr lang="en-US" sz="2000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sz="1800" b="0" dirty="0" smtClean="0"/>
              <a:t>&gt; </a:t>
            </a:r>
            <a:r>
              <a:rPr lang="en-US" sz="1800" b="0" dirty="0" err="1"/>
              <a:t>db.test.save</a:t>
            </a:r>
            <a:r>
              <a:rPr lang="en-US" sz="1800" b="0" dirty="0"/>
              <a:t>({ rating: "PG-13" }) 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&gt; </a:t>
            </a:r>
            <a:r>
              <a:rPr lang="en-US" sz="1800" b="0" dirty="0" err="1"/>
              <a:t>db.test.find</a:t>
            </a:r>
            <a:r>
              <a:rPr lang="en-US" sz="1800" b="0" dirty="0"/>
              <a:t>() { "_id" </a:t>
            </a:r>
            <a:r>
              <a:rPr lang="en-US" sz="1800" b="0" dirty="0" smtClean="0"/>
              <a:t>:</a:t>
            </a:r>
            <a:r>
              <a:rPr lang="en-US" sz="1800" b="0" dirty="0" err="1" smtClean="0"/>
              <a:t>ObjectId</a:t>
            </a:r>
            <a:r>
              <a:rPr lang="en-US" sz="1800" b="0" dirty="0"/>
              <a:t>("528bf38ce6d3df97b49a0569"), "rating" : "PG-13" } 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• </a:t>
            </a:r>
            <a:r>
              <a:rPr lang="en-US" sz="1800" b="0" dirty="0"/>
              <a:t>Note: quoting field names is optional (see rating above)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07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Modeling in </a:t>
            </a:r>
            <a:r>
              <a:rPr lang="en-US" dirty="0" err="1"/>
              <a:t>MongoDB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Need to determine how to </a:t>
            </a:r>
            <a:r>
              <a:rPr lang="en-US" b="0" dirty="0" smtClean="0"/>
              <a:t>map</a:t>
            </a:r>
          </a:p>
          <a:p>
            <a:pPr marL="0" indent="0">
              <a:buNone/>
            </a:pPr>
            <a:r>
              <a:rPr lang="en-US" b="0" dirty="0" smtClean="0"/>
              <a:t> </a:t>
            </a:r>
            <a:r>
              <a:rPr lang="en-US" b="0" dirty="0"/>
              <a:t>entities and relationships </a:t>
            </a:r>
            <a:r>
              <a:rPr lang="en-US" b="0" dirty="0" smtClean="0"/>
              <a:t>=&gt; </a:t>
            </a:r>
            <a:r>
              <a:rPr lang="en-US" b="0" dirty="0"/>
              <a:t>collections of </a:t>
            </a:r>
            <a:r>
              <a:rPr lang="en-US" b="0" dirty="0" smtClean="0"/>
              <a:t>documents</a:t>
            </a:r>
          </a:p>
          <a:p>
            <a:pPr marL="0" indent="0">
              <a:buNone/>
            </a:pPr>
            <a:r>
              <a:rPr lang="en-US" b="0" dirty="0" smtClean="0"/>
              <a:t> </a:t>
            </a:r>
            <a:r>
              <a:rPr lang="en-US" b="0" dirty="0"/>
              <a:t>• </a:t>
            </a:r>
            <a:r>
              <a:rPr lang="en-US" b="0" dirty="0" smtClean="0"/>
              <a:t>Could </a:t>
            </a:r>
            <a:r>
              <a:rPr lang="en-US" b="0" dirty="0"/>
              <a:t>in theory give each type of entity: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sz="1800" b="0" dirty="0" smtClean="0"/>
              <a:t>• </a:t>
            </a:r>
            <a:r>
              <a:rPr lang="en-US" sz="1800" b="0" dirty="0"/>
              <a:t>its own (flexibly formatted) type of </a:t>
            </a:r>
            <a:r>
              <a:rPr lang="en-US" sz="1800" b="0" dirty="0" smtClean="0"/>
              <a:t>document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• </a:t>
            </a:r>
            <a:r>
              <a:rPr lang="en-US" sz="1800" b="0" dirty="0"/>
              <a:t>those documents would be stored in the same collection </a:t>
            </a:r>
            <a:endParaRPr lang="en-US" sz="1800" b="0" dirty="0" smtClean="0"/>
          </a:p>
          <a:p>
            <a:pPr marL="0" indent="0">
              <a:buNone/>
            </a:pPr>
            <a:r>
              <a:rPr lang="en-US" b="0" dirty="0" smtClean="0"/>
              <a:t>• </a:t>
            </a:r>
            <a:r>
              <a:rPr lang="en-US" b="0" dirty="0"/>
              <a:t>However, </a:t>
            </a:r>
            <a:r>
              <a:rPr lang="en-US" b="0" dirty="0" smtClean="0"/>
              <a:t>it </a:t>
            </a:r>
            <a:r>
              <a:rPr lang="en-US" b="0" dirty="0"/>
              <a:t>can make sense to group different types of entities together</a:t>
            </a:r>
            <a:r>
              <a:rPr lang="en-US" b="0" dirty="0" smtClean="0"/>
              <a:t>.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 </a:t>
            </a:r>
            <a:r>
              <a:rPr lang="en-US" b="0" dirty="0"/>
              <a:t>• create an aggregate containing data that tends </a:t>
            </a:r>
            <a:r>
              <a:rPr lang="en-US" b="0" dirty="0" smtClean="0"/>
              <a:t>  		to </a:t>
            </a:r>
            <a:r>
              <a:rPr lang="en-US" b="0" dirty="0"/>
              <a:t>be accessed together </a:t>
            </a:r>
            <a:endParaRPr lang="en-US" b="0" dirty="0" smtClean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43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Capturing Relationships in </a:t>
            </a:r>
            <a:r>
              <a:rPr lang="en-US" dirty="0" err="1"/>
              <a:t>MongoDB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options: </a:t>
            </a:r>
            <a:endParaRPr lang="en-US" dirty="0" smtClean="0"/>
          </a:p>
          <a:p>
            <a:pPr lvl="1"/>
            <a:r>
              <a:rPr lang="en-US" dirty="0" smtClean="0"/>
              <a:t>1</a:t>
            </a:r>
            <a:r>
              <a:rPr lang="en-US" dirty="0"/>
              <a:t>. store references to other documents using their _id </a:t>
            </a:r>
            <a:r>
              <a:rPr lang="en-US" dirty="0" smtClean="0"/>
              <a:t>values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. embed documents within other documents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0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Consider the following documents examples: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295400"/>
            <a:ext cx="34033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</a:t>
            </a:r>
          </a:p>
          <a:p>
            <a:r>
              <a:rPr lang="en-US" sz="1200" dirty="0"/>
              <a:t>   "_id":</a:t>
            </a:r>
            <a:r>
              <a:rPr lang="en-US" sz="1200" dirty="0" err="1"/>
              <a:t>ObjectId</a:t>
            </a:r>
            <a:r>
              <a:rPr lang="en-US" sz="1200" dirty="0"/>
              <a:t>("52ffc33cd85242f436000001"),</a:t>
            </a:r>
          </a:p>
          <a:p>
            <a:r>
              <a:rPr lang="en-US" sz="1200" dirty="0"/>
              <a:t>   "name": "Tom Hanks",</a:t>
            </a:r>
          </a:p>
          <a:p>
            <a:r>
              <a:rPr lang="en-US" sz="1200" dirty="0"/>
              <a:t>   "contact": "987654321",</a:t>
            </a:r>
          </a:p>
          <a:p>
            <a:r>
              <a:rPr lang="en-US" sz="1200" dirty="0"/>
              <a:t>   "dob": "01-01-1991"</a:t>
            </a:r>
          </a:p>
          <a:p>
            <a:r>
              <a:rPr lang="en-US" sz="1200" dirty="0"/>
              <a:t>}</a:t>
            </a:r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219200"/>
            <a:ext cx="34548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</a:t>
            </a:r>
          </a:p>
          <a:p>
            <a:r>
              <a:rPr lang="en-US" sz="1200" dirty="0"/>
              <a:t>   "_id":</a:t>
            </a:r>
            <a:r>
              <a:rPr lang="en-US" sz="1200" dirty="0" err="1"/>
              <a:t>ObjectId</a:t>
            </a:r>
            <a:r>
              <a:rPr lang="en-US" sz="1200" dirty="0"/>
              <a:t>("52ffc4a5d85242602e000000"),</a:t>
            </a:r>
          </a:p>
          <a:p>
            <a:r>
              <a:rPr lang="en-US" sz="1200" dirty="0"/>
              <a:t>   "building": "22 A, Indiana Apt",</a:t>
            </a:r>
          </a:p>
          <a:p>
            <a:r>
              <a:rPr lang="en-US" sz="1200" dirty="0"/>
              <a:t>   "</a:t>
            </a:r>
            <a:r>
              <a:rPr lang="en-US" sz="1200" dirty="0" err="1"/>
              <a:t>pincode</a:t>
            </a:r>
            <a:r>
              <a:rPr lang="en-US" sz="1200" dirty="0"/>
              <a:t>": 123456,</a:t>
            </a:r>
          </a:p>
          <a:p>
            <a:r>
              <a:rPr lang="en-US" sz="1200" dirty="0"/>
              <a:t>   "city": "Los Angeles",</a:t>
            </a:r>
          </a:p>
          <a:p>
            <a:r>
              <a:rPr lang="en-US" sz="1200" dirty="0"/>
              <a:t>   "state": "California"</a:t>
            </a:r>
          </a:p>
          <a:p>
            <a:r>
              <a:rPr lang="en-US" sz="1200" dirty="0"/>
              <a:t>}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2667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1400" dirty="0" smtClean="0"/>
              <a:t>Here is an example of embedded relationship:</a:t>
            </a:r>
          </a:p>
          <a:p>
            <a:pPr marL="0" indent="0">
              <a:buFontTx/>
              <a:buNone/>
            </a:pPr>
            <a:endParaRPr lang="en-US" sz="1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0" y="3048000"/>
            <a:ext cx="300105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{</a:t>
            </a:r>
          </a:p>
          <a:p>
            <a:r>
              <a:rPr lang="en-US" sz="1050" dirty="0"/>
              <a:t>   "_id":</a:t>
            </a:r>
            <a:r>
              <a:rPr lang="en-US" sz="1050" dirty="0" err="1"/>
              <a:t>ObjectId</a:t>
            </a:r>
            <a:r>
              <a:rPr lang="en-US" sz="1050" dirty="0"/>
              <a:t>("52ffc33cd85242f436000001"),</a:t>
            </a:r>
          </a:p>
          <a:p>
            <a:r>
              <a:rPr lang="en-US" sz="1050" dirty="0"/>
              <a:t>   "contact": "987654321",</a:t>
            </a:r>
          </a:p>
          <a:p>
            <a:r>
              <a:rPr lang="en-US" sz="1050" dirty="0"/>
              <a:t>   "dob": "01-01-1991",</a:t>
            </a:r>
          </a:p>
          <a:p>
            <a:r>
              <a:rPr lang="en-US" sz="1050" dirty="0"/>
              <a:t>   "name": "Tom </a:t>
            </a:r>
            <a:r>
              <a:rPr lang="en-US" sz="1050" dirty="0" err="1"/>
              <a:t>Benzamin</a:t>
            </a:r>
            <a:r>
              <a:rPr lang="en-US" sz="1050" dirty="0"/>
              <a:t>",</a:t>
            </a:r>
          </a:p>
          <a:p>
            <a:r>
              <a:rPr lang="nb-NO" sz="1050" dirty="0"/>
              <a:t>   "</a:t>
            </a:r>
            <a:r>
              <a:rPr lang="nb-NO" sz="1050" dirty="0" err="1"/>
              <a:t>address</a:t>
            </a:r>
            <a:r>
              <a:rPr lang="nb-NO" sz="1050" dirty="0"/>
              <a:t>": [</a:t>
            </a:r>
          </a:p>
          <a:p>
            <a:r>
              <a:rPr lang="nb-NO" sz="1050" dirty="0"/>
              <a:t>      {</a:t>
            </a:r>
          </a:p>
          <a:p>
            <a:r>
              <a:rPr lang="en-US" sz="1050" dirty="0"/>
              <a:t>         "building": "22 A, Indiana Apt",</a:t>
            </a:r>
          </a:p>
          <a:p>
            <a:r>
              <a:rPr lang="en-US" sz="1050" dirty="0"/>
              <a:t>         "</a:t>
            </a:r>
            <a:r>
              <a:rPr lang="en-US" sz="1050" dirty="0" err="1"/>
              <a:t>pincode</a:t>
            </a:r>
            <a:r>
              <a:rPr lang="en-US" sz="1050" dirty="0"/>
              <a:t>": 123456,</a:t>
            </a:r>
          </a:p>
          <a:p>
            <a:r>
              <a:rPr lang="en-US" sz="1050" dirty="0"/>
              <a:t>         "city": "Los Angeles",</a:t>
            </a:r>
          </a:p>
          <a:p>
            <a:r>
              <a:rPr lang="en-US" sz="1050" dirty="0"/>
              <a:t>         "state": "California"</a:t>
            </a:r>
          </a:p>
          <a:p>
            <a:r>
              <a:rPr lang="en-US" sz="1050" dirty="0"/>
              <a:t>      },</a:t>
            </a:r>
          </a:p>
          <a:p>
            <a:r>
              <a:rPr lang="en-US" sz="1050" dirty="0"/>
              <a:t>      {</a:t>
            </a:r>
          </a:p>
          <a:p>
            <a:r>
              <a:rPr lang="en-US" sz="1050" dirty="0"/>
              <a:t>         "building": "170 A, Acropolis Apt",</a:t>
            </a:r>
          </a:p>
          <a:p>
            <a:r>
              <a:rPr lang="en-US" sz="1050" dirty="0"/>
              <a:t>         "</a:t>
            </a:r>
            <a:r>
              <a:rPr lang="en-US" sz="1050" dirty="0" err="1"/>
              <a:t>pincode</a:t>
            </a:r>
            <a:r>
              <a:rPr lang="en-US" sz="1050" dirty="0"/>
              <a:t>": 456789,</a:t>
            </a:r>
          </a:p>
          <a:p>
            <a:r>
              <a:rPr lang="en-US" sz="1050" dirty="0"/>
              <a:t>         "city": "Chicago",</a:t>
            </a:r>
          </a:p>
          <a:p>
            <a:r>
              <a:rPr lang="fi-FI" sz="1050" dirty="0"/>
              <a:t>         "</a:t>
            </a:r>
            <a:r>
              <a:rPr lang="fi-FI" sz="1050" dirty="0" err="1"/>
              <a:t>state</a:t>
            </a:r>
            <a:r>
              <a:rPr lang="fi-FI" sz="1050" dirty="0"/>
              <a:t>": "Illinois"</a:t>
            </a:r>
          </a:p>
          <a:p>
            <a:r>
              <a:rPr lang="fi-FI" sz="1050" dirty="0"/>
              <a:t>      }</a:t>
            </a:r>
          </a:p>
          <a:p>
            <a:r>
              <a:rPr lang="fi-FI" sz="1050" dirty="0"/>
              <a:t>   ]</a:t>
            </a:r>
          </a:p>
          <a:p>
            <a:r>
              <a:rPr lang="fi-FI" sz="1050" dirty="0"/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9200" y="4038600"/>
            <a:ext cx="34033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</a:t>
            </a:r>
          </a:p>
          <a:p>
            <a:r>
              <a:rPr lang="en-US" sz="1200" dirty="0"/>
              <a:t>   "_id":</a:t>
            </a:r>
            <a:r>
              <a:rPr lang="en-US" sz="1200" dirty="0" err="1"/>
              <a:t>ObjectId</a:t>
            </a:r>
            <a:r>
              <a:rPr lang="en-US" sz="1200" dirty="0"/>
              <a:t>("52ffc33cd85242f436000001"),</a:t>
            </a:r>
          </a:p>
          <a:p>
            <a:r>
              <a:rPr lang="en-US" sz="1200" dirty="0"/>
              <a:t>   "contact": "987654321",</a:t>
            </a:r>
          </a:p>
          <a:p>
            <a:r>
              <a:rPr lang="en-US" sz="1200" dirty="0"/>
              <a:t>   "dob": "01-01-1991",</a:t>
            </a:r>
          </a:p>
          <a:p>
            <a:r>
              <a:rPr lang="en-US" sz="1200" dirty="0"/>
              <a:t>   "name": "Tom </a:t>
            </a:r>
            <a:r>
              <a:rPr lang="en-US" sz="1200" dirty="0" err="1"/>
              <a:t>Benzamin</a:t>
            </a:r>
            <a:r>
              <a:rPr lang="en-US" sz="1200" dirty="0"/>
              <a:t>",</a:t>
            </a:r>
          </a:p>
          <a:p>
            <a:r>
              <a:rPr lang="nb-NO" sz="1200" dirty="0"/>
              <a:t>   "</a:t>
            </a:r>
            <a:r>
              <a:rPr lang="nb-NO" sz="1200" dirty="0" err="1"/>
              <a:t>address_ids</a:t>
            </a:r>
            <a:r>
              <a:rPr lang="nb-NO" sz="1200" dirty="0"/>
              <a:t>": [</a:t>
            </a:r>
          </a:p>
          <a:p>
            <a:r>
              <a:rPr lang="en-US" sz="1200" dirty="0"/>
              <a:t>      </a:t>
            </a:r>
            <a:r>
              <a:rPr lang="en-US" sz="1200" dirty="0" err="1"/>
              <a:t>ObjectId</a:t>
            </a:r>
            <a:r>
              <a:rPr lang="en-US" sz="1200" dirty="0"/>
              <a:t>("52ffc4a5d85242602e000000"),</a:t>
            </a:r>
          </a:p>
          <a:p>
            <a:r>
              <a:rPr lang="en-US" sz="1200" dirty="0"/>
              <a:t>      </a:t>
            </a:r>
            <a:r>
              <a:rPr lang="en-US" sz="1200" dirty="0" err="1"/>
              <a:t>ObjectId</a:t>
            </a:r>
            <a:r>
              <a:rPr lang="en-US" sz="1200" dirty="0"/>
              <a:t>("52ffc4a5d85242602e000001")</a:t>
            </a:r>
          </a:p>
          <a:p>
            <a:r>
              <a:rPr lang="en-US" sz="1200" dirty="0"/>
              <a:t>   ]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267200" y="3581400"/>
            <a:ext cx="449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1400" dirty="0" smtClean="0"/>
              <a:t>And here an example of reference based</a:t>
            </a:r>
          </a:p>
          <a:p>
            <a:pPr marL="0" indent="0">
              <a:buFontTx/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727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 in </a:t>
            </a:r>
            <a:r>
              <a:rPr lang="en-US" dirty="0" err="1"/>
              <a:t>MongoDB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Each query can only access a single collection of documents.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• </a:t>
            </a:r>
            <a:r>
              <a:rPr lang="en-US" b="0" dirty="0"/>
              <a:t>Use a method </a:t>
            </a:r>
            <a:r>
              <a:rPr lang="en-US" b="0" dirty="0" smtClean="0"/>
              <a:t>called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 </a:t>
            </a:r>
            <a:r>
              <a:rPr lang="en-US" b="0" dirty="0" err="1"/>
              <a:t>db.collection.find</a:t>
            </a:r>
            <a:r>
              <a:rPr lang="en-US" b="0" dirty="0" smtClean="0"/>
              <a:t>(&lt;selection&gt;, &lt;projection&gt;) </a:t>
            </a:r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 </a:t>
            </a:r>
            <a:r>
              <a:rPr lang="en-US" b="0" dirty="0"/>
              <a:t>• Example: find the names of all R-rated movies: 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&gt; </a:t>
            </a:r>
            <a:r>
              <a:rPr lang="en-US" b="0" dirty="0" err="1" smtClean="0"/>
              <a:t>db.movies.find</a:t>
            </a:r>
            <a:r>
              <a:rPr lang="en-US" b="0" dirty="0"/>
              <a:t>({ rating: 'R' }, { name: 1 }</a:t>
            </a:r>
            <a:r>
              <a:rPr lang="en-US" b="0" dirty="0" smtClean="0"/>
              <a:t>)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4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Specify the name of the fields that you want in the output with 1 ( 0 hides the value)</a:t>
            </a:r>
          </a:p>
          <a:p>
            <a:endParaRPr lang="en-US" sz="1800" dirty="0"/>
          </a:p>
          <a:p>
            <a:r>
              <a:rPr lang="en-US" sz="1800" b="0" dirty="0" smtClean="0"/>
              <a:t>Example:</a:t>
            </a:r>
          </a:p>
          <a:p>
            <a:pPr lvl="1"/>
            <a:r>
              <a:rPr lang="en-US" sz="1800" dirty="0" smtClean="0"/>
              <a:t>&gt;</a:t>
            </a:r>
            <a:r>
              <a:rPr lang="en-US" sz="1800" dirty="0" err="1" smtClean="0"/>
              <a:t>db.movies.find</a:t>
            </a:r>
            <a:r>
              <a:rPr lang="en-US" sz="1800" dirty="0"/>
              <a:t>({},{"title":1,_id:0})</a:t>
            </a:r>
          </a:p>
          <a:p>
            <a:pPr marL="457200" lvl="1" indent="0">
              <a:buNone/>
            </a:pPr>
            <a:r>
              <a:rPr lang="en-US" sz="1800" b="0" dirty="0" smtClean="0"/>
              <a:t>(will report the title but not the id)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36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r>
              <a:rPr lang="en-US" sz="1800" dirty="0" smtClean="0"/>
              <a:t>You can specify the condition on the corresponding attributes using the find:</a:t>
            </a:r>
          </a:p>
          <a:p>
            <a:pPr marL="0" indent="0">
              <a:buNone/>
            </a:pPr>
            <a:r>
              <a:rPr lang="en-US" b="0" dirty="0" smtClean="0"/>
              <a:t>	</a:t>
            </a:r>
            <a:r>
              <a:rPr lang="en-US" sz="1600" b="0" dirty="0" smtClean="0"/>
              <a:t>&gt;</a:t>
            </a:r>
            <a:r>
              <a:rPr lang="en-US" sz="1600" b="0" dirty="0" err="1" smtClean="0"/>
              <a:t>db.movies.find</a:t>
            </a:r>
            <a:r>
              <a:rPr lang="en-US" sz="1600" b="0" dirty="0"/>
              <a:t>({ rating: "R", year: 2000 }</a:t>
            </a:r>
            <a:r>
              <a:rPr lang="en-US" sz="1600" b="0" dirty="0" smtClean="0"/>
              <a:t>,   			{ </a:t>
            </a:r>
            <a:r>
              <a:rPr lang="en-US" sz="1600" b="0" dirty="0"/>
              <a:t>name: 1, runtime: 1 })</a:t>
            </a:r>
            <a:endParaRPr lang="en-US" sz="1600" b="0" dirty="0" smtClean="0"/>
          </a:p>
          <a:p>
            <a:r>
              <a:rPr lang="en-US" sz="1400" b="0" dirty="0"/>
              <a:t>Operators for other types of comparisons:</a:t>
            </a:r>
          </a:p>
          <a:p>
            <a:pPr marL="0" indent="0">
              <a:buNone/>
            </a:pPr>
            <a:r>
              <a:rPr lang="en-US" sz="1400" b="0" dirty="0" smtClean="0"/>
              <a:t>		</a:t>
            </a:r>
            <a:r>
              <a:rPr lang="en-US" sz="1400" b="0" dirty="0" err="1" smtClean="0"/>
              <a:t>MongoDB</a:t>
            </a:r>
            <a:r>
              <a:rPr lang="en-US" sz="1400" b="0" dirty="0" smtClean="0"/>
              <a:t>               SQL </a:t>
            </a:r>
            <a:r>
              <a:rPr lang="en-US" sz="1400" b="0" dirty="0"/>
              <a:t>equivalent</a:t>
            </a:r>
          </a:p>
          <a:p>
            <a:pPr marL="0" indent="0">
              <a:buNone/>
            </a:pPr>
            <a:r>
              <a:rPr lang="da-DK" sz="1400" b="0" dirty="0" smtClean="0"/>
              <a:t>		 $</a:t>
            </a:r>
            <a:r>
              <a:rPr lang="da-DK" sz="1400" b="0" dirty="0" err="1"/>
              <a:t>gt</a:t>
            </a:r>
            <a:r>
              <a:rPr lang="da-DK" sz="1400" b="0" dirty="0"/>
              <a:t>, $</a:t>
            </a:r>
            <a:r>
              <a:rPr lang="da-DK" sz="1400" b="0" dirty="0" err="1"/>
              <a:t>gte</a:t>
            </a:r>
            <a:r>
              <a:rPr lang="da-DK" sz="1400" b="0" dirty="0"/>
              <a:t> </a:t>
            </a:r>
            <a:r>
              <a:rPr lang="da-DK" sz="1400" b="0" dirty="0" smtClean="0"/>
              <a:t>                  &gt;</a:t>
            </a:r>
            <a:r>
              <a:rPr lang="da-DK" sz="1400" b="0" dirty="0"/>
              <a:t>, &gt;=</a:t>
            </a:r>
          </a:p>
          <a:p>
            <a:pPr marL="0" indent="0">
              <a:buNone/>
            </a:pPr>
            <a:r>
              <a:rPr lang="da-DK" sz="1400" b="0" dirty="0" smtClean="0"/>
              <a:t>		  $</a:t>
            </a:r>
            <a:r>
              <a:rPr lang="da-DK" sz="1400" b="0" dirty="0" err="1"/>
              <a:t>lt</a:t>
            </a:r>
            <a:r>
              <a:rPr lang="da-DK" sz="1400" b="0" dirty="0"/>
              <a:t>, $</a:t>
            </a:r>
            <a:r>
              <a:rPr lang="da-DK" sz="1400" b="0" dirty="0" err="1"/>
              <a:t>lte</a:t>
            </a:r>
            <a:r>
              <a:rPr lang="da-DK" sz="1400" b="0" dirty="0"/>
              <a:t> </a:t>
            </a:r>
            <a:r>
              <a:rPr lang="da-DK" sz="1400" b="0" dirty="0" smtClean="0"/>
              <a:t>                   &lt;</a:t>
            </a:r>
            <a:r>
              <a:rPr lang="da-DK" sz="1400" b="0" dirty="0"/>
              <a:t>, &lt;=</a:t>
            </a:r>
          </a:p>
          <a:p>
            <a:pPr marL="0" indent="0">
              <a:buNone/>
            </a:pPr>
            <a:r>
              <a:rPr lang="da-DK" sz="1400" b="0" dirty="0" smtClean="0"/>
              <a:t>		         $</a:t>
            </a:r>
            <a:r>
              <a:rPr lang="da-DK" sz="1400" b="0" dirty="0" err="1" smtClean="0"/>
              <a:t>ne</a:t>
            </a:r>
            <a:r>
              <a:rPr lang="da-DK" sz="1400" b="0" dirty="0" smtClean="0"/>
              <a:t>                     </a:t>
            </a:r>
            <a:r>
              <a:rPr lang="da-DK" sz="1400" b="0" dirty="0"/>
              <a:t>!</a:t>
            </a:r>
            <a:r>
              <a:rPr lang="da-DK" sz="1400" b="0" dirty="0" smtClean="0"/>
              <a:t>=</a:t>
            </a:r>
            <a:endParaRPr lang="da-DK" sz="1400" b="0" dirty="0"/>
          </a:p>
          <a:p>
            <a:pPr marL="0" indent="0">
              <a:buNone/>
            </a:pPr>
            <a:r>
              <a:rPr lang="da-DK" sz="1400" b="0" dirty="0" smtClean="0"/>
              <a:t>         </a:t>
            </a:r>
            <a:r>
              <a:rPr lang="da-DK" sz="1400" b="0" dirty="0" err="1"/>
              <a:t>Example</a:t>
            </a:r>
            <a:r>
              <a:rPr lang="da-DK" sz="1400" b="0" dirty="0"/>
              <a:t>: find the </a:t>
            </a:r>
            <a:r>
              <a:rPr lang="da-DK" sz="1400" b="0" dirty="0" err="1"/>
              <a:t>names</a:t>
            </a:r>
            <a:r>
              <a:rPr lang="da-DK" sz="1400" b="0" dirty="0"/>
              <a:t> of </a:t>
            </a:r>
            <a:r>
              <a:rPr lang="da-DK" sz="1400" b="0" dirty="0" err="1"/>
              <a:t>movies</a:t>
            </a:r>
            <a:r>
              <a:rPr lang="da-DK" sz="1400" b="0" dirty="0"/>
              <a:t> with an </a:t>
            </a:r>
            <a:r>
              <a:rPr lang="da-DK" sz="1400" b="0" dirty="0" err="1" smtClean="0"/>
              <a:t>earnings</a:t>
            </a:r>
            <a:r>
              <a:rPr lang="da-DK" sz="1400" b="0" dirty="0" smtClean="0"/>
              <a:t> </a:t>
            </a:r>
            <a:r>
              <a:rPr lang="da-DK" sz="1400" b="0" dirty="0"/>
              <a:t>&lt;= </a:t>
            </a:r>
            <a:r>
              <a:rPr lang="da-DK" sz="1400" b="0" dirty="0" smtClean="0"/>
              <a:t>200000</a:t>
            </a:r>
            <a:endParaRPr lang="da-DK" sz="1400" b="0" dirty="0"/>
          </a:p>
          <a:p>
            <a:pPr marL="0" indent="0">
              <a:buNone/>
            </a:pPr>
            <a:r>
              <a:rPr lang="da-DK" sz="1400" b="0" dirty="0" smtClean="0"/>
              <a:t>	&gt; </a:t>
            </a:r>
            <a:r>
              <a:rPr lang="da-DK" sz="1400" b="0" dirty="0" err="1" smtClean="0"/>
              <a:t>db.movies.find</a:t>
            </a:r>
            <a:r>
              <a:rPr lang="da-DK" sz="1400" b="0" dirty="0"/>
              <a:t>({ </a:t>
            </a:r>
            <a:r>
              <a:rPr lang="da-DK" sz="1400" b="0" dirty="0" err="1" smtClean="0"/>
              <a:t>earnings</a:t>
            </a:r>
            <a:r>
              <a:rPr lang="da-DK" sz="1400" b="0" dirty="0" smtClean="0"/>
              <a:t>: </a:t>
            </a:r>
            <a:r>
              <a:rPr lang="da-DK" sz="1400" b="0" dirty="0"/>
              <a:t>{ $</a:t>
            </a:r>
            <a:r>
              <a:rPr lang="da-DK" sz="1400" b="0" dirty="0" err="1"/>
              <a:t>lte</a:t>
            </a:r>
            <a:r>
              <a:rPr lang="da-DK" sz="1400" b="0" dirty="0"/>
              <a:t>: </a:t>
            </a:r>
            <a:r>
              <a:rPr lang="da-DK" sz="1400" b="0" dirty="0" smtClean="0"/>
              <a:t>200000 </a:t>
            </a:r>
            <a:r>
              <a:rPr lang="da-DK" sz="1400" b="0" dirty="0"/>
              <a:t>}})</a:t>
            </a:r>
          </a:p>
          <a:p>
            <a:r>
              <a:rPr lang="da-DK" sz="1800" b="0" dirty="0"/>
              <a:t> </a:t>
            </a:r>
            <a:r>
              <a:rPr lang="da-DK" sz="1800" b="0" dirty="0" smtClean="0"/>
              <a:t> </a:t>
            </a:r>
            <a:r>
              <a:rPr lang="en-US" sz="1800" dirty="0" smtClean="0"/>
              <a:t>For logical operators $and, $or, $nor</a:t>
            </a:r>
          </a:p>
          <a:p>
            <a:pPr lvl="1"/>
            <a:r>
              <a:rPr lang="en-US" sz="1400" dirty="0" smtClean="0"/>
              <a:t>use an array of conditions and apply the logical operator among the array conditions:</a:t>
            </a:r>
          </a:p>
          <a:p>
            <a:pPr marL="914400" lvl="2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1400" b="0" dirty="0" smtClean="0"/>
              <a:t>	&gt; </a:t>
            </a:r>
            <a:r>
              <a:rPr lang="en-US" sz="1400" b="0" dirty="0" err="1" smtClean="0"/>
              <a:t>db.movies.find</a:t>
            </a:r>
            <a:r>
              <a:rPr lang="en-US" sz="1400" b="0" dirty="0"/>
              <a:t>({ $or: [ { rating: "R" }</a:t>
            </a:r>
            <a:r>
              <a:rPr lang="en-US" sz="1400" b="0" dirty="0" smtClean="0"/>
              <a:t>, { </a:t>
            </a:r>
            <a:r>
              <a:rPr lang="en-US" sz="1400" b="0" dirty="0"/>
              <a:t>rating: "PG-13" </a:t>
            </a:r>
            <a:r>
              <a:rPr lang="en-US" sz="1400" b="0" dirty="0" smtClean="0"/>
              <a:t>} ]</a:t>
            </a:r>
            <a:r>
              <a:rPr lang="en-US" sz="1400" b="0" dirty="0"/>
              <a:t> </a:t>
            </a:r>
            <a:r>
              <a:rPr lang="en-US" sz="1400" b="0" dirty="0" smtClean="0"/>
              <a:t>}</a:t>
            </a:r>
            <a:r>
              <a:rPr lang="en-US" sz="1400" b="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7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Recall the aggregate operators in SQL: AVG(), SUM(), etc.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b="0" dirty="0" smtClean="0"/>
              <a:t> </a:t>
            </a:r>
            <a:r>
              <a:rPr lang="en-US" sz="1800" b="0" dirty="0"/>
              <a:t>More generally, aggregation involves computing a result</a:t>
            </a:r>
          </a:p>
          <a:p>
            <a:pPr marL="0" indent="0">
              <a:buNone/>
            </a:pPr>
            <a:r>
              <a:rPr lang="en-US" sz="1800" b="0" dirty="0" smtClean="0"/>
              <a:t>     from </a:t>
            </a:r>
            <a:r>
              <a:rPr lang="en-US" sz="1800" b="0" dirty="0"/>
              <a:t>a collection of data.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• </a:t>
            </a:r>
            <a:r>
              <a:rPr lang="en-US" sz="1800" dirty="0" err="1"/>
              <a:t>MongoDB</a:t>
            </a:r>
            <a:r>
              <a:rPr lang="en-US" sz="1800" dirty="0"/>
              <a:t> supports several approaches to aggregation:</a:t>
            </a:r>
          </a:p>
          <a:p>
            <a:pPr marL="0" indent="0">
              <a:buNone/>
            </a:pPr>
            <a:r>
              <a:rPr lang="en-US" sz="1800" dirty="0" smtClean="0"/>
              <a:t>    	</a:t>
            </a:r>
            <a:r>
              <a:rPr lang="en-US" sz="1800" b="0" dirty="0" smtClean="0"/>
              <a:t>-  </a:t>
            </a:r>
            <a:r>
              <a:rPr lang="en-US" sz="1800" b="0" dirty="0"/>
              <a:t>single-purpose aggregation methods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- an </a:t>
            </a:r>
            <a:r>
              <a:rPr lang="en-US" sz="1800" b="0" dirty="0"/>
              <a:t>aggregation pipeline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-  </a:t>
            </a:r>
            <a:r>
              <a:rPr lang="en-US" sz="1800" b="0" dirty="0"/>
              <a:t>map-</a:t>
            </a:r>
            <a:r>
              <a:rPr lang="en-US" sz="1800" b="0" dirty="0" smtClean="0"/>
              <a:t>reduce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b="0" dirty="0" smtClean="0"/>
              <a:t>Aggregation pipelines are more flexible and useful (see next):</a:t>
            </a:r>
          </a:p>
          <a:p>
            <a:pPr marL="0" indent="0">
              <a:buNone/>
            </a:pPr>
            <a:r>
              <a:rPr lang="en-US" sz="1800" b="0" dirty="0">
                <a:hlinkClick r:id="rId2"/>
              </a:rPr>
              <a:t>https://docs.mongodb.com/manual/core/aggregation-pipeline</a:t>
            </a:r>
            <a:r>
              <a:rPr lang="en-US" sz="1800" b="0" dirty="0" smtClean="0">
                <a:hlinkClick r:id="rId2"/>
              </a:rPr>
              <a:t>/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28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Aggregations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• </a:t>
            </a:r>
            <a:r>
              <a:rPr lang="en-US" sz="1800" dirty="0" err="1"/>
              <a:t>db.collection.count</a:t>
            </a:r>
            <a:r>
              <a:rPr lang="en-US" sz="1800" dirty="0"/>
              <a:t>(&lt;selection&gt;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r>
              <a:rPr lang="en-US" sz="1800" b="0" dirty="0" smtClean="0"/>
              <a:t>returns </a:t>
            </a:r>
            <a:r>
              <a:rPr lang="en-US" sz="1800" b="0" dirty="0"/>
              <a:t>the number of documents in the collection</a:t>
            </a:r>
          </a:p>
          <a:p>
            <a:pPr marL="0" indent="0">
              <a:buNone/>
            </a:pPr>
            <a:r>
              <a:rPr lang="en-US" sz="1800" b="0" dirty="0" smtClean="0"/>
              <a:t>	that </a:t>
            </a:r>
            <a:r>
              <a:rPr lang="en-US" sz="1800" b="0" dirty="0"/>
              <a:t>satisfy the specified selection document</a:t>
            </a:r>
          </a:p>
          <a:p>
            <a:pPr marL="0" indent="0">
              <a:buNone/>
            </a:pPr>
            <a:r>
              <a:rPr lang="en-US" sz="1800" dirty="0" smtClean="0"/>
              <a:t>Example</a:t>
            </a:r>
            <a:r>
              <a:rPr lang="en-US" sz="1800" b="0" dirty="0" smtClean="0"/>
              <a:t>:  </a:t>
            </a:r>
            <a:r>
              <a:rPr lang="en-US" sz="1800" b="0" dirty="0"/>
              <a:t>how may R-rated movies are shorter than 90 minutes?</a:t>
            </a:r>
          </a:p>
          <a:p>
            <a:pPr marL="0" indent="0">
              <a:buNone/>
            </a:pPr>
            <a:r>
              <a:rPr lang="en-US" sz="1800" b="0" dirty="0" smtClean="0"/>
              <a:t>    &gt;</a:t>
            </a:r>
            <a:r>
              <a:rPr lang="en-US" sz="1800" b="0" dirty="0" err="1" smtClean="0"/>
              <a:t>db.movies.count</a:t>
            </a:r>
            <a:r>
              <a:rPr lang="en-US" sz="1800" b="0" dirty="0"/>
              <a:t>({ rating: "</a:t>
            </a:r>
            <a:r>
              <a:rPr lang="en-US" sz="1800" b="0" dirty="0" smtClean="0"/>
              <a:t>R”, runtime</a:t>
            </a:r>
            <a:r>
              <a:rPr lang="en-US" sz="1800" b="0" dirty="0"/>
              <a:t>: { $</a:t>
            </a:r>
            <a:r>
              <a:rPr lang="en-US" sz="1800" b="0" dirty="0" err="1"/>
              <a:t>lt</a:t>
            </a:r>
            <a:r>
              <a:rPr lang="en-US" sz="1800" b="0" dirty="0"/>
              <a:t>: 90 }}</a:t>
            </a:r>
            <a:r>
              <a:rPr lang="en-US" sz="1800" b="0" dirty="0" smtClean="0"/>
              <a:t>)</a:t>
            </a:r>
          </a:p>
          <a:p>
            <a:pPr marL="0" indent="0">
              <a:buNone/>
            </a:pPr>
            <a:endParaRPr lang="en-US" sz="1800" b="0" dirty="0"/>
          </a:p>
          <a:p>
            <a:r>
              <a:rPr lang="en-US" sz="1800" dirty="0" err="1" smtClean="0"/>
              <a:t>db.collection.distinct</a:t>
            </a:r>
            <a:r>
              <a:rPr lang="en-US" sz="1800" dirty="0"/>
              <a:t>(&lt;field&gt;, &lt;selection&gt;)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  <a:r>
              <a:rPr lang="en-US" sz="1800" b="0" dirty="0"/>
              <a:t>returns an array with the distinct values of the specified field</a:t>
            </a:r>
          </a:p>
          <a:p>
            <a:pPr marL="0" indent="0">
              <a:buNone/>
            </a:pPr>
            <a:r>
              <a:rPr lang="en-US" sz="1800" b="0" dirty="0"/>
              <a:t>in documents that satisfy the specified selection document</a:t>
            </a:r>
          </a:p>
          <a:p>
            <a:pPr marL="0" indent="0">
              <a:buNone/>
            </a:pPr>
            <a:r>
              <a:rPr lang="en-US" sz="1800" b="0" dirty="0" smtClean="0"/>
              <a:t> </a:t>
            </a:r>
            <a:r>
              <a:rPr lang="en-US" sz="1800" b="0" dirty="0"/>
              <a:t>if omit the query, get all distinct values of that field</a:t>
            </a:r>
          </a:p>
          <a:p>
            <a:pPr marL="0" indent="0">
              <a:buNone/>
            </a:pPr>
            <a:r>
              <a:rPr lang="en-US" sz="1800" b="0" dirty="0" smtClean="0"/>
              <a:t>-  </a:t>
            </a:r>
            <a:r>
              <a:rPr lang="en-US" sz="1800" b="0" dirty="0"/>
              <a:t>which actors have been in one or more of </a:t>
            </a:r>
            <a:r>
              <a:rPr lang="en-US" sz="1800" b="0" dirty="0" smtClean="0"/>
              <a:t>the top </a:t>
            </a:r>
            <a:r>
              <a:rPr lang="en-US" sz="1800" b="0" dirty="0"/>
              <a:t>10 grossing movies?</a:t>
            </a:r>
          </a:p>
          <a:p>
            <a:pPr marL="0" indent="0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&gt;</a:t>
            </a:r>
            <a:r>
              <a:rPr lang="en-US" sz="1800" b="0" dirty="0" err="1" smtClean="0"/>
              <a:t>db.movies.distinct</a:t>
            </a:r>
            <a:r>
              <a:rPr lang="en-US" sz="1800" b="0" dirty="0"/>
              <a:t>("</a:t>
            </a:r>
            <a:r>
              <a:rPr lang="en-US" sz="1800" b="0" dirty="0" err="1" smtClean="0"/>
              <a:t>actors.name</a:t>
            </a:r>
            <a:r>
              <a:rPr lang="en-US" sz="1800" b="0" dirty="0" smtClean="0"/>
              <a:t>”, { </a:t>
            </a:r>
            <a:r>
              <a:rPr lang="en-US" sz="1800" b="0" dirty="0" err="1"/>
              <a:t>earnings_rank</a:t>
            </a:r>
            <a:r>
              <a:rPr lang="en-US" sz="1800" b="0" dirty="0"/>
              <a:t>: { $</a:t>
            </a:r>
            <a:r>
              <a:rPr lang="en-US" sz="1800" b="0" dirty="0" err="1"/>
              <a:t>lte</a:t>
            </a:r>
            <a:r>
              <a:rPr lang="en-US" sz="1800" b="0" dirty="0"/>
              <a:t>: 10 }</a:t>
            </a:r>
            <a:r>
              <a:rPr lang="en-US" sz="1800" b="0" dirty="0" smtClean="0"/>
              <a:t>})</a:t>
            </a:r>
            <a:endParaRPr lang="en-US" sz="1800" b="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75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609600"/>
          </a:xfrm>
        </p:spPr>
        <p:txBody>
          <a:bodyPr/>
          <a:lstStyle/>
          <a:p>
            <a:r>
              <a:rPr lang="en-US" dirty="0"/>
              <a:t>Aggregation Pipeline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A very powerful approach to write queries in </a:t>
            </a:r>
            <a:r>
              <a:rPr lang="en-US" sz="1800" b="0" dirty="0" err="1" smtClean="0"/>
              <a:t>MongoDB</a:t>
            </a:r>
            <a:r>
              <a:rPr lang="en-US" sz="1800" b="0" dirty="0" smtClean="0"/>
              <a:t> is to use pipelines.</a:t>
            </a:r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We </a:t>
            </a:r>
            <a:r>
              <a:rPr lang="en-US" sz="1800" b="0" dirty="0" smtClean="0"/>
              <a:t>execute the query in stages. Every stage gets as input some documents, applies filters/aggregations/projections and outputs some new documents. These documents are the input to the next stage (next operator) and so on</a:t>
            </a:r>
          </a:p>
          <a:p>
            <a:endParaRPr 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6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data is not only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data is more about data analytics and on-line querying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components:</a:t>
            </a:r>
          </a:p>
          <a:p>
            <a:r>
              <a:rPr lang="en-US" dirty="0" smtClean="0"/>
              <a:t>Storage systems</a:t>
            </a:r>
          </a:p>
          <a:p>
            <a:r>
              <a:rPr lang="en-US" dirty="0" smtClean="0"/>
              <a:t>Database systems</a:t>
            </a:r>
          </a:p>
          <a:p>
            <a:r>
              <a:rPr lang="en-US" dirty="0" smtClean="0"/>
              <a:t>Data mining and statistical algorithms</a:t>
            </a:r>
          </a:p>
          <a:p>
            <a:r>
              <a:rPr lang="en-US" dirty="0" smtClean="0"/>
              <a:t>Visualization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00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Pipeline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7772400" cy="3352800"/>
          </a:xfrm>
        </p:spPr>
        <p:txBody>
          <a:bodyPr/>
          <a:lstStyle/>
          <a:p>
            <a:r>
              <a:rPr lang="en-US" sz="1800" b="0" dirty="0"/>
              <a:t>Example for the </a:t>
            </a:r>
            <a:r>
              <a:rPr lang="en-US" sz="1800" b="0" dirty="0" err="1"/>
              <a:t>zipcodes</a:t>
            </a:r>
            <a:r>
              <a:rPr lang="en-US" sz="1800" b="0" dirty="0"/>
              <a:t> database:</a:t>
            </a:r>
          </a:p>
          <a:p>
            <a:pPr marL="0" indent="0">
              <a:buNone/>
            </a:pPr>
            <a:r>
              <a:rPr lang="en-US" sz="1800" b="0" dirty="0"/>
              <a:t> &gt; </a:t>
            </a:r>
            <a:r>
              <a:rPr lang="en-US" sz="1400" b="0" dirty="0" err="1">
                <a:solidFill>
                  <a:srgbClr val="000000"/>
                </a:solidFill>
                <a:latin typeface="Courier"/>
              </a:rPr>
              <a:t>db.zipcodes.aggregate</a:t>
            </a:r>
            <a:r>
              <a:rPr lang="en-US" sz="1400" b="0" dirty="0">
                <a:solidFill>
                  <a:srgbClr val="000000"/>
                </a:solidFill>
                <a:latin typeface="Courier"/>
              </a:rPr>
              <a:t>( [</a:t>
            </a:r>
          </a:p>
          <a:p>
            <a:pPr marL="0" indent="0">
              <a:buNone/>
            </a:pPr>
            <a:r>
              <a:rPr lang="fr-FR" sz="1400" b="0" dirty="0">
                <a:solidFill>
                  <a:srgbClr val="000000"/>
                </a:solidFill>
                <a:latin typeface="Courier"/>
              </a:rPr>
              <a:t>   { $group: { _id: "$state", </a:t>
            </a:r>
            <a:r>
              <a:rPr lang="fr-FR" sz="1400" b="0" dirty="0" err="1">
                <a:solidFill>
                  <a:srgbClr val="000000"/>
                </a:solidFill>
                <a:latin typeface="Courier"/>
              </a:rPr>
              <a:t>totalPop</a:t>
            </a:r>
            <a:r>
              <a:rPr lang="fr-FR" sz="1400" b="0" dirty="0">
                <a:solidFill>
                  <a:srgbClr val="000000"/>
                </a:solidFill>
                <a:latin typeface="Courier"/>
              </a:rPr>
              <a:t>: { $</a:t>
            </a:r>
            <a:r>
              <a:rPr lang="fr-FR" sz="1400" b="0" dirty="0" err="1">
                <a:solidFill>
                  <a:srgbClr val="000000"/>
                </a:solidFill>
                <a:latin typeface="Courier"/>
              </a:rPr>
              <a:t>sum</a:t>
            </a:r>
            <a:r>
              <a:rPr lang="fr-FR" sz="1400" b="0" dirty="0">
                <a:solidFill>
                  <a:srgbClr val="000000"/>
                </a:solidFill>
                <a:latin typeface="Courier"/>
              </a:rPr>
              <a:t>: "$pop" } } },</a:t>
            </a:r>
          </a:p>
          <a:p>
            <a:pPr marL="0" indent="0">
              <a:buNone/>
            </a:pPr>
            <a:r>
              <a:rPr lang="nl-NL" sz="1400" b="0" dirty="0">
                <a:solidFill>
                  <a:srgbClr val="000000"/>
                </a:solidFill>
                <a:latin typeface="Courier"/>
              </a:rPr>
              <a:t>   { $match: { </a:t>
            </a:r>
            <a:r>
              <a:rPr lang="nl-NL" sz="1400" b="0" dirty="0" err="1">
                <a:solidFill>
                  <a:srgbClr val="000000"/>
                </a:solidFill>
                <a:latin typeface="Courier"/>
              </a:rPr>
              <a:t>totalPop</a:t>
            </a:r>
            <a:r>
              <a:rPr lang="nl-NL" sz="1400" b="0" dirty="0">
                <a:solidFill>
                  <a:srgbClr val="000000"/>
                </a:solidFill>
                <a:latin typeface="Courier"/>
              </a:rPr>
              <a:t>: { $</a:t>
            </a:r>
            <a:r>
              <a:rPr lang="nl-NL" sz="1400" b="0" dirty="0" err="1">
                <a:solidFill>
                  <a:srgbClr val="000000"/>
                </a:solidFill>
                <a:latin typeface="Courier"/>
              </a:rPr>
              <a:t>gte</a:t>
            </a:r>
            <a:r>
              <a:rPr lang="nl-NL" sz="1400" b="0" dirty="0">
                <a:solidFill>
                  <a:srgbClr val="000000"/>
                </a:solidFill>
                <a:latin typeface="Courier"/>
              </a:rPr>
              <a:t>: 10*1000*1000 } } }</a:t>
            </a:r>
          </a:p>
          <a:p>
            <a:pPr marL="0" indent="0">
              <a:buNone/>
            </a:pPr>
            <a:r>
              <a:rPr lang="nl-NL" sz="1400" b="0" dirty="0">
                <a:solidFill>
                  <a:srgbClr val="000000"/>
                </a:solidFill>
                <a:latin typeface="Courier"/>
              </a:rPr>
              <a:t>] )</a:t>
            </a:r>
            <a:endParaRPr lang="en-US" sz="1400" b="0" dirty="0"/>
          </a:p>
          <a:p>
            <a:pPr marL="0" indent="0">
              <a:buNone/>
            </a:pPr>
            <a:r>
              <a:rPr lang="en-US" sz="1800" b="0" dirty="0" smtClean="0"/>
              <a:t>Here </a:t>
            </a:r>
            <a:r>
              <a:rPr lang="en-US" sz="1800" b="0" dirty="0"/>
              <a:t>we use </a:t>
            </a:r>
            <a:r>
              <a:rPr lang="en-US" sz="1800" b="0" dirty="0" err="1"/>
              <a:t>group_by</a:t>
            </a:r>
            <a:r>
              <a:rPr lang="en-US" sz="1800" b="0" dirty="0"/>
              <a:t> to group documents per state, compute sum of population and output documents with _id, </a:t>
            </a:r>
            <a:r>
              <a:rPr lang="en-US" sz="1800" b="0" dirty="0" err="1"/>
              <a:t>totalPop</a:t>
            </a:r>
            <a:r>
              <a:rPr lang="en-US" sz="1800" b="0" dirty="0"/>
              <a:t> (_id has the name of the state). The next stage finds a match for all states the have more than 10M population and outputs the  state and total population.</a:t>
            </a:r>
          </a:p>
          <a:p>
            <a:pPr marL="0" indent="0">
              <a:buNone/>
            </a:pPr>
            <a:r>
              <a:rPr lang="en-US" sz="1800" b="0" dirty="0"/>
              <a:t>More here:  </a:t>
            </a:r>
            <a:r>
              <a:rPr lang="en-US" sz="1800" b="0" dirty="0">
                <a:hlinkClick r:id="rId2"/>
              </a:rPr>
              <a:t>https://docs.mongodb.com/v3.0/tutorial/aggregation-zip-code-data-set/</a:t>
            </a:r>
            <a:endParaRPr lang="en-US" sz="1800" b="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00800" y="1110496"/>
            <a:ext cx="155804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{</a:t>
            </a:r>
          </a:p>
          <a:p>
            <a:r>
              <a:rPr lang="en-US" sz="1100" dirty="0"/>
              <a:t>  "_id": "10280",</a:t>
            </a:r>
          </a:p>
          <a:p>
            <a:r>
              <a:rPr lang="en-US" sz="1100" dirty="0"/>
              <a:t>  "city": "NEW YORK",</a:t>
            </a:r>
          </a:p>
          <a:p>
            <a:r>
              <a:rPr lang="en-US" sz="1100" dirty="0"/>
              <a:t>  "state": "NY",</a:t>
            </a:r>
          </a:p>
          <a:p>
            <a:r>
              <a:rPr lang="en-US" sz="1100" dirty="0"/>
              <a:t>  "pop": 5574,</a:t>
            </a:r>
          </a:p>
          <a:p>
            <a:r>
              <a:rPr lang="en-US" sz="1100" dirty="0"/>
              <a:t>  "</a:t>
            </a:r>
            <a:r>
              <a:rPr lang="en-US" sz="1100" dirty="0" err="1"/>
              <a:t>loc</a:t>
            </a:r>
            <a:r>
              <a:rPr lang="en-US" sz="1100" dirty="0"/>
              <a:t>": [</a:t>
            </a:r>
          </a:p>
          <a:p>
            <a:r>
              <a:rPr lang="en-US" sz="1100" dirty="0"/>
              <a:t>    -74.016323,</a:t>
            </a:r>
          </a:p>
          <a:p>
            <a:r>
              <a:rPr lang="en-US" sz="1100" dirty="0"/>
              <a:t>    40.710537</a:t>
            </a:r>
          </a:p>
          <a:p>
            <a:r>
              <a:rPr lang="en-US" sz="1100" dirty="0"/>
              <a:t>  ]</a:t>
            </a:r>
          </a:p>
          <a:p>
            <a:r>
              <a:rPr lang="en-US" sz="1100" dirty="0"/>
              <a:t>}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648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continued: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371600"/>
            <a:ext cx="29871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example: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"_id" : "AK",</a:t>
            </a:r>
          </a:p>
          <a:p>
            <a:r>
              <a:rPr lang="en-US" dirty="0"/>
              <a:t>  "</a:t>
            </a:r>
            <a:r>
              <a:rPr lang="en-US" dirty="0" err="1"/>
              <a:t>totalPop</a:t>
            </a:r>
            <a:r>
              <a:rPr lang="en-US" dirty="0"/>
              <a:t>" : 550043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47421" y="609600"/>
            <a:ext cx="539657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SQL:</a:t>
            </a:r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/>
              <a:t>state, SUM(pop) AS </a:t>
            </a:r>
            <a:r>
              <a:rPr lang="en-US" dirty="0" err="1"/>
              <a:t>totalPop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zipcodes</a:t>
            </a:r>
            <a:endParaRPr lang="en-US" dirty="0"/>
          </a:p>
          <a:p>
            <a:r>
              <a:rPr lang="en-US" dirty="0"/>
              <a:t>GROUP BY state</a:t>
            </a:r>
          </a:p>
          <a:p>
            <a:r>
              <a:rPr lang="nl-NL" dirty="0"/>
              <a:t>HAVING </a:t>
            </a:r>
            <a:r>
              <a:rPr lang="nl-NL" dirty="0" err="1"/>
              <a:t>totalPop</a:t>
            </a:r>
            <a:r>
              <a:rPr lang="nl-NL" dirty="0"/>
              <a:t> &gt;= (10*1000*1000)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962400"/>
            <a:ext cx="86345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 err="1">
                <a:solidFill>
                  <a:srgbClr val="000000"/>
                </a:solidFill>
                <a:latin typeface="Courier"/>
              </a:rPr>
              <a:t>db.zipcodes.aggregate</a:t>
            </a:r>
            <a:r>
              <a:rPr lang="en-US" sz="1800" dirty="0">
                <a:solidFill>
                  <a:srgbClr val="000000"/>
                </a:solidFill>
                <a:latin typeface="Courier"/>
              </a:rPr>
              <a:t>( [</a:t>
            </a: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latin typeface="Courier"/>
              </a:rPr>
              <a:t>   { $group: { _id: "$state", </a:t>
            </a:r>
            <a:r>
              <a:rPr lang="fr-FR" sz="1800" dirty="0" err="1">
                <a:solidFill>
                  <a:srgbClr val="000000"/>
                </a:solidFill>
                <a:latin typeface="Courier"/>
              </a:rPr>
              <a:t>totalPop</a:t>
            </a:r>
            <a:r>
              <a:rPr lang="fr-FR" sz="1800" dirty="0">
                <a:solidFill>
                  <a:srgbClr val="000000"/>
                </a:solidFill>
                <a:latin typeface="Courier"/>
              </a:rPr>
              <a:t>: { $</a:t>
            </a:r>
            <a:r>
              <a:rPr lang="fr-FR" sz="1800" dirty="0" err="1">
                <a:solidFill>
                  <a:srgbClr val="000000"/>
                </a:solidFill>
                <a:latin typeface="Courie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"/>
              </a:rPr>
              <a:t>: "$pop" } } },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Courier"/>
              </a:rPr>
              <a:t>   { $match: { </a:t>
            </a:r>
            <a:r>
              <a:rPr lang="nl-NL" sz="1800" dirty="0" err="1">
                <a:solidFill>
                  <a:srgbClr val="000000"/>
                </a:solidFill>
                <a:latin typeface="Courier"/>
              </a:rPr>
              <a:t>totalPop</a:t>
            </a:r>
            <a:r>
              <a:rPr lang="nl-NL" sz="1800" dirty="0">
                <a:solidFill>
                  <a:srgbClr val="000000"/>
                </a:solidFill>
                <a:latin typeface="Courier"/>
              </a:rPr>
              <a:t>: { $</a:t>
            </a:r>
            <a:r>
              <a:rPr lang="nl-NL" sz="1800" dirty="0" err="1">
                <a:solidFill>
                  <a:srgbClr val="000000"/>
                </a:solidFill>
                <a:latin typeface="Courier"/>
              </a:rPr>
              <a:t>gte</a:t>
            </a:r>
            <a:r>
              <a:rPr lang="nl-NL" sz="1800" dirty="0">
                <a:solidFill>
                  <a:srgbClr val="000000"/>
                </a:solidFill>
                <a:latin typeface="Courier"/>
              </a:rPr>
              <a:t>: 10*1000*1000 } } }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Courier"/>
              </a:rPr>
              <a:t>] )</a:t>
            </a: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914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1600200"/>
            <a:ext cx="8344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db.zipcodes.aggregate</a:t>
            </a:r>
            <a:r>
              <a:rPr lang="en-US" sz="2000" dirty="0"/>
              <a:t>( [</a:t>
            </a:r>
          </a:p>
          <a:p>
            <a:r>
              <a:rPr lang="en-US" sz="2000" dirty="0"/>
              <a:t>   { $group: { _id: { state: "$state", city: "$city" }, pop: { $sum: "$pop" } } },</a:t>
            </a:r>
          </a:p>
          <a:p>
            <a:r>
              <a:rPr lang="sv-SE" sz="2000" dirty="0"/>
              <a:t>   { $</a:t>
            </a:r>
            <a:r>
              <a:rPr lang="sv-SE" sz="2000" dirty="0" err="1"/>
              <a:t>group</a:t>
            </a:r>
            <a:r>
              <a:rPr lang="sv-SE" sz="2000" dirty="0"/>
              <a:t>: { _id: "$_</a:t>
            </a:r>
            <a:r>
              <a:rPr lang="sv-SE" sz="2000" dirty="0" err="1"/>
              <a:t>id.state</a:t>
            </a:r>
            <a:r>
              <a:rPr lang="sv-SE" sz="2000" dirty="0"/>
              <a:t>", </a:t>
            </a:r>
            <a:r>
              <a:rPr lang="sv-SE" sz="2000" dirty="0" err="1"/>
              <a:t>avgCityPop</a:t>
            </a:r>
            <a:r>
              <a:rPr lang="sv-SE" sz="2000" dirty="0"/>
              <a:t>: { $</a:t>
            </a:r>
            <a:r>
              <a:rPr lang="sv-SE" sz="2000" dirty="0" err="1"/>
              <a:t>avg</a:t>
            </a:r>
            <a:r>
              <a:rPr lang="sv-SE" sz="2000" dirty="0"/>
              <a:t>: "$pop" } } }</a:t>
            </a:r>
          </a:p>
          <a:p>
            <a:r>
              <a:rPr lang="sv-SE" sz="2000" dirty="0"/>
              <a:t>] </a:t>
            </a:r>
            <a:r>
              <a:rPr lang="sv-SE" sz="2000" dirty="0" smtClean="0"/>
              <a:t>)</a:t>
            </a:r>
          </a:p>
          <a:p>
            <a:endParaRPr lang="sv-SE" sz="2000" dirty="0"/>
          </a:p>
          <a:p>
            <a:r>
              <a:rPr lang="en-US" sz="2000" dirty="0" smtClean="0"/>
              <a:t>What we compute here?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657600"/>
            <a:ext cx="81121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 we get groups by city and state and for each group we compute</a:t>
            </a:r>
          </a:p>
          <a:p>
            <a:r>
              <a:rPr lang="en-US" sz="2000" dirty="0" smtClean="0"/>
              <a:t>the population.</a:t>
            </a:r>
          </a:p>
          <a:p>
            <a:r>
              <a:rPr lang="en-US" sz="2000" dirty="0" smtClean="0"/>
              <a:t>Then we get groups by state and compute the average city population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4648200"/>
            <a:ext cx="27695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{</a:t>
            </a:r>
          </a:p>
          <a:p>
            <a:r>
              <a:rPr lang="en-US" sz="1800" dirty="0"/>
              <a:t>  "_id" : {</a:t>
            </a:r>
          </a:p>
          <a:p>
            <a:r>
              <a:rPr lang="en-US" sz="1800" dirty="0"/>
              <a:t>    "state" : "CO",</a:t>
            </a:r>
          </a:p>
          <a:p>
            <a:r>
              <a:rPr lang="en-US" sz="1800" dirty="0"/>
              <a:t>    "city" : "EDGEWATER"</a:t>
            </a:r>
          </a:p>
          <a:p>
            <a:r>
              <a:rPr lang="en-US" sz="1800" dirty="0"/>
              <a:t>  },</a:t>
            </a:r>
          </a:p>
          <a:p>
            <a:r>
              <a:rPr lang="en-US" sz="1800" dirty="0"/>
              <a:t>  "pop" : 13154</a:t>
            </a:r>
          </a:p>
          <a:p>
            <a:r>
              <a:rPr lang="en-US" sz="1800" dirty="0"/>
              <a:t>}</a:t>
            </a:r>
          </a:p>
          <a:p>
            <a:endParaRPr lang="en-US" sz="18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038600" y="548640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791200" y="5105400"/>
            <a:ext cx="26052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{</a:t>
            </a:r>
          </a:p>
          <a:p>
            <a:r>
              <a:rPr lang="en-US" sz="2000" dirty="0"/>
              <a:t>  "_id" : "MN",</a:t>
            </a:r>
          </a:p>
          <a:p>
            <a:r>
              <a:rPr lang="sv-SE" sz="2000" dirty="0"/>
              <a:t>  "</a:t>
            </a:r>
            <a:r>
              <a:rPr lang="sv-SE" sz="2000" dirty="0" err="1"/>
              <a:t>avgCityPop</a:t>
            </a:r>
            <a:r>
              <a:rPr lang="sv-SE" sz="2000" dirty="0"/>
              <a:t>" : 5335</a:t>
            </a:r>
          </a:p>
          <a:p>
            <a:r>
              <a:rPr lang="sv-SE" sz="2000" dirty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6772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 smtClean="0"/>
              <a:t>Aggregation Pipeline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66800"/>
            <a:ext cx="1788658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{  c_id:”A123”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amount: 500,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status: “A”</a:t>
            </a:r>
          </a:p>
          <a:p>
            <a:r>
              <a:rPr lang="en-US" sz="1800" dirty="0" smtClean="0"/>
              <a:t>}</a:t>
            </a:r>
          </a:p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:”A123”</a:t>
            </a:r>
          </a:p>
          <a:p>
            <a:r>
              <a:rPr lang="en-US" sz="1800" dirty="0"/>
              <a:t>    amount: </a:t>
            </a:r>
            <a:r>
              <a:rPr lang="en-US" sz="1800" dirty="0" smtClean="0"/>
              <a:t>50</a:t>
            </a:r>
            <a:r>
              <a:rPr lang="en-US" sz="1800" dirty="0"/>
              <a:t>,</a:t>
            </a:r>
          </a:p>
          <a:p>
            <a:r>
              <a:rPr lang="en-US" sz="1800" dirty="0"/>
              <a:t>    status: “A”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</a:t>
            </a:r>
            <a:r>
              <a:rPr lang="en-US" sz="1800" dirty="0" smtClean="0"/>
              <a:t>”</a:t>
            </a:r>
            <a:r>
              <a:rPr lang="en-US" sz="1800" dirty="0"/>
              <a:t>B</a:t>
            </a:r>
            <a:r>
              <a:rPr lang="en-US" sz="1800" dirty="0" smtClean="0"/>
              <a:t>132”</a:t>
            </a:r>
            <a:endParaRPr lang="en-US" sz="1800" dirty="0"/>
          </a:p>
          <a:p>
            <a:r>
              <a:rPr lang="en-US" sz="1800" dirty="0"/>
              <a:t>    amount: </a:t>
            </a:r>
            <a:r>
              <a:rPr lang="en-US" sz="1800" dirty="0" smtClean="0"/>
              <a:t>200</a:t>
            </a:r>
            <a:r>
              <a:rPr lang="en-US" sz="1800" dirty="0"/>
              <a:t>,</a:t>
            </a:r>
          </a:p>
          <a:p>
            <a:r>
              <a:rPr lang="en-US" sz="1800" dirty="0"/>
              <a:t>    status: “A”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:”A123”</a:t>
            </a:r>
          </a:p>
          <a:p>
            <a:r>
              <a:rPr lang="en-US" sz="1800" dirty="0"/>
              <a:t>   </a:t>
            </a:r>
            <a:r>
              <a:rPr lang="en-US" sz="1800" dirty="0" smtClean="0"/>
              <a:t> </a:t>
            </a:r>
            <a:r>
              <a:rPr lang="en-US" sz="1800" dirty="0"/>
              <a:t>amount: 500,</a:t>
            </a:r>
          </a:p>
          <a:p>
            <a:r>
              <a:rPr lang="en-US" sz="1800" dirty="0"/>
              <a:t>    status: </a:t>
            </a:r>
            <a:r>
              <a:rPr lang="en-US" sz="1800" dirty="0" smtClean="0"/>
              <a:t>“D”</a:t>
            </a:r>
            <a:endParaRPr lang="en-US" sz="1800" dirty="0"/>
          </a:p>
          <a:p>
            <a:r>
              <a:rPr lang="en-US" sz="1800" dirty="0"/>
              <a:t>}</a:t>
            </a:r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/>
              <a:t> </a:t>
            </a:r>
            <a:r>
              <a:rPr lang="en-US" sz="1800" dirty="0" smtClean="0"/>
              <a:t>    </a:t>
            </a:r>
            <a:endParaRPr lang="en-US" sz="18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514600" y="320040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886200" y="1524000"/>
            <a:ext cx="17886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:”A123”</a:t>
            </a:r>
          </a:p>
          <a:p>
            <a:r>
              <a:rPr lang="en-US" sz="1800" dirty="0"/>
              <a:t>    amount: 500,</a:t>
            </a:r>
          </a:p>
          <a:p>
            <a:r>
              <a:rPr lang="en-US" sz="1800" dirty="0"/>
              <a:t>    status: “A”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:”A123”</a:t>
            </a:r>
          </a:p>
          <a:p>
            <a:r>
              <a:rPr lang="en-US" sz="1800" dirty="0"/>
              <a:t>    amount: 50,</a:t>
            </a:r>
          </a:p>
          <a:p>
            <a:r>
              <a:rPr lang="en-US" sz="1800" dirty="0"/>
              <a:t>    status: “A”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{  </a:t>
            </a:r>
            <a:r>
              <a:rPr lang="en-US" sz="1800" dirty="0" smtClean="0"/>
              <a:t>c_id</a:t>
            </a:r>
            <a:r>
              <a:rPr lang="en-US" sz="1800" dirty="0"/>
              <a:t>:”B132”</a:t>
            </a:r>
          </a:p>
          <a:p>
            <a:r>
              <a:rPr lang="en-US" sz="1800" dirty="0"/>
              <a:t>    amount: 200,</a:t>
            </a:r>
          </a:p>
          <a:p>
            <a:r>
              <a:rPr lang="en-US" sz="1800" dirty="0"/>
              <a:t>    status: “A”</a:t>
            </a:r>
          </a:p>
          <a:p>
            <a:r>
              <a:rPr lang="en-US" sz="1800" dirty="0"/>
              <a:t>}</a:t>
            </a:r>
          </a:p>
          <a:p>
            <a:endParaRPr lang="en-US" sz="18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5486400" y="289560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705600" y="1981200"/>
            <a:ext cx="145503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{  </a:t>
            </a:r>
            <a:r>
              <a:rPr lang="en-US" sz="1800" dirty="0"/>
              <a:t>_id:”A123”</a:t>
            </a:r>
          </a:p>
          <a:p>
            <a:r>
              <a:rPr lang="en-US" sz="1800" dirty="0"/>
              <a:t>   </a:t>
            </a:r>
            <a:r>
              <a:rPr lang="en-US" sz="1800" dirty="0" smtClean="0"/>
              <a:t>total: </a:t>
            </a:r>
            <a:endParaRPr lang="en-US" sz="1800" dirty="0"/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{  _id:”B132”</a:t>
            </a:r>
          </a:p>
          <a:p>
            <a:r>
              <a:rPr lang="en-US" sz="1800" dirty="0" smtClean="0"/>
              <a:t>   total: 200</a:t>
            </a:r>
          </a:p>
          <a:p>
            <a:r>
              <a:rPr lang="en-US" sz="1800" dirty="0" smtClean="0"/>
              <a:t>}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2438400" y="3429000"/>
            <a:ext cx="119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$match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62600" y="3124200"/>
            <a:ext cx="114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$group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72860" y="5212140"/>
            <a:ext cx="80711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db.orders.aggregate</a:t>
            </a:r>
            <a:r>
              <a:rPr lang="en-US" dirty="0" smtClean="0"/>
              <a:t>( [</a:t>
            </a:r>
          </a:p>
          <a:p>
            <a:r>
              <a:rPr lang="en-US" dirty="0"/>
              <a:t>	</a:t>
            </a:r>
            <a:r>
              <a:rPr lang="en-US" dirty="0" smtClean="0"/>
              <a:t>              { $match: {status: “A”}}</a:t>
            </a:r>
          </a:p>
          <a:p>
            <a:r>
              <a:rPr lang="en-US" dirty="0"/>
              <a:t>	</a:t>
            </a:r>
            <a:r>
              <a:rPr lang="en-US" dirty="0" smtClean="0"/>
              <a:t>	{ $group: {_id:“</a:t>
            </a:r>
            <a:r>
              <a:rPr lang="en-US" dirty="0" err="1" smtClean="0"/>
              <a:t>c_id</a:t>
            </a:r>
            <a:r>
              <a:rPr lang="en-US" dirty="0" smtClean="0"/>
              <a:t>”, total: {$sum: $amount}}</a:t>
            </a:r>
          </a:p>
          <a:p>
            <a:r>
              <a:rPr lang="en-US" dirty="0"/>
              <a:t> </a:t>
            </a:r>
            <a:r>
              <a:rPr lang="en-US" dirty="0" smtClean="0"/>
              <a:t>   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9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Structure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4754563"/>
          </a:xfrm>
        </p:spPr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: a) Tables are unnatural, b) “joins” are evil, c) need to be able to “</a:t>
            </a:r>
            <a:r>
              <a:rPr lang="en-US" dirty="0" err="1" smtClean="0"/>
              <a:t>grep</a:t>
            </a:r>
            <a:r>
              <a:rPr lang="en-US" dirty="0" smtClean="0"/>
              <a:t>” my data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DB: a) Tables are a natural/neutral structure, </a:t>
            </a:r>
            <a:r>
              <a:rPr lang="en-US" dirty="0" err="1" smtClean="0"/>
              <a:t>b</a:t>
            </a:r>
            <a:r>
              <a:rPr lang="en-US" dirty="0" smtClean="0"/>
              <a:t>) data independence lets you </a:t>
            </a:r>
            <a:r>
              <a:rPr lang="en-US" dirty="0" err="1" smtClean="0"/>
              <a:t>precompute</a:t>
            </a:r>
            <a:r>
              <a:rPr lang="en-US" dirty="0" smtClean="0"/>
              <a:t> joins under the covers, </a:t>
            </a:r>
            <a:r>
              <a:rPr lang="en-US" dirty="0" err="1" smtClean="0"/>
              <a:t>c</a:t>
            </a:r>
            <a:r>
              <a:rPr lang="en-US" dirty="0" smtClean="0"/>
              <a:t>) this is a price of all the DBMS goodness you get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This is an Old Debate – Object-oriented databases, XML </a:t>
            </a:r>
            <a:r>
              <a:rPr lang="en-US" dirty="0" err="1" smtClean="0">
                <a:solidFill>
                  <a:srgbClr val="FF0000"/>
                </a:solidFill>
              </a:rPr>
              <a:t>DBs</a:t>
            </a:r>
            <a:r>
              <a:rPr lang="en-US" dirty="0" smtClean="0">
                <a:solidFill>
                  <a:srgbClr val="FF0000"/>
                </a:solidFill>
              </a:rPr>
              <a:t>, Hierarchical, 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754563"/>
          </a:xfrm>
        </p:spPr>
        <p:txBody>
          <a:bodyPr/>
          <a:lstStyle/>
          <a:p>
            <a:r>
              <a:rPr lang="en-US" dirty="0" smtClean="0"/>
              <a:t>DBs: coarse-grained FT – if trouble, restart transaction</a:t>
            </a:r>
          </a:p>
          <a:p>
            <a:pPr lvl="1"/>
            <a:r>
              <a:rPr lang="en-US" dirty="0" smtClean="0"/>
              <a:t>Fewer, Better nodes, so failures are rare</a:t>
            </a:r>
          </a:p>
          <a:p>
            <a:pPr lvl="1"/>
            <a:r>
              <a:rPr lang="en-US" dirty="0" smtClean="0"/>
              <a:t>Transactions allow you to kill a job and easily restart it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NoSQL</a:t>
            </a:r>
            <a:r>
              <a:rPr lang="en-US" dirty="0" smtClean="0"/>
              <a:t>: Massive amounts of cheap HW,                  </a:t>
            </a:r>
            <a:r>
              <a:rPr lang="en-US" dirty="0" smtClean="0">
                <a:solidFill>
                  <a:srgbClr val="FF0000"/>
                </a:solidFill>
              </a:rPr>
              <a:t>failures are the norm</a:t>
            </a:r>
            <a:r>
              <a:rPr lang="en-US" dirty="0" smtClean="0"/>
              <a:t> and massive data means         </a:t>
            </a:r>
            <a:r>
              <a:rPr lang="en-US" dirty="0" smtClean="0">
                <a:solidFill>
                  <a:srgbClr val="FF0000"/>
                </a:solidFill>
              </a:rPr>
              <a:t>long running jobs</a:t>
            </a:r>
          </a:p>
          <a:p>
            <a:pPr lvl="1"/>
            <a:r>
              <a:rPr lang="en-US" dirty="0" smtClean="0"/>
              <a:t>So must be able to do mini-recoveries</a:t>
            </a:r>
          </a:p>
          <a:p>
            <a:pPr lvl="1"/>
            <a:r>
              <a:rPr lang="en-US" dirty="0" smtClean="0"/>
              <a:t>This causes some overhead (file writes)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45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Cloud Computing Computation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Finding the right level of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von Neumann architecture </a:t>
            </a:r>
            <a:r>
              <a:rPr lang="en-US" dirty="0" err="1" smtClean="0"/>
              <a:t>vs</a:t>
            </a:r>
            <a:r>
              <a:rPr lang="en-US" dirty="0" smtClean="0"/>
              <a:t> cloud environment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Hide system-level details from the developers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 more race conditions, lock contention,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Separating the </a:t>
            </a:r>
            <a:r>
              <a:rPr lang="en-US" i="1" dirty="0" smtClean="0"/>
              <a:t>what</a:t>
            </a:r>
            <a:r>
              <a:rPr lang="en-US" dirty="0" smtClean="0"/>
              <a:t> from </a:t>
            </a:r>
            <a:r>
              <a:rPr lang="en-US" i="1" dirty="0" smtClean="0"/>
              <a:t>how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Developer specifies the computation that needs to be performed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Execution framework (</a:t>
            </a:r>
            <a:r>
              <a:rPr lang="ja-JP" altLang="en-US" dirty="0" smtClean="0">
                <a:latin typeface="Arial"/>
              </a:rPr>
              <a:t>“</a:t>
            </a:r>
            <a:r>
              <a:rPr lang="en-US" dirty="0" smtClean="0"/>
              <a:t>runtime</a:t>
            </a:r>
            <a:r>
              <a:rPr lang="ja-JP" altLang="en-US" dirty="0" smtClean="0">
                <a:latin typeface="Arial"/>
              </a:rPr>
              <a:t>”</a:t>
            </a:r>
            <a:r>
              <a:rPr lang="en-US" dirty="0" smtClean="0"/>
              <a:t>) handles actual execution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3352800" y="5715000"/>
            <a:ext cx="227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Similar to SQL!!</a:t>
            </a:r>
          </a:p>
        </p:txBody>
      </p:sp>
    </p:spTree>
    <p:extLst>
      <p:ext uri="{BB962C8B-B14F-4D97-AF65-F5344CB8AC3E}">
        <p14:creationId xmlns:p14="http://schemas.microsoft.com/office/powerpoint/2010/main" val="48683008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Typical Large-Data Problem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Iterate over a large number of records</a:t>
            </a:r>
          </a:p>
          <a:p>
            <a:pPr eaLnBrk="1" hangingPunct="1">
              <a:defRPr/>
            </a:pPr>
            <a:r>
              <a:rPr lang="en-US" smtClean="0"/>
              <a:t>Extract something of interest from each</a:t>
            </a:r>
          </a:p>
          <a:p>
            <a:pPr eaLnBrk="1" hangingPunct="1">
              <a:defRPr/>
            </a:pPr>
            <a:r>
              <a:rPr lang="en-US" smtClean="0"/>
              <a:t>Shuffle and sort intermediate results</a:t>
            </a:r>
          </a:p>
          <a:p>
            <a:pPr eaLnBrk="1" hangingPunct="1">
              <a:defRPr/>
            </a:pPr>
            <a:r>
              <a:rPr lang="en-US" smtClean="0"/>
              <a:t>Aggregate intermediate results</a:t>
            </a:r>
          </a:p>
          <a:p>
            <a:pPr eaLnBrk="1" hangingPunct="1">
              <a:defRPr/>
            </a:pPr>
            <a:r>
              <a:rPr lang="en-US" smtClean="0"/>
              <a:t>Generate final output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14400" y="5029200"/>
            <a:ext cx="7467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  <a:latin typeface="Calibri" charset="0"/>
              </a:rPr>
              <a:t>Key idea: provide a functional abstraction for these two operations – MapReduce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rot="816188">
            <a:off x="120650" y="1484313"/>
            <a:ext cx="1065213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Calibri" charset="0"/>
              </a:rPr>
              <a:t>Map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 rot="-811533">
            <a:off x="4330700" y="2695575"/>
            <a:ext cx="1592263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Calibri" charset="0"/>
              </a:rPr>
              <a:t>Reduce</a:t>
            </a:r>
          </a:p>
        </p:txBody>
      </p:sp>
      <p:sp>
        <p:nvSpPr>
          <p:cNvPr id="35846" name="TextBox 2"/>
          <p:cNvSpPr txBox="1">
            <a:spLocks noChangeArrowheads="1"/>
          </p:cNvSpPr>
          <p:nvPr/>
        </p:nvSpPr>
        <p:spPr bwMode="auto">
          <a:xfrm>
            <a:off x="0" y="6611938"/>
            <a:ext cx="31242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1"/>
                </a:solidFill>
                <a:latin typeface="Calibri" charset="0"/>
              </a:rPr>
              <a:t>(Dean and Ghemawat, OSDI 2004)</a:t>
            </a:r>
          </a:p>
        </p:txBody>
      </p:sp>
    </p:spTree>
    <p:extLst>
      <p:ext uri="{BB962C8B-B14F-4D97-AF65-F5344CB8AC3E}">
        <p14:creationId xmlns:p14="http://schemas.microsoft.com/office/powerpoint/2010/main" val="41377832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7"/>
          <p:cNvSpPr>
            <a:spLocks noChangeArrowheads="1"/>
          </p:cNvSpPr>
          <p:nvPr/>
        </p:nvSpPr>
        <p:spPr bwMode="auto">
          <a:xfrm>
            <a:off x="3331329" y="21717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4017129" y="21717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9" name="Oval 17"/>
          <p:cNvSpPr>
            <a:spLocks noChangeArrowheads="1"/>
          </p:cNvSpPr>
          <p:nvPr/>
        </p:nvSpPr>
        <p:spPr bwMode="auto">
          <a:xfrm>
            <a:off x="4702929" y="21717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0" name="Oval 21"/>
          <p:cNvSpPr>
            <a:spLocks noChangeArrowheads="1"/>
          </p:cNvSpPr>
          <p:nvPr/>
        </p:nvSpPr>
        <p:spPr bwMode="auto">
          <a:xfrm>
            <a:off x="5388729" y="21717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1" name="Oval 25"/>
          <p:cNvSpPr>
            <a:spLocks noChangeArrowheads="1"/>
          </p:cNvSpPr>
          <p:nvPr/>
        </p:nvSpPr>
        <p:spPr bwMode="auto">
          <a:xfrm>
            <a:off x="6074529" y="21717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2743200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3407529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3443288" y="4495800"/>
            <a:ext cx="29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g</a:t>
            </a:r>
          </a:p>
        </p:txBody>
      </p:sp>
      <p:cxnSp>
        <p:nvCxnSpPr>
          <p:cNvPr id="41" name="Straight Arrow Connector 37"/>
          <p:cNvCxnSpPr>
            <a:cxnSpLocks noChangeShapeType="1"/>
            <a:endCxn id="40" idx="1"/>
          </p:cNvCxnSpPr>
          <p:nvPr/>
        </p:nvCxnSpPr>
        <p:spPr bwMode="auto">
          <a:xfrm rot="5400000" flipH="1" flipV="1">
            <a:off x="2937669" y="4675981"/>
            <a:ext cx="501650" cy="509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Arrow Connector 50"/>
          <p:cNvCxnSpPr>
            <a:cxnSpLocks noChangeShapeType="1"/>
          </p:cNvCxnSpPr>
          <p:nvPr/>
        </p:nvCxnSpPr>
        <p:spPr bwMode="auto">
          <a:xfrm rot="5400000">
            <a:off x="3402807" y="4301331"/>
            <a:ext cx="3810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51"/>
          <p:cNvCxnSpPr>
            <a:cxnSpLocks noChangeShapeType="1"/>
            <a:stCxn id="40" idx="2"/>
          </p:cNvCxnSpPr>
          <p:nvPr/>
        </p:nvCxnSpPr>
        <p:spPr bwMode="auto">
          <a:xfrm rot="16200000" flipH="1">
            <a:off x="3435351" y="5019675"/>
            <a:ext cx="31591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4093329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6" name="TextBox 53"/>
          <p:cNvSpPr txBox="1">
            <a:spLocks noChangeArrowheads="1"/>
          </p:cNvSpPr>
          <p:nvPr/>
        </p:nvSpPr>
        <p:spPr bwMode="auto">
          <a:xfrm>
            <a:off x="4129088" y="4495800"/>
            <a:ext cx="29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g</a:t>
            </a:r>
          </a:p>
        </p:txBody>
      </p:sp>
      <p:cxnSp>
        <p:nvCxnSpPr>
          <p:cNvPr id="47" name="Straight Arrow Connector 54"/>
          <p:cNvCxnSpPr>
            <a:cxnSpLocks noChangeShapeType="1"/>
            <a:endCxn id="46" idx="1"/>
          </p:cNvCxnSpPr>
          <p:nvPr/>
        </p:nvCxnSpPr>
        <p:spPr bwMode="auto">
          <a:xfrm rot="5400000" flipH="1" flipV="1">
            <a:off x="3612357" y="4664868"/>
            <a:ext cx="501650" cy="531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55"/>
          <p:cNvCxnSpPr>
            <a:cxnSpLocks noChangeShapeType="1"/>
          </p:cNvCxnSpPr>
          <p:nvPr/>
        </p:nvCxnSpPr>
        <p:spPr bwMode="auto">
          <a:xfrm rot="5400000">
            <a:off x="4088607" y="4301331"/>
            <a:ext cx="3810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56"/>
          <p:cNvCxnSpPr>
            <a:cxnSpLocks noChangeShapeType="1"/>
            <a:stCxn id="46" idx="2"/>
          </p:cNvCxnSpPr>
          <p:nvPr/>
        </p:nvCxnSpPr>
        <p:spPr bwMode="auto">
          <a:xfrm rot="16200000" flipH="1">
            <a:off x="4121151" y="5019675"/>
            <a:ext cx="31591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Rectangle 18"/>
          <p:cNvSpPr>
            <a:spLocks noChangeArrowheads="1"/>
          </p:cNvSpPr>
          <p:nvPr/>
        </p:nvSpPr>
        <p:spPr bwMode="auto">
          <a:xfrm>
            <a:off x="4779129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2" name="TextBox 57"/>
          <p:cNvSpPr txBox="1">
            <a:spLocks noChangeArrowheads="1"/>
          </p:cNvSpPr>
          <p:nvPr/>
        </p:nvSpPr>
        <p:spPr bwMode="auto">
          <a:xfrm>
            <a:off x="4814888" y="4495800"/>
            <a:ext cx="29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g</a:t>
            </a:r>
          </a:p>
        </p:txBody>
      </p:sp>
      <p:cxnSp>
        <p:nvCxnSpPr>
          <p:cNvPr id="53" name="Straight Arrow Connector 58"/>
          <p:cNvCxnSpPr>
            <a:cxnSpLocks noChangeShapeType="1"/>
            <a:endCxn id="52" idx="1"/>
          </p:cNvCxnSpPr>
          <p:nvPr/>
        </p:nvCxnSpPr>
        <p:spPr bwMode="auto">
          <a:xfrm rot="5400000" flipH="1" flipV="1">
            <a:off x="4298157" y="4664868"/>
            <a:ext cx="501650" cy="531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Arrow Connector 59"/>
          <p:cNvCxnSpPr>
            <a:cxnSpLocks noChangeShapeType="1"/>
          </p:cNvCxnSpPr>
          <p:nvPr/>
        </p:nvCxnSpPr>
        <p:spPr bwMode="auto">
          <a:xfrm rot="5400000">
            <a:off x="4774407" y="4301331"/>
            <a:ext cx="3810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Arrow Connector 60"/>
          <p:cNvCxnSpPr>
            <a:cxnSpLocks noChangeShapeType="1"/>
            <a:stCxn id="52" idx="2"/>
          </p:cNvCxnSpPr>
          <p:nvPr/>
        </p:nvCxnSpPr>
        <p:spPr bwMode="auto">
          <a:xfrm rot="16200000" flipH="1">
            <a:off x="4806951" y="5019675"/>
            <a:ext cx="31591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5464929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8" name="TextBox 61"/>
          <p:cNvSpPr txBox="1">
            <a:spLocks noChangeArrowheads="1"/>
          </p:cNvSpPr>
          <p:nvPr/>
        </p:nvSpPr>
        <p:spPr bwMode="auto">
          <a:xfrm>
            <a:off x="5500688" y="4495800"/>
            <a:ext cx="29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g</a:t>
            </a:r>
          </a:p>
        </p:txBody>
      </p:sp>
      <p:cxnSp>
        <p:nvCxnSpPr>
          <p:cNvPr id="59" name="Straight Arrow Connector 62"/>
          <p:cNvCxnSpPr>
            <a:cxnSpLocks noChangeShapeType="1"/>
            <a:endCxn id="58" idx="1"/>
          </p:cNvCxnSpPr>
          <p:nvPr/>
        </p:nvCxnSpPr>
        <p:spPr bwMode="auto">
          <a:xfrm rot="5400000" flipH="1" flipV="1">
            <a:off x="4983957" y="4664868"/>
            <a:ext cx="501650" cy="531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Arrow Connector 63"/>
          <p:cNvCxnSpPr>
            <a:cxnSpLocks noChangeShapeType="1"/>
          </p:cNvCxnSpPr>
          <p:nvPr/>
        </p:nvCxnSpPr>
        <p:spPr bwMode="auto">
          <a:xfrm rot="5400000">
            <a:off x="5460207" y="4301331"/>
            <a:ext cx="3810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Arrow Connector 64"/>
          <p:cNvCxnSpPr>
            <a:cxnSpLocks noChangeShapeType="1"/>
            <a:stCxn id="58" idx="2"/>
          </p:cNvCxnSpPr>
          <p:nvPr/>
        </p:nvCxnSpPr>
        <p:spPr bwMode="auto">
          <a:xfrm rot="16200000" flipH="1">
            <a:off x="5492751" y="5019675"/>
            <a:ext cx="31591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6150729" y="5181600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4" name="TextBox 65"/>
          <p:cNvSpPr txBox="1">
            <a:spLocks noChangeArrowheads="1"/>
          </p:cNvSpPr>
          <p:nvPr/>
        </p:nvSpPr>
        <p:spPr bwMode="auto">
          <a:xfrm>
            <a:off x="6186488" y="4495800"/>
            <a:ext cx="293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g</a:t>
            </a:r>
          </a:p>
        </p:txBody>
      </p:sp>
      <p:cxnSp>
        <p:nvCxnSpPr>
          <p:cNvPr id="65" name="Straight Arrow Connector 66"/>
          <p:cNvCxnSpPr>
            <a:cxnSpLocks noChangeShapeType="1"/>
            <a:endCxn id="64" idx="1"/>
          </p:cNvCxnSpPr>
          <p:nvPr/>
        </p:nvCxnSpPr>
        <p:spPr bwMode="auto">
          <a:xfrm rot="5400000" flipH="1" flipV="1">
            <a:off x="5669757" y="4664868"/>
            <a:ext cx="501650" cy="531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Arrow Connector 67"/>
          <p:cNvCxnSpPr>
            <a:cxnSpLocks noChangeShapeType="1"/>
          </p:cNvCxnSpPr>
          <p:nvPr/>
        </p:nvCxnSpPr>
        <p:spPr bwMode="auto">
          <a:xfrm rot="5400000">
            <a:off x="6146007" y="4301331"/>
            <a:ext cx="3810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Arrow Connector 68"/>
          <p:cNvCxnSpPr>
            <a:cxnSpLocks noChangeShapeType="1"/>
            <a:stCxn id="64" idx="2"/>
          </p:cNvCxnSpPr>
          <p:nvPr/>
        </p:nvCxnSpPr>
        <p:spPr bwMode="auto">
          <a:xfrm rot="16200000" flipH="1">
            <a:off x="6178551" y="5019675"/>
            <a:ext cx="315912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Oval 7"/>
          <p:cNvSpPr>
            <a:spLocks noChangeArrowheads="1"/>
          </p:cNvSpPr>
          <p:nvPr/>
        </p:nvSpPr>
        <p:spPr bwMode="auto">
          <a:xfrm>
            <a:off x="3331329" y="3581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4" name="Oval 7"/>
          <p:cNvSpPr>
            <a:spLocks noChangeArrowheads="1"/>
          </p:cNvSpPr>
          <p:nvPr/>
        </p:nvSpPr>
        <p:spPr bwMode="auto">
          <a:xfrm>
            <a:off x="4017129" y="3581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5" name="Oval 7"/>
          <p:cNvSpPr>
            <a:spLocks noChangeArrowheads="1"/>
          </p:cNvSpPr>
          <p:nvPr/>
        </p:nvSpPr>
        <p:spPr bwMode="auto">
          <a:xfrm>
            <a:off x="4702929" y="3581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6" name="Oval 7"/>
          <p:cNvSpPr>
            <a:spLocks noChangeArrowheads="1"/>
          </p:cNvSpPr>
          <p:nvPr/>
        </p:nvSpPr>
        <p:spPr bwMode="auto">
          <a:xfrm>
            <a:off x="5388729" y="3581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7" name="Oval 7"/>
          <p:cNvSpPr>
            <a:spLocks noChangeArrowheads="1"/>
          </p:cNvSpPr>
          <p:nvPr/>
        </p:nvSpPr>
        <p:spPr bwMode="auto">
          <a:xfrm>
            <a:off x="6074529" y="35814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2" name="TextBox 12"/>
          <p:cNvSpPr txBox="1">
            <a:spLocks noChangeArrowheads="1"/>
          </p:cNvSpPr>
          <p:nvPr/>
        </p:nvSpPr>
        <p:spPr bwMode="auto">
          <a:xfrm>
            <a:off x="3471863" y="2976563"/>
            <a:ext cx="25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</a:t>
            </a:r>
          </a:p>
        </p:txBody>
      </p:sp>
      <p:cxnSp>
        <p:nvCxnSpPr>
          <p:cNvPr id="84" name="Straight Arrow Connector 50"/>
          <p:cNvCxnSpPr>
            <a:cxnSpLocks noChangeShapeType="1"/>
          </p:cNvCxnSpPr>
          <p:nvPr/>
        </p:nvCxnSpPr>
        <p:spPr bwMode="auto">
          <a:xfrm rot="16200000" flipH="1">
            <a:off x="3462337" y="2840038"/>
            <a:ext cx="2714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Arrow Connector 51"/>
          <p:cNvCxnSpPr>
            <a:cxnSpLocks noChangeShapeType="1"/>
            <a:stCxn id="82" idx="2"/>
          </p:cNvCxnSpPr>
          <p:nvPr/>
        </p:nvCxnSpPr>
        <p:spPr bwMode="auto">
          <a:xfrm rot="5400000">
            <a:off x="3479800" y="3462338"/>
            <a:ext cx="2365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TextBox 53"/>
          <p:cNvSpPr txBox="1">
            <a:spLocks noChangeArrowheads="1"/>
          </p:cNvSpPr>
          <p:nvPr/>
        </p:nvSpPr>
        <p:spPr bwMode="auto">
          <a:xfrm>
            <a:off x="4157663" y="2976563"/>
            <a:ext cx="25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</a:t>
            </a:r>
          </a:p>
        </p:txBody>
      </p:sp>
      <p:cxnSp>
        <p:nvCxnSpPr>
          <p:cNvPr id="88" name="Straight Arrow Connector 55"/>
          <p:cNvCxnSpPr>
            <a:cxnSpLocks noChangeShapeType="1"/>
          </p:cNvCxnSpPr>
          <p:nvPr/>
        </p:nvCxnSpPr>
        <p:spPr bwMode="auto">
          <a:xfrm rot="16200000" flipH="1">
            <a:off x="4148137" y="2840038"/>
            <a:ext cx="2714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Straight Arrow Connector 56"/>
          <p:cNvCxnSpPr>
            <a:cxnSpLocks noChangeShapeType="1"/>
            <a:stCxn id="86" idx="2"/>
          </p:cNvCxnSpPr>
          <p:nvPr/>
        </p:nvCxnSpPr>
        <p:spPr bwMode="auto">
          <a:xfrm rot="5400000">
            <a:off x="4165600" y="3462338"/>
            <a:ext cx="2365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TextBox 57"/>
          <p:cNvSpPr txBox="1">
            <a:spLocks noChangeArrowheads="1"/>
          </p:cNvSpPr>
          <p:nvPr/>
        </p:nvSpPr>
        <p:spPr bwMode="auto">
          <a:xfrm>
            <a:off x="4843463" y="2976563"/>
            <a:ext cx="25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</a:t>
            </a:r>
          </a:p>
        </p:txBody>
      </p:sp>
      <p:cxnSp>
        <p:nvCxnSpPr>
          <p:cNvPr id="92" name="Straight Arrow Connector 59"/>
          <p:cNvCxnSpPr>
            <a:cxnSpLocks noChangeShapeType="1"/>
          </p:cNvCxnSpPr>
          <p:nvPr/>
        </p:nvCxnSpPr>
        <p:spPr bwMode="auto">
          <a:xfrm rot="16200000" flipH="1">
            <a:off x="4833937" y="2840038"/>
            <a:ext cx="2714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Straight Arrow Connector 60"/>
          <p:cNvCxnSpPr>
            <a:cxnSpLocks noChangeShapeType="1"/>
            <a:stCxn id="90" idx="2"/>
          </p:cNvCxnSpPr>
          <p:nvPr/>
        </p:nvCxnSpPr>
        <p:spPr bwMode="auto">
          <a:xfrm rot="5400000">
            <a:off x="4851400" y="3462338"/>
            <a:ext cx="2365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4" name="TextBox 61"/>
          <p:cNvSpPr txBox="1">
            <a:spLocks noChangeArrowheads="1"/>
          </p:cNvSpPr>
          <p:nvPr/>
        </p:nvSpPr>
        <p:spPr bwMode="auto">
          <a:xfrm>
            <a:off x="5529263" y="2976563"/>
            <a:ext cx="25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</a:t>
            </a:r>
          </a:p>
        </p:txBody>
      </p:sp>
      <p:cxnSp>
        <p:nvCxnSpPr>
          <p:cNvPr id="96" name="Straight Arrow Connector 63"/>
          <p:cNvCxnSpPr>
            <a:cxnSpLocks noChangeShapeType="1"/>
          </p:cNvCxnSpPr>
          <p:nvPr/>
        </p:nvCxnSpPr>
        <p:spPr bwMode="auto">
          <a:xfrm rot="16200000" flipH="1">
            <a:off x="5519737" y="2840038"/>
            <a:ext cx="2714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Straight Arrow Connector 64"/>
          <p:cNvCxnSpPr>
            <a:cxnSpLocks noChangeShapeType="1"/>
            <a:stCxn id="94" idx="2"/>
          </p:cNvCxnSpPr>
          <p:nvPr/>
        </p:nvCxnSpPr>
        <p:spPr bwMode="auto">
          <a:xfrm rot="5400000">
            <a:off x="5537200" y="3462338"/>
            <a:ext cx="2365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TextBox 65"/>
          <p:cNvSpPr txBox="1">
            <a:spLocks noChangeArrowheads="1"/>
          </p:cNvSpPr>
          <p:nvPr/>
        </p:nvSpPr>
        <p:spPr bwMode="auto">
          <a:xfrm>
            <a:off x="6215063" y="2976563"/>
            <a:ext cx="25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</a:t>
            </a:r>
          </a:p>
        </p:txBody>
      </p:sp>
      <p:cxnSp>
        <p:nvCxnSpPr>
          <p:cNvPr id="100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6205537" y="2840038"/>
            <a:ext cx="271463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Arrow Connector 68"/>
          <p:cNvCxnSpPr>
            <a:cxnSpLocks noChangeShapeType="1"/>
            <a:stCxn id="98" idx="2"/>
          </p:cNvCxnSpPr>
          <p:nvPr/>
        </p:nvCxnSpPr>
        <p:spPr bwMode="auto">
          <a:xfrm rot="5400000">
            <a:off x="6223000" y="3462338"/>
            <a:ext cx="23653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990600" y="2895600"/>
            <a:ext cx="852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Calibri" charset="0"/>
              </a:rPr>
              <a:t>Map</a:t>
            </a: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1000125" y="4343400"/>
            <a:ext cx="80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Calibri" charset="0"/>
              </a:rPr>
              <a:t>Fold</a:t>
            </a:r>
          </a:p>
        </p:txBody>
      </p:sp>
      <p:sp>
        <p:nvSpPr>
          <p:cNvPr id="56" name="Title 55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smtClean="0"/>
              <a:t>Roots in Functional Programming</a:t>
            </a:r>
          </a:p>
        </p:txBody>
      </p:sp>
    </p:spTree>
    <p:extLst>
      <p:ext uri="{BB962C8B-B14F-4D97-AF65-F5344CB8AC3E}">
        <p14:creationId xmlns:p14="http://schemas.microsoft.com/office/powerpoint/2010/main" val="29216720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/>
      <p:bldP spid="52" grpId="0"/>
      <p:bldP spid="58" grpId="0"/>
      <p:bldP spid="64" grpId="0"/>
      <p:bldP spid="82" grpId="0"/>
      <p:bldP spid="86" grpId="0"/>
      <p:bldP spid="90" grpId="0"/>
      <p:bldP spid="94" grpId="0"/>
      <p:bldP spid="98" grpId="0"/>
      <p:bldP spid="146" grpId="0"/>
      <p:bldP spid="1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NoSQL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719" t="8941" r="3229" b="9288"/>
          <a:stretch/>
        </p:blipFill>
        <p:spPr>
          <a:xfrm>
            <a:off x="4724400" y="838200"/>
            <a:ext cx="4089400" cy="57023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1752600"/>
            <a:ext cx="3219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“Geek and Poke”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5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MapReduce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Programmers specify two functions: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solidFill>
                  <a:srgbClr val="FF0000"/>
                </a:solidFill>
                <a:latin typeface="Times New Roman" charset="0"/>
                <a:cs typeface="Arial" charset="0"/>
              </a:rPr>
              <a:t>map</a:t>
            </a:r>
            <a:r>
              <a:rPr lang="en-US">
                <a:latin typeface="Times New Roman" charset="0"/>
                <a:cs typeface="Arial" charset="0"/>
              </a:rPr>
              <a:t> (k, v) → &lt;k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solidFill>
                  <a:srgbClr val="FF0000"/>
                </a:solidFill>
                <a:latin typeface="Times New Roman" charset="0"/>
                <a:cs typeface="Arial" charset="0"/>
              </a:rPr>
              <a:t>reduce</a:t>
            </a:r>
            <a:r>
              <a:rPr lang="en-US">
                <a:latin typeface="Times New Roman" charset="0"/>
                <a:cs typeface="Arial" charset="0"/>
              </a:rPr>
              <a:t> (k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) → &lt;k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imes New Roman" charset="0"/>
                <a:cs typeface="Arial" charset="0"/>
              </a:rPr>
              <a:t>All values with the same key are sent to the same reducer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The execution framework handles everything else…</a:t>
            </a:r>
          </a:p>
        </p:txBody>
      </p:sp>
    </p:spTree>
    <p:extLst>
      <p:ext uri="{BB962C8B-B14F-4D97-AF65-F5344CB8AC3E}">
        <p14:creationId xmlns:p14="http://schemas.microsoft.com/office/powerpoint/2010/main" val="221990880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2644776" y="3032125"/>
            <a:ext cx="2730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rot="5400000">
            <a:off x="3938588" y="3032125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</p:cNvCxnSpPr>
          <p:nvPr/>
        </p:nvCxnSpPr>
        <p:spPr bwMode="auto">
          <a:xfrm rot="5400000">
            <a:off x="5233988" y="3032125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Arrow Connector 53"/>
          <p:cNvCxnSpPr>
            <a:cxnSpLocks noChangeShapeType="1"/>
          </p:cNvCxnSpPr>
          <p:nvPr/>
        </p:nvCxnSpPr>
        <p:spPr bwMode="auto">
          <a:xfrm rot="5400000">
            <a:off x="6605588" y="3032125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72"/>
          <p:cNvCxnSpPr>
            <a:cxnSpLocks noChangeShapeType="1"/>
          </p:cNvCxnSpPr>
          <p:nvPr/>
        </p:nvCxnSpPr>
        <p:spPr bwMode="auto">
          <a:xfrm rot="5400000">
            <a:off x="3047207" y="4456906"/>
            <a:ext cx="5334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" name="Straight Arrow Connector 74"/>
          <p:cNvCxnSpPr>
            <a:cxnSpLocks noChangeShapeType="1"/>
          </p:cNvCxnSpPr>
          <p:nvPr/>
        </p:nvCxnSpPr>
        <p:spPr bwMode="auto">
          <a:xfrm rot="5400000">
            <a:off x="3178175" y="55006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Straight Arrow Connector 78"/>
          <p:cNvCxnSpPr>
            <a:cxnSpLocks noChangeShapeType="1"/>
          </p:cNvCxnSpPr>
          <p:nvPr/>
        </p:nvCxnSpPr>
        <p:spPr bwMode="auto">
          <a:xfrm rot="5400000">
            <a:off x="4419601" y="4456112"/>
            <a:ext cx="5334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Straight Arrow Connector 79"/>
          <p:cNvCxnSpPr>
            <a:cxnSpLocks noChangeShapeType="1"/>
          </p:cNvCxnSpPr>
          <p:nvPr/>
        </p:nvCxnSpPr>
        <p:spPr bwMode="auto">
          <a:xfrm rot="5400000">
            <a:off x="4549775" y="55006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" name="Straight Arrow Connector 83"/>
          <p:cNvCxnSpPr>
            <a:cxnSpLocks noChangeShapeType="1"/>
          </p:cNvCxnSpPr>
          <p:nvPr/>
        </p:nvCxnSpPr>
        <p:spPr bwMode="auto">
          <a:xfrm rot="5400000">
            <a:off x="5714207" y="4456906"/>
            <a:ext cx="5334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Arrow Connector 84"/>
          <p:cNvCxnSpPr>
            <a:cxnSpLocks noChangeShapeType="1"/>
          </p:cNvCxnSpPr>
          <p:nvPr/>
        </p:nvCxnSpPr>
        <p:spPr bwMode="auto">
          <a:xfrm rot="5400000">
            <a:off x="5845175" y="55006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30" name="Rectangle 7"/>
          <p:cNvSpPr>
            <a:spLocks noChangeArrowheads="1"/>
          </p:cNvSpPr>
          <p:nvPr/>
        </p:nvSpPr>
        <p:spPr bwMode="auto">
          <a:xfrm>
            <a:off x="6324600" y="2286000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4631" name="Straight Arrow Connector 27"/>
          <p:cNvCxnSpPr>
            <a:cxnSpLocks noChangeShapeType="1"/>
          </p:cNvCxnSpPr>
          <p:nvPr/>
        </p:nvCxnSpPr>
        <p:spPr bwMode="auto">
          <a:xfrm rot="16200000" flipH="1">
            <a:off x="6019800" y="1600200"/>
            <a:ext cx="6096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26" name="Rectangle 4"/>
          <p:cNvSpPr>
            <a:spLocks noChangeArrowheads="1"/>
          </p:cNvSpPr>
          <p:nvPr/>
        </p:nvSpPr>
        <p:spPr bwMode="auto">
          <a:xfrm>
            <a:off x="2362200" y="2286000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4627" name="Straight Arrow Connector 20"/>
          <p:cNvCxnSpPr>
            <a:cxnSpLocks noChangeShapeType="1"/>
          </p:cNvCxnSpPr>
          <p:nvPr/>
        </p:nvCxnSpPr>
        <p:spPr bwMode="auto">
          <a:xfrm rot="5400000">
            <a:off x="2819400" y="1600200"/>
            <a:ext cx="6096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23" name="Rectangle 5"/>
          <p:cNvSpPr>
            <a:spLocks noChangeArrowheads="1"/>
          </p:cNvSpPr>
          <p:nvPr/>
        </p:nvSpPr>
        <p:spPr bwMode="auto">
          <a:xfrm>
            <a:off x="3657600" y="2286000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4624" name="Straight Arrow Connector 22"/>
          <p:cNvCxnSpPr>
            <a:cxnSpLocks noChangeShapeType="1"/>
          </p:cNvCxnSpPr>
          <p:nvPr/>
        </p:nvCxnSpPr>
        <p:spPr bwMode="auto">
          <a:xfrm rot="5400000">
            <a:off x="3771900" y="1866900"/>
            <a:ext cx="6096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4953000" y="2286000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4621" name="Straight Arrow Connector 28"/>
          <p:cNvCxnSpPr>
            <a:cxnSpLocks noChangeShapeType="1"/>
          </p:cNvCxnSpPr>
          <p:nvPr/>
        </p:nvCxnSpPr>
        <p:spPr bwMode="auto">
          <a:xfrm rot="16200000" flipH="1">
            <a:off x="4991100" y="1866900"/>
            <a:ext cx="6096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1981200" y="3505200"/>
            <a:ext cx="548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bg2"/>
                </a:solidFill>
              </a:rPr>
              <a:t>Shuffle and Sort: aggregate values by keys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2743200" y="4724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4114800" y="4724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5562600" y="4724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grpSp>
        <p:nvGrpSpPr>
          <p:cNvPr id="2" name="Group 113"/>
          <p:cNvGrpSpPr>
            <a:grpSpLocks/>
          </p:cNvGrpSpPr>
          <p:nvPr/>
        </p:nvGrpSpPr>
        <p:grpSpPr bwMode="auto">
          <a:xfrm>
            <a:off x="3033713" y="1219200"/>
            <a:ext cx="3281362" cy="400050"/>
            <a:chOff x="3033713" y="1219200"/>
            <a:chExt cx="3282036" cy="400110"/>
          </a:xfrm>
        </p:grpSpPr>
        <p:sp>
          <p:nvSpPr>
            <p:cNvPr id="42085" name="Rectangle 56"/>
            <p:cNvSpPr>
              <a:spLocks noChangeArrowheads="1"/>
            </p:cNvSpPr>
            <p:nvPr/>
          </p:nvSpPr>
          <p:spPr bwMode="auto">
            <a:xfrm>
              <a:off x="3079069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6" name="Rectangle 102"/>
            <p:cNvSpPr>
              <a:spLocks noChangeArrowheads="1"/>
            </p:cNvSpPr>
            <p:nvPr/>
          </p:nvSpPr>
          <p:spPr bwMode="auto">
            <a:xfrm>
              <a:off x="3612430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7" name="Rectangle 109"/>
            <p:cNvSpPr>
              <a:spLocks noChangeArrowheads="1"/>
            </p:cNvSpPr>
            <p:nvPr/>
          </p:nvSpPr>
          <p:spPr bwMode="auto">
            <a:xfrm>
              <a:off x="4145792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8" name="Rectangle 116"/>
            <p:cNvSpPr>
              <a:spLocks noChangeArrowheads="1"/>
            </p:cNvSpPr>
            <p:nvPr/>
          </p:nvSpPr>
          <p:spPr bwMode="auto">
            <a:xfrm>
              <a:off x="4679154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9" name="Rectangle 123"/>
            <p:cNvSpPr>
              <a:spLocks noChangeArrowheads="1"/>
            </p:cNvSpPr>
            <p:nvPr/>
          </p:nvSpPr>
          <p:spPr bwMode="auto">
            <a:xfrm>
              <a:off x="5212515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90" name="Rectangle 130"/>
            <p:cNvSpPr>
              <a:spLocks noChangeArrowheads="1"/>
            </p:cNvSpPr>
            <p:nvPr/>
          </p:nvSpPr>
          <p:spPr bwMode="auto">
            <a:xfrm>
              <a:off x="5745877" y="1243331"/>
              <a:ext cx="22858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91" name="TextBox 57"/>
            <p:cNvSpPr txBox="1">
              <a:spLocks noChangeArrowheads="1"/>
            </p:cNvSpPr>
            <p:nvPr/>
          </p:nvSpPr>
          <p:spPr bwMode="auto">
            <a:xfrm>
              <a:off x="3033713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2" name="TextBox 103"/>
            <p:cNvSpPr txBox="1">
              <a:spLocks noChangeArrowheads="1"/>
            </p:cNvSpPr>
            <p:nvPr/>
          </p:nvSpPr>
          <p:spPr bwMode="auto">
            <a:xfrm>
              <a:off x="3567075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3" name="TextBox 110"/>
            <p:cNvSpPr txBox="1">
              <a:spLocks noChangeArrowheads="1"/>
            </p:cNvSpPr>
            <p:nvPr/>
          </p:nvSpPr>
          <p:spPr bwMode="auto">
            <a:xfrm>
              <a:off x="4100436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4" name="TextBox 117"/>
            <p:cNvSpPr txBox="1">
              <a:spLocks noChangeArrowheads="1"/>
            </p:cNvSpPr>
            <p:nvPr/>
          </p:nvSpPr>
          <p:spPr bwMode="auto">
            <a:xfrm>
              <a:off x="4633798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4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5" name="TextBox 124"/>
            <p:cNvSpPr txBox="1">
              <a:spLocks noChangeArrowheads="1"/>
            </p:cNvSpPr>
            <p:nvPr/>
          </p:nvSpPr>
          <p:spPr bwMode="auto">
            <a:xfrm>
              <a:off x="5167160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6" name="TextBox 131"/>
            <p:cNvSpPr txBox="1">
              <a:spLocks noChangeArrowheads="1"/>
            </p:cNvSpPr>
            <p:nvPr/>
          </p:nvSpPr>
          <p:spPr bwMode="auto">
            <a:xfrm>
              <a:off x="5700521" y="1219200"/>
              <a:ext cx="388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k</a:t>
              </a:r>
              <a:r>
                <a:rPr lang="en-US" sz="2000" baseline="-25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7" name="Rectangle 58"/>
            <p:cNvSpPr>
              <a:spLocks noChangeArrowheads="1"/>
            </p:cNvSpPr>
            <p:nvPr/>
          </p:nvSpPr>
          <p:spPr bwMode="auto">
            <a:xfrm>
              <a:off x="3307652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98" name="TextBox 59"/>
            <p:cNvSpPr txBox="1">
              <a:spLocks noChangeArrowheads="1"/>
            </p:cNvSpPr>
            <p:nvPr/>
          </p:nvSpPr>
          <p:spPr bwMode="auto">
            <a:xfrm>
              <a:off x="3262297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99" name="Rectangle 100"/>
            <p:cNvSpPr>
              <a:spLocks noChangeArrowheads="1"/>
            </p:cNvSpPr>
            <p:nvPr/>
          </p:nvSpPr>
          <p:spPr bwMode="auto">
            <a:xfrm>
              <a:off x="3841014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100" name="TextBox 101"/>
            <p:cNvSpPr txBox="1">
              <a:spLocks noChangeArrowheads="1"/>
            </p:cNvSpPr>
            <p:nvPr/>
          </p:nvSpPr>
          <p:spPr bwMode="auto">
            <a:xfrm>
              <a:off x="3795658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101" name="Rectangle 107"/>
            <p:cNvSpPr>
              <a:spLocks noChangeArrowheads="1"/>
            </p:cNvSpPr>
            <p:nvPr/>
          </p:nvSpPr>
          <p:spPr bwMode="auto">
            <a:xfrm>
              <a:off x="4374376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102" name="TextBox 108"/>
            <p:cNvSpPr txBox="1">
              <a:spLocks noChangeArrowheads="1"/>
            </p:cNvSpPr>
            <p:nvPr/>
          </p:nvSpPr>
          <p:spPr bwMode="auto">
            <a:xfrm>
              <a:off x="4329020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103" name="Rectangle 114"/>
            <p:cNvSpPr>
              <a:spLocks noChangeArrowheads="1"/>
            </p:cNvSpPr>
            <p:nvPr/>
          </p:nvSpPr>
          <p:spPr bwMode="auto">
            <a:xfrm>
              <a:off x="4907737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104" name="TextBox 115"/>
            <p:cNvSpPr txBox="1">
              <a:spLocks noChangeArrowheads="1"/>
            </p:cNvSpPr>
            <p:nvPr/>
          </p:nvSpPr>
          <p:spPr bwMode="auto">
            <a:xfrm>
              <a:off x="4862382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4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105" name="Rectangle 121"/>
            <p:cNvSpPr>
              <a:spLocks noChangeArrowheads="1"/>
            </p:cNvSpPr>
            <p:nvPr/>
          </p:nvSpPr>
          <p:spPr bwMode="auto">
            <a:xfrm>
              <a:off x="5441099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106" name="TextBox 122"/>
            <p:cNvSpPr txBox="1">
              <a:spLocks noChangeArrowheads="1"/>
            </p:cNvSpPr>
            <p:nvPr/>
          </p:nvSpPr>
          <p:spPr bwMode="auto">
            <a:xfrm>
              <a:off x="5395743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107" name="Rectangle 128"/>
            <p:cNvSpPr>
              <a:spLocks noChangeArrowheads="1"/>
            </p:cNvSpPr>
            <p:nvPr/>
          </p:nvSpPr>
          <p:spPr bwMode="auto">
            <a:xfrm>
              <a:off x="5974461" y="1243331"/>
              <a:ext cx="22858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108" name="TextBox 129"/>
            <p:cNvSpPr txBox="1">
              <a:spLocks noChangeArrowheads="1"/>
            </p:cNvSpPr>
            <p:nvPr/>
          </p:nvSpPr>
          <p:spPr bwMode="auto">
            <a:xfrm>
              <a:off x="5929105" y="1219200"/>
              <a:ext cx="3866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v</a:t>
              </a:r>
              <a:r>
                <a:rPr lang="en-US" sz="2000" baseline="-25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2266950" y="3200400"/>
            <a:ext cx="1060450" cy="400050"/>
            <a:chOff x="2266832" y="3200400"/>
            <a:chExt cx="1060867" cy="400110"/>
          </a:xfrm>
        </p:grpSpPr>
        <p:sp>
          <p:nvSpPr>
            <p:cNvPr id="42077" name="Rectangle 144"/>
            <p:cNvSpPr>
              <a:spLocks noChangeArrowheads="1"/>
            </p:cNvSpPr>
            <p:nvPr/>
          </p:nvSpPr>
          <p:spPr bwMode="auto">
            <a:xfrm>
              <a:off x="2794665" y="3224531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78" name="TextBox 145"/>
            <p:cNvSpPr txBox="1">
              <a:spLocks noChangeArrowheads="1"/>
            </p:cNvSpPr>
            <p:nvPr/>
          </p:nvSpPr>
          <p:spPr bwMode="auto">
            <a:xfrm>
              <a:off x="2759697" y="3200400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79" name="Rectangle 137"/>
            <p:cNvSpPr>
              <a:spLocks noChangeArrowheads="1"/>
            </p:cNvSpPr>
            <p:nvPr/>
          </p:nvSpPr>
          <p:spPr bwMode="auto">
            <a:xfrm>
              <a:off x="2296190" y="3224531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0" name="TextBox 138"/>
            <p:cNvSpPr txBox="1">
              <a:spLocks noChangeArrowheads="1"/>
            </p:cNvSpPr>
            <p:nvPr/>
          </p:nvSpPr>
          <p:spPr bwMode="auto">
            <a:xfrm>
              <a:off x="2266832" y="3200400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81" name="Rectangle 135"/>
            <p:cNvSpPr>
              <a:spLocks noChangeArrowheads="1"/>
            </p:cNvSpPr>
            <p:nvPr/>
          </p:nvSpPr>
          <p:spPr bwMode="auto">
            <a:xfrm>
              <a:off x="2524904" y="3224531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2" name="TextBox 136"/>
            <p:cNvSpPr txBox="1">
              <a:spLocks noChangeArrowheads="1"/>
            </p:cNvSpPr>
            <p:nvPr/>
          </p:nvSpPr>
          <p:spPr bwMode="auto">
            <a:xfrm>
              <a:off x="2514714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83" name="Rectangle 142"/>
            <p:cNvSpPr>
              <a:spLocks noChangeArrowheads="1"/>
            </p:cNvSpPr>
            <p:nvPr/>
          </p:nvSpPr>
          <p:spPr bwMode="auto">
            <a:xfrm>
              <a:off x="3023379" y="3224531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84" name="TextBox 143"/>
            <p:cNvSpPr txBox="1">
              <a:spLocks noChangeArrowheads="1"/>
            </p:cNvSpPr>
            <p:nvPr/>
          </p:nvSpPr>
          <p:spPr bwMode="auto">
            <a:xfrm>
              <a:off x="3013189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3568700" y="3200400"/>
            <a:ext cx="1054100" cy="400050"/>
            <a:chOff x="3569446" y="3200400"/>
            <a:chExt cx="1053653" cy="400110"/>
          </a:xfrm>
        </p:grpSpPr>
        <p:sp>
          <p:nvSpPr>
            <p:cNvPr id="42069" name="Rectangle 151"/>
            <p:cNvSpPr>
              <a:spLocks noChangeArrowheads="1"/>
            </p:cNvSpPr>
            <p:nvPr/>
          </p:nvSpPr>
          <p:spPr bwMode="auto">
            <a:xfrm>
              <a:off x="3591590" y="3224531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70" name="Rectangle 158"/>
            <p:cNvSpPr>
              <a:spLocks noChangeArrowheads="1"/>
            </p:cNvSpPr>
            <p:nvPr/>
          </p:nvSpPr>
          <p:spPr bwMode="auto">
            <a:xfrm>
              <a:off x="4090065" y="3224531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71" name="TextBox 152"/>
            <p:cNvSpPr txBox="1">
              <a:spLocks noChangeArrowheads="1"/>
            </p:cNvSpPr>
            <p:nvPr/>
          </p:nvSpPr>
          <p:spPr bwMode="auto">
            <a:xfrm>
              <a:off x="3569446" y="3200400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72" name="TextBox 159"/>
            <p:cNvSpPr txBox="1">
              <a:spLocks noChangeArrowheads="1"/>
            </p:cNvSpPr>
            <p:nvPr/>
          </p:nvSpPr>
          <p:spPr bwMode="auto">
            <a:xfrm>
              <a:off x="4067921" y="3200400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73" name="Rectangle 149"/>
            <p:cNvSpPr>
              <a:spLocks noChangeArrowheads="1"/>
            </p:cNvSpPr>
            <p:nvPr/>
          </p:nvSpPr>
          <p:spPr bwMode="auto">
            <a:xfrm>
              <a:off x="3820304" y="3224531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74" name="TextBox 150"/>
            <p:cNvSpPr txBox="1">
              <a:spLocks noChangeArrowheads="1"/>
            </p:cNvSpPr>
            <p:nvPr/>
          </p:nvSpPr>
          <p:spPr bwMode="auto">
            <a:xfrm>
              <a:off x="3810114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75" name="Rectangle 156"/>
            <p:cNvSpPr>
              <a:spLocks noChangeArrowheads="1"/>
            </p:cNvSpPr>
            <p:nvPr/>
          </p:nvSpPr>
          <p:spPr bwMode="auto">
            <a:xfrm>
              <a:off x="4318779" y="3224531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76" name="TextBox 157"/>
            <p:cNvSpPr txBox="1">
              <a:spLocks noChangeArrowheads="1"/>
            </p:cNvSpPr>
            <p:nvPr/>
          </p:nvSpPr>
          <p:spPr bwMode="auto">
            <a:xfrm>
              <a:off x="4308589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5" name="Group 116"/>
          <p:cNvGrpSpPr>
            <a:grpSpLocks/>
          </p:cNvGrpSpPr>
          <p:nvPr/>
        </p:nvGrpSpPr>
        <p:grpSpPr bwMode="auto">
          <a:xfrm>
            <a:off x="4857750" y="3200400"/>
            <a:ext cx="1054100" cy="400050"/>
            <a:chOff x="4857565" y="3200400"/>
            <a:chExt cx="1054719" cy="400110"/>
          </a:xfrm>
        </p:grpSpPr>
        <p:sp>
          <p:nvSpPr>
            <p:cNvPr id="42061" name="Rectangle 165"/>
            <p:cNvSpPr>
              <a:spLocks noChangeArrowheads="1"/>
            </p:cNvSpPr>
            <p:nvPr/>
          </p:nvSpPr>
          <p:spPr bwMode="auto">
            <a:xfrm>
              <a:off x="4886985" y="3224531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62" name="Rectangle 172"/>
            <p:cNvSpPr>
              <a:spLocks noChangeArrowheads="1"/>
            </p:cNvSpPr>
            <p:nvPr/>
          </p:nvSpPr>
          <p:spPr bwMode="auto">
            <a:xfrm>
              <a:off x="5379359" y="3224531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63" name="TextBox 166"/>
            <p:cNvSpPr txBox="1">
              <a:spLocks noChangeArrowheads="1"/>
            </p:cNvSpPr>
            <p:nvPr/>
          </p:nvSpPr>
          <p:spPr bwMode="auto">
            <a:xfrm>
              <a:off x="4857565" y="3200400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64" name="TextBox 173"/>
            <p:cNvSpPr txBox="1">
              <a:spLocks noChangeArrowheads="1"/>
            </p:cNvSpPr>
            <p:nvPr/>
          </p:nvSpPr>
          <p:spPr bwMode="auto">
            <a:xfrm>
              <a:off x="5353145" y="3200400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65" name="Rectangle 163"/>
            <p:cNvSpPr>
              <a:spLocks noChangeArrowheads="1"/>
            </p:cNvSpPr>
            <p:nvPr/>
          </p:nvSpPr>
          <p:spPr bwMode="auto">
            <a:xfrm>
              <a:off x="5115585" y="3224531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66" name="TextBox 164"/>
            <p:cNvSpPr txBox="1">
              <a:spLocks noChangeArrowheads="1"/>
            </p:cNvSpPr>
            <p:nvPr/>
          </p:nvSpPr>
          <p:spPr bwMode="auto">
            <a:xfrm>
              <a:off x="5105400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67" name="Rectangle 170"/>
            <p:cNvSpPr>
              <a:spLocks noChangeArrowheads="1"/>
            </p:cNvSpPr>
            <p:nvPr/>
          </p:nvSpPr>
          <p:spPr bwMode="auto">
            <a:xfrm>
              <a:off x="5607959" y="3224531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68" name="TextBox 171"/>
            <p:cNvSpPr txBox="1">
              <a:spLocks noChangeArrowheads="1"/>
            </p:cNvSpPr>
            <p:nvPr/>
          </p:nvSpPr>
          <p:spPr bwMode="auto">
            <a:xfrm>
              <a:off x="5597774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6" name="Group 117"/>
          <p:cNvGrpSpPr>
            <a:grpSpLocks/>
          </p:cNvGrpSpPr>
          <p:nvPr/>
        </p:nvGrpSpPr>
        <p:grpSpPr bwMode="auto">
          <a:xfrm>
            <a:off x="6223000" y="3200400"/>
            <a:ext cx="1060450" cy="400050"/>
            <a:chOff x="6223554" y="3200400"/>
            <a:chExt cx="1060330" cy="400110"/>
          </a:xfrm>
        </p:grpSpPr>
        <p:sp>
          <p:nvSpPr>
            <p:cNvPr id="42053" name="Rectangle 179"/>
            <p:cNvSpPr>
              <a:spLocks noChangeArrowheads="1"/>
            </p:cNvSpPr>
            <p:nvPr/>
          </p:nvSpPr>
          <p:spPr bwMode="auto">
            <a:xfrm>
              <a:off x="6258585" y="3224531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54" name="Rectangle 186"/>
            <p:cNvSpPr>
              <a:spLocks noChangeArrowheads="1"/>
            </p:cNvSpPr>
            <p:nvPr/>
          </p:nvSpPr>
          <p:spPr bwMode="auto">
            <a:xfrm>
              <a:off x="6750959" y="3224531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55" name="TextBox 180"/>
            <p:cNvSpPr txBox="1">
              <a:spLocks noChangeArrowheads="1"/>
            </p:cNvSpPr>
            <p:nvPr/>
          </p:nvSpPr>
          <p:spPr bwMode="auto">
            <a:xfrm>
              <a:off x="6223554" y="3200400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56" name="TextBox 187"/>
            <p:cNvSpPr txBox="1">
              <a:spLocks noChangeArrowheads="1"/>
            </p:cNvSpPr>
            <p:nvPr/>
          </p:nvSpPr>
          <p:spPr bwMode="auto">
            <a:xfrm>
              <a:off x="6724745" y="3200400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57" name="Rectangle 177"/>
            <p:cNvSpPr>
              <a:spLocks noChangeArrowheads="1"/>
            </p:cNvSpPr>
            <p:nvPr/>
          </p:nvSpPr>
          <p:spPr bwMode="auto">
            <a:xfrm>
              <a:off x="6487185" y="3224531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58" name="TextBox 178"/>
            <p:cNvSpPr txBox="1">
              <a:spLocks noChangeArrowheads="1"/>
            </p:cNvSpPr>
            <p:nvPr/>
          </p:nvSpPr>
          <p:spPr bwMode="auto">
            <a:xfrm>
              <a:off x="6477000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7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59" name="Rectangle 184"/>
            <p:cNvSpPr>
              <a:spLocks noChangeArrowheads="1"/>
            </p:cNvSpPr>
            <p:nvPr/>
          </p:nvSpPr>
          <p:spPr bwMode="auto">
            <a:xfrm>
              <a:off x="6979559" y="3224531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60" name="TextBox 185"/>
            <p:cNvSpPr txBox="1">
              <a:spLocks noChangeArrowheads="1"/>
            </p:cNvSpPr>
            <p:nvPr/>
          </p:nvSpPr>
          <p:spPr bwMode="auto">
            <a:xfrm>
              <a:off x="6969374" y="3200400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8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7" name="Group 120"/>
          <p:cNvGrpSpPr>
            <a:grpSpLocks/>
          </p:cNvGrpSpPr>
          <p:nvPr/>
        </p:nvGrpSpPr>
        <p:grpSpPr bwMode="auto">
          <a:xfrm>
            <a:off x="3181350" y="3838575"/>
            <a:ext cx="866775" cy="400050"/>
            <a:chOff x="3181207" y="3838575"/>
            <a:chExt cx="867268" cy="400110"/>
          </a:xfrm>
        </p:grpSpPr>
        <p:sp>
          <p:nvSpPr>
            <p:cNvPr id="42047" name="Rectangle 193"/>
            <p:cNvSpPr>
              <a:spLocks noChangeArrowheads="1"/>
            </p:cNvSpPr>
            <p:nvPr/>
          </p:nvSpPr>
          <p:spPr bwMode="auto">
            <a:xfrm>
              <a:off x="3210588" y="3862706"/>
              <a:ext cx="228671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48" name="TextBox 194"/>
            <p:cNvSpPr txBox="1">
              <a:spLocks noChangeArrowheads="1"/>
            </p:cNvSpPr>
            <p:nvPr/>
          </p:nvSpPr>
          <p:spPr bwMode="auto">
            <a:xfrm>
              <a:off x="3181207" y="38385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49" name="Rectangle 191"/>
            <p:cNvSpPr>
              <a:spLocks noChangeArrowheads="1"/>
            </p:cNvSpPr>
            <p:nvPr/>
          </p:nvSpPr>
          <p:spPr bwMode="auto">
            <a:xfrm>
              <a:off x="3515483" y="38627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50" name="TextBox 192"/>
            <p:cNvSpPr txBox="1">
              <a:spLocks noChangeArrowheads="1"/>
            </p:cNvSpPr>
            <p:nvPr/>
          </p:nvSpPr>
          <p:spPr bwMode="auto">
            <a:xfrm>
              <a:off x="3505295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51" name="Rectangle 196"/>
            <p:cNvSpPr>
              <a:spLocks noChangeArrowheads="1"/>
            </p:cNvSpPr>
            <p:nvPr/>
          </p:nvSpPr>
          <p:spPr bwMode="auto">
            <a:xfrm>
              <a:off x="3744154" y="38627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52" name="TextBox 197"/>
            <p:cNvSpPr txBox="1">
              <a:spLocks noChangeArrowheads="1"/>
            </p:cNvSpPr>
            <p:nvPr/>
          </p:nvSpPr>
          <p:spPr bwMode="auto">
            <a:xfrm>
              <a:off x="3733965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8" name="Group 119"/>
          <p:cNvGrpSpPr>
            <a:grpSpLocks/>
          </p:cNvGrpSpPr>
          <p:nvPr/>
        </p:nvGrpSpPr>
        <p:grpSpPr bwMode="auto">
          <a:xfrm>
            <a:off x="4546600" y="3838575"/>
            <a:ext cx="873125" cy="400050"/>
            <a:chOff x="4547196" y="3838575"/>
            <a:chExt cx="872879" cy="400110"/>
          </a:xfrm>
        </p:grpSpPr>
        <p:sp>
          <p:nvSpPr>
            <p:cNvPr id="42041" name="Rectangle 199"/>
            <p:cNvSpPr>
              <a:spLocks noChangeArrowheads="1"/>
            </p:cNvSpPr>
            <p:nvPr/>
          </p:nvSpPr>
          <p:spPr bwMode="auto">
            <a:xfrm>
              <a:off x="4582188" y="3862706"/>
              <a:ext cx="228671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42" name="TextBox 200"/>
            <p:cNvSpPr txBox="1">
              <a:spLocks noChangeArrowheads="1"/>
            </p:cNvSpPr>
            <p:nvPr/>
          </p:nvSpPr>
          <p:spPr bwMode="auto">
            <a:xfrm>
              <a:off x="4547196" y="38385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43" name="Rectangle 202"/>
            <p:cNvSpPr>
              <a:spLocks noChangeArrowheads="1"/>
            </p:cNvSpPr>
            <p:nvPr/>
          </p:nvSpPr>
          <p:spPr bwMode="auto">
            <a:xfrm>
              <a:off x="4887083" y="38627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44" name="TextBox 203"/>
            <p:cNvSpPr txBox="1">
              <a:spLocks noChangeArrowheads="1"/>
            </p:cNvSpPr>
            <p:nvPr/>
          </p:nvSpPr>
          <p:spPr bwMode="auto">
            <a:xfrm>
              <a:off x="4876895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45" name="Rectangle 205"/>
            <p:cNvSpPr>
              <a:spLocks noChangeArrowheads="1"/>
            </p:cNvSpPr>
            <p:nvPr/>
          </p:nvSpPr>
          <p:spPr bwMode="auto">
            <a:xfrm>
              <a:off x="5115754" y="38627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46" name="TextBox 206"/>
            <p:cNvSpPr txBox="1">
              <a:spLocks noChangeArrowheads="1"/>
            </p:cNvSpPr>
            <p:nvPr/>
          </p:nvSpPr>
          <p:spPr bwMode="auto">
            <a:xfrm>
              <a:off x="5105565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7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9" name="Group 118"/>
          <p:cNvGrpSpPr>
            <a:grpSpLocks/>
          </p:cNvGrpSpPr>
          <p:nvPr/>
        </p:nvGrpSpPr>
        <p:grpSpPr bwMode="auto">
          <a:xfrm>
            <a:off x="5854700" y="3838575"/>
            <a:ext cx="1317625" cy="400050"/>
            <a:chOff x="5855405" y="3838575"/>
            <a:chExt cx="1317301" cy="400110"/>
          </a:xfrm>
        </p:grpSpPr>
        <p:sp>
          <p:nvSpPr>
            <p:cNvPr id="42031" name="Rectangle 208"/>
            <p:cNvSpPr>
              <a:spLocks noChangeArrowheads="1"/>
            </p:cNvSpPr>
            <p:nvPr/>
          </p:nvSpPr>
          <p:spPr bwMode="auto">
            <a:xfrm>
              <a:off x="5877587" y="3862706"/>
              <a:ext cx="228645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32" name="TextBox 209"/>
            <p:cNvSpPr txBox="1">
              <a:spLocks noChangeArrowheads="1"/>
            </p:cNvSpPr>
            <p:nvPr/>
          </p:nvSpPr>
          <p:spPr bwMode="auto">
            <a:xfrm>
              <a:off x="5855405" y="38385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33" name="Rectangle 211"/>
            <p:cNvSpPr>
              <a:spLocks noChangeArrowheads="1"/>
            </p:cNvSpPr>
            <p:nvPr/>
          </p:nvSpPr>
          <p:spPr bwMode="auto">
            <a:xfrm>
              <a:off x="6182447" y="38627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34" name="TextBox 212"/>
            <p:cNvSpPr txBox="1">
              <a:spLocks noChangeArrowheads="1"/>
            </p:cNvSpPr>
            <p:nvPr/>
          </p:nvSpPr>
          <p:spPr bwMode="auto">
            <a:xfrm>
              <a:off x="6172260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35" name="Rectangle 214"/>
            <p:cNvSpPr>
              <a:spLocks noChangeArrowheads="1"/>
            </p:cNvSpPr>
            <p:nvPr/>
          </p:nvSpPr>
          <p:spPr bwMode="auto">
            <a:xfrm>
              <a:off x="6411092" y="38627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36" name="TextBox 215"/>
            <p:cNvSpPr txBox="1">
              <a:spLocks noChangeArrowheads="1"/>
            </p:cNvSpPr>
            <p:nvPr/>
          </p:nvSpPr>
          <p:spPr bwMode="auto">
            <a:xfrm>
              <a:off x="6400905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37" name="Rectangle 217"/>
            <p:cNvSpPr>
              <a:spLocks noChangeArrowheads="1"/>
            </p:cNvSpPr>
            <p:nvPr/>
          </p:nvSpPr>
          <p:spPr bwMode="auto">
            <a:xfrm>
              <a:off x="6639738" y="38627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38" name="TextBox 218"/>
            <p:cNvSpPr txBox="1">
              <a:spLocks noChangeArrowheads="1"/>
            </p:cNvSpPr>
            <p:nvPr/>
          </p:nvSpPr>
          <p:spPr bwMode="auto">
            <a:xfrm>
              <a:off x="6629551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39" name="Rectangle 220"/>
            <p:cNvSpPr>
              <a:spLocks noChangeArrowheads="1"/>
            </p:cNvSpPr>
            <p:nvPr/>
          </p:nvSpPr>
          <p:spPr bwMode="auto">
            <a:xfrm>
              <a:off x="6868383" y="38627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40" name="TextBox 221"/>
            <p:cNvSpPr txBox="1">
              <a:spLocks noChangeArrowheads="1"/>
            </p:cNvSpPr>
            <p:nvPr/>
          </p:nvSpPr>
          <p:spPr bwMode="auto">
            <a:xfrm>
              <a:off x="6858196" y="3838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8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0" name="Group 121"/>
          <p:cNvGrpSpPr>
            <a:grpSpLocks/>
          </p:cNvGrpSpPr>
          <p:nvPr/>
        </p:nvGrpSpPr>
        <p:grpSpPr bwMode="auto">
          <a:xfrm>
            <a:off x="3048000" y="5667375"/>
            <a:ext cx="600075" cy="400050"/>
            <a:chOff x="3048000" y="5667375"/>
            <a:chExt cx="600722" cy="400110"/>
          </a:xfrm>
        </p:grpSpPr>
        <p:sp>
          <p:nvSpPr>
            <p:cNvPr id="42027" name="Rectangle 148"/>
            <p:cNvSpPr>
              <a:spLocks noChangeArrowheads="1"/>
            </p:cNvSpPr>
            <p:nvPr/>
          </p:nvSpPr>
          <p:spPr bwMode="auto">
            <a:xfrm>
              <a:off x="3093340" y="56915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28" name="TextBox 155"/>
            <p:cNvSpPr txBox="1">
              <a:spLocks noChangeArrowheads="1"/>
            </p:cNvSpPr>
            <p:nvPr/>
          </p:nvSpPr>
          <p:spPr bwMode="auto">
            <a:xfrm>
              <a:off x="3048000" y="56673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29" name="Rectangle 162"/>
            <p:cNvSpPr>
              <a:spLocks noChangeArrowheads="1"/>
            </p:cNvSpPr>
            <p:nvPr/>
          </p:nvSpPr>
          <p:spPr bwMode="auto">
            <a:xfrm>
              <a:off x="3321844" y="56915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30" name="TextBox 167"/>
            <p:cNvSpPr txBox="1">
              <a:spLocks noChangeArrowheads="1"/>
            </p:cNvSpPr>
            <p:nvPr/>
          </p:nvSpPr>
          <p:spPr bwMode="auto">
            <a:xfrm>
              <a:off x="3276504" y="56673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1" name="Group 122"/>
          <p:cNvGrpSpPr>
            <a:grpSpLocks/>
          </p:cNvGrpSpPr>
          <p:nvPr/>
        </p:nvGrpSpPr>
        <p:grpSpPr bwMode="auto">
          <a:xfrm>
            <a:off x="4405313" y="5667375"/>
            <a:ext cx="600075" cy="400050"/>
            <a:chOff x="4405313" y="5667375"/>
            <a:chExt cx="600722" cy="400110"/>
          </a:xfrm>
        </p:grpSpPr>
        <p:sp>
          <p:nvSpPr>
            <p:cNvPr id="42023" name="Rectangle 183"/>
            <p:cNvSpPr>
              <a:spLocks noChangeArrowheads="1"/>
            </p:cNvSpPr>
            <p:nvPr/>
          </p:nvSpPr>
          <p:spPr bwMode="auto">
            <a:xfrm>
              <a:off x="4450653" y="56915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24" name="TextBox 188"/>
            <p:cNvSpPr txBox="1">
              <a:spLocks noChangeArrowheads="1"/>
            </p:cNvSpPr>
            <p:nvPr/>
          </p:nvSpPr>
          <p:spPr bwMode="auto">
            <a:xfrm>
              <a:off x="4405313" y="56673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25" name="Rectangle 189"/>
            <p:cNvSpPr>
              <a:spLocks noChangeArrowheads="1"/>
            </p:cNvSpPr>
            <p:nvPr/>
          </p:nvSpPr>
          <p:spPr bwMode="auto">
            <a:xfrm>
              <a:off x="4679157" y="56915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26" name="TextBox 190"/>
            <p:cNvSpPr txBox="1">
              <a:spLocks noChangeArrowheads="1"/>
            </p:cNvSpPr>
            <p:nvPr/>
          </p:nvSpPr>
          <p:spPr bwMode="auto">
            <a:xfrm>
              <a:off x="4633817" y="56673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2" name="Group 123"/>
          <p:cNvGrpSpPr>
            <a:grpSpLocks/>
          </p:cNvGrpSpPr>
          <p:nvPr/>
        </p:nvGrpSpPr>
        <p:grpSpPr bwMode="auto">
          <a:xfrm>
            <a:off x="5715000" y="5667375"/>
            <a:ext cx="600075" cy="400050"/>
            <a:chOff x="5715000" y="5667375"/>
            <a:chExt cx="600722" cy="400110"/>
          </a:xfrm>
        </p:grpSpPr>
        <p:sp>
          <p:nvSpPr>
            <p:cNvPr id="42019" name="Rectangle 195"/>
            <p:cNvSpPr>
              <a:spLocks noChangeArrowheads="1"/>
            </p:cNvSpPr>
            <p:nvPr/>
          </p:nvSpPr>
          <p:spPr bwMode="auto">
            <a:xfrm>
              <a:off x="5760340" y="56915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20" name="TextBox 198"/>
            <p:cNvSpPr txBox="1">
              <a:spLocks noChangeArrowheads="1"/>
            </p:cNvSpPr>
            <p:nvPr/>
          </p:nvSpPr>
          <p:spPr bwMode="auto">
            <a:xfrm>
              <a:off x="5715000" y="56673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42021" name="Rectangle 201"/>
            <p:cNvSpPr>
              <a:spLocks noChangeArrowheads="1"/>
            </p:cNvSpPr>
            <p:nvPr/>
          </p:nvSpPr>
          <p:spPr bwMode="auto">
            <a:xfrm>
              <a:off x="5988844" y="56915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42022" name="TextBox 204"/>
            <p:cNvSpPr txBox="1">
              <a:spLocks noChangeArrowheads="1"/>
            </p:cNvSpPr>
            <p:nvPr/>
          </p:nvSpPr>
          <p:spPr bwMode="auto">
            <a:xfrm>
              <a:off x="5943504" y="56673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</p:grpSp>
      <p:sp>
        <p:nvSpPr>
          <p:cNvPr id="39037" name="Title 124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MapReduce</a:t>
            </a:r>
          </a:p>
        </p:txBody>
      </p:sp>
    </p:spTree>
    <p:extLst>
      <p:ext uri="{BB962C8B-B14F-4D97-AF65-F5344CB8AC3E}">
        <p14:creationId xmlns:p14="http://schemas.microsoft.com/office/powerpoint/2010/main" val="81405043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0" grpId="0" animBg="1"/>
      <p:bldP spid="24626" grpId="0" animBg="1"/>
      <p:bldP spid="24623" grpId="0" animBg="1"/>
      <p:bldP spid="24620" grpId="0" animBg="1"/>
      <p:bldP spid="69" grpId="0" animBg="1"/>
      <p:bldP spid="70" grpId="0" animBg="1"/>
      <p:bldP spid="76" grpId="0" animBg="1"/>
      <p:bldP spid="8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MapReduce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Programmers specify two functions: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solidFill>
                  <a:srgbClr val="FF0000"/>
                </a:solidFill>
                <a:latin typeface="Times New Roman" charset="0"/>
                <a:cs typeface="Arial" charset="0"/>
              </a:rPr>
              <a:t>map</a:t>
            </a:r>
            <a:r>
              <a:rPr lang="en-US">
                <a:latin typeface="Times New Roman" charset="0"/>
                <a:cs typeface="Arial" charset="0"/>
              </a:rPr>
              <a:t> (k, v) → &lt;k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solidFill>
                  <a:srgbClr val="FF0000"/>
                </a:solidFill>
                <a:latin typeface="Times New Roman" charset="0"/>
                <a:cs typeface="Arial" charset="0"/>
              </a:rPr>
              <a:t>reduce</a:t>
            </a:r>
            <a:r>
              <a:rPr lang="en-US">
                <a:latin typeface="Times New Roman" charset="0"/>
                <a:cs typeface="Arial" charset="0"/>
              </a:rPr>
              <a:t> (k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) → &lt;k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, v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Times New Roman" charset="0"/>
                <a:cs typeface="Arial" charset="0"/>
              </a:rPr>
              <a:t>All values with the same key are sent to the same reducer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The execution framework handles everything else…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28800" y="5486400"/>
            <a:ext cx="601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Calibri" charset="0"/>
              </a:rPr>
              <a:t>What</a:t>
            </a:r>
            <a:r>
              <a:rPr lang="ja-JP" altLang="en-US" sz="3600">
                <a:solidFill>
                  <a:srgbClr val="FF0000"/>
                </a:solidFill>
                <a:latin typeface="Calibri" charset="0"/>
              </a:rPr>
              <a:t>’</a:t>
            </a:r>
            <a:r>
              <a:rPr lang="en-US" altLang="ja-JP" sz="3600">
                <a:solidFill>
                  <a:srgbClr val="FF0000"/>
                </a:solidFill>
                <a:latin typeface="Calibri" charset="0"/>
              </a:rPr>
              <a:t>s </a:t>
            </a:r>
            <a:r>
              <a:rPr lang="ja-JP" altLang="en-US" sz="3600">
                <a:solidFill>
                  <a:srgbClr val="FF0000"/>
                </a:solidFill>
                <a:latin typeface="Calibri" charset="0"/>
              </a:rPr>
              <a:t>“</a:t>
            </a:r>
            <a:r>
              <a:rPr lang="en-US" altLang="ja-JP" sz="3600">
                <a:solidFill>
                  <a:srgbClr val="FF0000"/>
                </a:solidFill>
                <a:latin typeface="Calibri" charset="0"/>
              </a:rPr>
              <a:t>everything else</a:t>
            </a:r>
            <a:r>
              <a:rPr lang="ja-JP" altLang="en-US" sz="3600">
                <a:solidFill>
                  <a:srgbClr val="FF0000"/>
                </a:solidFill>
                <a:latin typeface="Calibri" charset="0"/>
              </a:rPr>
              <a:t>”</a:t>
            </a:r>
            <a:r>
              <a:rPr lang="en-US" altLang="ja-JP" sz="3600">
                <a:solidFill>
                  <a:srgbClr val="FF0000"/>
                </a:solidFill>
                <a:latin typeface="Calibri" charset="0"/>
              </a:rPr>
              <a:t>?</a:t>
            </a:r>
            <a:endParaRPr lang="en-US" sz="3600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4753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MapReduce </a:t>
            </a:r>
            <a:r>
              <a:rPr lang="ja-JP" altLang="en-US" smtClean="0">
                <a:latin typeface="Arial"/>
              </a:rPr>
              <a:t>“</a:t>
            </a:r>
            <a:r>
              <a:rPr lang="en-US" smtClean="0"/>
              <a:t>Runtime</a:t>
            </a:r>
            <a:r>
              <a:rPr lang="ja-JP" altLang="en-US" smtClean="0">
                <a:latin typeface="Arial"/>
              </a:rPr>
              <a:t>”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Handles scheduling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smtClean="0"/>
              <a:t>Assigns workers to map and reduce tasks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Handles </a:t>
            </a:r>
            <a:r>
              <a:rPr lang="ja-JP" altLang="en-US" sz="3000" smtClean="0">
                <a:latin typeface="Arial"/>
              </a:rPr>
              <a:t>“</a:t>
            </a:r>
            <a:r>
              <a:rPr lang="en-US" sz="3000" smtClean="0"/>
              <a:t>data distribution</a:t>
            </a:r>
            <a:r>
              <a:rPr lang="ja-JP" altLang="en-US" sz="3000" smtClean="0">
                <a:latin typeface="Arial"/>
              </a:rPr>
              <a:t>”</a:t>
            </a:r>
            <a:endParaRPr lang="en-US" sz="30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smtClean="0"/>
              <a:t>Moves processes to data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Handles synchronization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smtClean="0"/>
              <a:t>Gathers, sorts, and shuffles intermediate data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Handles errors and faults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smtClean="0"/>
              <a:t>Detects worker failures and automatically restarts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Handles speculative execution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smtClean="0"/>
              <a:t>Detects </a:t>
            </a:r>
            <a:r>
              <a:rPr lang="ja-JP" altLang="en-US" sz="2600" smtClean="0">
                <a:latin typeface="Arial"/>
              </a:rPr>
              <a:t>“</a:t>
            </a:r>
            <a:r>
              <a:rPr lang="en-US" sz="2600" smtClean="0"/>
              <a:t>slow</a:t>
            </a:r>
            <a:r>
              <a:rPr lang="ja-JP" altLang="en-US" sz="2600" smtClean="0">
                <a:latin typeface="Arial"/>
              </a:rPr>
              <a:t>”</a:t>
            </a:r>
            <a:r>
              <a:rPr lang="en-US" sz="2600" smtClean="0"/>
              <a:t> workers and re-executes work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smtClean="0"/>
              <a:t>Everything happens on top of a distributed FS (later)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38600" y="5943600"/>
            <a:ext cx="58674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tx1"/>
                </a:solidFill>
              </a:rPr>
              <a:t>Sounds simple, but many challenges!</a:t>
            </a:r>
          </a:p>
        </p:txBody>
      </p:sp>
    </p:spTree>
    <p:extLst>
      <p:ext uri="{BB962C8B-B14F-4D97-AF65-F5344CB8AC3E}">
        <p14:creationId xmlns:p14="http://schemas.microsoft.com/office/powerpoint/2010/main" val="232423123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MapReduce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</a:pPr>
            <a:r>
              <a:rPr lang="en-US" sz="2700">
                <a:latin typeface="Times New Roman" charset="0"/>
                <a:ea typeface="ＭＳ Ｐゴシック" charset="0"/>
              </a:rPr>
              <a:t>Programmers specify two functions:</a:t>
            </a:r>
          </a:p>
          <a:p>
            <a:pPr lvl="1"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400" b="1">
                <a:solidFill>
                  <a:srgbClr val="FF0000"/>
                </a:solidFill>
                <a:latin typeface="Times New Roman" charset="0"/>
                <a:cs typeface="Arial" charset="0"/>
              </a:rPr>
              <a:t>map</a:t>
            </a:r>
            <a:r>
              <a:rPr lang="en-US" sz="2400">
                <a:latin typeface="Times New Roman" charset="0"/>
                <a:cs typeface="Arial" charset="0"/>
              </a:rPr>
              <a:t> (k, v) → &lt;k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v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400" b="1">
                <a:solidFill>
                  <a:srgbClr val="FF0000"/>
                </a:solidFill>
                <a:latin typeface="Times New Roman" charset="0"/>
                <a:cs typeface="Arial" charset="0"/>
              </a:rPr>
              <a:t>reduce</a:t>
            </a:r>
            <a:r>
              <a:rPr lang="en-US" sz="2400">
                <a:latin typeface="Times New Roman" charset="0"/>
                <a:cs typeface="Arial" charset="0"/>
              </a:rPr>
              <a:t> (k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v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) → &lt;k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v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>
                <a:latin typeface="Times New Roman" charset="0"/>
                <a:cs typeface="Arial" charset="0"/>
              </a:rPr>
              <a:t>All values with the same key are reduced together</a:t>
            </a:r>
          </a:p>
          <a:p>
            <a:pPr eaLnBrk="1" hangingPunct="1">
              <a:lnSpc>
                <a:spcPct val="70000"/>
              </a:lnSpc>
            </a:pPr>
            <a:r>
              <a:rPr lang="en-US" sz="2700">
                <a:latin typeface="Times New Roman" charset="0"/>
                <a:ea typeface="ＭＳ Ｐゴシック" charset="0"/>
              </a:rPr>
              <a:t>The execution framework handles everything else…</a:t>
            </a:r>
          </a:p>
          <a:p>
            <a:pPr eaLnBrk="1" hangingPunct="1">
              <a:lnSpc>
                <a:spcPct val="70000"/>
              </a:lnSpc>
            </a:pPr>
            <a:r>
              <a:rPr lang="en-US" sz="2700">
                <a:latin typeface="Times New Roman" charset="0"/>
                <a:ea typeface="ＭＳ Ｐゴシック" charset="0"/>
              </a:rPr>
              <a:t>Not quite…usually, programmers also specify:</a:t>
            </a:r>
          </a:p>
          <a:p>
            <a:pPr lvl="1" eaLnBrk="1" hangingPunct="1">
              <a:lnSpc>
                <a:spcPct val="70000"/>
              </a:lnSpc>
              <a:buFont typeface="Wingdings" charset="0"/>
              <a:buNone/>
            </a:pPr>
            <a:r>
              <a:rPr lang="en-US" sz="2400" b="1">
                <a:solidFill>
                  <a:srgbClr val="FF0000"/>
                </a:solidFill>
                <a:latin typeface="Times New Roman" charset="0"/>
                <a:cs typeface="Arial" charset="0"/>
              </a:rPr>
              <a:t>partition</a:t>
            </a:r>
            <a:r>
              <a:rPr lang="en-US" sz="2400">
                <a:latin typeface="Times New Roman" charset="0"/>
                <a:cs typeface="Arial" charset="0"/>
              </a:rPr>
              <a:t> (k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number of partitions) → partition for 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endParaRPr lang="en-US" altLang="ja-JP" sz="2400">
              <a:latin typeface="Times New Roman" charset="0"/>
              <a:cs typeface="Arial" charset="0"/>
            </a:endParaRPr>
          </a:p>
          <a:p>
            <a:pPr lvl="1" eaLnBrk="1" hangingPunct="1">
              <a:lnSpc>
                <a:spcPct val="70000"/>
              </a:lnSpc>
            </a:pPr>
            <a:r>
              <a:rPr lang="en-US" sz="2400">
                <a:latin typeface="Times New Roman" charset="0"/>
                <a:cs typeface="Arial" charset="0"/>
              </a:rPr>
              <a:t>Often a simple hash of the key, e.g., hash(k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) mod R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>
                <a:latin typeface="Times New Roman" charset="0"/>
                <a:cs typeface="Arial" charset="0"/>
              </a:rPr>
              <a:t>Divides up key space for parallel reduce operations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Times New Roman" charset="0"/>
                <a:cs typeface="Arial" charset="0"/>
              </a:rPr>
              <a:t>combine</a:t>
            </a:r>
            <a:r>
              <a:rPr lang="en-US" sz="2400">
                <a:latin typeface="Times New Roman" charset="0"/>
                <a:cs typeface="Arial" charset="0"/>
              </a:rPr>
              <a:t> (k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v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) → &lt;k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, v</a:t>
            </a:r>
            <a:r>
              <a:rPr lang="ja-JP" altLang="en-US" sz="2400">
                <a:latin typeface="Arial" charset="0"/>
                <a:cs typeface="Arial" charset="0"/>
              </a:rPr>
              <a:t>’</a:t>
            </a:r>
            <a:r>
              <a:rPr lang="en-US" altLang="ja-JP" sz="2400">
                <a:latin typeface="Times New Roman" charset="0"/>
                <a:cs typeface="Arial" charset="0"/>
              </a:rPr>
              <a:t>&gt;*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>
                <a:latin typeface="Times New Roman" charset="0"/>
                <a:cs typeface="Arial" charset="0"/>
              </a:rPr>
              <a:t>Mini-reducers that run in memory after the map phase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400">
                <a:latin typeface="Times New Roman" charset="0"/>
                <a:cs typeface="Arial" charset="0"/>
              </a:rPr>
              <a:t>Used as an optimization to reduce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121368538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Rectangle 304"/>
          <p:cNvSpPr/>
          <p:nvPr/>
        </p:nvSpPr>
        <p:spPr>
          <a:xfrm>
            <a:off x="2209800" y="0"/>
            <a:ext cx="69342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73" name="Straight Arrow Connector 172"/>
          <p:cNvCxnSpPr>
            <a:cxnSpLocks noChangeShapeType="1"/>
          </p:cNvCxnSpPr>
          <p:nvPr/>
        </p:nvCxnSpPr>
        <p:spPr bwMode="auto">
          <a:xfrm rot="5400000">
            <a:off x="2644776" y="3213100"/>
            <a:ext cx="2730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" name="Straight Arrow Connector 173"/>
          <p:cNvCxnSpPr>
            <a:cxnSpLocks noChangeShapeType="1"/>
          </p:cNvCxnSpPr>
          <p:nvPr/>
        </p:nvCxnSpPr>
        <p:spPr bwMode="auto">
          <a:xfrm rot="5400000">
            <a:off x="3938588" y="32131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5" name="Straight Arrow Connector 174"/>
          <p:cNvCxnSpPr>
            <a:cxnSpLocks noChangeShapeType="1"/>
          </p:cNvCxnSpPr>
          <p:nvPr/>
        </p:nvCxnSpPr>
        <p:spPr bwMode="auto">
          <a:xfrm rot="5400000">
            <a:off x="5233988" y="32131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6" name="Straight Arrow Connector 175"/>
          <p:cNvCxnSpPr>
            <a:cxnSpLocks noChangeShapeType="1"/>
          </p:cNvCxnSpPr>
          <p:nvPr/>
        </p:nvCxnSpPr>
        <p:spPr bwMode="auto">
          <a:xfrm rot="5400000">
            <a:off x="6605588" y="32131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9" name="Rectangle 7"/>
          <p:cNvSpPr>
            <a:spLocks noChangeArrowheads="1"/>
          </p:cNvSpPr>
          <p:nvPr/>
        </p:nvSpPr>
        <p:spPr bwMode="auto">
          <a:xfrm>
            <a:off x="6324600" y="2667000"/>
            <a:ext cx="838200" cy="409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combine</a:t>
            </a:r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2362200" y="2667000"/>
            <a:ext cx="838200" cy="409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combine</a:t>
            </a:r>
          </a:p>
        </p:txBody>
      </p:sp>
      <p:sp>
        <p:nvSpPr>
          <p:cNvPr id="171" name="Rectangle 5"/>
          <p:cNvSpPr>
            <a:spLocks noChangeArrowheads="1"/>
          </p:cNvSpPr>
          <p:nvPr/>
        </p:nvSpPr>
        <p:spPr bwMode="auto">
          <a:xfrm>
            <a:off x="3657600" y="2667000"/>
            <a:ext cx="838200" cy="409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combine</a:t>
            </a:r>
          </a:p>
        </p:txBody>
      </p:sp>
      <p:sp>
        <p:nvSpPr>
          <p:cNvPr id="172" name="Rectangle 6"/>
          <p:cNvSpPr>
            <a:spLocks noChangeArrowheads="1"/>
          </p:cNvSpPr>
          <p:nvPr/>
        </p:nvSpPr>
        <p:spPr bwMode="auto">
          <a:xfrm>
            <a:off x="4953000" y="2667000"/>
            <a:ext cx="838200" cy="409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combine</a:t>
            </a:r>
          </a:p>
        </p:txBody>
      </p:sp>
      <p:grpSp>
        <p:nvGrpSpPr>
          <p:cNvPr id="2" name="Group 326"/>
          <p:cNvGrpSpPr>
            <a:grpSpLocks/>
          </p:cNvGrpSpPr>
          <p:nvPr/>
        </p:nvGrpSpPr>
        <p:grpSpPr bwMode="auto">
          <a:xfrm>
            <a:off x="2266950" y="3381375"/>
            <a:ext cx="1060450" cy="400050"/>
            <a:chOff x="2266832" y="3381375"/>
            <a:chExt cx="1060867" cy="400110"/>
          </a:xfrm>
        </p:grpSpPr>
        <p:sp>
          <p:nvSpPr>
            <p:cNvPr id="50322" name="Rectangle 144"/>
            <p:cNvSpPr>
              <a:spLocks noChangeArrowheads="1"/>
            </p:cNvSpPr>
            <p:nvPr/>
          </p:nvSpPr>
          <p:spPr bwMode="auto">
            <a:xfrm>
              <a:off x="2794665" y="34055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23" name="TextBox 145"/>
            <p:cNvSpPr txBox="1">
              <a:spLocks noChangeArrowheads="1"/>
            </p:cNvSpPr>
            <p:nvPr/>
          </p:nvSpPr>
          <p:spPr bwMode="auto">
            <a:xfrm>
              <a:off x="2759697" y="33813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24" name="Rectangle 137"/>
            <p:cNvSpPr>
              <a:spLocks noChangeArrowheads="1"/>
            </p:cNvSpPr>
            <p:nvPr/>
          </p:nvSpPr>
          <p:spPr bwMode="auto">
            <a:xfrm>
              <a:off x="2296190" y="34055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25" name="TextBox 138"/>
            <p:cNvSpPr txBox="1">
              <a:spLocks noChangeArrowheads="1"/>
            </p:cNvSpPr>
            <p:nvPr/>
          </p:nvSpPr>
          <p:spPr bwMode="auto">
            <a:xfrm>
              <a:off x="2266832" y="33813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26" name="Rectangle 135"/>
            <p:cNvSpPr>
              <a:spLocks noChangeArrowheads="1"/>
            </p:cNvSpPr>
            <p:nvPr/>
          </p:nvSpPr>
          <p:spPr bwMode="auto">
            <a:xfrm>
              <a:off x="2524904" y="34055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27" name="TextBox 136"/>
            <p:cNvSpPr txBox="1">
              <a:spLocks noChangeArrowheads="1"/>
            </p:cNvSpPr>
            <p:nvPr/>
          </p:nvSpPr>
          <p:spPr bwMode="auto">
            <a:xfrm>
              <a:off x="2514714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28" name="Rectangle 142"/>
            <p:cNvSpPr>
              <a:spLocks noChangeArrowheads="1"/>
            </p:cNvSpPr>
            <p:nvPr/>
          </p:nvSpPr>
          <p:spPr bwMode="auto">
            <a:xfrm>
              <a:off x="3023379" y="34055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29" name="TextBox 143"/>
            <p:cNvSpPr txBox="1">
              <a:spLocks noChangeArrowheads="1"/>
            </p:cNvSpPr>
            <p:nvPr/>
          </p:nvSpPr>
          <p:spPr bwMode="auto">
            <a:xfrm>
              <a:off x="3013189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3" name="Group 325"/>
          <p:cNvGrpSpPr>
            <a:grpSpLocks/>
          </p:cNvGrpSpPr>
          <p:nvPr/>
        </p:nvGrpSpPr>
        <p:grpSpPr bwMode="auto">
          <a:xfrm>
            <a:off x="3832225" y="3381375"/>
            <a:ext cx="555625" cy="400050"/>
            <a:chOff x="3832971" y="3381375"/>
            <a:chExt cx="555178" cy="400110"/>
          </a:xfrm>
        </p:grpSpPr>
        <p:sp>
          <p:nvSpPr>
            <p:cNvPr id="50318" name="Rectangle 151"/>
            <p:cNvSpPr>
              <a:spLocks noChangeArrowheads="1"/>
            </p:cNvSpPr>
            <p:nvPr/>
          </p:nvSpPr>
          <p:spPr bwMode="auto">
            <a:xfrm>
              <a:off x="3855115" y="34055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19" name="TextBox 152"/>
            <p:cNvSpPr txBox="1">
              <a:spLocks noChangeArrowheads="1"/>
            </p:cNvSpPr>
            <p:nvPr/>
          </p:nvSpPr>
          <p:spPr bwMode="auto">
            <a:xfrm>
              <a:off x="3832971" y="33813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20" name="Rectangle 149"/>
            <p:cNvSpPr>
              <a:spLocks noChangeArrowheads="1"/>
            </p:cNvSpPr>
            <p:nvPr/>
          </p:nvSpPr>
          <p:spPr bwMode="auto">
            <a:xfrm>
              <a:off x="4083829" y="34055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21" name="TextBox 150"/>
            <p:cNvSpPr txBox="1">
              <a:spLocks noChangeArrowheads="1"/>
            </p:cNvSpPr>
            <p:nvPr/>
          </p:nvSpPr>
          <p:spPr bwMode="auto">
            <a:xfrm>
              <a:off x="4073639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9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4" name="Group 324"/>
          <p:cNvGrpSpPr>
            <a:grpSpLocks/>
          </p:cNvGrpSpPr>
          <p:nvPr/>
        </p:nvGrpSpPr>
        <p:grpSpPr bwMode="auto">
          <a:xfrm>
            <a:off x="4857750" y="3381375"/>
            <a:ext cx="1054100" cy="400050"/>
            <a:chOff x="4857564" y="3381375"/>
            <a:chExt cx="1054720" cy="400110"/>
          </a:xfrm>
        </p:grpSpPr>
        <p:sp>
          <p:nvSpPr>
            <p:cNvPr id="50310" name="Rectangle 165"/>
            <p:cNvSpPr>
              <a:spLocks noChangeArrowheads="1"/>
            </p:cNvSpPr>
            <p:nvPr/>
          </p:nvSpPr>
          <p:spPr bwMode="auto">
            <a:xfrm>
              <a:off x="4886985" y="34055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11" name="Rectangle 172"/>
            <p:cNvSpPr>
              <a:spLocks noChangeArrowheads="1"/>
            </p:cNvSpPr>
            <p:nvPr/>
          </p:nvSpPr>
          <p:spPr bwMode="auto">
            <a:xfrm>
              <a:off x="5379359" y="34055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12" name="TextBox 166"/>
            <p:cNvSpPr txBox="1">
              <a:spLocks noChangeArrowheads="1"/>
            </p:cNvSpPr>
            <p:nvPr/>
          </p:nvSpPr>
          <p:spPr bwMode="auto">
            <a:xfrm>
              <a:off x="4857564" y="33813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13" name="TextBox 173"/>
            <p:cNvSpPr txBox="1">
              <a:spLocks noChangeArrowheads="1"/>
            </p:cNvSpPr>
            <p:nvPr/>
          </p:nvSpPr>
          <p:spPr bwMode="auto">
            <a:xfrm>
              <a:off x="5353145" y="33813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14" name="Rectangle 163"/>
            <p:cNvSpPr>
              <a:spLocks noChangeArrowheads="1"/>
            </p:cNvSpPr>
            <p:nvPr/>
          </p:nvSpPr>
          <p:spPr bwMode="auto">
            <a:xfrm>
              <a:off x="5115585" y="34055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15" name="TextBox 164"/>
            <p:cNvSpPr txBox="1">
              <a:spLocks noChangeArrowheads="1"/>
            </p:cNvSpPr>
            <p:nvPr/>
          </p:nvSpPr>
          <p:spPr bwMode="auto">
            <a:xfrm>
              <a:off x="5105400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16" name="Rectangle 170"/>
            <p:cNvSpPr>
              <a:spLocks noChangeArrowheads="1"/>
            </p:cNvSpPr>
            <p:nvPr/>
          </p:nvSpPr>
          <p:spPr bwMode="auto">
            <a:xfrm>
              <a:off x="5607959" y="34055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17" name="TextBox 171"/>
            <p:cNvSpPr txBox="1">
              <a:spLocks noChangeArrowheads="1"/>
            </p:cNvSpPr>
            <p:nvPr/>
          </p:nvSpPr>
          <p:spPr bwMode="auto">
            <a:xfrm>
              <a:off x="5597774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5" name="Group 323"/>
          <p:cNvGrpSpPr>
            <a:grpSpLocks/>
          </p:cNvGrpSpPr>
          <p:nvPr/>
        </p:nvGrpSpPr>
        <p:grpSpPr bwMode="auto">
          <a:xfrm>
            <a:off x="6223000" y="3381375"/>
            <a:ext cx="1060450" cy="400050"/>
            <a:chOff x="6223554" y="3381375"/>
            <a:chExt cx="1060330" cy="400110"/>
          </a:xfrm>
        </p:grpSpPr>
        <p:sp>
          <p:nvSpPr>
            <p:cNvPr id="50302" name="Rectangle 179"/>
            <p:cNvSpPr>
              <a:spLocks noChangeArrowheads="1"/>
            </p:cNvSpPr>
            <p:nvPr/>
          </p:nvSpPr>
          <p:spPr bwMode="auto">
            <a:xfrm>
              <a:off x="6258585" y="34055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03" name="Rectangle 186"/>
            <p:cNvSpPr>
              <a:spLocks noChangeArrowheads="1"/>
            </p:cNvSpPr>
            <p:nvPr/>
          </p:nvSpPr>
          <p:spPr bwMode="auto">
            <a:xfrm>
              <a:off x="6750959" y="34055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04" name="TextBox 180"/>
            <p:cNvSpPr txBox="1">
              <a:spLocks noChangeArrowheads="1"/>
            </p:cNvSpPr>
            <p:nvPr/>
          </p:nvSpPr>
          <p:spPr bwMode="auto">
            <a:xfrm>
              <a:off x="6223554" y="33813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05" name="TextBox 187"/>
            <p:cNvSpPr txBox="1">
              <a:spLocks noChangeArrowheads="1"/>
            </p:cNvSpPr>
            <p:nvPr/>
          </p:nvSpPr>
          <p:spPr bwMode="auto">
            <a:xfrm>
              <a:off x="6724745" y="33813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06" name="Rectangle 177"/>
            <p:cNvSpPr>
              <a:spLocks noChangeArrowheads="1"/>
            </p:cNvSpPr>
            <p:nvPr/>
          </p:nvSpPr>
          <p:spPr bwMode="auto">
            <a:xfrm>
              <a:off x="6487185" y="34055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07" name="TextBox 178"/>
            <p:cNvSpPr txBox="1">
              <a:spLocks noChangeArrowheads="1"/>
            </p:cNvSpPr>
            <p:nvPr/>
          </p:nvSpPr>
          <p:spPr bwMode="auto">
            <a:xfrm>
              <a:off x="6477000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7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08" name="Rectangle 184"/>
            <p:cNvSpPr>
              <a:spLocks noChangeArrowheads="1"/>
            </p:cNvSpPr>
            <p:nvPr/>
          </p:nvSpPr>
          <p:spPr bwMode="auto">
            <a:xfrm>
              <a:off x="6979559" y="34055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09" name="TextBox 185"/>
            <p:cNvSpPr txBox="1">
              <a:spLocks noChangeArrowheads="1"/>
            </p:cNvSpPr>
            <p:nvPr/>
          </p:nvSpPr>
          <p:spPr bwMode="auto">
            <a:xfrm>
              <a:off x="6969374" y="33813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8</a:t>
              </a:r>
              <a:endParaRPr lang="en-US" sz="3200" baseline="-25000">
                <a:latin typeface="Calibri" charset="0"/>
              </a:endParaRPr>
            </a:p>
          </p:txBody>
        </p:sp>
      </p:grp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2286000" y="3733800"/>
            <a:ext cx="990600" cy="333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partition</a:t>
            </a:r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3581400" y="3733800"/>
            <a:ext cx="990600" cy="333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partition</a:t>
            </a:r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4876800" y="3733800"/>
            <a:ext cx="990600" cy="333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partition</a:t>
            </a:r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6248400" y="3733800"/>
            <a:ext cx="990600" cy="3333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2"/>
                </a:solidFill>
              </a:rPr>
              <a:t>partition</a:t>
            </a:r>
          </a:p>
        </p:txBody>
      </p:sp>
      <p:cxnSp>
        <p:nvCxnSpPr>
          <p:cNvPr id="167" name="Straight Arrow Connector 166"/>
          <p:cNvCxnSpPr>
            <a:cxnSpLocks noChangeShapeType="1"/>
          </p:cNvCxnSpPr>
          <p:nvPr/>
        </p:nvCxnSpPr>
        <p:spPr bwMode="auto">
          <a:xfrm rot="5400000">
            <a:off x="2644776" y="2146300"/>
            <a:ext cx="2730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Arrow Connector 167"/>
          <p:cNvCxnSpPr>
            <a:cxnSpLocks noChangeShapeType="1"/>
          </p:cNvCxnSpPr>
          <p:nvPr/>
        </p:nvCxnSpPr>
        <p:spPr bwMode="auto">
          <a:xfrm rot="5400000">
            <a:off x="3938588" y="21463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Arrow Connector 176"/>
          <p:cNvCxnSpPr>
            <a:cxnSpLocks noChangeShapeType="1"/>
          </p:cNvCxnSpPr>
          <p:nvPr/>
        </p:nvCxnSpPr>
        <p:spPr bwMode="auto">
          <a:xfrm rot="5400000">
            <a:off x="5233988" y="21463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6" name="Straight Arrow Connector 185"/>
          <p:cNvCxnSpPr>
            <a:cxnSpLocks noChangeShapeType="1"/>
          </p:cNvCxnSpPr>
          <p:nvPr/>
        </p:nvCxnSpPr>
        <p:spPr bwMode="auto">
          <a:xfrm rot="5400000">
            <a:off x="6605588" y="2146300"/>
            <a:ext cx="2746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8" name="Rectangle 7"/>
          <p:cNvSpPr>
            <a:spLocks noChangeArrowheads="1"/>
          </p:cNvSpPr>
          <p:nvPr/>
        </p:nvSpPr>
        <p:spPr bwMode="auto">
          <a:xfrm>
            <a:off x="6324600" y="1400175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190" name="Straight Arrow Connector 27"/>
          <p:cNvCxnSpPr>
            <a:cxnSpLocks noChangeShapeType="1"/>
          </p:cNvCxnSpPr>
          <p:nvPr/>
        </p:nvCxnSpPr>
        <p:spPr bwMode="auto">
          <a:xfrm rot="16200000" flipH="1">
            <a:off x="6019800" y="714375"/>
            <a:ext cx="6096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2362200" y="1400175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194" name="Straight Arrow Connector 20"/>
          <p:cNvCxnSpPr>
            <a:cxnSpLocks noChangeShapeType="1"/>
          </p:cNvCxnSpPr>
          <p:nvPr/>
        </p:nvCxnSpPr>
        <p:spPr bwMode="auto">
          <a:xfrm rot="5400000">
            <a:off x="2819400" y="714375"/>
            <a:ext cx="6096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5" name="Rectangle 5"/>
          <p:cNvSpPr>
            <a:spLocks noChangeArrowheads="1"/>
          </p:cNvSpPr>
          <p:nvPr/>
        </p:nvSpPr>
        <p:spPr bwMode="auto">
          <a:xfrm>
            <a:off x="3657600" y="1400175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04" name="Straight Arrow Connector 22"/>
          <p:cNvCxnSpPr>
            <a:cxnSpLocks noChangeShapeType="1"/>
          </p:cNvCxnSpPr>
          <p:nvPr/>
        </p:nvCxnSpPr>
        <p:spPr bwMode="auto">
          <a:xfrm rot="5400000">
            <a:off x="3771900" y="981075"/>
            <a:ext cx="6096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Rectangle 6"/>
          <p:cNvSpPr>
            <a:spLocks noChangeArrowheads="1"/>
          </p:cNvSpPr>
          <p:nvPr/>
        </p:nvSpPr>
        <p:spPr bwMode="auto">
          <a:xfrm>
            <a:off x="4953000" y="1400175"/>
            <a:ext cx="8382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map</a:t>
            </a:r>
          </a:p>
        </p:txBody>
      </p:sp>
      <p:cxnSp>
        <p:nvCxnSpPr>
          <p:cNvPr id="218" name="Straight Arrow Connector 28"/>
          <p:cNvCxnSpPr>
            <a:cxnSpLocks noChangeShapeType="1"/>
          </p:cNvCxnSpPr>
          <p:nvPr/>
        </p:nvCxnSpPr>
        <p:spPr bwMode="auto">
          <a:xfrm rot="16200000" flipH="1">
            <a:off x="4991100" y="981075"/>
            <a:ext cx="6096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" name="Group 318"/>
          <p:cNvGrpSpPr/>
          <p:nvPr/>
        </p:nvGrpSpPr>
        <p:grpSpPr>
          <a:xfrm>
            <a:off x="3033713" y="304800"/>
            <a:ext cx="3282036" cy="428685"/>
            <a:chOff x="3033713" y="304800"/>
            <a:chExt cx="3282036" cy="428685"/>
          </a:xfrm>
          <a:noFill/>
        </p:grpSpPr>
        <p:sp>
          <p:nvSpPr>
            <p:cNvPr id="219" name="Rectangle 56"/>
            <p:cNvSpPr>
              <a:spLocks noChangeArrowheads="1"/>
            </p:cNvSpPr>
            <p:nvPr/>
          </p:nvSpPr>
          <p:spPr bwMode="auto">
            <a:xfrm>
              <a:off x="3079069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0" name="Rectangle 102"/>
            <p:cNvSpPr>
              <a:spLocks noChangeArrowheads="1"/>
            </p:cNvSpPr>
            <p:nvPr/>
          </p:nvSpPr>
          <p:spPr bwMode="auto">
            <a:xfrm>
              <a:off x="3612430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1" name="Rectangle 109"/>
            <p:cNvSpPr>
              <a:spLocks noChangeArrowheads="1"/>
            </p:cNvSpPr>
            <p:nvPr/>
          </p:nvSpPr>
          <p:spPr bwMode="auto">
            <a:xfrm>
              <a:off x="4145792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Rectangle 116"/>
            <p:cNvSpPr>
              <a:spLocks noChangeArrowheads="1"/>
            </p:cNvSpPr>
            <p:nvPr/>
          </p:nvSpPr>
          <p:spPr bwMode="auto">
            <a:xfrm>
              <a:off x="4679154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3" name="Rectangle 123"/>
            <p:cNvSpPr>
              <a:spLocks noChangeArrowheads="1"/>
            </p:cNvSpPr>
            <p:nvPr/>
          </p:nvSpPr>
          <p:spPr bwMode="auto">
            <a:xfrm>
              <a:off x="5212515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4" name="Rectangle 130"/>
            <p:cNvSpPr>
              <a:spLocks noChangeArrowheads="1"/>
            </p:cNvSpPr>
            <p:nvPr/>
          </p:nvSpPr>
          <p:spPr bwMode="auto">
            <a:xfrm>
              <a:off x="5745877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5" name="TextBox 57"/>
            <p:cNvSpPr txBox="1">
              <a:spLocks noChangeArrowheads="1"/>
            </p:cNvSpPr>
            <p:nvPr/>
          </p:nvSpPr>
          <p:spPr bwMode="auto">
            <a:xfrm>
              <a:off x="3033713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 dirty="0">
                  <a:latin typeface="+mn-lt"/>
                  <a:ea typeface="+mn-ea"/>
                  <a:cs typeface="+mn-cs"/>
                </a:rPr>
                <a:t>1</a:t>
              </a:r>
              <a:endParaRPr lang="en-US" sz="3200" baseline="-2500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6" name="TextBox 103"/>
            <p:cNvSpPr txBox="1">
              <a:spLocks noChangeArrowheads="1"/>
            </p:cNvSpPr>
            <p:nvPr/>
          </p:nvSpPr>
          <p:spPr bwMode="auto">
            <a:xfrm>
              <a:off x="3567075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 dirty="0">
                  <a:latin typeface="+mn-lt"/>
                  <a:ea typeface="+mn-ea"/>
                  <a:cs typeface="+mn-cs"/>
                </a:rPr>
                <a:t>2</a:t>
              </a:r>
              <a:endParaRPr lang="en-US" sz="3200" baseline="-2500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7" name="TextBox 110"/>
            <p:cNvSpPr txBox="1">
              <a:spLocks noChangeArrowheads="1"/>
            </p:cNvSpPr>
            <p:nvPr/>
          </p:nvSpPr>
          <p:spPr bwMode="auto">
            <a:xfrm>
              <a:off x="4100436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3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8" name="TextBox 117"/>
            <p:cNvSpPr txBox="1">
              <a:spLocks noChangeArrowheads="1"/>
            </p:cNvSpPr>
            <p:nvPr/>
          </p:nvSpPr>
          <p:spPr bwMode="auto">
            <a:xfrm>
              <a:off x="4633798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4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9" name="TextBox 124"/>
            <p:cNvSpPr txBox="1">
              <a:spLocks noChangeArrowheads="1"/>
            </p:cNvSpPr>
            <p:nvPr/>
          </p:nvSpPr>
          <p:spPr bwMode="auto">
            <a:xfrm>
              <a:off x="5167160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5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0" name="TextBox 131"/>
            <p:cNvSpPr txBox="1">
              <a:spLocks noChangeArrowheads="1"/>
            </p:cNvSpPr>
            <p:nvPr/>
          </p:nvSpPr>
          <p:spPr bwMode="auto">
            <a:xfrm>
              <a:off x="5700521" y="333375"/>
              <a:ext cx="388248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k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6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1" name="Rectangle 58"/>
            <p:cNvSpPr>
              <a:spLocks noChangeArrowheads="1"/>
            </p:cNvSpPr>
            <p:nvPr/>
          </p:nvSpPr>
          <p:spPr bwMode="auto">
            <a:xfrm>
              <a:off x="3307652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2" name="TextBox 59"/>
            <p:cNvSpPr txBox="1">
              <a:spLocks noChangeArrowheads="1"/>
            </p:cNvSpPr>
            <p:nvPr/>
          </p:nvSpPr>
          <p:spPr bwMode="auto">
            <a:xfrm>
              <a:off x="3262297" y="304800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 dirty="0">
                  <a:latin typeface="+mn-lt"/>
                  <a:ea typeface="+mn-ea"/>
                  <a:cs typeface="+mn-cs"/>
                </a:rPr>
                <a:t>1</a:t>
              </a:r>
              <a:endParaRPr lang="en-US" sz="3200" baseline="-25000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3" name="Rectangle 100"/>
            <p:cNvSpPr>
              <a:spLocks noChangeArrowheads="1"/>
            </p:cNvSpPr>
            <p:nvPr/>
          </p:nvSpPr>
          <p:spPr bwMode="auto">
            <a:xfrm>
              <a:off x="3841014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4" name="TextBox 101"/>
            <p:cNvSpPr txBox="1">
              <a:spLocks noChangeArrowheads="1"/>
            </p:cNvSpPr>
            <p:nvPr/>
          </p:nvSpPr>
          <p:spPr bwMode="auto">
            <a:xfrm>
              <a:off x="3795658" y="333375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2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5" name="Rectangle 107"/>
            <p:cNvSpPr>
              <a:spLocks noChangeArrowheads="1"/>
            </p:cNvSpPr>
            <p:nvPr/>
          </p:nvSpPr>
          <p:spPr bwMode="auto">
            <a:xfrm>
              <a:off x="4374376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6" name="TextBox 108"/>
            <p:cNvSpPr txBox="1">
              <a:spLocks noChangeArrowheads="1"/>
            </p:cNvSpPr>
            <p:nvPr/>
          </p:nvSpPr>
          <p:spPr bwMode="auto">
            <a:xfrm>
              <a:off x="4329020" y="333375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3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7" name="Rectangle 114"/>
            <p:cNvSpPr>
              <a:spLocks noChangeArrowheads="1"/>
            </p:cNvSpPr>
            <p:nvPr/>
          </p:nvSpPr>
          <p:spPr bwMode="auto">
            <a:xfrm>
              <a:off x="4907737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8" name="TextBox 115"/>
            <p:cNvSpPr txBox="1">
              <a:spLocks noChangeArrowheads="1"/>
            </p:cNvSpPr>
            <p:nvPr/>
          </p:nvSpPr>
          <p:spPr bwMode="auto">
            <a:xfrm>
              <a:off x="4862382" y="333375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4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9" name="Rectangle 121"/>
            <p:cNvSpPr>
              <a:spLocks noChangeArrowheads="1"/>
            </p:cNvSpPr>
            <p:nvPr/>
          </p:nvSpPr>
          <p:spPr bwMode="auto">
            <a:xfrm>
              <a:off x="5441099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0" name="TextBox 122"/>
            <p:cNvSpPr txBox="1">
              <a:spLocks noChangeArrowheads="1"/>
            </p:cNvSpPr>
            <p:nvPr/>
          </p:nvSpPr>
          <p:spPr bwMode="auto">
            <a:xfrm>
              <a:off x="5395743" y="333375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5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1" name="Rectangle 128"/>
            <p:cNvSpPr>
              <a:spLocks noChangeArrowheads="1"/>
            </p:cNvSpPr>
            <p:nvPr/>
          </p:nvSpPr>
          <p:spPr bwMode="auto">
            <a:xfrm>
              <a:off x="5974461" y="357506"/>
              <a:ext cx="228584" cy="227961"/>
            </a:xfrm>
            <a:prstGeom prst="rect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2" name="TextBox 129"/>
            <p:cNvSpPr txBox="1">
              <a:spLocks noChangeArrowheads="1"/>
            </p:cNvSpPr>
            <p:nvPr/>
          </p:nvSpPr>
          <p:spPr bwMode="auto">
            <a:xfrm>
              <a:off x="5929105" y="333375"/>
              <a:ext cx="386644" cy="4001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latin typeface="+mn-lt"/>
                  <a:ea typeface="+mn-ea"/>
                  <a:cs typeface="+mn-cs"/>
                </a:rPr>
                <a:t>v</a:t>
              </a:r>
              <a:r>
                <a:rPr lang="en-US" sz="2000" baseline="-25000">
                  <a:latin typeface="+mn-lt"/>
                  <a:ea typeface="+mn-ea"/>
                  <a:cs typeface="+mn-cs"/>
                </a:rPr>
                <a:t>6</a:t>
              </a:r>
              <a:endParaRPr lang="en-US" sz="3200" baseline="-2500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7" name="Group 319"/>
          <p:cNvGrpSpPr>
            <a:grpSpLocks/>
          </p:cNvGrpSpPr>
          <p:nvPr/>
        </p:nvGrpSpPr>
        <p:grpSpPr bwMode="auto">
          <a:xfrm>
            <a:off x="2266950" y="2314575"/>
            <a:ext cx="1060450" cy="400050"/>
            <a:chOff x="2266832" y="2314575"/>
            <a:chExt cx="1060867" cy="400110"/>
          </a:xfrm>
        </p:grpSpPr>
        <p:sp>
          <p:nvSpPr>
            <p:cNvPr id="50294" name="Rectangle 144"/>
            <p:cNvSpPr>
              <a:spLocks noChangeArrowheads="1"/>
            </p:cNvSpPr>
            <p:nvPr/>
          </p:nvSpPr>
          <p:spPr bwMode="auto">
            <a:xfrm>
              <a:off x="2794665" y="23387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95" name="TextBox 145"/>
            <p:cNvSpPr txBox="1">
              <a:spLocks noChangeArrowheads="1"/>
            </p:cNvSpPr>
            <p:nvPr/>
          </p:nvSpPr>
          <p:spPr bwMode="auto">
            <a:xfrm>
              <a:off x="2759697" y="23145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96" name="Rectangle 137"/>
            <p:cNvSpPr>
              <a:spLocks noChangeArrowheads="1"/>
            </p:cNvSpPr>
            <p:nvPr/>
          </p:nvSpPr>
          <p:spPr bwMode="auto">
            <a:xfrm>
              <a:off x="2296190" y="23387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97" name="TextBox 138"/>
            <p:cNvSpPr txBox="1">
              <a:spLocks noChangeArrowheads="1"/>
            </p:cNvSpPr>
            <p:nvPr/>
          </p:nvSpPr>
          <p:spPr bwMode="auto">
            <a:xfrm>
              <a:off x="2266832" y="23145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98" name="Rectangle 135"/>
            <p:cNvSpPr>
              <a:spLocks noChangeArrowheads="1"/>
            </p:cNvSpPr>
            <p:nvPr/>
          </p:nvSpPr>
          <p:spPr bwMode="auto">
            <a:xfrm>
              <a:off x="2524904" y="23387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99" name="TextBox 136"/>
            <p:cNvSpPr txBox="1">
              <a:spLocks noChangeArrowheads="1"/>
            </p:cNvSpPr>
            <p:nvPr/>
          </p:nvSpPr>
          <p:spPr bwMode="auto">
            <a:xfrm>
              <a:off x="2514714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300" name="Rectangle 142"/>
            <p:cNvSpPr>
              <a:spLocks noChangeArrowheads="1"/>
            </p:cNvSpPr>
            <p:nvPr/>
          </p:nvSpPr>
          <p:spPr bwMode="auto">
            <a:xfrm>
              <a:off x="3023379" y="23387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301" name="TextBox 143"/>
            <p:cNvSpPr txBox="1">
              <a:spLocks noChangeArrowheads="1"/>
            </p:cNvSpPr>
            <p:nvPr/>
          </p:nvSpPr>
          <p:spPr bwMode="auto">
            <a:xfrm>
              <a:off x="3013189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8" name="Group 320"/>
          <p:cNvGrpSpPr>
            <a:grpSpLocks/>
          </p:cNvGrpSpPr>
          <p:nvPr/>
        </p:nvGrpSpPr>
        <p:grpSpPr bwMode="auto">
          <a:xfrm>
            <a:off x="3568700" y="2314575"/>
            <a:ext cx="1054100" cy="400050"/>
            <a:chOff x="3569446" y="2314575"/>
            <a:chExt cx="1053653" cy="400110"/>
          </a:xfrm>
        </p:grpSpPr>
        <p:sp>
          <p:nvSpPr>
            <p:cNvPr id="50286" name="Rectangle 151"/>
            <p:cNvSpPr>
              <a:spLocks noChangeArrowheads="1"/>
            </p:cNvSpPr>
            <p:nvPr/>
          </p:nvSpPr>
          <p:spPr bwMode="auto">
            <a:xfrm>
              <a:off x="3591590" y="23387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87" name="Rectangle 158"/>
            <p:cNvSpPr>
              <a:spLocks noChangeArrowheads="1"/>
            </p:cNvSpPr>
            <p:nvPr/>
          </p:nvSpPr>
          <p:spPr bwMode="auto">
            <a:xfrm>
              <a:off x="4090065" y="2338706"/>
              <a:ext cx="22871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88" name="TextBox 152"/>
            <p:cNvSpPr txBox="1">
              <a:spLocks noChangeArrowheads="1"/>
            </p:cNvSpPr>
            <p:nvPr/>
          </p:nvSpPr>
          <p:spPr bwMode="auto">
            <a:xfrm>
              <a:off x="3569446" y="23145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89" name="TextBox 159"/>
            <p:cNvSpPr txBox="1">
              <a:spLocks noChangeArrowheads="1"/>
            </p:cNvSpPr>
            <p:nvPr/>
          </p:nvSpPr>
          <p:spPr bwMode="auto">
            <a:xfrm>
              <a:off x="4067921" y="23145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90" name="Rectangle 149"/>
            <p:cNvSpPr>
              <a:spLocks noChangeArrowheads="1"/>
            </p:cNvSpPr>
            <p:nvPr/>
          </p:nvSpPr>
          <p:spPr bwMode="auto">
            <a:xfrm>
              <a:off x="3820304" y="23387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91" name="TextBox 150"/>
            <p:cNvSpPr txBox="1">
              <a:spLocks noChangeArrowheads="1"/>
            </p:cNvSpPr>
            <p:nvPr/>
          </p:nvSpPr>
          <p:spPr bwMode="auto">
            <a:xfrm>
              <a:off x="3810114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92" name="Rectangle 156"/>
            <p:cNvSpPr>
              <a:spLocks noChangeArrowheads="1"/>
            </p:cNvSpPr>
            <p:nvPr/>
          </p:nvSpPr>
          <p:spPr bwMode="auto">
            <a:xfrm>
              <a:off x="4318779" y="2338706"/>
              <a:ext cx="22871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93" name="TextBox 157"/>
            <p:cNvSpPr txBox="1">
              <a:spLocks noChangeArrowheads="1"/>
            </p:cNvSpPr>
            <p:nvPr/>
          </p:nvSpPr>
          <p:spPr bwMode="auto">
            <a:xfrm>
              <a:off x="4308589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9" name="Group 321"/>
          <p:cNvGrpSpPr>
            <a:grpSpLocks/>
          </p:cNvGrpSpPr>
          <p:nvPr/>
        </p:nvGrpSpPr>
        <p:grpSpPr bwMode="auto">
          <a:xfrm>
            <a:off x="4857750" y="2314575"/>
            <a:ext cx="1054100" cy="400050"/>
            <a:chOff x="4857564" y="2314575"/>
            <a:chExt cx="1054720" cy="400110"/>
          </a:xfrm>
        </p:grpSpPr>
        <p:sp>
          <p:nvSpPr>
            <p:cNvPr id="50278" name="Rectangle 165"/>
            <p:cNvSpPr>
              <a:spLocks noChangeArrowheads="1"/>
            </p:cNvSpPr>
            <p:nvPr/>
          </p:nvSpPr>
          <p:spPr bwMode="auto">
            <a:xfrm>
              <a:off x="4886985" y="23387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79" name="Rectangle 172"/>
            <p:cNvSpPr>
              <a:spLocks noChangeArrowheads="1"/>
            </p:cNvSpPr>
            <p:nvPr/>
          </p:nvSpPr>
          <p:spPr bwMode="auto">
            <a:xfrm>
              <a:off x="5379359" y="23387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80" name="TextBox 166"/>
            <p:cNvSpPr txBox="1">
              <a:spLocks noChangeArrowheads="1"/>
            </p:cNvSpPr>
            <p:nvPr/>
          </p:nvSpPr>
          <p:spPr bwMode="auto">
            <a:xfrm>
              <a:off x="4857564" y="23145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81" name="TextBox 173"/>
            <p:cNvSpPr txBox="1">
              <a:spLocks noChangeArrowheads="1"/>
            </p:cNvSpPr>
            <p:nvPr/>
          </p:nvSpPr>
          <p:spPr bwMode="auto">
            <a:xfrm>
              <a:off x="5353145" y="23145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82" name="Rectangle 163"/>
            <p:cNvSpPr>
              <a:spLocks noChangeArrowheads="1"/>
            </p:cNvSpPr>
            <p:nvPr/>
          </p:nvSpPr>
          <p:spPr bwMode="auto">
            <a:xfrm>
              <a:off x="5115585" y="23387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83" name="TextBox 164"/>
            <p:cNvSpPr txBox="1">
              <a:spLocks noChangeArrowheads="1"/>
            </p:cNvSpPr>
            <p:nvPr/>
          </p:nvSpPr>
          <p:spPr bwMode="auto">
            <a:xfrm>
              <a:off x="5105400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84" name="Rectangle 170"/>
            <p:cNvSpPr>
              <a:spLocks noChangeArrowheads="1"/>
            </p:cNvSpPr>
            <p:nvPr/>
          </p:nvSpPr>
          <p:spPr bwMode="auto">
            <a:xfrm>
              <a:off x="5607959" y="23387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85" name="TextBox 171"/>
            <p:cNvSpPr txBox="1">
              <a:spLocks noChangeArrowheads="1"/>
            </p:cNvSpPr>
            <p:nvPr/>
          </p:nvSpPr>
          <p:spPr bwMode="auto">
            <a:xfrm>
              <a:off x="5597774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0" name="Group 322"/>
          <p:cNvGrpSpPr>
            <a:grpSpLocks/>
          </p:cNvGrpSpPr>
          <p:nvPr/>
        </p:nvGrpSpPr>
        <p:grpSpPr bwMode="auto">
          <a:xfrm>
            <a:off x="6223000" y="2314575"/>
            <a:ext cx="1060450" cy="400050"/>
            <a:chOff x="6223554" y="2314575"/>
            <a:chExt cx="1060330" cy="400110"/>
          </a:xfrm>
        </p:grpSpPr>
        <p:sp>
          <p:nvSpPr>
            <p:cNvPr id="50270" name="Rectangle 179"/>
            <p:cNvSpPr>
              <a:spLocks noChangeArrowheads="1"/>
            </p:cNvSpPr>
            <p:nvPr/>
          </p:nvSpPr>
          <p:spPr bwMode="auto">
            <a:xfrm>
              <a:off x="6258585" y="23387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71" name="Rectangle 186"/>
            <p:cNvSpPr>
              <a:spLocks noChangeArrowheads="1"/>
            </p:cNvSpPr>
            <p:nvPr/>
          </p:nvSpPr>
          <p:spPr bwMode="auto">
            <a:xfrm>
              <a:off x="6750959" y="2338706"/>
              <a:ext cx="228600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72" name="TextBox 180"/>
            <p:cNvSpPr txBox="1">
              <a:spLocks noChangeArrowheads="1"/>
            </p:cNvSpPr>
            <p:nvPr/>
          </p:nvSpPr>
          <p:spPr bwMode="auto">
            <a:xfrm>
              <a:off x="6223554" y="23145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73" name="TextBox 187"/>
            <p:cNvSpPr txBox="1">
              <a:spLocks noChangeArrowheads="1"/>
            </p:cNvSpPr>
            <p:nvPr/>
          </p:nvSpPr>
          <p:spPr bwMode="auto">
            <a:xfrm>
              <a:off x="6724745" y="23145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74" name="Rectangle 177"/>
            <p:cNvSpPr>
              <a:spLocks noChangeArrowheads="1"/>
            </p:cNvSpPr>
            <p:nvPr/>
          </p:nvSpPr>
          <p:spPr bwMode="auto">
            <a:xfrm>
              <a:off x="6487185" y="23387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75" name="TextBox 178"/>
            <p:cNvSpPr txBox="1">
              <a:spLocks noChangeArrowheads="1"/>
            </p:cNvSpPr>
            <p:nvPr/>
          </p:nvSpPr>
          <p:spPr bwMode="auto">
            <a:xfrm>
              <a:off x="6477000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7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76" name="Rectangle 184"/>
            <p:cNvSpPr>
              <a:spLocks noChangeArrowheads="1"/>
            </p:cNvSpPr>
            <p:nvPr/>
          </p:nvSpPr>
          <p:spPr bwMode="auto">
            <a:xfrm>
              <a:off x="6979559" y="2338706"/>
              <a:ext cx="228600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77" name="TextBox 185"/>
            <p:cNvSpPr txBox="1">
              <a:spLocks noChangeArrowheads="1"/>
            </p:cNvSpPr>
            <p:nvPr/>
          </p:nvSpPr>
          <p:spPr bwMode="auto">
            <a:xfrm>
              <a:off x="6969374" y="23145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8</a:t>
              </a:r>
              <a:endParaRPr lang="en-US" sz="3200" baseline="-25000">
                <a:latin typeface="Calibri" charset="0"/>
              </a:endParaRPr>
            </a:p>
          </p:txBody>
        </p:sp>
      </p:grpSp>
      <p:cxnSp>
        <p:nvCxnSpPr>
          <p:cNvPr id="275" name="Straight Arrow Connector 274"/>
          <p:cNvCxnSpPr>
            <a:cxnSpLocks noChangeShapeType="1"/>
          </p:cNvCxnSpPr>
          <p:nvPr/>
        </p:nvCxnSpPr>
        <p:spPr bwMode="auto">
          <a:xfrm rot="5400000">
            <a:off x="3047207" y="5066506"/>
            <a:ext cx="5334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" name="Straight Arrow Connector 275"/>
          <p:cNvCxnSpPr>
            <a:cxnSpLocks noChangeShapeType="1"/>
          </p:cNvCxnSpPr>
          <p:nvPr/>
        </p:nvCxnSpPr>
        <p:spPr bwMode="auto">
          <a:xfrm rot="5400000">
            <a:off x="3178175" y="61102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" name="Straight Arrow Connector 276"/>
          <p:cNvCxnSpPr>
            <a:cxnSpLocks noChangeShapeType="1"/>
          </p:cNvCxnSpPr>
          <p:nvPr/>
        </p:nvCxnSpPr>
        <p:spPr bwMode="auto">
          <a:xfrm rot="5400000">
            <a:off x="4419601" y="5065712"/>
            <a:ext cx="5334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8" name="Straight Arrow Connector 277"/>
          <p:cNvCxnSpPr>
            <a:cxnSpLocks noChangeShapeType="1"/>
          </p:cNvCxnSpPr>
          <p:nvPr/>
        </p:nvCxnSpPr>
        <p:spPr bwMode="auto">
          <a:xfrm rot="5400000">
            <a:off x="4549775" y="61102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9" name="Straight Arrow Connector 278"/>
          <p:cNvCxnSpPr>
            <a:cxnSpLocks noChangeShapeType="1"/>
          </p:cNvCxnSpPr>
          <p:nvPr/>
        </p:nvCxnSpPr>
        <p:spPr bwMode="auto">
          <a:xfrm rot="5400000">
            <a:off x="5714207" y="5066506"/>
            <a:ext cx="5334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0" name="Straight Arrow Connector 279"/>
          <p:cNvCxnSpPr>
            <a:cxnSpLocks noChangeShapeType="1"/>
          </p:cNvCxnSpPr>
          <p:nvPr/>
        </p:nvCxnSpPr>
        <p:spPr bwMode="auto">
          <a:xfrm rot="5400000">
            <a:off x="5845175" y="6110288"/>
            <a:ext cx="2746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1" name="Rectangle 280"/>
          <p:cNvSpPr>
            <a:spLocks noChangeArrowheads="1"/>
          </p:cNvSpPr>
          <p:nvPr/>
        </p:nvSpPr>
        <p:spPr bwMode="auto">
          <a:xfrm>
            <a:off x="1981200" y="4114800"/>
            <a:ext cx="548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chemeClr val="bg2"/>
                </a:solidFill>
              </a:rPr>
              <a:t>Shuffle and Sort: aggregate values by keys</a:t>
            </a:r>
          </a:p>
        </p:txBody>
      </p:sp>
      <p:sp>
        <p:nvSpPr>
          <p:cNvPr id="282" name="Rectangle 281"/>
          <p:cNvSpPr>
            <a:spLocks noChangeArrowheads="1"/>
          </p:cNvSpPr>
          <p:nvPr/>
        </p:nvSpPr>
        <p:spPr bwMode="auto">
          <a:xfrm>
            <a:off x="2819400" y="5334000"/>
            <a:ext cx="9144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sp>
        <p:nvSpPr>
          <p:cNvPr id="283" name="Rectangle 282"/>
          <p:cNvSpPr>
            <a:spLocks noChangeArrowheads="1"/>
          </p:cNvSpPr>
          <p:nvPr/>
        </p:nvSpPr>
        <p:spPr bwMode="auto">
          <a:xfrm>
            <a:off x="4114800" y="53340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sp>
        <p:nvSpPr>
          <p:cNvPr id="284" name="Rectangle 283"/>
          <p:cNvSpPr>
            <a:spLocks noChangeArrowheads="1"/>
          </p:cNvSpPr>
          <p:nvPr/>
        </p:nvSpPr>
        <p:spPr bwMode="auto">
          <a:xfrm>
            <a:off x="5562600" y="53340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>
                <a:solidFill>
                  <a:schemeClr val="bg2"/>
                </a:solidFill>
              </a:rPr>
              <a:t>reduce</a:t>
            </a:r>
          </a:p>
        </p:txBody>
      </p:sp>
      <p:grpSp>
        <p:nvGrpSpPr>
          <p:cNvPr id="11" name="Group 332"/>
          <p:cNvGrpSpPr>
            <a:grpSpLocks/>
          </p:cNvGrpSpPr>
          <p:nvPr/>
        </p:nvGrpSpPr>
        <p:grpSpPr bwMode="auto">
          <a:xfrm>
            <a:off x="3181350" y="4448175"/>
            <a:ext cx="866775" cy="400050"/>
            <a:chOff x="3181206" y="4448175"/>
            <a:chExt cx="867269" cy="400110"/>
          </a:xfrm>
        </p:grpSpPr>
        <p:sp>
          <p:nvSpPr>
            <p:cNvPr id="50264" name="Rectangle 193"/>
            <p:cNvSpPr>
              <a:spLocks noChangeArrowheads="1"/>
            </p:cNvSpPr>
            <p:nvPr/>
          </p:nvSpPr>
          <p:spPr bwMode="auto">
            <a:xfrm>
              <a:off x="3210588" y="4472306"/>
              <a:ext cx="228671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65" name="TextBox 194"/>
            <p:cNvSpPr txBox="1">
              <a:spLocks noChangeArrowheads="1"/>
            </p:cNvSpPr>
            <p:nvPr/>
          </p:nvSpPr>
          <p:spPr bwMode="auto">
            <a:xfrm>
              <a:off x="3181206" y="4448175"/>
              <a:ext cx="3080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a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66" name="Rectangle 191"/>
            <p:cNvSpPr>
              <a:spLocks noChangeArrowheads="1"/>
            </p:cNvSpPr>
            <p:nvPr/>
          </p:nvSpPr>
          <p:spPr bwMode="auto">
            <a:xfrm>
              <a:off x="3515483" y="44723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67" name="TextBox 192"/>
            <p:cNvSpPr txBox="1">
              <a:spLocks noChangeArrowheads="1"/>
            </p:cNvSpPr>
            <p:nvPr/>
          </p:nvSpPr>
          <p:spPr bwMode="auto">
            <a:xfrm>
              <a:off x="3505295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68" name="Rectangle 196"/>
            <p:cNvSpPr>
              <a:spLocks noChangeArrowheads="1"/>
            </p:cNvSpPr>
            <p:nvPr/>
          </p:nvSpPr>
          <p:spPr bwMode="auto">
            <a:xfrm>
              <a:off x="3744154" y="44723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69" name="TextBox 197"/>
            <p:cNvSpPr txBox="1">
              <a:spLocks noChangeArrowheads="1"/>
            </p:cNvSpPr>
            <p:nvPr/>
          </p:nvSpPr>
          <p:spPr bwMode="auto">
            <a:xfrm>
              <a:off x="3733965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5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2" name="Group 331"/>
          <p:cNvGrpSpPr>
            <a:grpSpLocks/>
          </p:cNvGrpSpPr>
          <p:nvPr/>
        </p:nvGrpSpPr>
        <p:grpSpPr bwMode="auto">
          <a:xfrm>
            <a:off x="4546600" y="4448175"/>
            <a:ext cx="873125" cy="400050"/>
            <a:chOff x="4547196" y="4448175"/>
            <a:chExt cx="872879" cy="400110"/>
          </a:xfrm>
        </p:grpSpPr>
        <p:sp>
          <p:nvSpPr>
            <p:cNvPr id="50258" name="Rectangle 199"/>
            <p:cNvSpPr>
              <a:spLocks noChangeArrowheads="1"/>
            </p:cNvSpPr>
            <p:nvPr/>
          </p:nvSpPr>
          <p:spPr bwMode="auto">
            <a:xfrm>
              <a:off x="4582188" y="4472306"/>
              <a:ext cx="228671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59" name="TextBox 200"/>
            <p:cNvSpPr txBox="1">
              <a:spLocks noChangeArrowheads="1"/>
            </p:cNvSpPr>
            <p:nvPr/>
          </p:nvSpPr>
          <p:spPr bwMode="auto">
            <a:xfrm>
              <a:off x="4547196" y="4448175"/>
              <a:ext cx="319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b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60" name="Rectangle 202"/>
            <p:cNvSpPr>
              <a:spLocks noChangeArrowheads="1"/>
            </p:cNvSpPr>
            <p:nvPr/>
          </p:nvSpPr>
          <p:spPr bwMode="auto">
            <a:xfrm>
              <a:off x="4887083" y="44723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61" name="TextBox 203"/>
            <p:cNvSpPr txBox="1">
              <a:spLocks noChangeArrowheads="1"/>
            </p:cNvSpPr>
            <p:nvPr/>
          </p:nvSpPr>
          <p:spPr bwMode="auto">
            <a:xfrm>
              <a:off x="4876895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62" name="Rectangle 205"/>
            <p:cNvSpPr>
              <a:spLocks noChangeArrowheads="1"/>
            </p:cNvSpPr>
            <p:nvPr/>
          </p:nvSpPr>
          <p:spPr bwMode="auto">
            <a:xfrm>
              <a:off x="5115754" y="4472306"/>
              <a:ext cx="228671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63" name="TextBox 206"/>
            <p:cNvSpPr txBox="1">
              <a:spLocks noChangeArrowheads="1"/>
            </p:cNvSpPr>
            <p:nvPr/>
          </p:nvSpPr>
          <p:spPr bwMode="auto">
            <a:xfrm>
              <a:off x="5105565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7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3" name="Group 330"/>
          <p:cNvGrpSpPr>
            <a:grpSpLocks/>
          </p:cNvGrpSpPr>
          <p:nvPr/>
        </p:nvGrpSpPr>
        <p:grpSpPr bwMode="auto">
          <a:xfrm>
            <a:off x="5876925" y="4448175"/>
            <a:ext cx="1022350" cy="276225"/>
            <a:chOff x="5877044" y="4448175"/>
            <a:chExt cx="1022186" cy="276999"/>
          </a:xfrm>
        </p:grpSpPr>
        <p:sp>
          <p:nvSpPr>
            <p:cNvPr id="50250" name="Rectangle 208"/>
            <p:cNvSpPr>
              <a:spLocks noChangeArrowheads="1"/>
            </p:cNvSpPr>
            <p:nvPr/>
          </p:nvSpPr>
          <p:spPr bwMode="auto">
            <a:xfrm>
              <a:off x="5877587" y="4472306"/>
              <a:ext cx="228645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alibri" charset="0"/>
              </a:endParaRPr>
            </a:p>
          </p:txBody>
        </p:sp>
        <p:sp>
          <p:nvSpPr>
            <p:cNvPr id="50251" name="TextBox 209"/>
            <p:cNvSpPr txBox="1">
              <a:spLocks noChangeArrowheads="1"/>
            </p:cNvSpPr>
            <p:nvPr/>
          </p:nvSpPr>
          <p:spPr bwMode="auto">
            <a:xfrm>
              <a:off x="5877044" y="4448175"/>
              <a:ext cx="25039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Calibri" charset="0"/>
                </a:rPr>
                <a:t>c</a:t>
              </a:r>
              <a:endParaRPr lang="en-US" sz="1800" baseline="-25000">
                <a:latin typeface="Calibri" charset="0"/>
              </a:endParaRPr>
            </a:p>
          </p:txBody>
        </p:sp>
        <p:sp>
          <p:nvSpPr>
            <p:cNvPr id="50252" name="Rectangle 211"/>
            <p:cNvSpPr>
              <a:spLocks noChangeArrowheads="1"/>
            </p:cNvSpPr>
            <p:nvPr/>
          </p:nvSpPr>
          <p:spPr bwMode="auto">
            <a:xfrm>
              <a:off x="6182447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>
                <a:latin typeface="Calibri" charset="0"/>
              </a:endParaRPr>
            </a:p>
          </p:txBody>
        </p:sp>
        <p:sp>
          <p:nvSpPr>
            <p:cNvPr id="50253" name="TextBox 212"/>
            <p:cNvSpPr txBox="1">
              <a:spLocks noChangeArrowheads="1"/>
            </p:cNvSpPr>
            <p:nvPr/>
          </p:nvSpPr>
          <p:spPr bwMode="auto">
            <a:xfrm>
              <a:off x="6172260" y="4448175"/>
              <a:ext cx="26967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Calibri" charset="0"/>
                </a:rPr>
                <a:t>2</a:t>
              </a:r>
              <a:endParaRPr lang="en-US" sz="1800" baseline="-25000">
                <a:latin typeface="Calibri" charset="0"/>
              </a:endParaRPr>
            </a:p>
          </p:txBody>
        </p:sp>
        <p:sp>
          <p:nvSpPr>
            <p:cNvPr id="50254" name="Rectangle 214"/>
            <p:cNvSpPr>
              <a:spLocks noChangeArrowheads="1"/>
            </p:cNvSpPr>
            <p:nvPr/>
          </p:nvSpPr>
          <p:spPr bwMode="auto">
            <a:xfrm>
              <a:off x="6411092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>
                <a:latin typeface="Calibri" charset="0"/>
              </a:endParaRPr>
            </a:p>
          </p:txBody>
        </p:sp>
        <p:sp>
          <p:nvSpPr>
            <p:cNvPr id="50255" name="TextBox 215"/>
            <p:cNvSpPr txBox="1">
              <a:spLocks noChangeArrowheads="1"/>
            </p:cNvSpPr>
            <p:nvPr/>
          </p:nvSpPr>
          <p:spPr bwMode="auto">
            <a:xfrm>
              <a:off x="6400905" y="4448175"/>
              <a:ext cx="26967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Calibri" charset="0"/>
                </a:rPr>
                <a:t>9</a:t>
              </a:r>
              <a:endParaRPr lang="en-US" sz="1800" baseline="-25000">
                <a:latin typeface="Calibri" charset="0"/>
              </a:endParaRPr>
            </a:p>
          </p:txBody>
        </p:sp>
        <p:sp>
          <p:nvSpPr>
            <p:cNvPr id="50256" name="Rectangle 217"/>
            <p:cNvSpPr>
              <a:spLocks noChangeArrowheads="1"/>
            </p:cNvSpPr>
            <p:nvPr/>
          </p:nvSpPr>
          <p:spPr bwMode="auto">
            <a:xfrm>
              <a:off x="6639738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800">
                <a:latin typeface="Calibri" charset="0"/>
              </a:endParaRPr>
            </a:p>
          </p:txBody>
        </p:sp>
        <p:sp>
          <p:nvSpPr>
            <p:cNvPr id="50257" name="TextBox 218"/>
            <p:cNvSpPr txBox="1">
              <a:spLocks noChangeArrowheads="1"/>
            </p:cNvSpPr>
            <p:nvPr/>
          </p:nvSpPr>
          <p:spPr bwMode="auto">
            <a:xfrm>
              <a:off x="6629551" y="4448175"/>
              <a:ext cx="269679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>
                  <a:latin typeface="Calibri" charset="0"/>
                </a:rPr>
                <a:t>8</a:t>
              </a:r>
              <a:endParaRPr lang="en-US" sz="1800" baseline="-25000">
                <a:latin typeface="Calibri" charset="0"/>
              </a:endParaRPr>
            </a:p>
          </p:txBody>
        </p:sp>
      </p:grpSp>
      <p:grpSp>
        <p:nvGrpSpPr>
          <p:cNvPr id="14" name="Group 329"/>
          <p:cNvGrpSpPr>
            <a:grpSpLocks/>
          </p:cNvGrpSpPr>
          <p:nvPr/>
        </p:nvGrpSpPr>
        <p:grpSpPr bwMode="auto">
          <a:xfrm>
            <a:off x="3048000" y="6276975"/>
            <a:ext cx="600075" cy="400050"/>
            <a:chOff x="3048000" y="6276975"/>
            <a:chExt cx="600722" cy="400110"/>
          </a:xfrm>
        </p:grpSpPr>
        <p:sp>
          <p:nvSpPr>
            <p:cNvPr id="50246" name="Rectangle 148"/>
            <p:cNvSpPr>
              <a:spLocks noChangeArrowheads="1"/>
            </p:cNvSpPr>
            <p:nvPr/>
          </p:nvSpPr>
          <p:spPr bwMode="auto">
            <a:xfrm>
              <a:off x="3093340" y="63011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47" name="TextBox 155"/>
            <p:cNvSpPr txBox="1">
              <a:spLocks noChangeArrowheads="1"/>
            </p:cNvSpPr>
            <p:nvPr/>
          </p:nvSpPr>
          <p:spPr bwMode="auto">
            <a:xfrm>
              <a:off x="3048000" y="62769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48" name="Rectangle 162"/>
            <p:cNvSpPr>
              <a:spLocks noChangeArrowheads="1"/>
            </p:cNvSpPr>
            <p:nvPr/>
          </p:nvSpPr>
          <p:spPr bwMode="auto">
            <a:xfrm>
              <a:off x="3321844" y="63011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49" name="TextBox 167"/>
            <p:cNvSpPr txBox="1">
              <a:spLocks noChangeArrowheads="1"/>
            </p:cNvSpPr>
            <p:nvPr/>
          </p:nvSpPr>
          <p:spPr bwMode="auto">
            <a:xfrm>
              <a:off x="3276504" y="62769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1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5" name="Group 328"/>
          <p:cNvGrpSpPr>
            <a:grpSpLocks/>
          </p:cNvGrpSpPr>
          <p:nvPr/>
        </p:nvGrpSpPr>
        <p:grpSpPr bwMode="auto">
          <a:xfrm>
            <a:off x="4405313" y="6276975"/>
            <a:ext cx="600075" cy="400050"/>
            <a:chOff x="4405313" y="6276975"/>
            <a:chExt cx="600722" cy="400110"/>
          </a:xfrm>
        </p:grpSpPr>
        <p:sp>
          <p:nvSpPr>
            <p:cNvPr id="50242" name="Rectangle 183"/>
            <p:cNvSpPr>
              <a:spLocks noChangeArrowheads="1"/>
            </p:cNvSpPr>
            <p:nvPr/>
          </p:nvSpPr>
          <p:spPr bwMode="auto">
            <a:xfrm>
              <a:off x="4450653" y="63011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43" name="TextBox 188"/>
            <p:cNvSpPr txBox="1">
              <a:spLocks noChangeArrowheads="1"/>
            </p:cNvSpPr>
            <p:nvPr/>
          </p:nvSpPr>
          <p:spPr bwMode="auto">
            <a:xfrm>
              <a:off x="4405313" y="62769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44" name="Rectangle 189"/>
            <p:cNvSpPr>
              <a:spLocks noChangeArrowheads="1"/>
            </p:cNvSpPr>
            <p:nvPr/>
          </p:nvSpPr>
          <p:spPr bwMode="auto">
            <a:xfrm>
              <a:off x="4679157" y="63011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45" name="TextBox 190"/>
            <p:cNvSpPr txBox="1">
              <a:spLocks noChangeArrowheads="1"/>
            </p:cNvSpPr>
            <p:nvPr/>
          </p:nvSpPr>
          <p:spPr bwMode="auto">
            <a:xfrm>
              <a:off x="4633817" y="62769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6" name="Group 327"/>
          <p:cNvGrpSpPr>
            <a:grpSpLocks/>
          </p:cNvGrpSpPr>
          <p:nvPr/>
        </p:nvGrpSpPr>
        <p:grpSpPr bwMode="auto">
          <a:xfrm>
            <a:off x="5715000" y="6276975"/>
            <a:ext cx="600075" cy="400050"/>
            <a:chOff x="5715000" y="6276975"/>
            <a:chExt cx="600722" cy="400110"/>
          </a:xfrm>
        </p:grpSpPr>
        <p:sp>
          <p:nvSpPr>
            <p:cNvPr id="50238" name="Rectangle 195"/>
            <p:cNvSpPr>
              <a:spLocks noChangeArrowheads="1"/>
            </p:cNvSpPr>
            <p:nvPr/>
          </p:nvSpPr>
          <p:spPr bwMode="auto">
            <a:xfrm>
              <a:off x="5760340" y="6301106"/>
              <a:ext cx="228504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39" name="TextBox 198"/>
            <p:cNvSpPr txBox="1">
              <a:spLocks noChangeArrowheads="1"/>
            </p:cNvSpPr>
            <p:nvPr/>
          </p:nvSpPr>
          <p:spPr bwMode="auto">
            <a:xfrm>
              <a:off x="5715000" y="6276975"/>
              <a:ext cx="3609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r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40" name="Rectangle 201"/>
            <p:cNvSpPr>
              <a:spLocks noChangeArrowheads="1"/>
            </p:cNvSpPr>
            <p:nvPr/>
          </p:nvSpPr>
          <p:spPr bwMode="auto">
            <a:xfrm>
              <a:off x="5988844" y="6301106"/>
              <a:ext cx="228504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41" name="TextBox 204"/>
            <p:cNvSpPr txBox="1">
              <a:spLocks noChangeArrowheads="1"/>
            </p:cNvSpPr>
            <p:nvPr/>
          </p:nvSpPr>
          <p:spPr bwMode="auto">
            <a:xfrm>
              <a:off x="5943504" y="6276975"/>
              <a:ext cx="3722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</a:t>
              </a:r>
              <a:r>
                <a:rPr lang="en-US" sz="2000" baseline="-25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</p:grpSp>
      <p:grpSp>
        <p:nvGrpSpPr>
          <p:cNvPr id="17" name="Group 333"/>
          <p:cNvGrpSpPr>
            <a:grpSpLocks/>
          </p:cNvGrpSpPr>
          <p:nvPr/>
        </p:nvGrpSpPr>
        <p:grpSpPr bwMode="auto">
          <a:xfrm>
            <a:off x="5854700" y="4448175"/>
            <a:ext cx="1317625" cy="400050"/>
            <a:chOff x="5855405" y="4448175"/>
            <a:chExt cx="1317301" cy="400110"/>
          </a:xfrm>
        </p:grpSpPr>
        <p:sp>
          <p:nvSpPr>
            <p:cNvPr id="50228" name="Rectangle 208"/>
            <p:cNvSpPr>
              <a:spLocks noChangeArrowheads="1"/>
            </p:cNvSpPr>
            <p:nvPr/>
          </p:nvSpPr>
          <p:spPr bwMode="auto">
            <a:xfrm>
              <a:off x="5877587" y="4472306"/>
              <a:ext cx="228645" cy="2279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29" name="TextBox 209"/>
            <p:cNvSpPr txBox="1">
              <a:spLocks noChangeArrowheads="1"/>
            </p:cNvSpPr>
            <p:nvPr/>
          </p:nvSpPr>
          <p:spPr bwMode="auto">
            <a:xfrm>
              <a:off x="5855405" y="4448175"/>
              <a:ext cx="29367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>
                  <a:latin typeface="Calibri" charset="0"/>
                </a:rPr>
                <a:t>c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30" name="Rectangle 211"/>
            <p:cNvSpPr>
              <a:spLocks noChangeArrowheads="1"/>
            </p:cNvSpPr>
            <p:nvPr/>
          </p:nvSpPr>
          <p:spPr bwMode="auto">
            <a:xfrm>
              <a:off x="6182447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31" name="TextBox 212"/>
            <p:cNvSpPr txBox="1">
              <a:spLocks noChangeArrowheads="1"/>
            </p:cNvSpPr>
            <p:nvPr/>
          </p:nvSpPr>
          <p:spPr bwMode="auto">
            <a:xfrm>
              <a:off x="6172260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2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32" name="Rectangle 214"/>
            <p:cNvSpPr>
              <a:spLocks noChangeArrowheads="1"/>
            </p:cNvSpPr>
            <p:nvPr/>
          </p:nvSpPr>
          <p:spPr bwMode="auto">
            <a:xfrm>
              <a:off x="6411092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33" name="TextBox 215"/>
            <p:cNvSpPr txBox="1">
              <a:spLocks noChangeArrowheads="1"/>
            </p:cNvSpPr>
            <p:nvPr/>
          </p:nvSpPr>
          <p:spPr bwMode="auto">
            <a:xfrm>
              <a:off x="6400905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3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34" name="Rectangle 217"/>
            <p:cNvSpPr>
              <a:spLocks noChangeArrowheads="1"/>
            </p:cNvSpPr>
            <p:nvPr/>
          </p:nvSpPr>
          <p:spPr bwMode="auto">
            <a:xfrm>
              <a:off x="6639738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35" name="TextBox 218"/>
            <p:cNvSpPr txBox="1">
              <a:spLocks noChangeArrowheads="1"/>
            </p:cNvSpPr>
            <p:nvPr/>
          </p:nvSpPr>
          <p:spPr bwMode="auto">
            <a:xfrm>
              <a:off x="6629551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6</a:t>
              </a:r>
              <a:endParaRPr lang="en-US" sz="3200" baseline="-25000">
                <a:latin typeface="Calibri" charset="0"/>
              </a:endParaRPr>
            </a:p>
          </p:txBody>
        </p:sp>
        <p:sp>
          <p:nvSpPr>
            <p:cNvPr id="50236" name="Rectangle 220"/>
            <p:cNvSpPr>
              <a:spLocks noChangeArrowheads="1"/>
            </p:cNvSpPr>
            <p:nvPr/>
          </p:nvSpPr>
          <p:spPr bwMode="auto">
            <a:xfrm>
              <a:off x="6868383" y="4472306"/>
              <a:ext cx="228645" cy="2279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3200">
                <a:latin typeface="Calibri" charset="0"/>
              </a:endParaRPr>
            </a:p>
          </p:txBody>
        </p:sp>
        <p:sp>
          <p:nvSpPr>
            <p:cNvPr id="50237" name="TextBox 221"/>
            <p:cNvSpPr txBox="1">
              <a:spLocks noChangeArrowheads="1"/>
            </p:cNvSpPr>
            <p:nvPr/>
          </p:nvSpPr>
          <p:spPr bwMode="auto">
            <a:xfrm>
              <a:off x="6858196" y="4448175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8</a:t>
              </a:r>
              <a:endParaRPr lang="en-US" sz="3200" baseline="-25000">
                <a:latin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7077962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  <p:bldP spid="170" grpId="0" animBg="1"/>
      <p:bldP spid="171" grpId="0" animBg="1"/>
      <p:bldP spid="172" grpId="0" animBg="1"/>
      <p:bldP spid="213" grpId="0" animBg="1"/>
      <p:bldP spid="214" grpId="0" animBg="1"/>
      <p:bldP spid="215" grpId="0" animBg="1"/>
      <p:bldP spid="216" grpId="0" animBg="1"/>
      <p:bldP spid="188" grpId="0" animBg="1"/>
      <p:bldP spid="193" grpId="0" animBg="1"/>
      <p:bldP spid="195" grpId="0" animBg="1"/>
      <p:bldP spid="217" grpId="0" animBg="1"/>
      <p:bldP spid="281" grpId="0" animBg="1"/>
      <p:bldP spid="282" grpId="0" animBg="1"/>
      <p:bldP spid="283" grpId="0" animBg="1"/>
      <p:bldP spid="28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Two more details…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Barrier between map and reduce phases</a:t>
            </a:r>
          </a:p>
          <a:p>
            <a:pPr lvl="1" eaLnBrk="1" hangingPunct="1">
              <a:defRPr/>
            </a:pPr>
            <a:r>
              <a:rPr lang="en-US" smtClean="0"/>
              <a:t>But we can begin copying intermediate data earlier</a:t>
            </a:r>
          </a:p>
          <a:p>
            <a:pPr eaLnBrk="1" hangingPunct="1">
              <a:defRPr/>
            </a:pPr>
            <a:r>
              <a:rPr lang="en-US" smtClean="0"/>
              <a:t>Keys arrive at each reducer in sorted order</a:t>
            </a:r>
          </a:p>
          <a:p>
            <a:pPr lvl="1" eaLnBrk="1" hangingPunct="1">
              <a:defRPr/>
            </a:pPr>
            <a:r>
              <a:rPr lang="en-US" smtClean="0"/>
              <a:t>No enforced ordering </a:t>
            </a:r>
            <a:r>
              <a:rPr lang="en-US" i="1" smtClean="0"/>
              <a:t>across</a:t>
            </a:r>
            <a:r>
              <a:rPr lang="en-US" smtClean="0"/>
              <a:t> reducers</a:t>
            </a:r>
          </a:p>
        </p:txBody>
      </p:sp>
    </p:spTree>
    <p:extLst>
      <p:ext uri="{BB962C8B-B14F-4D97-AF65-F5344CB8AC3E}">
        <p14:creationId xmlns:p14="http://schemas.microsoft.com/office/powerpoint/2010/main" val="91332381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1371600" y="33289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74" name="TextBox 2"/>
          <p:cNvSpPr txBox="1">
            <a:spLocks noChangeArrowheads="1"/>
          </p:cNvSpPr>
          <p:nvPr/>
        </p:nvSpPr>
        <p:spPr bwMode="auto">
          <a:xfrm>
            <a:off x="1384300" y="3305175"/>
            <a:ext cx="684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split 0</a:t>
            </a:r>
          </a:p>
        </p:txBody>
      </p:sp>
      <p:sp>
        <p:nvSpPr>
          <p:cNvPr id="54275" name="Rectangle 6"/>
          <p:cNvSpPr>
            <a:spLocks noChangeArrowheads="1"/>
          </p:cNvSpPr>
          <p:nvPr/>
        </p:nvSpPr>
        <p:spPr bwMode="auto">
          <a:xfrm>
            <a:off x="1371600" y="35575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76" name="TextBox 7"/>
          <p:cNvSpPr txBox="1">
            <a:spLocks noChangeArrowheads="1"/>
          </p:cNvSpPr>
          <p:nvPr/>
        </p:nvSpPr>
        <p:spPr bwMode="auto">
          <a:xfrm>
            <a:off x="1384300" y="3533775"/>
            <a:ext cx="684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split 1</a:t>
            </a:r>
          </a:p>
        </p:txBody>
      </p:sp>
      <p:sp>
        <p:nvSpPr>
          <p:cNvPr id="54277" name="Rectangle 9"/>
          <p:cNvSpPr>
            <a:spLocks noChangeArrowheads="1"/>
          </p:cNvSpPr>
          <p:nvPr/>
        </p:nvSpPr>
        <p:spPr bwMode="auto">
          <a:xfrm>
            <a:off x="1371600" y="37861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78" name="TextBox 10"/>
          <p:cNvSpPr txBox="1">
            <a:spLocks noChangeArrowheads="1"/>
          </p:cNvSpPr>
          <p:nvPr/>
        </p:nvSpPr>
        <p:spPr bwMode="auto">
          <a:xfrm>
            <a:off x="1384300" y="3762375"/>
            <a:ext cx="684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split 2</a:t>
            </a:r>
          </a:p>
        </p:txBody>
      </p:sp>
      <p:sp>
        <p:nvSpPr>
          <p:cNvPr id="54279" name="Rectangle 12"/>
          <p:cNvSpPr>
            <a:spLocks noChangeArrowheads="1"/>
          </p:cNvSpPr>
          <p:nvPr/>
        </p:nvSpPr>
        <p:spPr bwMode="auto">
          <a:xfrm>
            <a:off x="1371600" y="40147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80" name="TextBox 13"/>
          <p:cNvSpPr txBox="1">
            <a:spLocks noChangeArrowheads="1"/>
          </p:cNvSpPr>
          <p:nvPr/>
        </p:nvSpPr>
        <p:spPr bwMode="auto">
          <a:xfrm>
            <a:off x="1384300" y="3990975"/>
            <a:ext cx="684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split 3</a:t>
            </a:r>
          </a:p>
        </p:txBody>
      </p:sp>
      <p:sp>
        <p:nvSpPr>
          <p:cNvPr id="54281" name="Rectangle 15"/>
          <p:cNvSpPr>
            <a:spLocks noChangeArrowheads="1"/>
          </p:cNvSpPr>
          <p:nvPr/>
        </p:nvSpPr>
        <p:spPr bwMode="auto">
          <a:xfrm>
            <a:off x="1371600" y="42433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82" name="TextBox 16"/>
          <p:cNvSpPr txBox="1">
            <a:spLocks noChangeArrowheads="1"/>
          </p:cNvSpPr>
          <p:nvPr/>
        </p:nvSpPr>
        <p:spPr bwMode="auto">
          <a:xfrm>
            <a:off x="1384300" y="4219575"/>
            <a:ext cx="684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split 4</a:t>
            </a:r>
          </a:p>
        </p:txBody>
      </p:sp>
      <p:sp>
        <p:nvSpPr>
          <p:cNvPr id="54283" name="Oval 18"/>
          <p:cNvSpPr>
            <a:spLocks noChangeArrowheads="1"/>
          </p:cNvSpPr>
          <p:nvPr/>
        </p:nvSpPr>
        <p:spPr bwMode="auto">
          <a:xfrm>
            <a:off x="2514600" y="29718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84" name="TextBox 19"/>
          <p:cNvSpPr txBox="1">
            <a:spLocks noChangeArrowheads="1"/>
          </p:cNvSpPr>
          <p:nvPr/>
        </p:nvSpPr>
        <p:spPr bwMode="auto">
          <a:xfrm>
            <a:off x="2611438" y="3062288"/>
            <a:ext cx="773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worker</a:t>
            </a:r>
            <a:endParaRPr lang="en-US">
              <a:latin typeface="Calibri" charset="0"/>
            </a:endParaRPr>
          </a:p>
        </p:txBody>
      </p:sp>
      <p:sp>
        <p:nvSpPr>
          <p:cNvPr id="54285" name="Oval 21"/>
          <p:cNvSpPr>
            <a:spLocks noChangeArrowheads="1"/>
          </p:cNvSpPr>
          <p:nvPr/>
        </p:nvSpPr>
        <p:spPr bwMode="auto">
          <a:xfrm>
            <a:off x="2514600" y="38100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86" name="TextBox 22"/>
          <p:cNvSpPr txBox="1">
            <a:spLocks noChangeArrowheads="1"/>
          </p:cNvSpPr>
          <p:nvPr/>
        </p:nvSpPr>
        <p:spPr bwMode="auto">
          <a:xfrm>
            <a:off x="2611438" y="3900488"/>
            <a:ext cx="773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worker</a:t>
            </a:r>
            <a:endParaRPr lang="en-US">
              <a:latin typeface="Calibri" charset="0"/>
            </a:endParaRPr>
          </a:p>
        </p:txBody>
      </p:sp>
      <p:sp>
        <p:nvSpPr>
          <p:cNvPr id="54287" name="Oval 24"/>
          <p:cNvSpPr>
            <a:spLocks noChangeArrowheads="1"/>
          </p:cNvSpPr>
          <p:nvPr/>
        </p:nvSpPr>
        <p:spPr bwMode="auto">
          <a:xfrm>
            <a:off x="2514600" y="46482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88" name="TextBox 25"/>
          <p:cNvSpPr txBox="1">
            <a:spLocks noChangeArrowheads="1"/>
          </p:cNvSpPr>
          <p:nvPr/>
        </p:nvSpPr>
        <p:spPr bwMode="auto">
          <a:xfrm>
            <a:off x="2611438" y="4738688"/>
            <a:ext cx="773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worker</a:t>
            </a:r>
            <a:endParaRPr lang="en-US">
              <a:latin typeface="Calibri" charset="0"/>
            </a:endParaRPr>
          </a:p>
        </p:txBody>
      </p:sp>
      <p:sp>
        <p:nvSpPr>
          <p:cNvPr id="54289" name="Oval 27"/>
          <p:cNvSpPr>
            <a:spLocks noChangeArrowheads="1"/>
          </p:cNvSpPr>
          <p:nvPr/>
        </p:nvSpPr>
        <p:spPr bwMode="auto">
          <a:xfrm>
            <a:off x="5791200" y="3430588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90" name="TextBox 28"/>
          <p:cNvSpPr txBox="1">
            <a:spLocks noChangeArrowheads="1"/>
          </p:cNvSpPr>
          <p:nvPr/>
        </p:nvSpPr>
        <p:spPr bwMode="auto">
          <a:xfrm>
            <a:off x="5888038" y="3521075"/>
            <a:ext cx="7731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worker</a:t>
            </a:r>
            <a:endParaRPr lang="en-US">
              <a:latin typeface="Calibri" charset="0"/>
            </a:endParaRPr>
          </a:p>
        </p:txBody>
      </p:sp>
      <p:sp>
        <p:nvSpPr>
          <p:cNvPr id="54291" name="Oval 30"/>
          <p:cNvSpPr>
            <a:spLocks noChangeArrowheads="1"/>
          </p:cNvSpPr>
          <p:nvPr/>
        </p:nvSpPr>
        <p:spPr bwMode="auto">
          <a:xfrm>
            <a:off x="5791200" y="4189413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92" name="TextBox 31"/>
          <p:cNvSpPr txBox="1">
            <a:spLocks noChangeArrowheads="1"/>
          </p:cNvSpPr>
          <p:nvPr/>
        </p:nvSpPr>
        <p:spPr bwMode="auto">
          <a:xfrm>
            <a:off x="5888038" y="4278313"/>
            <a:ext cx="773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worker</a:t>
            </a:r>
            <a:endParaRPr lang="en-US">
              <a:latin typeface="Calibri" charset="0"/>
            </a:endParaRPr>
          </a:p>
        </p:txBody>
      </p:sp>
      <p:sp>
        <p:nvSpPr>
          <p:cNvPr id="54293" name="Oval 33"/>
          <p:cNvSpPr>
            <a:spLocks noChangeArrowheads="1"/>
          </p:cNvSpPr>
          <p:nvPr/>
        </p:nvSpPr>
        <p:spPr bwMode="auto">
          <a:xfrm>
            <a:off x="4191000" y="2133600"/>
            <a:ext cx="838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94" name="TextBox 34"/>
          <p:cNvSpPr txBox="1">
            <a:spLocks noChangeArrowheads="1"/>
          </p:cNvSpPr>
          <p:nvPr/>
        </p:nvSpPr>
        <p:spPr bwMode="auto">
          <a:xfrm>
            <a:off x="4287838" y="2224088"/>
            <a:ext cx="7762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Calibri" charset="0"/>
              </a:rPr>
              <a:t>Master</a:t>
            </a:r>
            <a:endParaRPr lang="en-US">
              <a:latin typeface="Calibri" charset="0"/>
            </a:endParaRPr>
          </a:p>
        </p:txBody>
      </p:sp>
      <p:sp>
        <p:nvSpPr>
          <p:cNvPr id="54295" name="Oval 36"/>
          <p:cNvSpPr>
            <a:spLocks noChangeArrowheads="1"/>
          </p:cNvSpPr>
          <p:nvPr/>
        </p:nvSpPr>
        <p:spPr bwMode="auto">
          <a:xfrm>
            <a:off x="4114800" y="1219200"/>
            <a:ext cx="990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96" name="TextBox 37"/>
          <p:cNvSpPr txBox="1">
            <a:spLocks noChangeArrowheads="1"/>
          </p:cNvSpPr>
          <p:nvPr/>
        </p:nvSpPr>
        <p:spPr bwMode="auto">
          <a:xfrm>
            <a:off x="4164013" y="1217613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latin typeface="Calibri" charset="0"/>
              </a:rPr>
              <a:t>User</a:t>
            </a:r>
            <a:br>
              <a:rPr lang="en-US" sz="1600">
                <a:latin typeface="Calibri" charset="0"/>
              </a:rPr>
            </a:br>
            <a:r>
              <a:rPr lang="en-US" sz="1600">
                <a:latin typeface="Calibri" charset="0"/>
              </a:rPr>
              <a:t>Program</a:t>
            </a:r>
            <a:endParaRPr lang="en-US">
              <a:latin typeface="Calibri" charset="0"/>
            </a:endParaRPr>
          </a:p>
        </p:txBody>
      </p:sp>
      <p:sp>
        <p:nvSpPr>
          <p:cNvPr id="54297" name="Rectangle 39"/>
          <p:cNvSpPr>
            <a:spLocks noChangeArrowheads="1"/>
          </p:cNvSpPr>
          <p:nvPr/>
        </p:nvSpPr>
        <p:spPr bwMode="auto">
          <a:xfrm>
            <a:off x="7315200" y="3443288"/>
            <a:ext cx="609600" cy="43338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298" name="TextBox 40"/>
          <p:cNvSpPr txBox="1">
            <a:spLocks noChangeArrowheads="1"/>
          </p:cNvSpPr>
          <p:nvPr/>
        </p:nvSpPr>
        <p:spPr bwMode="auto">
          <a:xfrm>
            <a:off x="7242175" y="3352800"/>
            <a:ext cx="75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latin typeface="Calibri" charset="0"/>
              </a:rPr>
              <a:t>output</a:t>
            </a:r>
          </a:p>
          <a:p>
            <a:pPr algn="ctr" eaLnBrk="1" hangingPunct="1"/>
            <a:r>
              <a:rPr lang="en-US" sz="1600">
                <a:latin typeface="Calibri" charset="0"/>
              </a:rPr>
              <a:t>file 0</a:t>
            </a:r>
          </a:p>
        </p:txBody>
      </p:sp>
      <p:sp>
        <p:nvSpPr>
          <p:cNvPr id="54299" name="Rectangle 44"/>
          <p:cNvSpPr>
            <a:spLocks noChangeArrowheads="1"/>
          </p:cNvSpPr>
          <p:nvPr/>
        </p:nvSpPr>
        <p:spPr bwMode="auto">
          <a:xfrm>
            <a:off x="7315200" y="4200525"/>
            <a:ext cx="609600" cy="4333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0" name="TextBox 45"/>
          <p:cNvSpPr txBox="1">
            <a:spLocks noChangeArrowheads="1"/>
          </p:cNvSpPr>
          <p:nvPr/>
        </p:nvSpPr>
        <p:spPr bwMode="auto">
          <a:xfrm>
            <a:off x="7243763" y="4114800"/>
            <a:ext cx="754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latin typeface="Calibri" charset="0"/>
              </a:rPr>
              <a:t>output</a:t>
            </a:r>
          </a:p>
          <a:p>
            <a:pPr algn="ctr" eaLnBrk="1" hangingPunct="1"/>
            <a:r>
              <a:rPr lang="en-US" sz="1600">
                <a:latin typeface="Calibri" charset="0"/>
              </a:rPr>
              <a:t>file 1</a:t>
            </a:r>
          </a:p>
        </p:txBody>
      </p:sp>
      <p:sp>
        <p:nvSpPr>
          <p:cNvPr id="54301" name="Rectangle 46"/>
          <p:cNvSpPr>
            <a:spLocks noChangeArrowheads="1"/>
          </p:cNvSpPr>
          <p:nvPr/>
        </p:nvSpPr>
        <p:spPr bwMode="auto">
          <a:xfrm>
            <a:off x="4419600" y="30099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2" name="Rectangle 47"/>
          <p:cNvSpPr>
            <a:spLocks noChangeArrowheads="1"/>
          </p:cNvSpPr>
          <p:nvPr/>
        </p:nvSpPr>
        <p:spPr bwMode="auto">
          <a:xfrm>
            <a:off x="4572000" y="30099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3" name="Rectangle 48"/>
          <p:cNvSpPr>
            <a:spLocks noChangeArrowheads="1"/>
          </p:cNvSpPr>
          <p:nvPr/>
        </p:nvSpPr>
        <p:spPr bwMode="auto">
          <a:xfrm>
            <a:off x="4419600" y="38481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4" name="Rectangle 49"/>
          <p:cNvSpPr>
            <a:spLocks noChangeArrowheads="1"/>
          </p:cNvSpPr>
          <p:nvPr/>
        </p:nvSpPr>
        <p:spPr bwMode="auto">
          <a:xfrm>
            <a:off x="4572000" y="38481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5" name="Rectangle 50"/>
          <p:cNvSpPr>
            <a:spLocks noChangeArrowheads="1"/>
          </p:cNvSpPr>
          <p:nvPr/>
        </p:nvSpPr>
        <p:spPr bwMode="auto">
          <a:xfrm>
            <a:off x="4419600" y="46863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sp>
        <p:nvSpPr>
          <p:cNvPr id="54306" name="Rectangle 51"/>
          <p:cNvSpPr>
            <a:spLocks noChangeArrowheads="1"/>
          </p:cNvSpPr>
          <p:nvPr/>
        </p:nvSpPr>
        <p:spPr bwMode="auto">
          <a:xfrm>
            <a:off x="4572000" y="4686300"/>
            <a:ext cx="152400" cy="381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charset="0"/>
            </a:endParaRPr>
          </a:p>
        </p:txBody>
      </p:sp>
      <p:cxnSp>
        <p:nvCxnSpPr>
          <p:cNvPr id="54307" name="Curved Connector 53"/>
          <p:cNvCxnSpPr>
            <a:cxnSpLocks noChangeShapeType="1"/>
            <a:stCxn id="54273" idx="3"/>
            <a:endCxn id="54283" idx="2"/>
          </p:cNvCxnSpPr>
          <p:nvPr/>
        </p:nvCxnSpPr>
        <p:spPr bwMode="auto">
          <a:xfrm flipV="1">
            <a:off x="1981200" y="3200400"/>
            <a:ext cx="533400" cy="2428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08" name="Curved Connector 55"/>
          <p:cNvCxnSpPr>
            <a:cxnSpLocks noChangeShapeType="1"/>
            <a:stCxn id="54276" idx="3"/>
            <a:endCxn id="54283" idx="3"/>
          </p:cNvCxnSpPr>
          <p:nvPr/>
        </p:nvCxnSpPr>
        <p:spPr bwMode="auto">
          <a:xfrm flipV="1">
            <a:off x="2068513" y="3362325"/>
            <a:ext cx="568325" cy="3413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09" name="Curved Connector 55"/>
          <p:cNvCxnSpPr>
            <a:cxnSpLocks noChangeShapeType="1"/>
            <a:stCxn id="54280" idx="3"/>
            <a:endCxn id="54287" idx="1"/>
          </p:cNvCxnSpPr>
          <p:nvPr/>
        </p:nvCxnSpPr>
        <p:spPr bwMode="auto">
          <a:xfrm>
            <a:off x="2068513" y="4160838"/>
            <a:ext cx="568325" cy="5540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0" name="Straight Arrow Connector 66"/>
          <p:cNvCxnSpPr>
            <a:cxnSpLocks noChangeShapeType="1"/>
            <a:stCxn id="54277" idx="3"/>
            <a:endCxn id="54285" idx="2"/>
          </p:cNvCxnSpPr>
          <p:nvPr/>
        </p:nvCxnSpPr>
        <p:spPr bwMode="auto">
          <a:xfrm>
            <a:off x="1981200" y="3900488"/>
            <a:ext cx="533400" cy="13811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1" name="Straight Arrow Connector 68"/>
          <p:cNvCxnSpPr>
            <a:cxnSpLocks noChangeShapeType="1"/>
            <a:stCxn id="54281" idx="3"/>
            <a:endCxn id="54285" idx="3"/>
          </p:cNvCxnSpPr>
          <p:nvPr/>
        </p:nvCxnSpPr>
        <p:spPr bwMode="auto">
          <a:xfrm flipV="1">
            <a:off x="1981200" y="4200525"/>
            <a:ext cx="655638" cy="157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2" name="Straight Arrow Connector 72"/>
          <p:cNvCxnSpPr>
            <a:cxnSpLocks noChangeShapeType="1"/>
            <a:stCxn id="54283" idx="6"/>
            <a:endCxn id="54301" idx="1"/>
          </p:cNvCxnSpPr>
          <p:nvPr/>
        </p:nvCxnSpPr>
        <p:spPr bwMode="auto">
          <a:xfrm>
            <a:off x="3352800" y="3200400"/>
            <a:ext cx="1066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3" name="Straight Arrow Connector 75"/>
          <p:cNvCxnSpPr>
            <a:cxnSpLocks noChangeShapeType="1"/>
          </p:cNvCxnSpPr>
          <p:nvPr/>
        </p:nvCxnSpPr>
        <p:spPr bwMode="auto">
          <a:xfrm>
            <a:off x="3352800" y="4037013"/>
            <a:ext cx="1066800" cy="31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4" name="Straight Arrow Connector 78"/>
          <p:cNvCxnSpPr>
            <a:cxnSpLocks noChangeShapeType="1"/>
          </p:cNvCxnSpPr>
          <p:nvPr/>
        </p:nvCxnSpPr>
        <p:spPr bwMode="auto">
          <a:xfrm>
            <a:off x="3352800" y="4875213"/>
            <a:ext cx="1066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5" name="Straight Arrow Connector 81"/>
          <p:cNvCxnSpPr>
            <a:cxnSpLocks noChangeShapeType="1"/>
            <a:stCxn id="54289" idx="6"/>
            <a:endCxn id="54298" idx="1"/>
          </p:cNvCxnSpPr>
          <p:nvPr/>
        </p:nvCxnSpPr>
        <p:spPr bwMode="auto">
          <a:xfrm flipV="1">
            <a:off x="6629400" y="3644900"/>
            <a:ext cx="612775" cy="142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6" name="Straight Arrow Connector 84"/>
          <p:cNvCxnSpPr>
            <a:cxnSpLocks noChangeShapeType="1"/>
            <a:stCxn id="54291" idx="6"/>
            <a:endCxn id="54300" idx="1"/>
          </p:cNvCxnSpPr>
          <p:nvPr/>
        </p:nvCxnSpPr>
        <p:spPr bwMode="auto">
          <a:xfrm flipV="1">
            <a:off x="6629400" y="4406900"/>
            <a:ext cx="614363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7" name="Straight Arrow Connector 90"/>
          <p:cNvCxnSpPr>
            <a:cxnSpLocks noChangeShapeType="1"/>
            <a:stCxn id="54304" idx="3"/>
            <a:endCxn id="54289" idx="2"/>
          </p:cNvCxnSpPr>
          <p:nvPr/>
        </p:nvCxnSpPr>
        <p:spPr bwMode="auto">
          <a:xfrm flipV="1">
            <a:off x="4724400" y="3659188"/>
            <a:ext cx="1066800" cy="37941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8" name="Straight Arrow Connector 93"/>
          <p:cNvCxnSpPr>
            <a:cxnSpLocks noChangeShapeType="1"/>
            <a:stCxn id="54304" idx="3"/>
            <a:endCxn id="54291" idx="2"/>
          </p:cNvCxnSpPr>
          <p:nvPr/>
        </p:nvCxnSpPr>
        <p:spPr bwMode="auto">
          <a:xfrm>
            <a:off x="4724400" y="4038600"/>
            <a:ext cx="1066800" cy="379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19" name="Curved Connector 98"/>
          <p:cNvCxnSpPr>
            <a:cxnSpLocks noChangeShapeType="1"/>
            <a:stCxn id="54302" idx="3"/>
            <a:endCxn id="54289" idx="1"/>
          </p:cNvCxnSpPr>
          <p:nvPr/>
        </p:nvCxnSpPr>
        <p:spPr bwMode="auto">
          <a:xfrm>
            <a:off x="4724400" y="3200400"/>
            <a:ext cx="1189038" cy="298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0" name="Curved Connector 98"/>
          <p:cNvCxnSpPr>
            <a:cxnSpLocks noChangeShapeType="1"/>
          </p:cNvCxnSpPr>
          <p:nvPr/>
        </p:nvCxnSpPr>
        <p:spPr bwMode="auto">
          <a:xfrm>
            <a:off x="4724400" y="3200400"/>
            <a:ext cx="1143000" cy="1066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Curved Connector 98"/>
          <p:cNvCxnSpPr>
            <a:cxnSpLocks noChangeShapeType="1"/>
            <a:stCxn id="54306" idx="3"/>
          </p:cNvCxnSpPr>
          <p:nvPr/>
        </p:nvCxnSpPr>
        <p:spPr bwMode="auto">
          <a:xfrm flipV="1">
            <a:off x="4724400" y="3810000"/>
            <a:ext cx="1143000" cy="1066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2" name="Curved Connector 98"/>
          <p:cNvCxnSpPr>
            <a:cxnSpLocks noChangeShapeType="1"/>
            <a:stCxn id="54306" idx="3"/>
            <a:endCxn id="54291" idx="3"/>
          </p:cNvCxnSpPr>
          <p:nvPr/>
        </p:nvCxnSpPr>
        <p:spPr bwMode="auto">
          <a:xfrm flipV="1">
            <a:off x="4724400" y="4578350"/>
            <a:ext cx="1189038" cy="2984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3" name="Straight Arrow Connector 120"/>
          <p:cNvCxnSpPr>
            <a:cxnSpLocks noChangeShapeType="1"/>
            <a:stCxn id="54295" idx="4"/>
            <a:endCxn id="54293" idx="0"/>
          </p:cNvCxnSpPr>
          <p:nvPr/>
        </p:nvCxnSpPr>
        <p:spPr bwMode="auto">
          <a:xfrm rot="5400000">
            <a:off x="4457701" y="1981200"/>
            <a:ext cx="3048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4" name="Straight Arrow Connector 127"/>
          <p:cNvCxnSpPr>
            <a:cxnSpLocks noChangeShapeType="1"/>
            <a:stCxn id="54293" idx="3"/>
          </p:cNvCxnSpPr>
          <p:nvPr/>
        </p:nvCxnSpPr>
        <p:spPr bwMode="auto">
          <a:xfrm rot="5400000">
            <a:off x="3532981" y="2343944"/>
            <a:ext cx="600075" cy="9604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5" name="Straight Arrow Connector 133"/>
          <p:cNvCxnSpPr>
            <a:cxnSpLocks noChangeShapeType="1"/>
            <a:stCxn id="54293" idx="5"/>
          </p:cNvCxnSpPr>
          <p:nvPr/>
        </p:nvCxnSpPr>
        <p:spPr bwMode="auto">
          <a:xfrm rot="16200000" flipH="1">
            <a:off x="5010944" y="2420144"/>
            <a:ext cx="904875" cy="111283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6" name="TextBox 137"/>
          <p:cNvSpPr txBox="1">
            <a:spLocks noChangeArrowheads="1"/>
          </p:cNvSpPr>
          <p:nvPr/>
        </p:nvSpPr>
        <p:spPr bwMode="auto">
          <a:xfrm>
            <a:off x="4572000" y="1752600"/>
            <a:ext cx="930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(1) submit</a:t>
            </a:r>
          </a:p>
        </p:txBody>
      </p:sp>
      <p:sp>
        <p:nvSpPr>
          <p:cNvPr id="54327" name="TextBox 139"/>
          <p:cNvSpPr txBox="1">
            <a:spLocks noChangeArrowheads="1"/>
          </p:cNvSpPr>
          <p:nvPr/>
        </p:nvSpPr>
        <p:spPr bwMode="auto">
          <a:xfrm>
            <a:off x="3352800" y="2633663"/>
            <a:ext cx="1439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(2) schedule map</a:t>
            </a:r>
          </a:p>
        </p:txBody>
      </p:sp>
      <p:sp>
        <p:nvSpPr>
          <p:cNvPr id="54328" name="TextBox 140"/>
          <p:cNvSpPr txBox="1">
            <a:spLocks noChangeArrowheads="1"/>
          </p:cNvSpPr>
          <p:nvPr/>
        </p:nvSpPr>
        <p:spPr bwMode="auto">
          <a:xfrm>
            <a:off x="4741863" y="2633663"/>
            <a:ext cx="16208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(2) schedule reduce</a:t>
            </a:r>
          </a:p>
        </p:txBody>
      </p:sp>
      <p:sp>
        <p:nvSpPr>
          <p:cNvPr id="54329" name="TextBox 141"/>
          <p:cNvSpPr txBox="1">
            <a:spLocks noChangeArrowheads="1"/>
          </p:cNvSpPr>
          <p:nvPr/>
        </p:nvSpPr>
        <p:spPr bwMode="auto">
          <a:xfrm>
            <a:off x="1990725" y="3657600"/>
            <a:ext cx="755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(3) read</a:t>
            </a:r>
          </a:p>
        </p:txBody>
      </p:sp>
      <p:sp>
        <p:nvSpPr>
          <p:cNvPr id="54330" name="TextBox 142"/>
          <p:cNvSpPr txBox="1">
            <a:spLocks noChangeArrowheads="1"/>
          </p:cNvSpPr>
          <p:nvPr/>
        </p:nvSpPr>
        <p:spPr bwMode="auto">
          <a:xfrm>
            <a:off x="3352800" y="3776663"/>
            <a:ext cx="1184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(4) local write</a:t>
            </a:r>
          </a:p>
        </p:txBody>
      </p:sp>
      <p:sp>
        <p:nvSpPr>
          <p:cNvPr id="54331" name="TextBox 143"/>
          <p:cNvSpPr txBox="1">
            <a:spLocks noChangeArrowheads="1"/>
          </p:cNvSpPr>
          <p:nvPr/>
        </p:nvSpPr>
        <p:spPr bwMode="auto">
          <a:xfrm>
            <a:off x="4562475" y="3429000"/>
            <a:ext cx="1331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(5) remote read</a:t>
            </a:r>
          </a:p>
        </p:txBody>
      </p:sp>
      <p:sp>
        <p:nvSpPr>
          <p:cNvPr id="54332" name="TextBox 144"/>
          <p:cNvSpPr txBox="1">
            <a:spLocks noChangeArrowheads="1"/>
          </p:cNvSpPr>
          <p:nvPr/>
        </p:nvSpPr>
        <p:spPr bwMode="auto">
          <a:xfrm>
            <a:off x="6623050" y="3395663"/>
            <a:ext cx="806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Calibri" charset="0"/>
              </a:rPr>
              <a:t>(6) write</a:t>
            </a:r>
          </a:p>
        </p:txBody>
      </p:sp>
      <p:sp>
        <p:nvSpPr>
          <p:cNvPr id="54333" name="TextBox 145"/>
          <p:cNvSpPr txBox="1">
            <a:spLocks noChangeArrowheads="1"/>
          </p:cNvSpPr>
          <p:nvPr/>
        </p:nvSpPr>
        <p:spPr bwMode="auto">
          <a:xfrm>
            <a:off x="1339850" y="5267325"/>
            <a:ext cx="684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Input</a:t>
            </a:r>
          </a:p>
          <a:p>
            <a:pPr algn="ctr" eaLnBrk="1" hangingPunct="1"/>
            <a:r>
              <a:rPr lang="en-US" sz="1800">
                <a:latin typeface="Calibri" charset="0"/>
              </a:rPr>
              <a:t>files</a:t>
            </a:r>
          </a:p>
        </p:txBody>
      </p:sp>
      <p:sp>
        <p:nvSpPr>
          <p:cNvPr id="54334" name="TextBox 146"/>
          <p:cNvSpPr txBox="1">
            <a:spLocks noChangeArrowheads="1"/>
          </p:cNvSpPr>
          <p:nvPr/>
        </p:nvSpPr>
        <p:spPr bwMode="auto">
          <a:xfrm>
            <a:off x="2597150" y="5267325"/>
            <a:ext cx="742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Map</a:t>
            </a:r>
          </a:p>
          <a:p>
            <a:pPr algn="ctr" eaLnBrk="1" hangingPunct="1"/>
            <a:r>
              <a:rPr lang="en-US" sz="1800">
                <a:latin typeface="Calibri" charset="0"/>
              </a:rPr>
              <a:t>phase</a:t>
            </a:r>
          </a:p>
        </p:txBody>
      </p:sp>
      <p:sp>
        <p:nvSpPr>
          <p:cNvPr id="54335" name="TextBox 147"/>
          <p:cNvSpPr txBox="1">
            <a:spLocks noChangeArrowheads="1"/>
          </p:cNvSpPr>
          <p:nvPr/>
        </p:nvSpPr>
        <p:spPr bwMode="auto">
          <a:xfrm>
            <a:off x="3662363" y="5267325"/>
            <a:ext cx="1839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Intermediate files</a:t>
            </a:r>
          </a:p>
          <a:p>
            <a:pPr algn="ctr" eaLnBrk="1" hangingPunct="1"/>
            <a:r>
              <a:rPr lang="en-US" sz="1800">
                <a:latin typeface="Calibri" charset="0"/>
              </a:rPr>
              <a:t>(on local disk)</a:t>
            </a:r>
          </a:p>
        </p:txBody>
      </p:sp>
      <p:sp>
        <p:nvSpPr>
          <p:cNvPr id="54336" name="TextBox 148"/>
          <p:cNvSpPr txBox="1">
            <a:spLocks noChangeArrowheads="1"/>
          </p:cNvSpPr>
          <p:nvPr/>
        </p:nvSpPr>
        <p:spPr bwMode="auto">
          <a:xfrm>
            <a:off x="5910263" y="5267325"/>
            <a:ext cx="879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Reduce</a:t>
            </a:r>
          </a:p>
          <a:p>
            <a:pPr algn="ctr" eaLnBrk="1" hangingPunct="1"/>
            <a:r>
              <a:rPr lang="en-US" sz="1800">
                <a:latin typeface="Calibri" charset="0"/>
              </a:rPr>
              <a:t>phase</a:t>
            </a:r>
          </a:p>
        </p:txBody>
      </p:sp>
      <p:sp>
        <p:nvSpPr>
          <p:cNvPr id="54337" name="TextBox 149"/>
          <p:cNvSpPr txBox="1">
            <a:spLocks noChangeArrowheads="1"/>
          </p:cNvSpPr>
          <p:nvPr/>
        </p:nvSpPr>
        <p:spPr bwMode="auto">
          <a:xfrm>
            <a:off x="7272338" y="5267325"/>
            <a:ext cx="855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Calibri" charset="0"/>
              </a:rPr>
              <a:t>Output</a:t>
            </a:r>
          </a:p>
          <a:p>
            <a:pPr algn="ctr" eaLnBrk="1" hangingPunct="1"/>
            <a:r>
              <a:rPr lang="en-US" sz="1800">
                <a:latin typeface="Calibri" charset="0"/>
              </a:rPr>
              <a:t>files</a:t>
            </a:r>
          </a:p>
        </p:txBody>
      </p:sp>
      <p:sp>
        <p:nvSpPr>
          <p:cNvPr id="54338" name="TextBox 2"/>
          <p:cNvSpPr txBox="1">
            <a:spLocks noChangeArrowheads="1"/>
          </p:cNvSpPr>
          <p:nvPr/>
        </p:nvSpPr>
        <p:spPr bwMode="auto">
          <a:xfrm>
            <a:off x="0" y="6611938"/>
            <a:ext cx="31242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100">
                <a:latin typeface="Calibri" charset="0"/>
              </a:rPr>
              <a:t>Adapted from (Dean and Ghemawat, OSDI 2004)</a:t>
            </a:r>
          </a:p>
        </p:txBody>
      </p:sp>
      <p:sp>
        <p:nvSpPr>
          <p:cNvPr id="68" name="Title 67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err="1" smtClean="0"/>
              <a:t>MapReduce</a:t>
            </a:r>
            <a:r>
              <a:rPr lang="en-US" sz="4000" dirty="0" smtClean="0"/>
              <a:t> Overall Architecture</a:t>
            </a:r>
          </a:p>
        </p:txBody>
      </p:sp>
    </p:spTree>
    <p:extLst>
      <p:ext uri="{BB962C8B-B14F-4D97-AF65-F5344CB8AC3E}">
        <p14:creationId xmlns:p14="http://schemas.microsoft.com/office/powerpoint/2010/main" val="199347229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4000" smtClean="0">
                <a:latin typeface="Arial"/>
              </a:rPr>
              <a:t>“</a:t>
            </a:r>
            <a:r>
              <a:rPr lang="en-US" sz="4000" smtClean="0"/>
              <a:t>Hello World</a:t>
            </a:r>
            <a:r>
              <a:rPr lang="ja-JP" altLang="en-US" sz="4000" smtClean="0">
                <a:latin typeface="Arial"/>
              </a:rPr>
              <a:t>”</a:t>
            </a:r>
            <a:r>
              <a:rPr lang="en-US" sz="4000" smtClean="0"/>
              <a:t> Example: Word Count</a:t>
            </a:r>
          </a:p>
        </p:txBody>
      </p:sp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660525" y="1905000"/>
            <a:ext cx="71786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latin typeface="Calibri" charset="0"/>
              </a:rPr>
              <a:t>Map(String docid, String text):</a:t>
            </a:r>
          </a:p>
          <a:p>
            <a:pPr eaLnBrk="1" hangingPunct="1"/>
            <a:r>
              <a:rPr lang="en-US" sz="2800" i="1">
                <a:latin typeface="Calibri" charset="0"/>
              </a:rPr>
              <a:t>     </a:t>
            </a:r>
            <a:r>
              <a:rPr lang="en-US" sz="2800">
                <a:latin typeface="Calibri" charset="0"/>
              </a:rPr>
              <a:t>for each word w in text:</a:t>
            </a:r>
          </a:p>
          <a:p>
            <a:pPr eaLnBrk="1" hangingPunct="1"/>
            <a:r>
              <a:rPr lang="en-US" sz="2800">
                <a:latin typeface="Calibri" charset="0"/>
              </a:rPr>
              <a:t>          Emit(w, 1);</a:t>
            </a:r>
          </a:p>
          <a:p>
            <a:pPr eaLnBrk="1" hangingPunct="1"/>
            <a:endParaRPr lang="en-US" sz="2800">
              <a:latin typeface="Calibri" charset="0"/>
            </a:endParaRPr>
          </a:p>
          <a:p>
            <a:pPr eaLnBrk="1" hangingPunct="1"/>
            <a:r>
              <a:rPr lang="en-US" sz="2800">
                <a:latin typeface="Calibri" charset="0"/>
              </a:rPr>
              <a:t>Reduce(String term, Iterator&lt;Int&gt; values):</a:t>
            </a:r>
          </a:p>
          <a:p>
            <a:pPr eaLnBrk="1" hangingPunct="1"/>
            <a:r>
              <a:rPr lang="en-US" sz="2800" i="1">
                <a:latin typeface="Calibri" charset="0"/>
              </a:rPr>
              <a:t>     </a:t>
            </a:r>
            <a:r>
              <a:rPr lang="en-US" sz="2800">
                <a:latin typeface="Calibri" charset="0"/>
              </a:rPr>
              <a:t>int sum = 0;</a:t>
            </a:r>
          </a:p>
          <a:p>
            <a:pPr eaLnBrk="1" hangingPunct="1"/>
            <a:r>
              <a:rPr lang="en-US" sz="2800">
                <a:latin typeface="Calibri" charset="0"/>
              </a:rPr>
              <a:t>     for each v in values:</a:t>
            </a:r>
          </a:p>
          <a:p>
            <a:pPr eaLnBrk="1" hangingPunct="1"/>
            <a:r>
              <a:rPr lang="en-US" sz="2800">
                <a:latin typeface="Calibri" charset="0"/>
              </a:rPr>
              <a:t>          sum += v;</a:t>
            </a:r>
          </a:p>
          <a:p>
            <a:pPr eaLnBrk="1" hangingPunct="1"/>
            <a:r>
              <a:rPr lang="en-US" sz="2800">
                <a:latin typeface="Calibri" charset="0"/>
              </a:rPr>
              <a:t>          Emit(term, value);</a:t>
            </a:r>
          </a:p>
          <a:p>
            <a:pPr eaLnBrk="1" hangingPunct="1"/>
            <a:endParaRPr lang="en-US" sz="28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8093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MapReduce can refer to…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programming model</a:t>
            </a:r>
          </a:p>
          <a:p>
            <a:pPr eaLnBrk="1" hangingPunct="1">
              <a:defRPr/>
            </a:pPr>
            <a:r>
              <a:rPr lang="en-US" smtClean="0"/>
              <a:t>The execution framework (aka </a:t>
            </a:r>
            <a:r>
              <a:rPr lang="ja-JP" altLang="en-US" smtClean="0">
                <a:latin typeface="Arial"/>
              </a:rPr>
              <a:t>“</a:t>
            </a:r>
            <a:r>
              <a:rPr lang="en-US" smtClean="0"/>
              <a:t>runtime</a:t>
            </a:r>
            <a:r>
              <a:rPr lang="ja-JP" altLang="en-US" smtClean="0">
                <a:latin typeface="Arial"/>
              </a:rPr>
              <a:t>”</a:t>
            </a:r>
            <a:r>
              <a:rPr lang="en-US" smtClean="0"/>
              <a:t>)</a:t>
            </a:r>
          </a:p>
          <a:p>
            <a:pPr eaLnBrk="1" hangingPunct="1">
              <a:defRPr/>
            </a:pPr>
            <a:r>
              <a:rPr lang="en-US" smtClean="0"/>
              <a:t>The specific implementation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14400" y="4427538"/>
            <a:ext cx="7467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  <a:latin typeface="Calibri" charset="0"/>
              </a:rPr>
              <a:t>Usage is usually clear from context!</a:t>
            </a:r>
          </a:p>
        </p:txBody>
      </p:sp>
    </p:spTree>
    <p:extLst>
      <p:ext uri="{BB962C8B-B14F-4D97-AF65-F5344CB8AC3E}">
        <p14:creationId xmlns:p14="http://schemas.microsoft.com/office/powerpoint/2010/main" val="23263912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NoSQL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1377950"/>
          </a:xfrm>
        </p:spPr>
        <p:txBody>
          <a:bodyPr/>
          <a:lstStyle/>
          <a:p>
            <a:r>
              <a:rPr lang="en-US" sz="3200" dirty="0" smtClean="0"/>
              <a:t>An emerging “movement” around </a:t>
            </a:r>
            <a:r>
              <a:rPr lang="en-US" sz="3200" u="sng" dirty="0" smtClean="0"/>
              <a:t>non-relational</a:t>
            </a:r>
            <a:r>
              <a:rPr lang="en-US" sz="3200" dirty="0" smtClean="0"/>
              <a:t> software for Big Data</a:t>
            </a:r>
          </a:p>
          <a:p>
            <a:r>
              <a:rPr lang="en-US" dirty="0" smtClean="0"/>
              <a:t>Roots are in the Google and Amazon homegrown software stacks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Wikipedia: “A</a:t>
            </a:r>
            <a:r>
              <a:rPr lang="en-US" sz="1800" dirty="0"/>
              <a:t> </a:t>
            </a:r>
            <a:r>
              <a:rPr lang="en-US" sz="1800" dirty="0" err="1"/>
              <a:t>NoSQL</a:t>
            </a:r>
            <a:r>
              <a:rPr lang="en-US" sz="1800" dirty="0"/>
              <a:t> database provides a mechanism for storage and retrieval of data that use looser consistency models than traditional </a:t>
            </a:r>
            <a:r>
              <a:rPr lang="en-US" sz="1800" dirty="0">
                <a:hlinkClick r:id="rId3" tooltip="Relational database"/>
              </a:rPr>
              <a:t>relational databases</a:t>
            </a:r>
            <a:r>
              <a:rPr lang="en-US" sz="1800" dirty="0"/>
              <a:t> in order to achieve </a:t>
            </a:r>
            <a:r>
              <a:rPr lang="en-US" sz="1800" dirty="0">
                <a:hlinkClick r:id="rId4" tooltip="Horizontal scaling"/>
              </a:rPr>
              <a:t>horizontal scaling</a:t>
            </a:r>
            <a:r>
              <a:rPr lang="en-US" sz="1800" dirty="0"/>
              <a:t> and higher availability. Some authors refer to them as "Not only SQL" to emphasize that some </a:t>
            </a:r>
            <a:r>
              <a:rPr lang="en-US" sz="1800" dirty="0" err="1"/>
              <a:t>NoSQL</a:t>
            </a:r>
            <a:r>
              <a:rPr lang="en-US" sz="1800" dirty="0"/>
              <a:t> systems do allow </a:t>
            </a:r>
            <a:r>
              <a:rPr lang="en-US" sz="1800" dirty="0">
                <a:hlinkClick r:id="rId5" tooltip="SQL"/>
              </a:rPr>
              <a:t>SQL</a:t>
            </a:r>
            <a:r>
              <a:rPr lang="en-US" sz="1800" dirty="0"/>
              <a:t>-like query language to be used</a:t>
            </a:r>
            <a:r>
              <a:rPr lang="en-US" sz="1800" dirty="0" smtClean="0"/>
              <a:t>.”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FF99"/>
                </a:solidFill>
              </a:rPr>
              <a:t>                                                          </a:t>
            </a:r>
            <a:endParaRPr lang="en-US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>
          <a:xfrm>
            <a:off x="609600" y="228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MapReduce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3000" smtClean="0"/>
              <a:t>Google has a proprietary implementation in C++</a:t>
            </a:r>
          </a:p>
          <a:p>
            <a:pPr lvl="1" eaLnBrk="1" hangingPunct="1">
              <a:defRPr/>
            </a:pPr>
            <a:r>
              <a:rPr lang="en-US" sz="2600" smtClean="0"/>
              <a:t>Bindings in Java, Python</a:t>
            </a:r>
          </a:p>
          <a:p>
            <a:pPr eaLnBrk="1" hangingPunct="1">
              <a:defRPr/>
            </a:pPr>
            <a:r>
              <a:rPr lang="en-US" sz="3000" smtClean="0"/>
              <a:t>Hadoop is an open-source implementation in Java</a:t>
            </a:r>
          </a:p>
          <a:p>
            <a:pPr lvl="1" eaLnBrk="1" hangingPunct="1">
              <a:defRPr/>
            </a:pPr>
            <a:r>
              <a:rPr lang="en-US" sz="2600" smtClean="0"/>
              <a:t>Development led by Yahoo, used in production</a:t>
            </a:r>
          </a:p>
          <a:p>
            <a:pPr lvl="1" eaLnBrk="1" hangingPunct="1">
              <a:defRPr/>
            </a:pPr>
            <a:r>
              <a:rPr lang="en-US" sz="2600" smtClean="0"/>
              <a:t>Now an Apache project</a:t>
            </a:r>
          </a:p>
          <a:p>
            <a:pPr lvl="1" eaLnBrk="1" hangingPunct="1">
              <a:defRPr/>
            </a:pPr>
            <a:r>
              <a:rPr lang="en-US" sz="2600" smtClean="0"/>
              <a:t>Rapidly expanding software ecosystem, but still lots of room for improvement</a:t>
            </a:r>
          </a:p>
          <a:p>
            <a:pPr eaLnBrk="1" hangingPunct="1">
              <a:defRPr/>
            </a:pPr>
            <a:r>
              <a:rPr lang="en-US" sz="3000" smtClean="0"/>
              <a:t>Lots of custom research implementations</a:t>
            </a:r>
          </a:p>
          <a:p>
            <a:pPr lvl="1" eaLnBrk="1" hangingPunct="1">
              <a:defRPr/>
            </a:pPr>
            <a:r>
              <a:rPr lang="en-US" sz="2600" smtClean="0"/>
              <a:t>For GPUs, cell processors, etc.</a:t>
            </a:r>
          </a:p>
        </p:txBody>
      </p:sp>
    </p:spTree>
    <p:extLst>
      <p:ext uri="{BB962C8B-B14F-4D97-AF65-F5344CB8AC3E}">
        <p14:creationId xmlns:p14="http://schemas.microsoft.com/office/powerpoint/2010/main" val="5405323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Cloud Computing Storage, or how do we get data to the workers?</a:t>
            </a:r>
          </a:p>
        </p:txBody>
      </p:sp>
      <p:pic>
        <p:nvPicPr>
          <p:cNvPr id="62466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9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0" name="TextBox 7"/>
          <p:cNvSpPr txBox="1">
            <a:spLocks noChangeArrowheads="1"/>
          </p:cNvSpPr>
          <p:nvPr/>
        </p:nvSpPr>
        <p:spPr bwMode="auto">
          <a:xfrm>
            <a:off x="1404938" y="3929063"/>
            <a:ext cx="175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1"/>
                </a:solidFill>
                <a:latin typeface="Calibri" charset="0"/>
              </a:rPr>
              <a:t>Compute Nodes</a:t>
            </a:r>
          </a:p>
        </p:txBody>
      </p:sp>
      <p:pic>
        <p:nvPicPr>
          <p:cNvPr id="62471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2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3" name="Picture 33" descr="MCj043524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709863"/>
            <a:ext cx="7191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flipV="1">
            <a:off x="3733800" y="2362200"/>
            <a:ext cx="1371600" cy="723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3733800" y="3352800"/>
            <a:ext cx="1219200" cy="609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5148263" y="1295400"/>
            <a:ext cx="719137" cy="1828800"/>
            <a:chOff x="5105400" y="4114800"/>
            <a:chExt cx="719138" cy="1828800"/>
          </a:xfrm>
        </p:grpSpPr>
        <p:pic>
          <p:nvPicPr>
            <p:cNvPr id="62490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4958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491" name="TextBox 7"/>
            <p:cNvSpPr txBox="1">
              <a:spLocks noChangeArrowheads="1"/>
            </p:cNvSpPr>
            <p:nvPr/>
          </p:nvSpPr>
          <p:spPr bwMode="auto">
            <a:xfrm>
              <a:off x="5175326" y="4114800"/>
              <a:ext cx="6158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chemeClr val="bg1"/>
                  </a:solidFill>
                  <a:latin typeface="Calibri" charset="0"/>
                </a:rPr>
                <a:t>NAS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105400" y="3200400"/>
            <a:ext cx="3657600" cy="3124200"/>
            <a:chOff x="5105400" y="3200400"/>
            <a:chExt cx="3657600" cy="3124200"/>
          </a:xfrm>
        </p:grpSpPr>
        <p:pic>
          <p:nvPicPr>
            <p:cNvPr id="62479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38100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80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7062" y="48768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81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3862" y="38862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82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9462" y="32004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483" name="Picture 33" descr="MCj0435242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8862" y="3429000"/>
              <a:ext cx="719138" cy="144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1765" name="Straight Arrow Connector 25"/>
            <p:cNvCxnSpPr>
              <a:cxnSpLocks noChangeShapeType="1"/>
            </p:cNvCxnSpPr>
            <p:nvPr/>
          </p:nvCxnSpPr>
          <p:spPr bwMode="auto">
            <a:xfrm>
              <a:off x="5791200" y="4686300"/>
              <a:ext cx="1143000" cy="6477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6" name="Straight Arrow Connector 28"/>
            <p:cNvCxnSpPr>
              <a:cxnSpLocks noChangeShapeType="1"/>
            </p:cNvCxnSpPr>
            <p:nvPr/>
          </p:nvCxnSpPr>
          <p:spPr bwMode="auto">
            <a:xfrm flipV="1">
              <a:off x="5867400" y="4267200"/>
              <a:ext cx="304800" cy="76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7" name="Straight Arrow Connector 31"/>
            <p:cNvCxnSpPr>
              <a:cxnSpLocks noChangeShapeType="1"/>
            </p:cNvCxnSpPr>
            <p:nvPr/>
          </p:nvCxnSpPr>
          <p:spPr bwMode="auto">
            <a:xfrm rot="5400000" flipH="1" flipV="1">
              <a:off x="6896100" y="4457700"/>
              <a:ext cx="609600" cy="76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8" name="Straight Arrow Connector 34"/>
            <p:cNvCxnSpPr>
              <a:cxnSpLocks noChangeShapeType="1"/>
            </p:cNvCxnSpPr>
            <p:nvPr/>
          </p:nvCxnSpPr>
          <p:spPr bwMode="auto">
            <a:xfrm>
              <a:off x="5824538" y="4533900"/>
              <a:ext cx="2219325" cy="76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9" name="Straight Arrow Connector 36"/>
            <p:cNvCxnSpPr>
              <a:cxnSpLocks noChangeShapeType="1"/>
            </p:cNvCxnSpPr>
            <p:nvPr/>
          </p:nvCxnSpPr>
          <p:spPr bwMode="auto">
            <a:xfrm flipV="1">
              <a:off x="7772400" y="4953000"/>
              <a:ext cx="457200" cy="3810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489" name="TextBox 7"/>
            <p:cNvSpPr txBox="1">
              <a:spLocks noChangeArrowheads="1"/>
            </p:cNvSpPr>
            <p:nvPr/>
          </p:nvSpPr>
          <p:spPr bwMode="auto">
            <a:xfrm>
              <a:off x="5181600" y="3395246"/>
              <a:ext cx="6158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solidFill>
                    <a:schemeClr val="bg1"/>
                  </a:solidFill>
                  <a:latin typeface="Calibri" charset="0"/>
                </a:rPr>
                <a:t>SAN</a:t>
              </a: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09600" y="5572125"/>
            <a:ext cx="3986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  <a:latin typeface="Calibri" charset="0"/>
              </a:rPr>
              <a:t>What</a:t>
            </a:r>
            <a:r>
              <a:rPr lang="ja-JP" altLang="en-US" sz="2800">
                <a:solidFill>
                  <a:srgbClr val="FF0000"/>
                </a:solidFill>
                <a:latin typeface="Calibri" charset="0"/>
              </a:rPr>
              <a:t>’</a:t>
            </a:r>
            <a:r>
              <a:rPr lang="en-US" altLang="ja-JP" sz="2800">
                <a:solidFill>
                  <a:srgbClr val="FF0000"/>
                </a:solidFill>
                <a:latin typeface="Calibri" charset="0"/>
              </a:rPr>
              <a:t>s the problem here?</a:t>
            </a:r>
            <a:endParaRPr lang="en-US" sz="2800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72553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Distributed File System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smtClean="0"/>
              <a:t>Don</a:t>
            </a:r>
            <a:r>
              <a:rPr lang="ja-JP" altLang="en-US" sz="2700" smtClean="0">
                <a:latin typeface="Arial"/>
              </a:rPr>
              <a:t>’</a:t>
            </a:r>
            <a:r>
              <a:rPr lang="en-US" sz="2700" smtClean="0"/>
              <a:t>t move data to workers… move workers to the data!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Store data on the local disks of nodes in the cluster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Start up the workers on the node that has the data local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smtClean="0"/>
              <a:t>Why?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Network bisection bandwidth is limited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Not enough RAM to hold all the data in memory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Disk access is slow, but disk throughput is reasonable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smtClean="0"/>
              <a:t>A distributed file system is the answer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GFS (Google File System) for Google</a:t>
            </a:r>
            <a:r>
              <a:rPr lang="ja-JP" altLang="en-US" sz="2400" smtClean="0">
                <a:latin typeface="Arial"/>
              </a:rPr>
              <a:t>’</a:t>
            </a:r>
            <a:r>
              <a:rPr lang="en-US" sz="2400" smtClean="0"/>
              <a:t>s MapReduce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smtClean="0"/>
              <a:t>HDFS (Hadoop Distributed File System) for Hadoop</a:t>
            </a:r>
          </a:p>
        </p:txBody>
      </p:sp>
    </p:spTree>
    <p:extLst>
      <p:ext uri="{BB962C8B-B14F-4D97-AF65-F5344CB8AC3E}">
        <p14:creationId xmlns:p14="http://schemas.microsoft.com/office/powerpoint/2010/main" val="269366096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GFS: Assumptions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Choose commodity hardware over “exotic” hardware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Scale “out”, not “up”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High component failure rates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Inexpensive commodity components fail all the time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“Modest” number of huge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Multi-gigabyte files are common, if not encouraged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Files are write-once, mostly appended to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Perhaps concurrently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Large streaming reads over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High sustained throughput over low latency</a:t>
            </a:r>
          </a:p>
        </p:txBody>
      </p:sp>
      <p:sp>
        <p:nvSpPr>
          <p:cNvPr id="66563" name="Text Box 16"/>
          <p:cNvSpPr txBox="1">
            <a:spLocks noChangeArrowheads="1"/>
          </p:cNvSpPr>
          <p:nvPr/>
        </p:nvSpPr>
        <p:spPr bwMode="auto">
          <a:xfrm>
            <a:off x="0" y="6611938"/>
            <a:ext cx="74834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1"/>
                </a:solidFill>
                <a:latin typeface="Calibri" charset="0"/>
              </a:rPr>
              <a:t>GFS slides adapted from material by </a:t>
            </a:r>
            <a:r>
              <a:rPr lang="da-DK" sz="1000">
                <a:solidFill>
                  <a:schemeClr val="bg1"/>
                </a:solidFill>
                <a:latin typeface="Calibri" charset="0"/>
              </a:rPr>
              <a:t>(Ghemawat et al., SOSP 2003)</a:t>
            </a:r>
          </a:p>
        </p:txBody>
      </p:sp>
    </p:spTree>
    <p:extLst>
      <p:ext uri="{BB962C8B-B14F-4D97-AF65-F5344CB8AC3E}">
        <p14:creationId xmlns:p14="http://schemas.microsoft.com/office/powerpoint/2010/main" val="418126911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GFS: Design Decisions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Files stored as chunks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Fixed size (64MB)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Reliability through replication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Each chunk replicated across 3+ chunkservers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Single master to coordinate access, keep metadata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Simple centralized management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No data caching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Little benefit due to large datasets, streaming reads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700" smtClean="0"/>
              <a:t>Simplify the API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400" smtClean="0"/>
              <a:t>Push some of the issues onto the client (e.g., data layout)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6096000"/>
            <a:ext cx="728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  <a:latin typeface="Calibri" charset="0"/>
              </a:rPr>
              <a:t>HDFS = GFS clone (same basic ideas implemented in Java)</a:t>
            </a:r>
            <a:endParaRPr lang="en-US" sz="1400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6831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From GFS to HDFS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Terminology differences:</a:t>
            </a:r>
          </a:p>
          <a:p>
            <a:pPr lvl="1" eaLnBrk="1" hangingPunct="1">
              <a:defRPr/>
            </a:pPr>
            <a:r>
              <a:rPr lang="en-US" dirty="0" smtClean="0"/>
              <a:t>GFS master =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namenode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GFS </a:t>
            </a:r>
            <a:r>
              <a:rPr lang="en-US" dirty="0" err="1" smtClean="0"/>
              <a:t>chunkservers</a:t>
            </a:r>
            <a:r>
              <a:rPr lang="en-US" dirty="0" smtClean="0"/>
              <a:t> =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datanodes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Functional differences:</a:t>
            </a:r>
          </a:p>
          <a:p>
            <a:pPr lvl="1" eaLnBrk="1" hangingPunct="1">
              <a:defRPr/>
            </a:pPr>
            <a:r>
              <a:rPr lang="en-US" dirty="0" smtClean="0"/>
              <a:t>No file appends in HDFS (was planned)</a:t>
            </a:r>
          </a:p>
          <a:p>
            <a:pPr lvl="1" eaLnBrk="1" hangingPunct="1">
              <a:defRPr/>
            </a:pPr>
            <a:r>
              <a:rPr lang="en-US" dirty="0" smtClean="0"/>
              <a:t>HDFS performance is (likely) slower</a:t>
            </a:r>
          </a:p>
        </p:txBody>
      </p:sp>
    </p:spTree>
    <p:extLst>
      <p:ext uri="{BB962C8B-B14F-4D97-AF65-F5344CB8AC3E}">
        <p14:creationId xmlns:p14="http://schemas.microsoft.com/office/powerpoint/2010/main" val="29586842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Box 3"/>
          <p:cNvSpPr txBox="1">
            <a:spLocks noChangeArrowheads="1"/>
          </p:cNvSpPr>
          <p:nvPr/>
        </p:nvSpPr>
        <p:spPr bwMode="auto">
          <a:xfrm>
            <a:off x="0" y="6611938"/>
            <a:ext cx="27416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1"/>
                </a:solidFill>
                <a:latin typeface="Calibri" charset="0"/>
              </a:rPr>
              <a:t>Adapted from (Ghemawat et al., SOSP 2003)</a:t>
            </a:r>
          </a:p>
        </p:txBody>
      </p:sp>
      <p:sp>
        <p:nvSpPr>
          <p:cNvPr id="113" name="Rectangle 6"/>
          <p:cNvSpPr>
            <a:spLocks noChangeArrowheads="1"/>
          </p:cNvSpPr>
          <p:nvPr/>
        </p:nvSpPr>
        <p:spPr bwMode="auto">
          <a:xfrm>
            <a:off x="1189038" y="2133600"/>
            <a:ext cx="1096962" cy="609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2707" name="Straight Arrow Connector 53"/>
          <p:cNvCxnSpPr>
            <a:cxnSpLocks noChangeShapeType="1"/>
          </p:cNvCxnSpPr>
          <p:nvPr/>
        </p:nvCxnSpPr>
        <p:spPr bwMode="auto">
          <a:xfrm>
            <a:off x="2286000" y="2514600"/>
            <a:ext cx="20574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708" name="Straight Arrow Connector 55"/>
          <p:cNvCxnSpPr>
            <a:cxnSpLocks noChangeShapeType="1"/>
          </p:cNvCxnSpPr>
          <p:nvPr/>
        </p:nvCxnSpPr>
        <p:spPr bwMode="auto">
          <a:xfrm rot="10800000">
            <a:off x="2286000" y="2667000"/>
            <a:ext cx="20574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09" name="TextBox 58"/>
          <p:cNvSpPr txBox="1">
            <a:spLocks noChangeArrowheads="1"/>
          </p:cNvSpPr>
          <p:nvPr/>
        </p:nvSpPr>
        <p:spPr bwMode="auto">
          <a:xfrm>
            <a:off x="2654300" y="2286000"/>
            <a:ext cx="1735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(file name, block id)</a:t>
            </a:r>
          </a:p>
        </p:txBody>
      </p:sp>
      <p:sp>
        <p:nvSpPr>
          <p:cNvPr id="72710" name="TextBox 59"/>
          <p:cNvSpPr txBox="1">
            <a:spLocks noChangeArrowheads="1"/>
          </p:cNvSpPr>
          <p:nvPr/>
        </p:nvSpPr>
        <p:spPr bwMode="auto">
          <a:xfrm>
            <a:off x="2501900" y="2667000"/>
            <a:ext cx="1820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>
                <a:latin typeface="Arial" charset="0"/>
              </a:rPr>
              <a:t>(block id, block location)</a:t>
            </a:r>
          </a:p>
        </p:txBody>
      </p:sp>
      <p:sp>
        <p:nvSpPr>
          <p:cNvPr id="72711" name="TextBox 69"/>
          <p:cNvSpPr txBox="1">
            <a:spLocks noChangeArrowheads="1"/>
          </p:cNvSpPr>
          <p:nvPr/>
        </p:nvSpPr>
        <p:spPr bwMode="auto">
          <a:xfrm>
            <a:off x="4686300" y="3581400"/>
            <a:ext cx="2084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instructions to datanode</a:t>
            </a:r>
          </a:p>
        </p:txBody>
      </p:sp>
      <p:sp>
        <p:nvSpPr>
          <p:cNvPr id="72712" name="TextBox 70"/>
          <p:cNvSpPr txBox="1">
            <a:spLocks noChangeArrowheads="1"/>
          </p:cNvSpPr>
          <p:nvPr/>
        </p:nvSpPr>
        <p:spPr bwMode="auto">
          <a:xfrm>
            <a:off x="5589588" y="3962400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datanode state</a:t>
            </a:r>
          </a:p>
        </p:txBody>
      </p:sp>
      <p:cxnSp>
        <p:nvCxnSpPr>
          <p:cNvPr id="72713" name="Straight Arrow Connector 71"/>
          <p:cNvCxnSpPr>
            <a:cxnSpLocks noChangeShapeType="1"/>
          </p:cNvCxnSpPr>
          <p:nvPr/>
        </p:nvCxnSpPr>
        <p:spPr bwMode="auto">
          <a:xfrm>
            <a:off x="1981200" y="4343400"/>
            <a:ext cx="23622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14" name="TextBox 72"/>
          <p:cNvSpPr txBox="1">
            <a:spLocks noChangeArrowheads="1"/>
          </p:cNvSpPr>
          <p:nvPr/>
        </p:nvSpPr>
        <p:spPr bwMode="auto">
          <a:xfrm>
            <a:off x="2362200" y="4081463"/>
            <a:ext cx="1855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(block id, byte range)</a:t>
            </a:r>
          </a:p>
        </p:txBody>
      </p:sp>
      <p:cxnSp>
        <p:nvCxnSpPr>
          <p:cNvPr id="72715" name="Straight Arrow Connector 73"/>
          <p:cNvCxnSpPr>
            <a:cxnSpLocks noChangeShapeType="1"/>
          </p:cNvCxnSpPr>
          <p:nvPr/>
        </p:nvCxnSpPr>
        <p:spPr bwMode="auto">
          <a:xfrm rot="5400000" flipH="1" flipV="1">
            <a:off x="1181894" y="3542506"/>
            <a:ext cx="1600200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hape 79"/>
          <p:cNvCxnSpPr>
            <a:cxnSpLocks noChangeShapeType="1"/>
          </p:cNvCxnSpPr>
          <p:nvPr/>
        </p:nvCxnSpPr>
        <p:spPr bwMode="auto">
          <a:xfrm rot="10800000">
            <a:off x="1524000" y="2743200"/>
            <a:ext cx="2819400" cy="1752600"/>
          </a:xfrm>
          <a:prstGeom prst="bentConnector2">
            <a:avLst/>
          </a:prstGeom>
          <a:noFill/>
          <a:ln w="38100">
            <a:solidFill>
              <a:srgbClr val="000000"/>
            </a:solidFill>
            <a:miter lim="800000"/>
            <a:headEnd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17" name="TextBox 84"/>
          <p:cNvSpPr txBox="1">
            <a:spLocks noChangeArrowheads="1"/>
          </p:cNvSpPr>
          <p:nvPr/>
        </p:nvSpPr>
        <p:spPr bwMode="auto">
          <a:xfrm>
            <a:off x="2362200" y="4495800"/>
            <a:ext cx="1000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block data</a:t>
            </a:r>
          </a:p>
        </p:txBody>
      </p:sp>
      <p:sp>
        <p:nvSpPr>
          <p:cNvPr id="125" name="Rectangle 6"/>
          <p:cNvSpPr>
            <a:spLocks noChangeArrowheads="1"/>
          </p:cNvSpPr>
          <p:nvPr/>
        </p:nvSpPr>
        <p:spPr bwMode="auto">
          <a:xfrm>
            <a:off x="4343400" y="1828800"/>
            <a:ext cx="3124200" cy="1752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6" name="Rectangle 4"/>
          <p:cNvSpPr>
            <a:spLocks noChangeArrowheads="1"/>
          </p:cNvSpPr>
          <p:nvPr/>
        </p:nvSpPr>
        <p:spPr bwMode="auto">
          <a:xfrm>
            <a:off x="4343400" y="1828800"/>
            <a:ext cx="3124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HDFS namenode</a:t>
            </a:r>
          </a:p>
        </p:txBody>
      </p:sp>
      <p:grpSp>
        <p:nvGrpSpPr>
          <p:cNvPr id="72720" name="Group 126"/>
          <p:cNvGrpSpPr>
            <a:grpSpLocks/>
          </p:cNvGrpSpPr>
          <p:nvPr/>
        </p:nvGrpSpPr>
        <p:grpSpPr bwMode="auto">
          <a:xfrm>
            <a:off x="4343400" y="3581400"/>
            <a:ext cx="1701800" cy="1738313"/>
            <a:chOff x="1828800" y="4572000"/>
            <a:chExt cx="1702048" cy="1738374"/>
          </a:xfrm>
        </p:grpSpPr>
        <p:grpSp>
          <p:nvGrpSpPr>
            <p:cNvPr id="72752" name="Group 80"/>
            <p:cNvGrpSpPr>
              <a:grpSpLocks/>
            </p:cNvGrpSpPr>
            <p:nvPr/>
          </p:nvGrpSpPr>
          <p:grpSpPr bwMode="auto">
            <a:xfrm>
              <a:off x="1828800" y="5257800"/>
              <a:ext cx="1702048" cy="1052574"/>
              <a:chOff x="1828800" y="5257800"/>
              <a:chExt cx="1702048" cy="1052574"/>
            </a:xfrm>
          </p:grpSpPr>
          <p:sp>
            <p:nvSpPr>
              <p:cNvPr id="131" name="Rectangle 6"/>
              <p:cNvSpPr>
                <a:spLocks noChangeArrowheads="1"/>
              </p:cNvSpPr>
              <p:nvPr/>
            </p:nvSpPr>
            <p:spPr bwMode="auto">
              <a:xfrm>
                <a:off x="1828800" y="5257824"/>
                <a:ext cx="1676644" cy="609621"/>
              </a:xfrm>
              <a:prstGeom prst="rect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32" name="Rectangle 4"/>
              <p:cNvSpPr>
                <a:spLocks noChangeArrowheads="1"/>
              </p:cNvSpPr>
              <p:nvPr/>
            </p:nvSpPr>
            <p:spPr bwMode="auto">
              <a:xfrm>
                <a:off x="1828800" y="5257824"/>
                <a:ext cx="1676644" cy="304811"/>
              </a:xfrm>
              <a:prstGeom prst="rect">
                <a:avLst/>
              </a:prstGeom>
              <a:solidFill>
                <a:sysClr val="windowText" lastClr="000000"/>
              </a:solidFill>
              <a:ln w="9525" algn="ctr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sysClr val="window" lastClr="FFFFFF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HDFS datanode</a:t>
                </a:r>
              </a:p>
            </p:txBody>
          </p:sp>
          <p:sp>
            <p:nvSpPr>
              <p:cNvPr id="133" name="Rectangle 35"/>
              <p:cNvSpPr>
                <a:spLocks noChangeArrowheads="1"/>
              </p:cNvSpPr>
              <p:nvPr/>
            </p:nvSpPr>
            <p:spPr bwMode="auto">
              <a:xfrm>
                <a:off x="1828800" y="5562635"/>
                <a:ext cx="1676644" cy="304811"/>
              </a:xfrm>
              <a:prstGeom prst="rect">
                <a:avLst/>
              </a:prstGeom>
              <a:noFill/>
              <a:ln w="9525" algn="ctr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kern="0" dirty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Linux file system</a:t>
                </a:r>
              </a:p>
            </p:txBody>
          </p:sp>
          <p:sp>
            <p:nvSpPr>
              <p:cNvPr id="134" name="Flowchart: Magnetic Disk 36"/>
              <p:cNvSpPr>
                <a:spLocks noChangeArrowheads="1"/>
              </p:cNvSpPr>
              <p:nvPr/>
            </p:nvSpPr>
            <p:spPr bwMode="auto">
              <a:xfrm>
                <a:off x="2098714" y="5943648"/>
                <a:ext cx="304844" cy="304811"/>
              </a:xfrm>
              <a:prstGeom prst="flowChartMagneticDisk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35" name="Flowchart: Magnetic Disk 37"/>
              <p:cNvSpPr>
                <a:spLocks noChangeArrowheads="1"/>
              </p:cNvSpPr>
              <p:nvPr/>
            </p:nvSpPr>
            <p:spPr bwMode="auto">
              <a:xfrm>
                <a:off x="2632192" y="5943648"/>
                <a:ext cx="304844" cy="304811"/>
              </a:xfrm>
              <a:prstGeom prst="flowChartMagneticDisk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72760" name="Straight Connector 38"/>
              <p:cNvCxnSpPr>
                <a:cxnSpLocks noChangeShapeType="1"/>
              </p:cNvCxnSpPr>
              <p:nvPr/>
            </p:nvCxnSpPr>
            <p:spPr bwMode="auto">
              <a:xfrm rot="5400000">
                <a:off x="1832403" y="5981701"/>
                <a:ext cx="2286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61" name="Straight Connector 39"/>
              <p:cNvCxnSpPr>
                <a:cxnSpLocks noChangeShapeType="1"/>
                <a:endCxn id="134" idx="2"/>
              </p:cNvCxnSpPr>
              <p:nvPr/>
            </p:nvCxnSpPr>
            <p:spPr bwMode="auto">
              <a:xfrm>
                <a:off x="1946702" y="6096001"/>
                <a:ext cx="152400" cy="15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62" name="Straight Connector 40"/>
              <p:cNvCxnSpPr>
                <a:cxnSpLocks noChangeShapeType="1"/>
              </p:cNvCxnSpPr>
              <p:nvPr/>
            </p:nvCxnSpPr>
            <p:spPr bwMode="auto">
              <a:xfrm rot="5400000">
                <a:off x="2365803" y="5980113"/>
                <a:ext cx="2286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63" name="Straight Connector 41"/>
              <p:cNvCxnSpPr>
                <a:cxnSpLocks noChangeShapeType="1"/>
              </p:cNvCxnSpPr>
              <p:nvPr/>
            </p:nvCxnSpPr>
            <p:spPr bwMode="auto">
              <a:xfrm>
                <a:off x="2480102" y="6094414"/>
                <a:ext cx="1524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2764" name="TextBox 42"/>
              <p:cNvSpPr txBox="1">
                <a:spLocks noChangeArrowheads="1"/>
              </p:cNvSpPr>
              <p:nvPr/>
            </p:nvSpPr>
            <p:spPr bwMode="auto">
              <a:xfrm>
                <a:off x="3089459" y="5910310"/>
                <a:ext cx="441389" cy="400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…</a:t>
                </a:r>
              </a:p>
            </p:txBody>
          </p:sp>
        </p:grpSp>
        <p:cxnSp>
          <p:nvCxnSpPr>
            <p:cNvPr id="72753" name="Straight Arrow Connector 60"/>
            <p:cNvCxnSpPr>
              <a:cxnSpLocks noChangeShapeType="1"/>
            </p:cNvCxnSpPr>
            <p:nvPr/>
          </p:nvCxnSpPr>
          <p:spPr bwMode="auto">
            <a:xfrm rot="5400000">
              <a:off x="1866106" y="4914106"/>
              <a:ext cx="685800" cy="15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54" name="Straight Arrow Connector 64"/>
            <p:cNvCxnSpPr>
              <a:cxnSpLocks noChangeShapeType="1"/>
            </p:cNvCxnSpPr>
            <p:nvPr/>
          </p:nvCxnSpPr>
          <p:spPr bwMode="auto">
            <a:xfrm rot="5400000" flipH="1" flipV="1">
              <a:off x="1713706" y="4914106"/>
              <a:ext cx="685800" cy="15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721" name="Group 140"/>
          <p:cNvGrpSpPr>
            <a:grpSpLocks/>
          </p:cNvGrpSpPr>
          <p:nvPr/>
        </p:nvGrpSpPr>
        <p:grpSpPr bwMode="auto">
          <a:xfrm>
            <a:off x="6477000" y="3581400"/>
            <a:ext cx="1701800" cy="1738313"/>
            <a:chOff x="1828800" y="4572000"/>
            <a:chExt cx="1702048" cy="1738374"/>
          </a:xfrm>
        </p:grpSpPr>
        <p:grpSp>
          <p:nvGrpSpPr>
            <p:cNvPr id="72739" name="Group 80"/>
            <p:cNvGrpSpPr>
              <a:grpSpLocks/>
            </p:cNvGrpSpPr>
            <p:nvPr/>
          </p:nvGrpSpPr>
          <p:grpSpPr bwMode="auto">
            <a:xfrm>
              <a:off x="1828800" y="5257800"/>
              <a:ext cx="1702048" cy="1052574"/>
              <a:chOff x="1828800" y="5257800"/>
              <a:chExt cx="1702048" cy="1052574"/>
            </a:xfrm>
          </p:grpSpPr>
          <p:sp>
            <p:nvSpPr>
              <p:cNvPr id="145" name="Rectangle 6"/>
              <p:cNvSpPr>
                <a:spLocks noChangeArrowheads="1"/>
              </p:cNvSpPr>
              <p:nvPr/>
            </p:nvSpPr>
            <p:spPr bwMode="auto">
              <a:xfrm>
                <a:off x="1828800" y="5257824"/>
                <a:ext cx="1676644" cy="609621"/>
              </a:xfrm>
              <a:prstGeom prst="rect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6" name="Rectangle 4"/>
              <p:cNvSpPr>
                <a:spLocks noChangeArrowheads="1"/>
              </p:cNvSpPr>
              <p:nvPr/>
            </p:nvSpPr>
            <p:spPr bwMode="auto">
              <a:xfrm>
                <a:off x="1828800" y="5257824"/>
                <a:ext cx="1676644" cy="304811"/>
              </a:xfrm>
              <a:prstGeom prst="rect">
                <a:avLst/>
              </a:prstGeom>
              <a:solidFill>
                <a:sysClr val="windowText" lastClr="000000"/>
              </a:solidFill>
              <a:ln w="9525" algn="ctr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kern="0" dirty="0">
                    <a:solidFill>
                      <a:sysClr val="window" lastClr="FFFFFF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HDFS datanode</a:t>
                </a:r>
              </a:p>
            </p:txBody>
          </p:sp>
          <p:sp>
            <p:nvSpPr>
              <p:cNvPr id="147" name="Rectangle 35"/>
              <p:cNvSpPr>
                <a:spLocks noChangeArrowheads="1"/>
              </p:cNvSpPr>
              <p:nvPr/>
            </p:nvSpPr>
            <p:spPr bwMode="auto">
              <a:xfrm>
                <a:off x="1828800" y="5562635"/>
                <a:ext cx="1676644" cy="304811"/>
              </a:xfrm>
              <a:prstGeom prst="rect">
                <a:avLst/>
              </a:prstGeom>
              <a:noFill/>
              <a:ln w="9525" algn="ctr">
                <a:solidFill>
                  <a:sysClr val="windowText" lastClr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kern="0" dirty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Linux file system</a:t>
                </a:r>
              </a:p>
            </p:txBody>
          </p:sp>
          <p:sp>
            <p:nvSpPr>
              <p:cNvPr id="148" name="Flowchart: Magnetic Disk 36"/>
              <p:cNvSpPr>
                <a:spLocks noChangeArrowheads="1"/>
              </p:cNvSpPr>
              <p:nvPr/>
            </p:nvSpPr>
            <p:spPr bwMode="auto">
              <a:xfrm>
                <a:off x="2098714" y="5943648"/>
                <a:ext cx="304844" cy="304811"/>
              </a:xfrm>
              <a:prstGeom prst="flowChartMagneticDisk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49" name="Flowchart: Magnetic Disk 37"/>
              <p:cNvSpPr>
                <a:spLocks noChangeArrowheads="1"/>
              </p:cNvSpPr>
              <p:nvPr/>
            </p:nvSpPr>
            <p:spPr bwMode="auto">
              <a:xfrm>
                <a:off x="2632192" y="5943648"/>
                <a:ext cx="304844" cy="304811"/>
              </a:xfrm>
              <a:prstGeom prst="flowChartMagneticDisk">
                <a:avLst/>
              </a:prstGeom>
              <a:gradFill rotWithShape="1">
                <a:gsLst>
                  <a:gs pos="0">
                    <a:srgbClr val="BCBCBC"/>
                  </a:gs>
                  <a:gs pos="35001">
                    <a:srgbClr val="D0D0D0"/>
                  </a:gs>
                  <a:gs pos="100000">
                    <a:srgbClr val="EDEDED"/>
                  </a:gs>
                </a:gsLst>
                <a:lin ang="162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635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000" kern="0">
                  <a:solidFill>
                    <a:sysClr val="windowText" lastClr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cxnSp>
            <p:nvCxnSpPr>
              <p:cNvPr id="72747" name="Straight Connector 38"/>
              <p:cNvCxnSpPr>
                <a:cxnSpLocks noChangeShapeType="1"/>
              </p:cNvCxnSpPr>
              <p:nvPr/>
            </p:nvCxnSpPr>
            <p:spPr bwMode="auto">
              <a:xfrm rot="5400000">
                <a:off x="1832403" y="5981701"/>
                <a:ext cx="2286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48" name="Straight Connector 39"/>
              <p:cNvCxnSpPr>
                <a:cxnSpLocks noChangeShapeType="1"/>
                <a:endCxn id="148" idx="2"/>
              </p:cNvCxnSpPr>
              <p:nvPr/>
            </p:nvCxnSpPr>
            <p:spPr bwMode="auto">
              <a:xfrm>
                <a:off x="1946702" y="6096001"/>
                <a:ext cx="152400" cy="15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49" name="Straight Connector 40"/>
              <p:cNvCxnSpPr>
                <a:cxnSpLocks noChangeShapeType="1"/>
              </p:cNvCxnSpPr>
              <p:nvPr/>
            </p:nvCxnSpPr>
            <p:spPr bwMode="auto">
              <a:xfrm rot="5400000">
                <a:off x="2365803" y="5980113"/>
                <a:ext cx="2286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750" name="Straight Connector 41"/>
              <p:cNvCxnSpPr>
                <a:cxnSpLocks noChangeShapeType="1"/>
              </p:cNvCxnSpPr>
              <p:nvPr/>
            </p:nvCxnSpPr>
            <p:spPr bwMode="auto">
              <a:xfrm>
                <a:off x="2480102" y="6094414"/>
                <a:ext cx="152400" cy="317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2751" name="TextBox 42"/>
              <p:cNvSpPr txBox="1">
                <a:spLocks noChangeArrowheads="1"/>
              </p:cNvSpPr>
              <p:nvPr/>
            </p:nvSpPr>
            <p:spPr bwMode="auto">
              <a:xfrm>
                <a:off x="3089459" y="5910310"/>
                <a:ext cx="441389" cy="400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rgbClr val="000000"/>
                    </a:solidFill>
                    <a:latin typeface="Arial" charset="0"/>
                  </a:rPr>
                  <a:t>…</a:t>
                </a:r>
              </a:p>
            </p:txBody>
          </p:sp>
        </p:grpSp>
        <p:cxnSp>
          <p:nvCxnSpPr>
            <p:cNvPr id="72740" name="Straight Arrow Connector 60"/>
            <p:cNvCxnSpPr>
              <a:cxnSpLocks noChangeShapeType="1"/>
            </p:cNvCxnSpPr>
            <p:nvPr/>
          </p:nvCxnSpPr>
          <p:spPr bwMode="auto">
            <a:xfrm rot="5400000">
              <a:off x="1866106" y="4914106"/>
              <a:ext cx="685800" cy="15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41" name="Straight Arrow Connector 64"/>
            <p:cNvCxnSpPr>
              <a:cxnSpLocks noChangeShapeType="1"/>
            </p:cNvCxnSpPr>
            <p:nvPr/>
          </p:nvCxnSpPr>
          <p:spPr bwMode="auto">
            <a:xfrm rot="5400000" flipH="1" flipV="1">
              <a:off x="1713706" y="4914106"/>
              <a:ext cx="685800" cy="15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2722" name="TextBox 9"/>
          <p:cNvSpPr txBox="1">
            <a:spLocks noChangeArrowheads="1"/>
          </p:cNvSpPr>
          <p:nvPr/>
        </p:nvSpPr>
        <p:spPr bwMode="auto">
          <a:xfrm>
            <a:off x="4648200" y="2359025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File namespace</a:t>
            </a:r>
            <a:endParaRPr lang="en-US" sz="1600">
              <a:latin typeface="Arial" charset="0"/>
            </a:endParaRPr>
          </a:p>
        </p:txBody>
      </p:sp>
      <p:sp>
        <p:nvSpPr>
          <p:cNvPr id="72723" name="TextBox 10"/>
          <p:cNvSpPr txBox="1">
            <a:spLocks noChangeArrowheads="1"/>
          </p:cNvSpPr>
          <p:nvPr/>
        </p:nvSpPr>
        <p:spPr bwMode="auto">
          <a:xfrm>
            <a:off x="6276975" y="2162175"/>
            <a:ext cx="790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latin typeface="Arial" charset="0"/>
              </a:rPr>
              <a:t>/foo/bar</a:t>
            </a:r>
            <a:endParaRPr lang="en-US" sz="1600">
              <a:latin typeface="Arial" charset="0"/>
            </a:endParaRPr>
          </a:p>
        </p:txBody>
      </p:sp>
      <p:cxnSp>
        <p:nvCxnSpPr>
          <p:cNvPr id="157" name="Straight Connector 11"/>
          <p:cNvCxnSpPr>
            <a:cxnSpLocks noChangeShapeType="1"/>
          </p:cNvCxnSpPr>
          <p:nvPr/>
        </p:nvCxnSpPr>
        <p:spPr bwMode="auto">
          <a:xfrm rot="5400000">
            <a:off x="4949826" y="2640012"/>
            <a:ext cx="411162" cy="404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8" name="Straight Connector 12"/>
          <p:cNvCxnSpPr>
            <a:cxnSpLocks noChangeShapeType="1"/>
          </p:cNvCxnSpPr>
          <p:nvPr/>
        </p:nvCxnSpPr>
        <p:spPr bwMode="auto">
          <a:xfrm rot="16200000" flipH="1">
            <a:off x="5362576" y="2625725"/>
            <a:ext cx="258762" cy="2809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9" name="Straight Connector 13"/>
          <p:cNvCxnSpPr>
            <a:cxnSpLocks noChangeShapeType="1"/>
          </p:cNvCxnSpPr>
          <p:nvPr/>
        </p:nvCxnSpPr>
        <p:spPr bwMode="auto">
          <a:xfrm rot="16200000" flipH="1">
            <a:off x="5295900" y="3238500"/>
            <a:ext cx="228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4"/>
          <p:cNvCxnSpPr>
            <a:cxnSpLocks noChangeShapeType="1"/>
          </p:cNvCxnSpPr>
          <p:nvPr/>
        </p:nvCxnSpPr>
        <p:spPr bwMode="auto">
          <a:xfrm rot="10800000" flipV="1">
            <a:off x="5181600" y="3124200"/>
            <a:ext cx="22860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1" name="Straight Connector 15"/>
          <p:cNvCxnSpPr>
            <a:cxnSpLocks noChangeShapeType="1"/>
          </p:cNvCxnSpPr>
          <p:nvPr/>
        </p:nvCxnSpPr>
        <p:spPr bwMode="auto">
          <a:xfrm rot="16200000" flipH="1">
            <a:off x="5241925" y="2755900"/>
            <a:ext cx="228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6"/>
          <p:cNvCxnSpPr>
            <a:cxnSpLocks noChangeShapeType="1"/>
          </p:cNvCxnSpPr>
          <p:nvPr/>
        </p:nvCxnSpPr>
        <p:spPr bwMode="auto">
          <a:xfrm rot="16200000" flipH="1">
            <a:off x="5032375" y="2979738"/>
            <a:ext cx="228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" name="Rectangle 21"/>
          <p:cNvSpPr>
            <a:spLocks noChangeArrowheads="1"/>
          </p:cNvSpPr>
          <p:nvPr/>
        </p:nvSpPr>
        <p:spPr bwMode="auto">
          <a:xfrm>
            <a:off x="6400800" y="2438400"/>
            <a:ext cx="838200" cy="228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block 3df2</a:t>
            </a:r>
          </a:p>
        </p:txBody>
      </p:sp>
      <p:cxnSp>
        <p:nvCxnSpPr>
          <p:cNvPr id="164" name="Straight Connector 26"/>
          <p:cNvCxnSpPr>
            <a:cxnSpLocks noChangeShapeType="1"/>
          </p:cNvCxnSpPr>
          <p:nvPr/>
        </p:nvCxnSpPr>
        <p:spPr bwMode="auto">
          <a:xfrm>
            <a:off x="5141913" y="2865438"/>
            <a:ext cx="533400" cy="487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732" name="Shape 29"/>
          <p:cNvCxnSpPr>
            <a:cxnSpLocks noChangeShapeType="1"/>
            <a:endCxn id="72723" idx="1"/>
          </p:cNvCxnSpPr>
          <p:nvPr/>
        </p:nvCxnSpPr>
        <p:spPr bwMode="auto">
          <a:xfrm rot="5400000" flipH="1" flipV="1">
            <a:off x="5482431" y="2520157"/>
            <a:ext cx="998537" cy="590550"/>
          </a:xfrm>
          <a:prstGeom prst="curvedConnector2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189038" y="2133600"/>
            <a:ext cx="1096962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Application</a:t>
            </a:r>
          </a:p>
        </p:txBody>
      </p:sp>
      <p:sp>
        <p:nvSpPr>
          <p:cNvPr id="167" name="Rectangle 35"/>
          <p:cNvSpPr>
            <a:spLocks noChangeArrowheads="1"/>
          </p:cNvSpPr>
          <p:nvPr/>
        </p:nvSpPr>
        <p:spPr bwMode="auto">
          <a:xfrm>
            <a:off x="1189038" y="2438400"/>
            <a:ext cx="1096962" cy="3048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HDFS Client</a:t>
            </a:r>
          </a:p>
        </p:txBody>
      </p:sp>
      <p:sp>
        <p:nvSpPr>
          <p:cNvPr id="168" name="Rectangle 21"/>
          <p:cNvSpPr>
            <a:spLocks noChangeArrowheads="1"/>
          </p:cNvSpPr>
          <p:nvPr/>
        </p:nvSpPr>
        <p:spPr bwMode="auto">
          <a:xfrm>
            <a:off x="6400800" y="2667000"/>
            <a:ext cx="838200" cy="228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" name="Rectangle 21"/>
          <p:cNvSpPr>
            <a:spLocks noChangeArrowheads="1"/>
          </p:cNvSpPr>
          <p:nvPr/>
        </p:nvSpPr>
        <p:spPr bwMode="auto">
          <a:xfrm>
            <a:off x="6400800" y="2895600"/>
            <a:ext cx="838200" cy="228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0" name="Rectangle 21"/>
          <p:cNvSpPr>
            <a:spLocks noChangeArrowheads="1"/>
          </p:cNvSpPr>
          <p:nvPr/>
        </p:nvSpPr>
        <p:spPr bwMode="auto">
          <a:xfrm>
            <a:off x="6400800" y="3124200"/>
            <a:ext cx="838200" cy="228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693" name="Title 170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HDFS Architecture</a:t>
            </a:r>
          </a:p>
        </p:txBody>
      </p:sp>
    </p:spTree>
    <p:extLst>
      <p:ext uri="{BB962C8B-B14F-4D97-AF65-F5344CB8AC3E}">
        <p14:creationId xmlns:p14="http://schemas.microsoft.com/office/powerpoint/2010/main" val="1347583210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Namenode Responsibilities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3000" smtClean="0"/>
              <a:t>Managing the file system namespace: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Holds file/directory structure, metadata, file-to-block mapping, access permissions,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3000" smtClean="0"/>
              <a:t>Coordinating file operations: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Directs clients to datanodes for reads and writes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No data is moved through the namenode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3000" smtClean="0"/>
              <a:t>Maintaining overall health: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Periodic communication with the datanodes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Block re-replication and rebalancing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z="2600" smtClean="0"/>
              <a:t>Garbage collection</a:t>
            </a:r>
          </a:p>
        </p:txBody>
      </p:sp>
    </p:spTree>
    <p:extLst>
      <p:ext uri="{BB962C8B-B14F-4D97-AF65-F5344CB8AC3E}">
        <p14:creationId xmlns:p14="http://schemas.microsoft.com/office/powerpoint/2010/main" val="90134312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Putting everything together…</a:t>
            </a: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724400" y="1981200"/>
            <a:ext cx="19812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8" name="Rectangle 35"/>
          <p:cNvSpPr>
            <a:spLocks noChangeArrowheads="1"/>
          </p:cNvSpPr>
          <p:nvPr/>
        </p:nvSpPr>
        <p:spPr bwMode="auto">
          <a:xfrm>
            <a:off x="4724400" y="2286000"/>
            <a:ext cx="1981200" cy="6096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2590800" y="1981200"/>
            <a:ext cx="19812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3657600" y="3352800"/>
            <a:ext cx="19812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5715000" y="3352800"/>
            <a:ext cx="19812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1600200" y="3352800"/>
            <a:ext cx="19812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3" name="Straight Arrow Connector 53"/>
          <p:cNvCxnSpPr>
            <a:cxnSpLocks noChangeShapeType="1"/>
            <a:stCxn id="107" idx="2"/>
            <a:endCxn id="70" idx="0"/>
          </p:cNvCxnSpPr>
          <p:nvPr/>
        </p:nvCxnSpPr>
        <p:spPr bwMode="auto">
          <a:xfrm rot="5400000">
            <a:off x="2514600" y="2819400"/>
            <a:ext cx="1143000" cy="9906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Arrow Connector 53"/>
          <p:cNvCxnSpPr>
            <a:cxnSpLocks noChangeShapeType="1"/>
            <a:stCxn id="107" idx="2"/>
            <a:endCxn id="82" idx="0"/>
          </p:cNvCxnSpPr>
          <p:nvPr/>
        </p:nvCxnSpPr>
        <p:spPr bwMode="auto">
          <a:xfrm rot="16200000" flipH="1">
            <a:off x="3543300" y="2781300"/>
            <a:ext cx="1143000" cy="1066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Arrow Connector 53"/>
          <p:cNvCxnSpPr>
            <a:cxnSpLocks noChangeShapeType="1"/>
            <a:stCxn id="107" idx="2"/>
            <a:endCxn id="94" idx="0"/>
          </p:cNvCxnSpPr>
          <p:nvPr/>
        </p:nvCxnSpPr>
        <p:spPr bwMode="auto">
          <a:xfrm rot="16200000" flipH="1">
            <a:off x="4572000" y="1752600"/>
            <a:ext cx="1143000" cy="3124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Arrow Connector 53"/>
          <p:cNvCxnSpPr>
            <a:cxnSpLocks noChangeShapeType="1"/>
            <a:stCxn id="109" idx="2"/>
            <a:endCxn id="79" idx="0"/>
          </p:cNvCxnSpPr>
          <p:nvPr/>
        </p:nvCxnSpPr>
        <p:spPr bwMode="auto">
          <a:xfrm rot="5400000">
            <a:off x="3771900" y="1562100"/>
            <a:ext cx="762000" cy="3124200"/>
          </a:xfrm>
          <a:prstGeom prst="straightConnector1">
            <a:avLst/>
          </a:prstGeom>
          <a:noFill/>
          <a:ln w="25400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Arrow Connector 53"/>
          <p:cNvCxnSpPr>
            <a:cxnSpLocks noChangeShapeType="1"/>
            <a:stCxn id="109" idx="2"/>
            <a:endCxn id="91" idx="0"/>
          </p:cNvCxnSpPr>
          <p:nvPr/>
        </p:nvCxnSpPr>
        <p:spPr bwMode="auto">
          <a:xfrm rot="5400000">
            <a:off x="4800600" y="2590800"/>
            <a:ext cx="762000" cy="1066800"/>
          </a:xfrm>
          <a:prstGeom prst="straightConnector1">
            <a:avLst/>
          </a:prstGeom>
          <a:noFill/>
          <a:ln w="25400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Arrow Connector 53"/>
          <p:cNvCxnSpPr>
            <a:cxnSpLocks noChangeShapeType="1"/>
            <a:stCxn id="109" idx="2"/>
            <a:endCxn id="103" idx="0"/>
          </p:cNvCxnSpPr>
          <p:nvPr/>
        </p:nvCxnSpPr>
        <p:spPr bwMode="auto">
          <a:xfrm rot="16200000" flipH="1">
            <a:off x="5829300" y="2628900"/>
            <a:ext cx="762000" cy="990600"/>
          </a:xfrm>
          <a:prstGeom prst="straightConnector1">
            <a:avLst/>
          </a:prstGeom>
          <a:noFill/>
          <a:ln w="25400">
            <a:solidFill>
              <a:srgbClr val="000000"/>
            </a:solidFill>
            <a:prstDash val="sysDash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Rectangle 6"/>
          <p:cNvSpPr>
            <a:spLocks noChangeArrowheads="1"/>
          </p:cNvSpPr>
          <p:nvPr/>
        </p:nvSpPr>
        <p:spPr bwMode="auto">
          <a:xfrm>
            <a:off x="1752600" y="3886200"/>
            <a:ext cx="1676400" cy="609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0" name="Rectangle 4"/>
          <p:cNvSpPr>
            <a:spLocks noChangeArrowheads="1"/>
          </p:cNvSpPr>
          <p:nvPr/>
        </p:nvSpPr>
        <p:spPr bwMode="auto">
          <a:xfrm>
            <a:off x="1752600" y="3886200"/>
            <a:ext cx="1676400" cy="3048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datanode</a:t>
            </a: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 daemon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1752600" y="4191000"/>
            <a:ext cx="1676400" cy="3048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Linux file system</a:t>
            </a:r>
          </a:p>
        </p:txBody>
      </p:sp>
      <p:sp>
        <p:nvSpPr>
          <p:cNvPr id="72" name="Flowchart: Magnetic Disk 36"/>
          <p:cNvSpPr>
            <a:spLocks noChangeArrowheads="1"/>
          </p:cNvSpPr>
          <p:nvPr/>
        </p:nvSpPr>
        <p:spPr bwMode="auto">
          <a:xfrm>
            <a:off x="20224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Flowchart: Magnetic Disk 37"/>
          <p:cNvSpPr>
            <a:spLocks noChangeArrowheads="1"/>
          </p:cNvSpPr>
          <p:nvPr/>
        </p:nvSpPr>
        <p:spPr bwMode="auto">
          <a:xfrm>
            <a:off x="25558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6819" name="Straight Connector 38"/>
          <p:cNvCxnSpPr>
            <a:cxnSpLocks noChangeShapeType="1"/>
          </p:cNvCxnSpPr>
          <p:nvPr/>
        </p:nvCxnSpPr>
        <p:spPr bwMode="auto">
          <a:xfrm rot="5400000">
            <a:off x="1755776" y="4610100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0" name="Straight Connector 39"/>
          <p:cNvCxnSpPr>
            <a:cxnSpLocks noChangeShapeType="1"/>
            <a:endCxn id="72" idx="2"/>
          </p:cNvCxnSpPr>
          <p:nvPr/>
        </p:nvCxnSpPr>
        <p:spPr bwMode="auto">
          <a:xfrm>
            <a:off x="1870075" y="4724400"/>
            <a:ext cx="152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1" name="Straight Connector 40"/>
          <p:cNvCxnSpPr>
            <a:cxnSpLocks noChangeShapeType="1"/>
          </p:cNvCxnSpPr>
          <p:nvPr/>
        </p:nvCxnSpPr>
        <p:spPr bwMode="auto">
          <a:xfrm rot="5400000">
            <a:off x="2289176" y="4608512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2" name="Straight Connector 41"/>
          <p:cNvCxnSpPr>
            <a:cxnSpLocks noChangeShapeType="1"/>
          </p:cNvCxnSpPr>
          <p:nvPr/>
        </p:nvCxnSpPr>
        <p:spPr bwMode="auto">
          <a:xfrm>
            <a:off x="2403475" y="4722813"/>
            <a:ext cx="1524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23" name="TextBox 42"/>
          <p:cNvSpPr txBox="1">
            <a:spLocks noChangeArrowheads="1"/>
          </p:cNvSpPr>
          <p:nvPr/>
        </p:nvSpPr>
        <p:spPr bwMode="auto">
          <a:xfrm>
            <a:off x="3013075" y="4538663"/>
            <a:ext cx="415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1752600" y="3505200"/>
            <a:ext cx="167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tasktracker</a:t>
            </a:r>
            <a:endParaRPr lang="en-US" sz="1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1600200" y="4953000"/>
            <a:ext cx="1981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slave node</a:t>
            </a:r>
          </a:p>
        </p:txBody>
      </p:sp>
      <p:sp>
        <p:nvSpPr>
          <p:cNvPr id="81" name="Rectangle 6"/>
          <p:cNvSpPr>
            <a:spLocks noChangeArrowheads="1"/>
          </p:cNvSpPr>
          <p:nvPr/>
        </p:nvSpPr>
        <p:spPr bwMode="auto">
          <a:xfrm>
            <a:off x="3810000" y="3886200"/>
            <a:ext cx="1676400" cy="609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3810000" y="3886200"/>
            <a:ext cx="1676400" cy="3048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datanode</a:t>
            </a: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 daemon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3810000" y="4191000"/>
            <a:ext cx="1676400" cy="3048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Linux file system</a:t>
            </a:r>
          </a:p>
        </p:txBody>
      </p:sp>
      <p:sp>
        <p:nvSpPr>
          <p:cNvPr id="84" name="Flowchart: Magnetic Disk 36"/>
          <p:cNvSpPr>
            <a:spLocks noChangeArrowheads="1"/>
          </p:cNvSpPr>
          <p:nvPr/>
        </p:nvSpPr>
        <p:spPr bwMode="auto">
          <a:xfrm>
            <a:off x="40798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5" name="Flowchart: Magnetic Disk 37"/>
          <p:cNvSpPr>
            <a:spLocks noChangeArrowheads="1"/>
          </p:cNvSpPr>
          <p:nvPr/>
        </p:nvSpPr>
        <p:spPr bwMode="auto">
          <a:xfrm>
            <a:off x="46132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6831" name="Straight Connector 38"/>
          <p:cNvCxnSpPr>
            <a:cxnSpLocks noChangeShapeType="1"/>
          </p:cNvCxnSpPr>
          <p:nvPr/>
        </p:nvCxnSpPr>
        <p:spPr bwMode="auto">
          <a:xfrm rot="5400000">
            <a:off x="3813176" y="4610100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2" name="Straight Connector 39"/>
          <p:cNvCxnSpPr>
            <a:cxnSpLocks noChangeShapeType="1"/>
            <a:endCxn id="84" idx="2"/>
          </p:cNvCxnSpPr>
          <p:nvPr/>
        </p:nvCxnSpPr>
        <p:spPr bwMode="auto">
          <a:xfrm>
            <a:off x="3927475" y="4724400"/>
            <a:ext cx="152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3" name="Straight Connector 40"/>
          <p:cNvCxnSpPr>
            <a:cxnSpLocks noChangeShapeType="1"/>
          </p:cNvCxnSpPr>
          <p:nvPr/>
        </p:nvCxnSpPr>
        <p:spPr bwMode="auto">
          <a:xfrm rot="5400000">
            <a:off x="4346576" y="4608512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34" name="Straight Connector 41"/>
          <p:cNvCxnSpPr>
            <a:cxnSpLocks noChangeShapeType="1"/>
          </p:cNvCxnSpPr>
          <p:nvPr/>
        </p:nvCxnSpPr>
        <p:spPr bwMode="auto">
          <a:xfrm>
            <a:off x="4460875" y="4722813"/>
            <a:ext cx="1524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35" name="TextBox 42"/>
          <p:cNvSpPr txBox="1">
            <a:spLocks noChangeArrowheads="1"/>
          </p:cNvSpPr>
          <p:nvPr/>
        </p:nvSpPr>
        <p:spPr bwMode="auto">
          <a:xfrm>
            <a:off x="5070475" y="4538663"/>
            <a:ext cx="415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3810000" y="3505200"/>
            <a:ext cx="167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tasktracker</a:t>
            </a:r>
            <a:endParaRPr lang="en-US" sz="1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4"/>
          <p:cNvSpPr>
            <a:spLocks noChangeArrowheads="1"/>
          </p:cNvSpPr>
          <p:nvPr/>
        </p:nvSpPr>
        <p:spPr bwMode="auto">
          <a:xfrm>
            <a:off x="3657600" y="4953000"/>
            <a:ext cx="1981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slave node</a:t>
            </a: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5867400" y="3886200"/>
            <a:ext cx="1676400" cy="609600"/>
          </a:xfrm>
          <a:prstGeom prst="rect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5867400" y="3886200"/>
            <a:ext cx="1676400" cy="3048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datanode</a:t>
            </a: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 daemon</a:t>
            </a:r>
          </a:p>
        </p:txBody>
      </p:sp>
      <p:sp>
        <p:nvSpPr>
          <p:cNvPr id="95" name="Rectangle 35"/>
          <p:cNvSpPr>
            <a:spLocks noChangeArrowheads="1"/>
          </p:cNvSpPr>
          <p:nvPr/>
        </p:nvSpPr>
        <p:spPr bwMode="auto">
          <a:xfrm>
            <a:off x="5867400" y="4191000"/>
            <a:ext cx="1676400" cy="3048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Linux file system</a:t>
            </a:r>
          </a:p>
        </p:txBody>
      </p:sp>
      <p:sp>
        <p:nvSpPr>
          <p:cNvPr id="96" name="Flowchart: Magnetic Disk 36"/>
          <p:cNvSpPr>
            <a:spLocks noChangeArrowheads="1"/>
          </p:cNvSpPr>
          <p:nvPr/>
        </p:nvSpPr>
        <p:spPr bwMode="auto">
          <a:xfrm>
            <a:off x="61372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7" name="Flowchart: Magnetic Disk 37"/>
          <p:cNvSpPr>
            <a:spLocks noChangeArrowheads="1"/>
          </p:cNvSpPr>
          <p:nvPr/>
        </p:nvSpPr>
        <p:spPr bwMode="auto">
          <a:xfrm>
            <a:off x="6670675" y="4572000"/>
            <a:ext cx="304800" cy="304800"/>
          </a:xfrm>
          <a:prstGeom prst="flowChartMagneticDisk">
            <a:avLst/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6843" name="Straight Connector 38"/>
          <p:cNvCxnSpPr>
            <a:cxnSpLocks noChangeShapeType="1"/>
          </p:cNvCxnSpPr>
          <p:nvPr/>
        </p:nvCxnSpPr>
        <p:spPr bwMode="auto">
          <a:xfrm rot="5400000">
            <a:off x="5870576" y="4610100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44" name="Straight Connector 39"/>
          <p:cNvCxnSpPr>
            <a:cxnSpLocks noChangeShapeType="1"/>
            <a:endCxn id="96" idx="2"/>
          </p:cNvCxnSpPr>
          <p:nvPr/>
        </p:nvCxnSpPr>
        <p:spPr bwMode="auto">
          <a:xfrm>
            <a:off x="5984875" y="4724400"/>
            <a:ext cx="1524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45" name="Straight Connector 40"/>
          <p:cNvCxnSpPr>
            <a:cxnSpLocks noChangeShapeType="1"/>
          </p:cNvCxnSpPr>
          <p:nvPr/>
        </p:nvCxnSpPr>
        <p:spPr bwMode="auto">
          <a:xfrm rot="5400000">
            <a:off x="6403976" y="4608512"/>
            <a:ext cx="2286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46" name="Straight Connector 41"/>
          <p:cNvCxnSpPr>
            <a:cxnSpLocks noChangeShapeType="1"/>
          </p:cNvCxnSpPr>
          <p:nvPr/>
        </p:nvCxnSpPr>
        <p:spPr bwMode="auto">
          <a:xfrm>
            <a:off x="6518275" y="4722813"/>
            <a:ext cx="152400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47" name="TextBox 42"/>
          <p:cNvSpPr txBox="1">
            <a:spLocks noChangeArrowheads="1"/>
          </p:cNvSpPr>
          <p:nvPr/>
        </p:nvSpPr>
        <p:spPr bwMode="auto">
          <a:xfrm>
            <a:off x="7127875" y="4538663"/>
            <a:ext cx="415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…</a:t>
            </a:r>
          </a:p>
        </p:txBody>
      </p:sp>
      <p:sp>
        <p:nvSpPr>
          <p:cNvPr id="103" name="Rectangle 4"/>
          <p:cNvSpPr>
            <a:spLocks noChangeArrowheads="1"/>
          </p:cNvSpPr>
          <p:nvPr/>
        </p:nvSpPr>
        <p:spPr bwMode="auto">
          <a:xfrm>
            <a:off x="5867400" y="3505200"/>
            <a:ext cx="167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tasktracker</a:t>
            </a:r>
            <a:endParaRPr lang="en-US" sz="1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4"/>
          <p:cNvSpPr>
            <a:spLocks noChangeArrowheads="1"/>
          </p:cNvSpPr>
          <p:nvPr/>
        </p:nvSpPr>
        <p:spPr bwMode="auto">
          <a:xfrm>
            <a:off x="5715000" y="4953000"/>
            <a:ext cx="1981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slave node</a:t>
            </a:r>
          </a:p>
        </p:txBody>
      </p:sp>
      <p:sp>
        <p:nvSpPr>
          <p:cNvPr id="105" name="Rectangle 4"/>
          <p:cNvSpPr>
            <a:spLocks noChangeArrowheads="1"/>
          </p:cNvSpPr>
          <p:nvPr/>
        </p:nvSpPr>
        <p:spPr bwMode="auto">
          <a:xfrm>
            <a:off x="2590800" y="1981200"/>
            <a:ext cx="1981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namenode</a:t>
            </a:r>
            <a:endParaRPr lang="en-US" sz="1200" b="1" kern="0" dirty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6" name="Rectangle 35"/>
          <p:cNvSpPr>
            <a:spLocks noChangeArrowheads="1"/>
          </p:cNvSpPr>
          <p:nvPr/>
        </p:nvSpPr>
        <p:spPr bwMode="auto">
          <a:xfrm>
            <a:off x="2590800" y="2286000"/>
            <a:ext cx="1981200" cy="609600"/>
          </a:xfrm>
          <a:prstGeom prst="rect">
            <a:avLst/>
          </a:prstGeom>
          <a:noFill/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7" name="Rectangle 4"/>
          <p:cNvSpPr>
            <a:spLocks noChangeArrowheads="1"/>
          </p:cNvSpPr>
          <p:nvPr/>
        </p:nvSpPr>
        <p:spPr bwMode="auto">
          <a:xfrm>
            <a:off x="2743200" y="2438400"/>
            <a:ext cx="167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namenode</a:t>
            </a:r>
            <a:r>
              <a:rPr lang="en-US" sz="1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daemon</a:t>
            </a:r>
          </a:p>
        </p:txBody>
      </p:sp>
      <p:sp>
        <p:nvSpPr>
          <p:cNvPr id="108" name="Rectangle 4"/>
          <p:cNvSpPr>
            <a:spLocks noChangeArrowheads="1"/>
          </p:cNvSpPr>
          <p:nvPr/>
        </p:nvSpPr>
        <p:spPr bwMode="auto">
          <a:xfrm>
            <a:off x="4724400" y="1981200"/>
            <a:ext cx="1981200" cy="304800"/>
          </a:xfrm>
          <a:prstGeom prst="rect">
            <a:avLst/>
          </a:prstGeom>
          <a:solidFill>
            <a:sysClr val="windowText" lastClr="000000"/>
          </a:solidFill>
          <a:ln w="9525" algn="ctr">
            <a:solidFill>
              <a:sysClr val="windowText" lastClr="000000"/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>
                <a:solidFill>
                  <a:sysClr val="window" lastClr="FFFFFF"/>
                </a:solidFill>
                <a:latin typeface="Arial" pitchFamily="34" charset="0"/>
                <a:ea typeface="+mn-ea"/>
                <a:cs typeface="Arial" pitchFamily="34" charset="0"/>
              </a:rPr>
              <a:t>job submission node</a:t>
            </a:r>
          </a:p>
        </p:txBody>
      </p:sp>
      <p:sp>
        <p:nvSpPr>
          <p:cNvPr id="109" name="Rectangle 4"/>
          <p:cNvSpPr>
            <a:spLocks noChangeArrowheads="1"/>
          </p:cNvSpPr>
          <p:nvPr/>
        </p:nvSpPr>
        <p:spPr bwMode="auto">
          <a:xfrm>
            <a:off x="4876800" y="2438400"/>
            <a:ext cx="1676400" cy="304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jobtracker</a:t>
            </a:r>
            <a:endParaRPr lang="en-US" sz="1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00005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MapReduce/GFS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z="3000" smtClean="0"/>
              <a:t>Simple, but powerful programming model</a:t>
            </a:r>
          </a:p>
          <a:p>
            <a:pPr eaLnBrk="1" hangingPunct="1">
              <a:defRPr/>
            </a:pPr>
            <a:r>
              <a:rPr lang="en-US" sz="3000" smtClean="0"/>
              <a:t>Scales to handle petabyte+ workloads</a:t>
            </a:r>
          </a:p>
          <a:p>
            <a:pPr lvl="1" eaLnBrk="1" hangingPunct="1">
              <a:defRPr/>
            </a:pPr>
            <a:r>
              <a:rPr lang="en-US" sz="2600" smtClean="0"/>
              <a:t>Google: six hours and two minutes to sort 1PB (10 trillion 100-byte records) on 4,000 computers</a:t>
            </a:r>
          </a:p>
          <a:p>
            <a:pPr lvl="1" eaLnBrk="1" hangingPunct="1">
              <a:defRPr/>
            </a:pPr>
            <a:r>
              <a:rPr lang="en-US" sz="2600" smtClean="0"/>
              <a:t>Yahoo!: 16.25 hours to sort 1PB on 3,800 computers</a:t>
            </a:r>
          </a:p>
          <a:p>
            <a:pPr eaLnBrk="1" hangingPunct="1">
              <a:defRPr/>
            </a:pPr>
            <a:r>
              <a:rPr lang="en-US" sz="3000" smtClean="0"/>
              <a:t>Incremental performance improvement with more nodes</a:t>
            </a:r>
          </a:p>
          <a:p>
            <a:pPr eaLnBrk="1" hangingPunct="1">
              <a:defRPr/>
            </a:pPr>
            <a:r>
              <a:rPr lang="en-US" sz="3000" smtClean="0"/>
              <a:t>Seamlessly handles failures, but possibly with performance penalties</a:t>
            </a:r>
          </a:p>
        </p:txBody>
      </p:sp>
    </p:spTree>
    <p:extLst>
      <p:ext uri="{BB962C8B-B14F-4D97-AF65-F5344CB8AC3E}">
        <p14:creationId xmlns:p14="http://schemas.microsoft.com/office/powerpoint/2010/main" val="382069106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581400" y="3048000"/>
            <a:ext cx="2743200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bg2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Imperative Lang</a:t>
            </a:r>
          </a:p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(</a:t>
            </a:r>
            <a:r>
              <a:rPr lang="en-US" sz="1800" dirty="0" err="1" smtClean="0">
                <a:solidFill>
                  <a:schemeClr val="bg1"/>
                </a:solidFill>
              </a:rPr>
              <a:t>RoR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Java,Scala</a:t>
            </a:r>
            <a:r>
              <a:rPr lang="en-US" sz="1800" dirty="0" smtClean="0">
                <a:solidFill>
                  <a:schemeClr val="bg1"/>
                </a:solidFill>
              </a:rPr>
              <a:t>, …)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048000"/>
            <a:ext cx="32004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bg2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Analytics Interface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(Pig, Hive, …)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NoSQL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715000"/>
            <a:ext cx="60198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bg2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Scalable File System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(GFS, HDFS, …)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800600"/>
            <a:ext cx="60198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bg2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Distributed Key/Value or Column Store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(Cassandra, </a:t>
            </a:r>
            <a:r>
              <a:rPr lang="en-US" dirty="0" err="1" smtClean="0">
                <a:solidFill>
                  <a:schemeClr val="bg1"/>
                </a:solidFill>
              </a:rPr>
              <a:t>Hbase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Redis</a:t>
            </a:r>
            <a:r>
              <a:rPr lang="en-US" dirty="0" smtClean="0">
                <a:solidFill>
                  <a:schemeClr val="bg1"/>
                </a:solidFill>
              </a:rPr>
              <a:t>, …)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3886200"/>
            <a:ext cx="60198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bg2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Parallel Processing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MapReduce/Hadoop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477000" y="838200"/>
            <a:ext cx="2514600" cy="2971800"/>
            <a:chOff x="2438400" y="2438400"/>
            <a:chExt cx="3352800" cy="2971800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3200400" y="2590800"/>
              <a:ext cx="192405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</a:rPr>
                <a:t>Query Optimization</a:t>
              </a:r>
            </a:p>
            <a:p>
              <a:pPr algn="ctr"/>
              <a:r>
                <a:rPr lang="en-US" sz="1600">
                  <a:solidFill>
                    <a:schemeClr val="tx2"/>
                  </a:solidFill>
                </a:rPr>
                <a:t>and Execution</a:t>
              </a:r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3098800" y="3352800"/>
              <a:ext cx="20462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</a:rPr>
                <a:t>Relational Operators</a:t>
              </a:r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3251200" y="3962400"/>
              <a:ext cx="16748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</a:rPr>
                <a:t>Access Methods</a:t>
              </a: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3098800" y="4495800"/>
              <a:ext cx="1970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</a:rPr>
                <a:t>Buffer Management</a:t>
              </a: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2946400" y="4953000"/>
              <a:ext cx="24526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</a:rPr>
                <a:t>Disk Space Management</a:t>
              </a: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2438400" y="2438400"/>
              <a:ext cx="3352800" cy="297180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2489200" y="3276600"/>
              <a:ext cx="3276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0"/>
            <p:cNvSpPr>
              <a:spLocks noChangeShapeType="1"/>
            </p:cNvSpPr>
            <p:nvPr/>
          </p:nvSpPr>
          <p:spPr bwMode="auto">
            <a:xfrm>
              <a:off x="2489200" y="3886200"/>
              <a:ext cx="3276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1"/>
            <p:cNvSpPr>
              <a:spLocks noChangeShapeType="1"/>
            </p:cNvSpPr>
            <p:nvPr/>
          </p:nvSpPr>
          <p:spPr bwMode="auto">
            <a:xfrm>
              <a:off x="2489200" y="4419600"/>
              <a:ext cx="3276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2489200" y="4876800"/>
              <a:ext cx="3276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3352800" y="25146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419600" y="2514600"/>
              <a:ext cx="457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Scalability is crucial!</a:t>
            </a:r>
          </a:p>
          <a:p>
            <a:pPr lvl="1"/>
            <a:r>
              <a:rPr lang="en-US" dirty="0" smtClean="0"/>
              <a:t>load increased rapidly for many applications</a:t>
            </a:r>
          </a:p>
          <a:p>
            <a:r>
              <a:rPr lang="en-US" dirty="0" smtClean="0"/>
              <a:t>Large servers are expensive</a:t>
            </a:r>
          </a:p>
          <a:p>
            <a:endParaRPr lang="en-US" dirty="0"/>
          </a:p>
          <a:p>
            <a:r>
              <a:rPr lang="en-US" dirty="0" smtClean="0"/>
              <a:t>Solution:	use clusters of small commodity machines </a:t>
            </a:r>
          </a:p>
          <a:p>
            <a:pPr lvl="1"/>
            <a:r>
              <a:rPr lang="en-US" dirty="0" smtClean="0"/>
              <a:t>need to partition the data and use replication (</a:t>
            </a:r>
            <a:r>
              <a:rPr lang="en-US" dirty="0" err="1" smtClean="0"/>
              <a:t>sharding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cheap (usually open source!)</a:t>
            </a:r>
          </a:p>
          <a:p>
            <a:pPr lvl="1"/>
            <a:r>
              <a:rPr lang="en-US" dirty="0" smtClean="0"/>
              <a:t>cloud-based storage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78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not a well defined schema</a:t>
            </a:r>
          </a:p>
          <a:p>
            <a:endParaRPr lang="en-US" dirty="0"/>
          </a:p>
          <a:p>
            <a:r>
              <a:rPr lang="en-US" dirty="0" smtClean="0"/>
              <a:t>Allow for semi-structured data</a:t>
            </a:r>
          </a:p>
          <a:p>
            <a:pPr lvl="1"/>
            <a:r>
              <a:rPr lang="en-US" dirty="0" smtClean="0"/>
              <a:t>still need to provide ways to query efficiently</a:t>
            </a:r>
          </a:p>
          <a:p>
            <a:pPr marL="457200" lvl="1" indent="0">
              <a:buNone/>
            </a:pPr>
            <a:r>
              <a:rPr lang="en-US" dirty="0" smtClean="0"/>
              <a:t>(use of index methods)</a:t>
            </a:r>
          </a:p>
          <a:p>
            <a:pPr lvl="1"/>
            <a:r>
              <a:rPr lang="en-US" dirty="0" smtClean="0"/>
              <a:t>need to express specific types of queries easily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pic>
        <p:nvPicPr>
          <p:cNvPr id="5" name="Content Placeholder 4" descr="Screen shot 2011-04-28 at 11.12.33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0" r="8070"/>
          <a:stretch>
            <a:fillRect/>
          </a:stretch>
        </p:blipFill>
        <p:spPr>
          <a:xfrm>
            <a:off x="457200" y="1371601"/>
            <a:ext cx="3886200" cy="224521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1B168B-89B1-DC47-90F1-28CE2F9126F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352800"/>
            <a:ext cx="4191000" cy="32679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8200" y="1295400"/>
            <a:ext cx="2614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Parallel Database</a:t>
            </a:r>
          </a:p>
          <a:p>
            <a:r>
              <a:rPr lang="en-US" dirty="0" smtClean="0"/>
              <a:t>(circa 1990)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5257800"/>
            <a:ext cx="1929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 Reduce</a:t>
            </a:r>
          </a:p>
          <a:p>
            <a:r>
              <a:rPr lang="en-US" dirty="0" smtClean="0"/>
              <a:t>(circa 2005)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92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186">
  <a:themeElements>
    <a:clrScheme name="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CCD04"/>
      </a:hlink>
      <a:folHlink>
        <a:srgbClr val="D6020C"/>
      </a:folHlink>
    </a:clrScheme>
    <a:fontScheme name="LECTURE1temp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LECTURE1tem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1tem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1tem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CS186.thmx</Template>
  <TotalTime>16245</TotalTime>
  <Words>3572</Words>
  <Application>Microsoft Macintosh PowerPoint</Application>
  <PresentationFormat>On-screen Show (4:3)</PresentationFormat>
  <Paragraphs>868</Paragraphs>
  <Slides>59</Slides>
  <Notes>26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CS186</vt:lpstr>
      <vt:lpstr>NoSQL</vt:lpstr>
      <vt:lpstr>Big Data (some old numbers)</vt:lpstr>
      <vt:lpstr>Big data is not only databases</vt:lpstr>
      <vt:lpstr>What is NoSQL?</vt:lpstr>
      <vt:lpstr>What is NoSQL?</vt:lpstr>
      <vt:lpstr>Some NoSQL Components</vt:lpstr>
      <vt:lpstr>NoSQL features </vt:lpstr>
      <vt:lpstr>NoSQL features</vt:lpstr>
      <vt:lpstr>Scalability</vt:lpstr>
      <vt:lpstr>Scalability (continued)</vt:lpstr>
      <vt:lpstr> Flavors of NoSQL </vt:lpstr>
      <vt:lpstr>Key-Value Stores </vt:lpstr>
      <vt:lpstr>Document Databases </vt:lpstr>
      <vt:lpstr>The Structure Spectrum</vt:lpstr>
      <vt:lpstr>MongoDB (An example of a Document Database)</vt:lpstr>
      <vt:lpstr>Example mongodb</vt:lpstr>
      <vt:lpstr>Example Document Database: MongoDB </vt:lpstr>
      <vt:lpstr>MongoDB Terminology </vt:lpstr>
      <vt:lpstr>JSON</vt:lpstr>
      <vt:lpstr>The _id Field </vt:lpstr>
      <vt:lpstr>Data Modeling in MongoDB </vt:lpstr>
      <vt:lpstr>Capturing Relationships in MongoDB </vt:lpstr>
      <vt:lpstr>Example relationships</vt:lpstr>
      <vt:lpstr>Queries in MongoDB </vt:lpstr>
      <vt:lpstr>Projection</vt:lpstr>
      <vt:lpstr>Selection</vt:lpstr>
      <vt:lpstr>Aggregation</vt:lpstr>
      <vt:lpstr>Simple Aggregations</vt:lpstr>
      <vt:lpstr>Aggregation Pipeline </vt:lpstr>
      <vt:lpstr>Aggregation Pipeline example</vt:lpstr>
      <vt:lpstr>continued:</vt:lpstr>
      <vt:lpstr>more examples:</vt:lpstr>
      <vt:lpstr>Aggregation Pipeline example</vt:lpstr>
      <vt:lpstr>Other Structure Issues</vt:lpstr>
      <vt:lpstr>Fault Tolerance</vt:lpstr>
      <vt:lpstr>PowerPoint Presentation</vt:lpstr>
      <vt:lpstr>Cloud Computing Computation Models</vt:lpstr>
      <vt:lpstr>Typical Large-Data Problem</vt:lpstr>
      <vt:lpstr>Roots in Functional Programming</vt:lpstr>
      <vt:lpstr>MapReduce</vt:lpstr>
      <vt:lpstr>MapReduce</vt:lpstr>
      <vt:lpstr>MapReduce</vt:lpstr>
      <vt:lpstr>MapReduce “Runtime”</vt:lpstr>
      <vt:lpstr>MapReduce</vt:lpstr>
      <vt:lpstr>PowerPoint Presentation</vt:lpstr>
      <vt:lpstr>Two more details…</vt:lpstr>
      <vt:lpstr>MapReduce Overall Architecture</vt:lpstr>
      <vt:lpstr>“Hello World” Example: Word Count</vt:lpstr>
      <vt:lpstr>MapReduce can refer to…</vt:lpstr>
      <vt:lpstr>MapReduce Implementations</vt:lpstr>
      <vt:lpstr>Cloud Computing Storage, or how do we get data to the workers?</vt:lpstr>
      <vt:lpstr>Distributed File System</vt:lpstr>
      <vt:lpstr>GFS: Assumptions</vt:lpstr>
      <vt:lpstr>GFS: Design Decisions</vt:lpstr>
      <vt:lpstr>From GFS to HDFS</vt:lpstr>
      <vt:lpstr>HDFS Architecture</vt:lpstr>
      <vt:lpstr>Namenode Responsibilities</vt:lpstr>
      <vt:lpstr>Putting everything together…</vt:lpstr>
      <vt:lpstr>MapReduce/GFS Summary</vt:lpstr>
    </vt:vector>
  </TitlesOfParts>
  <Manager/>
  <Company>UC Berkeley RAD Lab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BEARS 10</dc:title>
  <dc:subject/>
  <dc:creator>Mike Franklin</dc:creator>
  <cp:keywords/>
  <dc:description/>
  <cp:lastModifiedBy>G K</cp:lastModifiedBy>
  <cp:revision>311</cp:revision>
  <cp:lastPrinted>2009-07-01T12:31:00Z</cp:lastPrinted>
  <dcterms:created xsi:type="dcterms:W3CDTF">2010-03-31T01:24:13Z</dcterms:created>
  <dcterms:modified xsi:type="dcterms:W3CDTF">2017-11-30T03:31:24Z</dcterms:modified>
  <cp:category/>
</cp:coreProperties>
</file>