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342" r:id="rId12"/>
    <p:sldId id="359" r:id="rId13"/>
    <p:sldId id="360" r:id="rId14"/>
    <p:sldId id="370" r:id="rId15"/>
    <p:sldId id="371" r:id="rId16"/>
    <p:sldId id="372" r:id="rId17"/>
    <p:sldId id="374" r:id="rId18"/>
    <p:sldId id="375" r:id="rId19"/>
    <p:sldId id="378" r:id="rId20"/>
    <p:sldId id="379" r:id="rId21"/>
    <p:sldId id="380" r:id="rId22"/>
    <p:sldId id="384" r:id="rId23"/>
    <p:sldId id="381" r:id="rId24"/>
    <p:sldId id="382" r:id="rId25"/>
    <p:sldId id="383" r:id="rId26"/>
    <p:sldId id="364" r:id="rId27"/>
    <p:sldId id="365" r:id="rId28"/>
    <p:sldId id="366" r:id="rId29"/>
    <p:sldId id="367" r:id="rId30"/>
    <p:sldId id="368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386" r:id="rId40"/>
    <p:sldId id="387" r:id="rId41"/>
    <p:sldId id="276" r:id="rId42"/>
    <p:sldId id="277" r:id="rId43"/>
    <p:sldId id="278" r:id="rId44"/>
    <p:sldId id="279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34131-7D48-EB46-A8DF-9173C265C434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794F2-79A0-2B4A-B27C-CBEC5205F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10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</a:p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 </a:t>
            </a:r>
          </a:p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0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61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S.gender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</a:t>
            </a:r>
            <a:r>
              <a:rPr lang="uk-UA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2</a:t>
            </a:r>
            <a:b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BY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7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55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Object,</a:t>
            </a:r>
            <a:r>
              <a:rPr lang="en-US" baseline="0" dirty="0" smtClean="0"/>
              <a:t> XML b</a:t>
            </a:r>
            <a:r>
              <a:rPr lang="en-US" dirty="0" smtClean="0"/>
              <a:t>ecame features in </a:t>
            </a:r>
            <a:r>
              <a:rPr lang="en-US" dirty="0" err="1" smtClean="0"/>
              <a:t>RDBMSes</a:t>
            </a:r>
            <a:r>
              <a:rPr lang="en-US" baseline="0" dirty="0" smtClean="0"/>
              <a:t> – inclusive platform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8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68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0D37E-E593-AC44-B161-08C805EC714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61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BFAAE4-562A-6647-AECB-BDCE8AF1539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82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Enrolled2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PK: A student can be enrolled in</a:t>
            </a:r>
            <a:r>
              <a:rPr lang="en-US" baseline="0" dirty="0" smtClean="0"/>
              <a:t> only one course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UNIQUE: Only one unique grade per class: (e.g.: only 1 A in CS186)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60333B-1E66-784B-86F9-34F9458E9109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464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2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’</a:t>
            </a:r>
            <a:r>
              <a:rPr lang="en-US" sz="12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9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3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3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8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4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2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7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7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5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A7C0-5A9C-C74A-906D-97828BA4AE0B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5E22F-E4B0-3649-88E5-CB4732A06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8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43001" y="1905001"/>
            <a:ext cx="4361735" cy="1912704"/>
            <a:chOff x="1143000" y="2185525"/>
            <a:chExt cx="4361735" cy="767225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143000" y="2566728"/>
              <a:ext cx="4361735" cy="386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1219200" y="2185525"/>
              <a:ext cx="4285535" cy="44756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5400" dirty="0" smtClean="0">
                  <a:solidFill>
                    <a:schemeClr val="tx2"/>
                  </a:solidFill>
                  <a:latin typeface="Source Sans Pro Light" pitchFamily="34" charset="0"/>
                </a:rPr>
                <a:t>SQL</a:t>
              </a:r>
              <a:endParaRPr lang="en-US" sz="2000" dirty="0" smtClean="0">
                <a:solidFill>
                  <a:schemeClr val="tx2"/>
                </a:solidFill>
                <a:latin typeface="Source Sans Pro Light" pitchFamily="34" charset="0"/>
              </a:endParaRPr>
            </a:p>
            <a:p>
              <a:pPr algn="r"/>
              <a:r>
                <a:rPr lang="en-US" sz="2000" dirty="0" smtClean="0">
                  <a:solidFill>
                    <a:schemeClr val="accent1"/>
                  </a:solidFill>
                  <a:latin typeface="Source Sans Pro Light" pitchFamily="34" charset="0"/>
                </a:rPr>
                <a:t>The Query Language</a:t>
              </a:r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1143000" y="4018985"/>
            <a:ext cx="4361735" cy="857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>
                <a:solidFill>
                  <a:schemeClr val="accent1"/>
                </a:solidFill>
                <a:latin typeface="Source Sans Pro Light" pitchFamily="34" charset="0"/>
              </a:rPr>
              <a:t>R &amp; G - Chapter 5</a:t>
            </a:r>
          </a:p>
        </p:txBody>
      </p:sp>
    </p:spTree>
    <p:extLst>
      <p:ext uri="{BB962C8B-B14F-4D97-AF65-F5344CB8AC3E}">
        <p14:creationId xmlns:p14="http://schemas.microsoft.com/office/powerpoint/2010/main" val="326470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SQL DML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3526528"/>
            <a:ext cx="7633720" cy="279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Find all 27-year-old sailors:</a:t>
            </a:r>
          </a:p>
          <a:p>
            <a:pPr marL="857250" lvl="2" indent="0">
              <a:buNone/>
            </a:pP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SELECT *</a:t>
            </a:r>
          </a:p>
          <a:p>
            <a:pPr marL="857250" lvl="2" indent="0">
              <a:buNone/>
            </a:pP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FROM Sailors AS S</a:t>
            </a:r>
          </a:p>
          <a:p>
            <a:pPr marL="857250" lvl="2" indent="0">
              <a:buNone/>
            </a:pP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WHERE </a:t>
            </a:r>
            <a:r>
              <a:rPr lang="en-US" sz="16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S.age</a:t>
            </a: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27;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To find just names and ratings, replace the first line:</a:t>
            </a:r>
          </a:p>
          <a:p>
            <a:pPr marL="857250" lvl="2" indent="0">
              <a:buNone/>
            </a:pP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SELECT </a:t>
            </a:r>
            <a:r>
              <a:rPr lang="en-US" sz="16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S.sname</a:t>
            </a: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S.rating</a:t>
            </a:r>
            <a:endParaRPr lang="en-US" sz="1600" dirty="0" smtClean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857250" lvl="2" indent="0">
              <a:buNone/>
            </a:pP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FROM Sailors AS S</a:t>
            </a:r>
          </a:p>
          <a:p>
            <a:pPr marL="857250" lvl="2" indent="0">
              <a:buNone/>
            </a:pP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WHERE </a:t>
            </a:r>
            <a:r>
              <a:rPr lang="en-US" sz="16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S.age</a:t>
            </a:r>
            <a:r>
              <a:rPr lang="en-US" sz="16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27;</a:t>
            </a:r>
            <a:endParaRPr lang="en-US" sz="16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graphicFrame>
        <p:nvGraphicFramePr>
          <p:cNvPr id="11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78745"/>
              </p:ext>
            </p:extLst>
          </p:nvPr>
        </p:nvGraphicFramePr>
        <p:xfrm>
          <a:off x="990600" y="1752600"/>
          <a:ext cx="4343400" cy="1584704"/>
        </p:xfrm>
        <a:graphic>
          <a:graphicData uri="http://schemas.openxmlformats.org/drawingml/2006/table">
            <a:tbl>
              <a:tblPr/>
              <a:tblGrid>
                <a:gridCol w="1085850"/>
                <a:gridCol w="1085850"/>
                <a:gridCol w="1085850"/>
                <a:gridCol w="108585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sname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rating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age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Fred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Jim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39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Nancy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914400" y="129540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Sailors</a:t>
            </a:r>
          </a:p>
        </p:txBody>
      </p:sp>
    </p:spTree>
    <p:extLst>
      <p:ext uri="{BB962C8B-B14F-4D97-AF65-F5344CB8AC3E}">
        <p14:creationId xmlns:p14="http://schemas.microsoft.com/office/powerpoint/2010/main" val="225865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3186"/>
            <a:ext cx="8229600" cy="1143000"/>
          </a:xfrm>
        </p:spPr>
        <p:txBody>
          <a:bodyPr/>
          <a:lstStyle/>
          <a:p>
            <a:r>
              <a:rPr lang="en-US" dirty="0" smtClean="0"/>
              <a:t>SQL: DDL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0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288"/>
            <a:ext cx="8229600" cy="782617"/>
          </a:xfrm>
        </p:spPr>
        <p:txBody>
          <a:bodyPr/>
          <a:lstStyle/>
          <a:p>
            <a:pPr>
              <a:defRPr/>
            </a:pPr>
            <a:r>
              <a:rPr lang="en-US" dirty="0"/>
              <a:t>DDL – Create Table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195601" y="1106513"/>
            <a:ext cx="8893175" cy="41148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CREATE TABLE </a:t>
            </a:r>
            <a:r>
              <a:rPr lang="en-US" sz="2800" i="1" dirty="0" err="1">
                <a:latin typeface="Arial" charset="0"/>
                <a:ea typeface="ＭＳ Ｐゴシック" charset="0"/>
              </a:rPr>
              <a:t>table_name</a:t>
            </a:r>
            <a:r>
              <a:rPr lang="en-US" sz="2800" i="1" dirty="0">
                <a:latin typeface="Arial" charset="0"/>
                <a:ea typeface="ＭＳ Ｐゴシック" charset="0"/>
              </a:rPr>
              <a:t>     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{ </a:t>
            </a:r>
            <a:r>
              <a:rPr lang="en-US" sz="2800" i="1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column_name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charset="0"/>
                <a:ea typeface="ＭＳ Ｐゴシック" charset="0"/>
              </a:rPr>
              <a:t>data_type</a:t>
            </a:r>
            <a:r>
              <a:rPr lang="en-US" sz="2800" dirty="0">
                <a:latin typeface="Arial" charset="0"/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</a:rPr>
              <a:t>	[ DEFAULT </a:t>
            </a:r>
            <a:r>
              <a:rPr lang="en-US" sz="2800" i="1" dirty="0" err="1">
                <a:latin typeface="Arial" charset="0"/>
                <a:ea typeface="ＭＳ Ｐゴシック" charset="0"/>
              </a:rPr>
              <a:t>default_expr</a:t>
            </a:r>
            <a:r>
              <a:rPr lang="en-US" sz="2800" dirty="0">
                <a:latin typeface="Arial" charset="0"/>
                <a:ea typeface="ＭＳ Ｐゴシック" charset="0"/>
              </a:rPr>
              <a:t> ]  [ </a:t>
            </a:r>
            <a:r>
              <a:rPr lang="en-US" sz="2800" i="1" dirty="0" err="1">
                <a:latin typeface="Arial" charset="0"/>
                <a:ea typeface="ＭＳ Ｐゴシック" charset="0"/>
              </a:rPr>
              <a:t>column_constraint</a:t>
            </a:r>
            <a:r>
              <a:rPr lang="en-US" sz="2800" dirty="0">
                <a:latin typeface="Arial" charset="0"/>
                <a:ea typeface="ＭＳ Ｐゴシック" charset="0"/>
              </a:rPr>
              <a:t> [, ... ] ] | </a:t>
            </a:r>
            <a:r>
              <a:rPr lang="en-US" sz="2800" i="1" dirty="0" err="1">
                <a:latin typeface="Arial" charset="0"/>
                <a:ea typeface="ＭＳ Ｐゴシック" charset="0"/>
              </a:rPr>
              <a:t>table_constraint</a:t>
            </a:r>
            <a:r>
              <a:rPr lang="en-US" sz="2800" dirty="0">
                <a:latin typeface="Arial" charset="0"/>
                <a:ea typeface="ＭＳ Ｐゴシック" charset="0"/>
              </a:rPr>
              <a:t> } [, ... ] )</a:t>
            </a:r>
            <a:endParaRPr lang="en-US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4000" dirty="0" smtClean="0">
                <a:latin typeface="Arial" charset="0"/>
                <a:ea typeface="ＭＳ Ｐゴシック" charset="0"/>
              </a:rPr>
              <a:t>Data </a:t>
            </a:r>
            <a:r>
              <a:rPr lang="en-US" sz="4000" dirty="0" smtClean="0">
                <a:latin typeface="Arial" charset="0"/>
                <a:ea typeface="ＭＳ Ｐゴシック" charset="0"/>
              </a:rPr>
              <a:t>Types (</a:t>
            </a:r>
            <a:r>
              <a:rPr lang="en-US" sz="4000" dirty="0" err="1" smtClean="0">
                <a:latin typeface="Arial" charset="0"/>
                <a:ea typeface="ＭＳ Ｐゴシック" charset="0"/>
              </a:rPr>
              <a:t>mySQL</a:t>
            </a:r>
            <a:r>
              <a:rPr lang="en-US" sz="4000" dirty="0" smtClean="0">
                <a:latin typeface="Arial" charset="0"/>
                <a:ea typeface="ＭＳ Ｐゴシック" charset="0"/>
              </a:rPr>
              <a:t>) include</a:t>
            </a:r>
            <a:r>
              <a:rPr lang="en-US" sz="4000" dirty="0"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>
                <a:latin typeface="Arial" charset="0"/>
                <a:ea typeface="ＭＳ Ｐゴシック" charset="0"/>
              </a:rPr>
              <a:t>character(n) – fixed-length character string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>
                <a:latin typeface="Arial" charset="0"/>
                <a:ea typeface="ＭＳ Ｐゴシック" charset="0"/>
              </a:rPr>
              <a:t>character varying(n) – variable-length character </a:t>
            </a:r>
            <a:r>
              <a:rPr lang="en-US" sz="3400" dirty="0" smtClean="0">
                <a:latin typeface="Arial" charset="0"/>
                <a:ea typeface="ＭＳ Ｐゴシック" charset="0"/>
              </a:rPr>
              <a:t>string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 smtClean="0">
                <a:latin typeface="Arial" charset="0"/>
                <a:ea typeface="ＭＳ Ｐゴシック" charset="0"/>
              </a:rPr>
              <a:t>binary(n), text(n), blob, </a:t>
            </a:r>
            <a:r>
              <a:rPr lang="en-US" sz="3400" dirty="0" err="1" smtClean="0">
                <a:latin typeface="Arial" charset="0"/>
                <a:ea typeface="ＭＳ Ｐゴシック" charset="0"/>
              </a:rPr>
              <a:t>mediumblob</a:t>
            </a:r>
            <a:r>
              <a:rPr lang="en-US" sz="3400" dirty="0" smtClean="0">
                <a:latin typeface="Arial" charset="0"/>
                <a:ea typeface="ＭＳ Ｐゴシック" charset="0"/>
              </a:rPr>
              <a:t>, </a:t>
            </a:r>
            <a:r>
              <a:rPr lang="en-US" sz="3400" dirty="0" err="1" smtClean="0">
                <a:latin typeface="Arial" charset="0"/>
                <a:ea typeface="ＭＳ Ｐゴシック" charset="0"/>
              </a:rPr>
              <a:t>mediumtext</a:t>
            </a:r>
            <a:r>
              <a:rPr lang="en-US" sz="3400" dirty="0" smtClean="0">
                <a:latin typeface="Arial" charset="0"/>
                <a:ea typeface="ＭＳ Ｐゴシック" charset="0"/>
              </a:rPr>
              <a:t>, </a:t>
            </a:r>
            <a:endParaRPr lang="en-US" sz="34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sz="3400" dirty="0" smtClean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 err="1" smtClean="0">
                <a:latin typeface="Arial" charset="0"/>
                <a:ea typeface="ＭＳ Ｐゴシック" charset="0"/>
              </a:rPr>
              <a:t>smallint</a:t>
            </a:r>
            <a:r>
              <a:rPr lang="en-US" sz="3400" dirty="0">
                <a:latin typeface="Arial" charset="0"/>
                <a:ea typeface="ＭＳ Ｐゴシック" charset="0"/>
              </a:rPr>
              <a:t>, integer, </a:t>
            </a:r>
            <a:r>
              <a:rPr lang="en-US" sz="3400" dirty="0" err="1">
                <a:latin typeface="Arial" charset="0"/>
                <a:ea typeface="ＭＳ Ｐゴシック" charset="0"/>
              </a:rPr>
              <a:t>bigint</a:t>
            </a:r>
            <a:r>
              <a:rPr lang="en-US" sz="3400" dirty="0">
                <a:latin typeface="Arial" charset="0"/>
                <a:ea typeface="ＭＳ Ｐゴシック" charset="0"/>
              </a:rPr>
              <a:t>, numeric, real, double </a:t>
            </a:r>
            <a:r>
              <a:rPr lang="en-US" sz="3400" dirty="0" smtClean="0">
                <a:latin typeface="Arial" charset="0"/>
                <a:ea typeface="ＭＳ Ｐゴシック" charset="0"/>
              </a:rPr>
              <a:t>precision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34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>
                <a:latin typeface="Arial" charset="0"/>
                <a:ea typeface="ＭＳ Ｐゴシック" charset="0"/>
              </a:rPr>
              <a:t>date, time, timestamp, …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>
                <a:latin typeface="Arial" charset="0"/>
                <a:ea typeface="ＭＳ Ｐゴシック" charset="0"/>
              </a:rPr>
              <a:t>serial - unique ID for indexing and cross reference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400" dirty="0">
                <a:latin typeface="Arial" charset="0"/>
                <a:ea typeface="ＭＳ Ｐゴシック" charset="0"/>
              </a:rPr>
              <a:t>=&gt;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3400" dirty="0" smtClean="0">
              <a:latin typeface="Arial Unicode MS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Arial Unicode MS" charset="0"/>
                <a:ea typeface="ＭＳ Ｐゴシック" charset="0"/>
              </a:rPr>
              <a:t>http://</a:t>
            </a:r>
            <a:r>
              <a:rPr lang="en-US" sz="2400" dirty="0" err="1">
                <a:latin typeface="Arial Unicode MS" charset="0"/>
                <a:ea typeface="ＭＳ Ｐゴシック" charset="0"/>
              </a:rPr>
              <a:t>dev.mysql.com</a:t>
            </a:r>
            <a:r>
              <a:rPr lang="en-US" sz="2400" dirty="0">
                <a:latin typeface="Arial Unicode MS" charset="0"/>
                <a:ea typeface="ＭＳ Ｐゴシック" charset="0"/>
              </a:rPr>
              <a:t>/doc/</a:t>
            </a:r>
            <a:r>
              <a:rPr lang="en-US" sz="2400" dirty="0" err="1">
                <a:latin typeface="Arial Unicode MS" charset="0"/>
                <a:ea typeface="ＭＳ Ｐゴシック" charset="0"/>
              </a:rPr>
              <a:t>refman</a:t>
            </a:r>
            <a:r>
              <a:rPr lang="en-US" sz="2400" dirty="0">
                <a:latin typeface="Arial Unicode MS" charset="0"/>
                <a:ea typeface="ＭＳ Ｐゴシック" charset="0"/>
              </a:rPr>
              <a:t>/5.7/en/data-</a:t>
            </a:r>
            <a:r>
              <a:rPr lang="en-US" sz="2400" dirty="0" err="1">
                <a:latin typeface="Arial Unicode MS" charset="0"/>
                <a:ea typeface="ＭＳ Ｐゴシック" charset="0"/>
              </a:rPr>
              <a:t>types.html</a:t>
            </a:r>
            <a:endParaRPr lang="en-US" sz="2400" dirty="0">
              <a:latin typeface="Arial Unicode MS" charset="0"/>
              <a:ea typeface="ＭＳ Ｐゴシック" charset="0"/>
            </a:endParaRP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33413" y="6453188"/>
            <a:ext cx="2895600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885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Constraints</a:t>
            </a:r>
          </a:p>
        </p:txBody>
      </p:sp>
      <p:sp>
        <p:nvSpPr>
          <p:cNvPr id="31746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>
                <a:latin typeface="Helvetica" charset="0"/>
                <a:ea typeface="ＭＳ Ｐゴシック" charset="0"/>
              </a:rPr>
              <a:t>Recall that the schema defines the legal instances of the relations.</a:t>
            </a:r>
          </a:p>
          <a:p>
            <a:endParaRPr lang="en-US">
              <a:latin typeface="Helvetica" charset="0"/>
              <a:ea typeface="ＭＳ Ｐゴシック" charset="0"/>
            </a:endParaRPr>
          </a:p>
          <a:p>
            <a:r>
              <a:rPr lang="en-US">
                <a:latin typeface="Helvetica" charset="0"/>
                <a:ea typeface="ＭＳ Ｐゴシック" charset="0"/>
              </a:rPr>
              <a:t>Data types are a way to limit the kind of data that can be stored in a table, but they are often insufficient.</a:t>
            </a:r>
          </a:p>
          <a:p>
            <a:endParaRPr lang="en-US">
              <a:latin typeface="Helvetica" charset="0"/>
              <a:ea typeface="ＭＳ Ｐゴシック" charset="0"/>
            </a:endParaRPr>
          </a:p>
          <a:p>
            <a:pPr lvl="1"/>
            <a:r>
              <a:rPr lang="en-US">
                <a:latin typeface="Helvetica" charset="0"/>
                <a:ea typeface="ＭＳ Ｐゴシック" charset="0"/>
              </a:rPr>
              <a:t>e.g., prices must be positive values</a:t>
            </a:r>
          </a:p>
          <a:p>
            <a:pPr lvl="1"/>
            <a:r>
              <a:rPr lang="en-US">
                <a:latin typeface="Helvetica" charset="0"/>
                <a:ea typeface="ＭＳ Ｐゴシック" charset="0"/>
              </a:rPr>
              <a:t>uniqueness, referential integrity, etc.</a:t>
            </a:r>
          </a:p>
          <a:p>
            <a:pPr lvl="1"/>
            <a:endParaRPr lang="en-US">
              <a:latin typeface="Helvetica" charset="0"/>
              <a:ea typeface="ＭＳ Ｐゴシック" charset="0"/>
            </a:endParaRPr>
          </a:p>
          <a:p>
            <a:r>
              <a:rPr lang="en-US">
                <a:latin typeface="Helvetica" charset="0"/>
                <a:ea typeface="ＭＳ Ｐゴシック" charset="0"/>
              </a:rPr>
              <a:t>Can specify constraints on individual columns or on tables.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33413" y="6453188"/>
            <a:ext cx="2895600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148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227773" y="2353236"/>
            <a:ext cx="2608263" cy="6463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  <a:latin typeface="Source Sans Pro Light" pitchFamily="34" charset="0"/>
              </a:rPr>
              <a:t>Constraints</a:t>
            </a:r>
            <a:endParaRPr lang="en-US" sz="3600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77071" y="1798551"/>
            <a:ext cx="2317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Constraints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980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Integrity Constraints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IC conditions that every legal instance of a relation must satisfy.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Inserts/deletes/updates that violate ICs are disallowed.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Can ensure application semantics (e.g., sid is a key), 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…or prevent inconsistencies (e.g., </a:t>
            </a:r>
            <a:r>
              <a:rPr lang="en-US" sz="2200" dirty="0" err="1">
                <a:solidFill>
                  <a:schemeClr val="tx2"/>
                </a:solidFill>
              </a:rPr>
              <a:t>sname</a:t>
            </a:r>
            <a:r>
              <a:rPr lang="en-US" sz="2200" dirty="0">
                <a:solidFill>
                  <a:schemeClr val="tx2"/>
                </a:solidFill>
              </a:rPr>
              <a:t> has to be a string, age must be &lt; 200)</a:t>
            </a:r>
          </a:p>
          <a:p>
            <a:r>
              <a:rPr lang="en-US" sz="2400" dirty="0">
                <a:solidFill>
                  <a:schemeClr val="tx2"/>
                </a:solidFill>
              </a:rPr>
              <a:t>Types of IC’s:  Domain constraints, primary key constraints, foreign key constraints, general constraints.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Domain constraints:  Field values must be of right type. Always enforced.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Primary key and foreign key constraints: coming right up.</a:t>
            </a:r>
          </a:p>
        </p:txBody>
      </p:sp>
    </p:spTree>
    <p:extLst>
      <p:ext uri="{BB962C8B-B14F-4D97-AF65-F5344CB8AC3E}">
        <p14:creationId xmlns:p14="http://schemas.microsoft.com/office/powerpoint/2010/main" val="96663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Where do ICs come from?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Semantics of the real world!</a:t>
            </a:r>
          </a:p>
          <a:p>
            <a:r>
              <a:rPr lang="en-US" sz="2400" dirty="0">
                <a:solidFill>
                  <a:schemeClr val="tx2"/>
                </a:solidFill>
              </a:rPr>
              <a:t>Note: 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We can check IC violation in a DB instance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We can NEVER infer that an IC is true by looking at an instance.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An IC is a statement about all possible instances!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From example, we know name is not a key, but the assertion that sid is a key is given to us.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Key and foreign key ICs are the most common</a:t>
            </a:r>
          </a:p>
          <a:p>
            <a:r>
              <a:rPr lang="en-US" sz="2400" dirty="0">
                <a:solidFill>
                  <a:schemeClr val="tx2"/>
                </a:solidFill>
              </a:rPr>
              <a:t>More general ICs supported too.</a:t>
            </a:r>
          </a:p>
        </p:txBody>
      </p:sp>
    </p:spTree>
    <p:extLst>
      <p:ext uri="{BB962C8B-B14F-4D97-AF65-F5344CB8AC3E}">
        <p14:creationId xmlns:p14="http://schemas.microsoft.com/office/powerpoint/2010/main" val="281612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Primary Keys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025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A set of fields is a </a:t>
            </a:r>
            <a:r>
              <a:rPr lang="en-US" sz="2400" dirty="0" err="1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superkey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if: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No two distinct tuples can have same values in all </a:t>
            </a:r>
            <a:r>
              <a:rPr lang="en-US" sz="2200" dirty="0" smtClean="0">
                <a:solidFill>
                  <a:schemeClr val="tx2"/>
                </a:solidFill>
              </a:rPr>
              <a:t>these fields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A set of fields is a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key</a:t>
            </a:r>
            <a:r>
              <a:rPr lang="en-US" sz="2400" dirty="0">
                <a:solidFill>
                  <a:schemeClr val="tx2"/>
                </a:solidFill>
              </a:rPr>
              <a:t> for a relation if it is minimal: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It is a </a:t>
            </a:r>
            <a:r>
              <a:rPr lang="en-US" sz="2200" dirty="0" err="1">
                <a:solidFill>
                  <a:schemeClr val="tx2"/>
                </a:solidFill>
              </a:rPr>
              <a:t>superkey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No subset of the fields is a </a:t>
            </a:r>
            <a:r>
              <a:rPr lang="en-US" sz="2200" dirty="0" err="1">
                <a:solidFill>
                  <a:schemeClr val="tx2"/>
                </a:solidFill>
              </a:rPr>
              <a:t>superkey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what if &gt;1 key for a relation?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One of the keys is chosen (by DBA) to be the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primary key</a:t>
            </a:r>
            <a:r>
              <a:rPr lang="en-US" sz="2200" dirty="0">
                <a:solidFill>
                  <a:schemeClr val="tx2"/>
                </a:solidFill>
              </a:rPr>
              <a:t>.     Other keys are called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candidate keys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For example: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sid is a key for Students.  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What about name?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The set {sid, </a:t>
            </a:r>
            <a:r>
              <a:rPr lang="en-US" sz="2200" dirty="0" err="1">
                <a:solidFill>
                  <a:schemeClr val="tx2"/>
                </a:solidFill>
              </a:rPr>
              <a:t>gpa</a:t>
            </a:r>
            <a:r>
              <a:rPr lang="en-US" sz="2200" dirty="0">
                <a:solidFill>
                  <a:schemeClr val="tx2"/>
                </a:solidFill>
              </a:rPr>
              <a:t>} is a </a:t>
            </a:r>
            <a:r>
              <a:rPr lang="en-US" sz="2200" dirty="0" err="1">
                <a:solidFill>
                  <a:schemeClr val="tx2"/>
                </a:solidFill>
              </a:rPr>
              <a:t>superkey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459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Primary and Candidate Keys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025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Possibly many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candidate keys </a:t>
            </a:r>
            <a:r>
              <a:rPr lang="en-US" sz="2400" dirty="0">
                <a:solidFill>
                  <a:schemeClr val="tx2"/>
                </a:solidFill>
              </a:rPr>
              <a:t> (specified using </a:t>
            </a:r>
            <a:r>
              <a:rPr lang="en-US" sz="24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UNIQUE</a:t>
            </a:r>
            <a:r>
              <a:rPr lang="en-US" sz="2400" dirty="0">
                <a:solidFill>
                  <a:schemeClr val="tx2"/>
                </a:solidFill>
              </a:rPr>
              <a:t>), one of which is chosen as the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primary key</a:t>
            </a:r>
            <a:r>
              <a:rPr lang="en-US" sz="2400" dirty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Keys must be used carefully</a:t>
            </a:r>
            <a:r>
              <a:rPr lang="en-US" sz="2200" dirty="0" smtClean="0">
                <a:solidFill>
                  <a:schemeClr val="tx2"/>
                </a:solidFill>
              </a:rPr>
              <a:t>!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6200" y="3200400"/>
            <a:ext cx="4822825" cy="1939925"/>
          </a:xfrm>
          <a:prstGeom prst="rect">
            <a:avLst/>
          </a:prstGeom>
          <a:noFill/>
          <a:ln>
            <a:noFill/>
          </a:ln>
          <a:effectLst>
            <a:glow rad="355600">
              <a:srgbClr val="FFFF00"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CREATE TABLE 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Enrolled1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(sid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(20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cid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(20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grade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   PRIMARY KEY (sid,cid))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419600" y="3173413"/>
            <a:ext cx="46370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CREATE TABLE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Enrolled2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(sid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(20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cid  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(20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grade </a:t>
            </a:r>
            <a:r>
              <a:rPr lang="en-US" sz="2400" dirty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PRIMARY KEY  (sid),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  <a:latin typeface="Lucida Console" charset="0"/>
                <a:ea typeface="Lucida Console" charset="0"/>
                <a:cs typeface="Lucida Console" charset="0"/>
              </a:rPr>
              <a:t>UNIQUE (cid, grade))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635552" y="5959475"/>
            <a:ext cx="794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1pPr>
            <a:lvl2pPr marL="37931725" indent="-37474525" eaLnBrk="0" hangingPunct="0"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2pPr>
            <a:lvl3pPr eaLnBrk="0" hangingPunct="0"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3pPr>
            <a:lvl4pPr eaLnBrk="0" hangingPunct="0"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4pPr>
            <a:lvl5pPr eaLnBrk="0" hangingPunct="0"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Osaka" charset="0"/>
                <a:cs typeface="Osak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chemeClr val="tx2"/>
                </a:solidFill>
                <a:latin typeface="+mn-ea"/>
                <a:ea typeface="+mn-ea"/>
              </a:rPr>
              <a:t>“</a:t>
            </a:r>
            <a:r>
              <a:rPr lang="en-US" sz="2400" dirty="0">
                <a:solidFill>
                  <a:schemeClr val="tx2"/>
                </a:solidFill>
                <a:latin typeface="+mn-ea"/>
                <a:ea typeface="+mn-ea"/>
              </a:rPr>
              <a:t>For a given student and course, there is a single grade.</a:t>
            </a:r>
            <a:r>
              <a:rPr lang="ja-JP" altLang="en-US" sz="2400" dirty="0">
                <a:solidFill>
                  <a:schemeClr val="tx2"/>
                </a:solidFill>
                <a:latin typeface="+mn-ea"/>
                <a:ea typeface="+mn-ea"/>
              </a:rPr>
              <a:t>”</a:t>
            </a:r>
            <a:endParaRPr lang="en-US" sz="2400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30492" y="2468612"/>
            <a:ext cx="1747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good either!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7476170" y="2837944"/>
            <a:ext cx="357712" cy="335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4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/>
      <p:bldP spid="12" grpId="0"/>
      <p:bldP spid="13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Foreign Keys, Referential Integrity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025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Foreign key</a:t>
            </a:r>
            <a:r>
              <a:rPr lang="en-US" sz="2800" dirty="0">
                <a:solidFill>
                  <a:schemeClr val="tx2"/>
                </a:solidFill>
              </a:rPr>
              <a:t>: a “logical pointer”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Set of fields in a tuple in one relation 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that `refer’ to a tuple in another relation.  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Reference to </a:t>
            </a:r>
            <a:r>
              <a:rPr lang="en-US" sz="2400" i="1" dirty="0">
                <a:solidFill>
                  <a:schemeClr val="tx2"/>
                </a:solidFill>
              </a:rPr>
              <a:t>primary</a:t>
            </a:r>
            <a:r>
              <a:rPr lang="en-US" sz="2400" dirty="0">
                <a:solidFill>
                  <a:schemeClr val="tx2"/>
                </a:solidFill>
              </a:rPr>
              <a:t> key of the other relation.  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All foreign key constraints enforced?</a:t>
            </a:r>
          </a:p>
          <a:p>
            <a:pPr lvl="1"/>
            <a:r>
              <a:rPr lang="en-US" sz="2400" dirty="0">
                <a:solidFill>
                  <a:schemeClr val="tx2"/>
                </a:solidFill>
                <a:effectLst>
                  <a:glow rad="355600">
                    <a:srgbClr val="FFFF00">
                      <a:alpha val="40000"/>
                    </a:srgbClr>
                  </a:glow>
                </a:effectLst>
              </a:rPr>
              <a:t>referential integrity</a:t>
            </a:r>
            <a:r>
              <a:rPr lang="en-US" sz="2400" dirty="0">
                <a:solidFill>
                  <a:schemeClr val="tx2"/>
                </a:solidFill>
              </a:rPr>
              <a:t>!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i.e., no dangling references.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7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48293"/>
            <a:ext cx="8229600" cy="769441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Query Execution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40011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50459" y="2367705"/>
            <a:ext cx="3791198" cy="8067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Query Optimization and Execution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50459" y="3174471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(Relational) Operators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50459" y="3927615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File and Access Methods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850459" y="4680758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Buffer Management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50459" y="5433902"/>
            <a:ext cx="3791198" cy="753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Disk Space Management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1555434"/>
            <a:ext cx="3791198" cy="806766"/>
          </a:xfrm>
          <a:prstGeom prst="rect">
            <a:avLst/>
          </a:prstGeom>
          <a:ln w="508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Helvetica Neue Light" charset="0"/>
                <a:cs typeface="Helvetica Neue Light" charset="0"/>
              </a:rPr>
              <a:t>Declarative Query (SQL)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010398" y="1736782"/>
            <a:ext cx="3538972" cy="4435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We start from here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4876800" y="1736782"/>
            <a:ext cx="399802" cy="396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7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allAtOnce"/>
      <p:bldP spid="64" grpId="1" build="allAtOnce"/>
      <p:bldP spid="11" grpId="0" animBg="1"/>
      <p:bldP spid="12" grpId="0" animBg="1"/>
      <p:bldP spid="13" grpId="0" animBg="1"/>
      <p:bldP spid="14" grpId="0" animBg="1"/>
      <p:bldP spid="15" grpId="0" animBg="1"/>
      <p:bldP spid="25" grpId="0" animBg="1"/>
      <p:bldP spid="26" grpId="0" build="p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Foreign Keys in SQL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7414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6453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762000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2"/>
                </a:solidFill>
              </a:rPr>
              <a:t>For example, only </a:t>
            </a:r>
            <a:r>
              <a:rPr lang="en-US" sz="2400" dirty="0">
                <a:solidFill>
                  <a:schemeClr val="tx2"/>
                </a:solidFill>
              </a:rPr>
              <a:t>students listed in the Students relation should be allowed to enroll for courses.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sid </a:t>
            </a:r>
            <a:r>
              <a:rPr lang="en-US" sz="2200" dirty="0">
                <a:solidFill>
                  <a:schemeClr val="tx2"/>
                </a:solidFill>
              </a:rPr>
              <a:t>is a foreign key referring to Students:</a:t>
            </a:r>
          </a:p>
          <a:p>
            <a:pPr marL="400050" lvl="1" indent="0">
              <a:buNone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TABLE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Enrolled 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(20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cid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(20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grade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(2),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(sid,cid),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FOREIGN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(sid)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REFERENCES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))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sz="22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263900" y="59515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68" name="Group 21"/>
          <p:cNvGrpSpPr>
            <a:grpSpLocks/>
          </p:cNvGrpSpPr>
          <p:nvPr/>
        </p:nvGrpSpPr>
        <p:grpSpPr bwMode="auto">
          <a:xfrm>
            <a:off x="479425" y="5791200"/>
            <a:ext cx="3238500" cy="469900"/>
            <a:chOff x="224" y="3888"/>
            <a:chExt cx="2064" cy="296"/>
          </a:xfrm>
        </p:grpSpPr>
        <p:sp>
          <p:nvSpPr>
            <p:cNvPr id="169" name="Text Box 18"/>
            <p:cNvSpPr txBox="1">
              <a:spLocks noChangeArrowheads="1"/>
            </p:cNvSpPr>
            <p:nvPr/>
          </p:nvSpPr>
          <p:spPr bwMode="auto">
            <a:xfrm>
              <a:off x="224" y="3888"/>
              <a:ext cx="2064" cy="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1pPr>
              <a:lvl2pPr marL="37931725" indent="-37474525" eaLnBrk="0" hangingPunct="0"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2pPr>
              <a:lvl3pPr eaLnBrk="0" hangingPunct="0"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3pPr>
              <a:lvl4pPr eaLnBrk="0" hangingPunct="0"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4pPr>
              <a:lvl5pPr eaLnBrk="0" hangingPunct="0"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charset="0"/>
                  <a:ea typeface="Osaka" charset="0"/>
                  <a:cs typeface="Osaka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/>
                <a:t>11111  English102   A</a:t>
              </a:r>
              <a:endParaRPr lang="en-US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>
              <a:off x="768" y="388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1" name="Line 20"/>
            <p:cNvSpPr>
              <a:spLocks noChangeShapeType="1"/>
            </p:cNvSpPr>
            <p:nvPr/>
          </p:nvSpPr>
          <p:spPr bwMode="auto">
            <a:xfrm>
              <a:off x="1824" y="388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72" name="Line 22"/>
          <p:cNvSpPr>
            <a:spLocks noChangeShapeType="1"/>
          </p:cNvSpPr>
          <p:nvPr/>
        </p:nvSpPr>
        <p:spPr bwMode="auto">
          <a:xfrm>
            <a:off x="276225" y="6019800"/>
            <a:ext cx="3886200" cy="0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" name="Line 6"/>
          <p:cNvSpPr>
            <a:spLocks noChangeShapeType="1"/>
          </p:cNvSpPr>
          <p:nvPr/>
        </p:nvSpPr>
        <p:spPr bwMode="auto">
          <a:xfrm>
            <a:off x="3683000" y="4652962"/>
            <a:ext cx="1004888" cy="233363"/>
          </a:xfrm>
          <a:prstGeom prst="line">
            <a:avLst/>
          </a:prstGeom>
          <a:noFill/>
          <a:ln w="28575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0" name="Line 7"/>
          <p:cNvSpPr>
            <a:spLocks noChangeShapeType="1"/>
          </p:cNvSpPr>
          <p:nvPr/>
        </p:nvSpPr>
        <p:spPr bwMode="auto">
          <a:xfrm>
            <a:off x="3657600" y="4906962"/>
            <a:ext cx="1066800" cy="0"/>
          </a:xfrm>
          <a:prstGeom prst="line">
            <a:avLst/>
          </a:prstGeom>
          <a:noFill/>
          <a:ln w="28575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1" name="Line 8"/>
          <p:cNvSpPr>
            <a:spLocks noChangeShapeType="1"/>
          </p:cNvSpPr>
          <p:nvPr/>
        </p:nvSpPr>
        <p:spPr bwMode="auto">
          <a:xfrm flipV="1">
            <a:off x="3683000" y="4906962"/>
            <a:ext cx="990600" cy="685800"/>
          </a:xfrm>
          <a:prstGeom prst="line">
            <a:avLst/>
          </a:prstGeom>
          <a:noFill/>
          <a:ln w="28575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2" name="Line 9"/>
          <p:cNvSpPr>
            <a:spLocks noChangeShapeType="1"/>
          </p:cNvSpPr>
          <p:nvPr/>
        </p:nvSpPr>
        <p:spPr bwMode="auto">
          <a:xfrm>
            <a:off x="3683000" y="5287962"/>
            <a:ext cx="1004888" cy="284163"/>
          </a:xfrm>
          <a:prstGeom prst="line">
            <a:avLst/>
          </a:prstGeom>
          <a:noFill/>
          <a:ln w="28575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457200" y="3744826"/>
            <a:ext cx="3260725" cy="2046374"/>
            <a:chOff x="431800" y="3486064"/>
            <a:chExt cx="3260725" cy="2046374"/>
          </a:xfrm>
        </p:grpSpPr>
        <p:sp>
          <p:nvSpPr>
            <p:cNvPr id="184" name="Rectangle 10"/>
            <p:cNvSpPr>
              <a:spLocks noChangeArrowheads="1"/>
            </p:cNvSpPr>
            <p:nvPr/>
          </p:nvSpPr>
          <p:spPr bwMode="auto">
            <a:xfrm>
              <a:off x="1143000" y="3486064"/>
              <a:ext cx="1301638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Enrolled</a:t>
              </a:r>
              <a:endParaRPr lang="en-US" sz="2400" dirty="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431800" y="3873500"/>
              <a:ext cx="3260725" cy="1658938"/>
              <a:chOff x="431800" y="3873500"/>
              <a:chExt cx="3260725" cy="1658938"/>
            </a:xfrm>
          </p:grpSpPr>
          <p:sp>
            <p:nvSpPr>
              <p:cNvPr id="186" name="Rectangle 16"/>
              <p:cNvSpPr>
                <a:spLocks noChangeArrowheads="1"/>
              </p:cNvSpPr>
              <p:nvPr/>
            </p:nvSpPr>
            <p:spPr bwMode="auto">
              <a:xfrm>
                <a:off x="439738" y="3873500"/>
                <a:ext cx="862012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7" name="Rectangle 17"/>
              <p:cNvSpPr>
                <a:spLocks noChangeArrowheads="1"/>
              </p:cNvSpPr>
              <p:nvPr/>
            </p:nvSpPr>
            <p:spPr bwMode="auto">
              <a:xfrm>
                <a:off x="1301750" y="3873500"/>
                <a:ext cx="635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8" name="Rectangle 18"/>
              <p:cNvSpPr>
                <a:spLocks noChangeArrowheads="1"/>
              </p:cNvSpPr>
              <p:nvPr/>
            </p:nvSpPr>
            <p:spPr bwMode="auto">
              <a:xfrm>
                <a:off x="1308100" y="3873500"/>
                <a:ext cx="1620838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9" name="Rectangle 19"/>
              <p:cNvSpPr>
                <a:spLocks noChangeArrowheads="1"/>
              </p:cNvSpPr>
              <p:nvPr/>
            </p:nvSpPr>
            <p:spPr bwMode="auto">
              <a:xfrm>
                <a:off x="2928938" y="3873500"/>
                <a:ext cx="635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0" name="Rectangle 20"/>
              <p:cNvSpPr>
                <a:spLocks noChangeArrowheads="1"/>
              </p:cNvSpPr>
              <p:nvPr/>
            </p:nvSpPr>
            <p:spPr bwMode="auto">
              <a:xfrm>
                <a:off x="2935288" y="3873500"/>
                <a:ext cx="744537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1" name="Rectangle 21"/>
              <p:cNvSpPr>
                <a:spLocks noChangeArrowheads="1"/>
              </p:cNvSpPr>
              <p:nvPr/>
            </p:nvSpPr>
            <p:spPr bwMode="auto">
              <a:xfrm>
                <a:off x="3679825" y="3873500"/>
                <a:ext cx="1270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2" name="Rectangle 22"/>
              <p:cNvSpPr>
                <a:spLocks noChangeArrowheads="1"/>
              </p:cNvSpPr>
              <p:nvPr/>
            </p:nvSpPr>
            <p:spPr bwMode="auto">
              <a:xfrm>
                <a:off x="439738" y="3879850"/>
                <a:ext cx="1270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3" name="Rectangle 23"/>
              <p:cNvSpPr>
                <a:spLocks noChangeArrowheads="1"/>
              </p:cNvSpPr>
              <p:nvPr/>
            </p:nvSpPr>
            <p:spPr bwMode="auto">
              <a:xfrm>
                <a:off x="1301750" y="3879850"/>
                <a:ext cx="635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4" name="Rectangle 24"/>
              <p:cNvSpPr>
                <a:spLocks noChangeArrowheads="1"/>
              </p:cNvSpPr>
              <p:nvPr/>
            </p:nvSpPr>
            <p:spPr bwMode="auto">
              <a:xfrm>
                <a:off x="2928938" y="3879850"/>
                <a:ext cx="635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5" name="Rectangle 25"/>
              <p:cNvSpPr>
                <a:spLocks noChangeArrowheads="1"/>
              </p:cNvSpPr>
              <p:nvPr/>
            </p:nvSpPr>
            <p:spPr bwMode="auto">
              <a:xfrm>
                <a:off x="3679825" y="3879850"/>
                <a:ext cx="1270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6" name="Rectangle 26"/>
              <p:cNvSpPr>
                <a:spLocks noChangeArrowheads="1"/>
              </p:cNvSpPr>
              <p:nvPr/>
            </p:nvSpPr>
            <p:spPr bwMode="auto">
              <a:xfrm>
                <a:off x="452438" y="3879850"/>
                <a:ext cx="849312" cy="303213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7" name="Rectangle 27"/>
              <p:cNvSpPr>
                <a:spLocks noChangeArrowheads="1"/>
              </p:cNvSpPr>
              <p:nvPr/>
            </p:nvSpPr>
            <p:spPr bwMode="auto">
              <a:xfrm>
                <a:off x="681038" y="3890963"/>
                <a:ext cx="4183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sid</a:t>
                </a:r>
                <a:endParaRPr lang="en-US" sz="2800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198" name="Rectangle 28"/>
              <p:cNvSpPr>
                <a:spLocks noChangeArrowheads="1"/>
              </p:cNvSpPr>
              <p:nvPr/>
            </p:nvSpPr>
            <p:spPr bwMode="auto">
              <a:xfrm>
                <a:off x="452438" y="4183063"/>
                <a:ext cx="849312" cy="28575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9" name="Rectangle 29"/>
              <p:cNvSpPr>
                <a:spLocks noChangeArrowheads="1"/>
              </p:cNvSpPr>
              <p:nvPr/>
            </p:nvSpPr>
            <p:spPr bwMode="auto">
              <a:xfrm>
                <a:off x="1308100" y="3879850"/>
                <a:ext cx="1620838" cy="303213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0" name="Rectangle 30"/>
              <p:cNvSpPr>
                <a:spLocks noChangeArrowheads="1"/>
              </p:cNvSpPr>
              <p:nvPr/>
            </p:nvSpPr>
            <p:spPr bwMode="auto">
              <a:xfrm>
                <a:off x="2014538" y="3890963"/>
                <a:ext cx="4183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cid</a:t>
                </a:r>
                <a:endParaRPr lang="en-US" sz="2800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01" name="Rectangle 31"/>
              <p:cNvSpPr>
                <a:spLocks noChangeArrowheads="1"/>
              </p:cNvSpPr>
              <p:nvPr/>
            </p:nvSpPr>
            <p:spPr bwMode="auto">
              <a:xfrm>
                <a:off x="1308100" y="4183063"/>
                <a:ext cx="1620838" cy="28575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2" name="Rectangle 32"/>
              <p:cNvSpPr>
                <a:spLocks noChangeArrowheads="1"/>
              </p:cNvSpPr>
              <p:nvPr/>
            </p:nvSpPr>
            <p:spPr bwMode="auto">
              <a:xfrm>
                <a:off x="2935288" y="3879850"/>
                <a:ext cx="744537" cy="303213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3" name="Rectangle 33"/>
              <p:cNvSpPr>
                <a:spLocks noChangeArrowheads="1"/>
              </p:cNvSpPr>
              <p:nvPr/>
            </p:nvSpPr>
            <p:spPr bwMode="auto">
              <a:xfrm>
                <a:off x="2971800" y="3890963"/>
                <a:ext cx="69730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grade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04" name="Rectangle 34"/>
              <p:cNvSpPr>
                <a:spLocks noChangeArrowheads="1"/>
              </p:cNvSpPr>
              <p:nvPr/>
            </p:nvSpPr>
            <p:spPr bwMode="auto">
              <a:xfrm>
                <a:off x="2935288" y="4183063"/>
                <a:ext cx="744537" cy="28575"/>
              </a:xfrm>
              <a:prstGeom prst="rect">
                <a:avLst/>
              </a:pr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5" name="Rectangle 35"/>
              <p:cNvSpPr>
                <a:spLocks noChangeArrowheads="1"/>
              </p:cNvSpPr>
              <p:nvPr/>
            </p:nvSpPr>
            <p:spPr bwMode="auto">
              <a:xfrm>
                <a:off x="439738" y="4211638"/>
                <a:ext cx="1270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6" name="Rectangle 36"/>
              <p:cNvSpPr>
                <a:spLocks noChangeArrowheads="1"/>
              </p:cNvSpPr>
              <p:nvPr/>
            </p:nvSpPr>
            <p:spPr bwMode="auto">
              <a:xfrm>
                <a:off x="452438" y="4211638"/>
                <a:ext cx="849312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7" name="Rectangle 37"/>
              <p:cNvSpPr>
                <a:spLocks noChangeArrowheads="1"/>
              </p:cNvSpPr>
              <p:nvPr/>
            </p:nvSpPr>
            <p:spPr bwMode="auto">
              <a:xfrm>
                <a:off x="1301750" y="4211638"/>
                <a:ext cx="635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8" name="Rectangle 38"/>
              <p:cNvSpPr>
                <a:spLocks noChangeArrowheads="1"/>
              </p:cNvSpPr>
              <p:nvPr/>
            </p:nvSpPr>
            <p:spPr bwMode="auto">
              <a:xfrm>
                <a:off x="1308100" y="4211638"/>
                <a:ext cx="1620838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9" name="Rectangle 39"/>
              <p:cNvSpPr>
                <a:spLocks noChangeArrowheads="1"/>
              </p:cNvSpPr>
              <p:nvPr/>
            </p:nvSpPr>
            <p:spPr bwMode="auto">
              <a:xfrm>
                <a:off x="2928938" y="4211638"/>
                <a:ext cx="635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0" name="Rectangle 40"/>
              <p:cNvSpPr>
                <a:spLocks noChangeArrowheads="1"/>
              </p:cNvSpPr>
              <p:nvPr/>
            </p:nvSpPr>
            <p:spPr bwMode="auto">
              <a:xfrm>
                <a:off x="2935288" y="4211638"/>
                <a:ext cx="744537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1" name="Rectangle 41"/>
              <p:cNvSpPr>
                <a:spLocks noChangeArrowheads="1"/>
              </p:cNvSpPr>
              <p:nvPr/>
            </p:nvSpPr>
            <p:spPr bwMode="auto">
              <a:xfrm>
                <a:off x="3679825" y="4211638"/>
                <a:ext cx="1270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2" name="Rectangle 42"/>
              <p:cNvSpPr>
                <a:spLocks noChangeArrowheads="1"/>
              </p:cNvSpPr>
              <p:nvPr/>
            </p:nvSpPr>
            <p:spPr bwMode="auto">
              <a:xfrm>
                <a:off x="439738" y="4217988"/>
                <a:ext cx="12700" cy="33178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3" name="Rectangle 43"/>
              <p:cNvSpPr>
                <a:spLocks noChangeArrowheads="1"/>
              </p:cNvSpPr>
              <p:nvPr/>
            </p:nvSpPr>
            <p:spPr bwMode="auto">
              <a:xfrm>
                <a:off x="1301750" y="4217988"/>
                <a:ext cx="6350" cy="33178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4" name="Rectangle 44"/>
              <p:cNvSpPr>
                <a:spLocks noChangeArrowheads="1"/>
              </p:cNvSpPr>
              <p:nvPr/>
            </p:nvSpPr>
            <p:spPr bwMode="auto">
              <a:xfrm>
                <a:off x="2928938" y="4217988"/>
                <a:ext cx="6350" cy="33178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5" name="Rectangle 45"/>
              <p:cNvSpPr>
                <a:spLocks noChangeArrowheads="1"/>
              </p:cNvSpPr>
              <p:nvPr/>
            </p:nvSpPr>
            <p:spPr bwMode="auto">
              <a:xfrm>
                <a:off x="3679825" y="4217988"/>
                <a:ext cx="12700" cy="33178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6" name="Rectangle 46"/>
              <p:cNvSpPr>
                <a:spLocks noChangeArrowheads="1"/>
              </p:cNvSpPr>
              <p:nvPr/>
            </p:nvSpPr>
            <p:spPr bwMode="auto">
              <a:xfrm>
                <a:off x="495300" y="4230688"/>
                <a:ext cx="69730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53666</a:t>
                </a:r>
                <a:endParaRPr lang="en-US" sz="2800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17" name="Rectangle 47"/>
              <p:cNvSpPr>
                <a:spLocks noChangeArrowheads="1"/>
              </p:cNvSpPr>
              <p:nvPr/>
            </p:nvSpPr>
            <p:spPr bwMode="auto">
              <a:xfrm>
                <a:off x="1355725" y="4230688"/>
                <a:ext cx="153407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Carnatic101</a:t>
                </a:r>
                <a:endParaRPr lang="en-US" sz="2800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18" name="Rectangle 48"/>
              <p:cNvSpPr>
                <a:spLocks noChangeArrowheads="1"/>
              </p:cNvSpPr>
              <p:nvPr/>
            </p:nvSpPr>
            <p:spPr bwMode="auto">
              <a:xfrm>
                <a:off x="3186113" y="4230688"/>
                <a:ext cx="139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C</a:t>
                </a:r>
                <a:endParaRPr lang="en-US" sz="2800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19" name="Rectangle 49"/>
              <p:cNvSpPr>
                <a:spLocks noChangeArrowheads="1"/>
              </p:cNvSpPr>
              <p:nvPr/>
            </p:nvSpPr>
            <p:spPr bwMode="auto">
              <a:xfrm>
                <a:off x="439738" y="4549775"/>
                <a:ext cx="1270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0" name="Rectangle 50"/>
              <p:cNvSpPr>
                <a:spLocks noChangeArrowheads="1"/>
              </p:cNvSpPr>
              <p:nvPr/>
            </p:nvSpPr>
            <p:spPr bwMode="auto">
              <a:xfrm>
                <a:off x="1301750" y="4549775"/>
                <a:ext cx="635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1" name="Rectangle 51"/>
              <p:cNvSpPr>
                <a:spLocks noChangeArrowheads="1"/>
              </p:cNvSpPr>
              <p:nvPr/>
            </p:nvSpPr>
            <p:spPr bwMode="auto">
              <a:xfrm>
                <a:off x="2928938" y="4549775"/>
                <a:ext cx="635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2" name="Rectangle 52"/>
              <p:cNvSpPr>
                <a:spLocks noChangeArrowheads="1"/>
              </p:cNvSpPr>
              <p:nvPr/>
            </p:nvSpPr>
            <p:spPr bwMode="auto">
              <a:xfrm>
                <a:off x="3679825" y="4549775"/>
                <a:ext cx="12700" cy="3317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3" name="Rectangle 53"/>
              <p:cNvSpPr>
                <a:spLocks noChangeArrowheads="1"/>
              </p:cNvSpPr>
              <p:nvPr/>
            </p:nvSpPr>
            <p:spPr bwMode="auto">
              <a:xfrm>
                <a:off x="495300" y="4562475"/>
                <a:ext cx="69730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53666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24" name="Rectangle 54"/>
              <p:cNvSpPr>
                <a:spLocks noChangeArrowheads="1"/>
              </p:cNvSpPr>
              <p:nvPr/>
            </p:nvSpPr>
            <p:spPr bwMode="auto">
              <a:xfrm>
                <a:off x="1355725" y="4562475"/>
                <a:ext cx="125515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Reggae203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25" name="Rectangle 55"/>
              <p:cNvSpPr>
                <a:spLocks noChangeArrowheads="1"/>
              </p:cNvSpPr>
              <p:nvPr/>
            </p:nvSpPr>
            <p:spPr bwMode="auto">
              <a:xfrm>
                <a:off x="3186113" y="4562475"/>
                <a:ext cx="139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B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26" name="Rectangle 56"/>
              <p:cNvSpPr>
                <a:spLocks noChangeArrowheads="1"/>
              </p:cNvSpPr>
              <p:nvPr/>
            </p:nvSpPr>
            <p:spPr bwMode="auto">
              <a:xfrm>
                <a:off x="439738" y="4881563"/>
                <a:ext cx="12700" cy="3032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7" name="Rectangle 57"/>
              <p:cNvSpPr>
                <a:spLocks noChangeArrowheads="1"/>
              </p:cNvSpPr>
              <p:nvPr/>
            </p:nvSpPr>
            <p:spPr bwMode="auto">
              <a:xfrm>
                <a:off x="1301750" y="4881563"/>
                <a:ext cx="6350" cy="3032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8" name="Rectangle 58"/>
              <p:cNvSpPr>
                <a:spLocks noChangeArrowheads="1"/>
              </p:cNvSpPr>
              <p:nvPr/>
            </p:nvSpPr>
            <p:spPr bwMode="auto">
              <a:xfrm>
                <a:off x="2928938" y="4881563"/>
                <a:ext cx="6350" cy="3032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29" name="Rectangle 59"/>
              <p:cNvSpPr>
                <a:spLocks noChangeArrowheads="1"/>
              </p:cNvSpPr>
              <p:nvPr/>
            </p:nvSpPr>
            <p:spPr bwMode="auto">
              <a:xfrm>
                <a:off x="3679825" y="4881563"/>
                <a:ext cx="12700" cy="3032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0" name="Rectangle 60"/>
              <p:cNvSpPr>
                <a:spLocks noChangeArrowheads="1"/>
              </p:cNvSpPr>
              <p:nvPr/>
            </p:nvSpPr>
            <p:spPr bwMode="auto">
              <a:xfrm>
                <a:off x="495300" y="4894263"/>
                <a:ext cx="69730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53650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31" name="Rectangle 61"/>
              <p:cNvSpPr>
                <a:spLocks noChangeArrowheads="1"/>
              </p:cNvSpPr>
              <p:nvPr/>
            </p:nvSpPr>
            <p:spPr bwMode="auto">
              <a:xfrm>
                <a:off x="1355725" y="4894263"/>
                <a:ext cx="153407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Topology112</a:t>
                </a:r>
                <a:endParaRPr lang="en-US" sz="2800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32" name="Rectangle 62"/>
              <p:cNvSpPr>
                <a:spLocks noChangeArrowheads="1"/>
              </p:cNvSpPr>
              <p:nvPr/>
            </p:nvSpPr>
            <p:spPr bwMode="auto">
              <a:xfrm>
                <a:off x="3186113" y="4894263"/>
                <a:ext cx="139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A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33" name="Rectangle 63"/>
              <p:cNvSpPr>
                <a:spLocks noChangeArrowheads="1"/>
              </p:cNvSpPr>
              <p:nvPr/>
            </p:nvSpPr>
            <p:spPr bwMode="auto">
              <a:xfrm>
                <a:off x="439738" y="5184775"/>
                <a:ext cx="12700" cy="34131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4" name="Rectangle 64"/>
              <p:cNvSpPr>
                <a:spLocks noChangeArrowheads="1"/>
              </p:cNvSpPr>
              <p:nvPr/>
            </p:nvSpPr>
            <p:spPr bwMode="auto">
              <a:xfrm>
                <a:off x="439738" y="5526088"/>
                <a:ext cx="862012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5" name="Rectangle 65"/>
              <p:cNvSpPr>
                <a:spLocks noChangeArrowheads="1"/>
              </p:cNvSpPr>
              <p:nvPr/>
            </p:nvSpPr>
            <p:spPr bwMode="auto">
              <a:xfrm>
                <a:off x="1301750" y="5184775"/>
                <a:ext cx="6350" cy="34131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6" name="Rectangle 66"/>
              <p:cNvSpPr>
                <a:spLocks noChangeArrowheads="1"/>
              </p:cNvSpPr>
              <p:nvPr/>
            </p:nvSpPr>
            <p:spPr bwMode="auto">
              <a:xfrm>
                <a:off x="1301750" y="5526088"/>
                <a:ext cx="635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7" name="Rectangle 67"/>
              <p:cNvSpPr>
                <a:spLocks noChangeArrowheads="1"/>
              </p:cNvSpPr>
              <p:nvPr/>
            </p:nvSpPr>
            <p:spPr bwMode="auto">
              <a:xfrm>
                <a:off x="1308100" y="5526088"/>
                <a:ext cx="1620838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8" name="Rectangle 68"/>
              <p:cNvSpPr>
                <a:spLocks noChangeArrowheads="1"/>
              </p:cNvSpPr>
              <p:nvPr/>
            </p:nvSpPr>
            <p:spPr bwMode="auto">
              <a:xfrm>
                <a:off x="2928938" y="5184775"/>
                <a:ext cx="6350" cy="34131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39" name="Rectangle 69"/>
              <p:cNvSpPr>
                <a:spLocks noChangeArrowheads="1"/>
              </p:cNvSpPr>
              <p:nvPr/>
            </p:nvSpPr>
            <p:spPr bwMode="auto">
              <a:xfrm>
                <a:off x="2928938" y="5526088"/>
                <a:ext cx="635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0" name="Rectangle 70"/>
              <p:cNvSpPr>
                <a:spLocks noChangeArrowheads="1"/>
              </p:cNvSpPr>
              <p:nvPr/>
            </p:nvSpPr>
            <p:spPr bwMode="auto">
              <a:xfrm>
                <a:off x="2935288" y="5526088"/>
                <a:ext cx="744537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1" name="Rectangle 71"/>
              <p:cNvSpPr>
                <a:spLocks noChangeArrowheads="1"/>
              </p:cNvSpPr>
              <p:nvPr/>
            </p:nvSpPr>
            <p:spPr bwMode="auto">
              <a:xfrm>
                <a:off x="3679825" y="5184775"/>
                <a:ext cx="12700" cy="34131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2" name="Rectangle 72"/>
              <p:cNvSpPr>
                <a:spLocks noChangeArrowheads="1"/>
              </p:cNvSpPr>
              <p:nvPr/>
            </p:nvSpPr>
            <p:spPr bwMode="auto">
              <a:xfrm>
                <a:off x="3679825" y="5526088"/>
                <a:ext cx="12700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3" name="Rectangle 73"/>
              <p:cNvSpPr>
                <a:spLocks noChangeArrowheads="1"/>
              </p:cNvSpPr>
              <p:nvPr/>
            </p:nvSpPr>
            <p:spPr bwMode="auto">
              <a:xfrm>
                <a:off x="495300" y="5197475"/>
                <a:ext cx="69730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53666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44" name="Rectangle 74"/>
              <p:cNvSpPr>
                <a:spLocks noChangeArrowheads="1"/>
              </p:cNvSpPr>
              <p:nvPr/>
            </p:nvSpPr>
            <p:spPr bwMode="auto">
              <a:xfrm>
                <a:off x="1355725" y="5197475"/>
                <a:ext cx="139461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History105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45" name="Rectangle 75"/>
              <p:cNvSpPr>
                <a:spLocks noChangeArrowheads="1"/>
              </p:cNvSpPr>
              <p:nvPr/>
            </p:nvSpPr>
            <p:spPr bwMode="auto">
              <a:xfrm>
                <a:off x="3186113" y="5197475"/>
                <a:ext cx="139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CF0E30"/>
                    </a:solidFill>
                    <a:latin typeface="Lucida Console" charset="0"/>
                    <a:ea typeface="Lucida Console" charset="0"/>
                    <a:cs typeface="Lucida Console" charset="0"/>
                  </a:rPr>
                  <a:t>B</a:t>
                </a:r>
                <a:endParaRPr lang="en-US" sz="280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endParaRPr>
              </a:p>
            </p:txBody>
          </p:sp>
          <p:sp>
            <p:nvSpPr>
              <p:cNvPr id="246" name="Line 161"/>
              <p:cNvSpPr>
                <a:spLocks noChangeShapeType="1"/>
              </p:cNvSpPr>
              <p:nvPr/>
            </p:nvSpPr>
            <p:spPr bwMode="auto">
              <a:xfrm>
                <a:off x="457200" y="4211638"/>
                <a:ext cx="3200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7" name="Line 164"/>
              <p:cNvSpPr>
                <a:spLocks noChangeShapeType="1"/>
              </p:cNvSpPr>
              <p:nvPr/>
            </p:nvSpPr>
            <p:spPr bwMode="auto">
              <a:xfrm>
                <a:off x="1301750" y="3874274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8" name="Line 165"/>
              <p:cNvSpPr>
                <a:spLocks noChangeShapeType="1"/>
              </p:cNvSpPr>
              <p:nvPr/>
            </p:nvSpPr>
            <p:spPr bwMode="auto">
              <a:xfrm>
                <a:off x="2928938" y="3886200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49" name="Line 166"/>
              <p:cNvSpPr>
                <a:spLocks noChangeShapeType="1"/>
              </p:cNvSpPr>
              <p:nvPr/>
            </p:nvSpPr>
            <p:spPr bwMode="auto">
              <a:xfrm>
                <a:off x="431800" y="5526088"/>
                <a:ext cx="3200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600">
                  <a:solidFill>
                    <a:srgbClr val="CF0E30"/>
                  </a:solidFill>
                  <a:latin typeface="Book Antiqua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</p:grpSp>
      <p:grpSp>
        <p:nvGrpSpPr>
          <p:cNvPr id="250" name="Group 249"/>
          <p:cNvGrpSpPr/>
          <p:nvPr/>
        </p:nvGrpSpPr>
        <p:grpSpPr>
          <a:xfrm>
            <a:off x="4672013" y="3897226"/>
            <a:ext cx="4387850" cy="1851111"/>
            <a:chOff x="4646613" y="3638464"/>
            <a:chExt cx="4387850" cy="1851111"/>
          </a:xfrm>
        </p:grpSpPr>
        <p:sp>
          <p:nvSpPr>
            <p:cNvPr id="251" name="Rectangle 76"/>
            <p:cNvSpPr>
              <a:spLocks noChangeArrowheads="1"/>
            </p:cNvSpPr>
            <p:nvPr/>
          </p:nvSpPr>
          <p:spPr bwMode="auto">
            <a:xfrm>
              <a:off x="4683125" y="4119563"/>
              <a:ext cx="776288" cy="2921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2" name="Rectangle 77"/>
            <p:cNvSpPr>
              <a:spLocks noChangeArrowheads="1"/>
            </p:cNvSpPr>
            <p:nvPr/>
          </p:nvSpPr>
          <p:spPr bwMode="auto">
            <a:xfrm>
              <a:off x="4891088" y="4119563"/>
              <a:ext cx="4183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sid</a:t>
              </a:r>
              <a:endParaRPr lang="en-US" sz="3200" dirty="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53" name="Rectangle 78"/>
            <p:cNvSpPr>
              <a:spLocks noChangeArrowheads="1"/>
            </p:cNvSpPr>
            <p:nvPr/>
          </p:nvSpPr>
          <p:spPr bwMode="auto">
            <a:xfrm>
              <a:off x="4683125" y="4411663"/>
              <a:ext cx="776288" cy="49212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4" name="Rectangle 79"/>
            <p:cNvSpPr>
              <a:spLocks noChangeArrowheads="1"/>
            </p:cNvSpPr>
            <p:nvPr/>
          </p:nvSpPr>
          <p:spPr bwMode="auto">
            <a:xfrm>
              <a:off x="5464175" y="4119563"/>
              <a:ext cx="796925" cy="2921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5" name="Rectangle 80"/>
            <p:cNvSpPr>
              <a:spLocks noChangeArrowheads="1"/>
            </p:cNvSpPr>
            <p:nvPr/>
          </p:nvSpPr>
          <p:spPr bwMode="auto">
            <a:xfrm>
              <a:off x="5538788" y="4119563"/>
              <a:ext cx="55784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name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56" name="Rectangle 81"/>
            <p:cNvSpPr>
              <a:spLocks noChangeArrowheads="1"/>
            </p:cNvSpPr>
            <p:nvPr/>
          </p:nvSpPr>
          <p:spPr bwMode="auto">
            <a:xfrm>
              <a:off x="5464175" y="4411663"/>
              <a:ext cx="796925" cy="49212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7" name="Rectangle 82"/>
            <p:cNvSpPr>
              <a:spLocks noChangeArrowheads="1"/>
            </p:cNvSpPr>
            <p:nvPr/>
          </p:nvSpPr>
          <p:spPr bwMode="auto">
            <a:xfrm>
              <a:off x="6265863" y="4119563"/>
              <a:ext cx="1516062" cy="2921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8" name="Rectangle 83"/>
            <p:cNvSpPr>
              <a:spLocks noChangeArrowheads="1"/>
            </p:cNvSpPr>
            <p:nvPr/>
          </p:nvSpPr>
          <p:spPr bwMode="auto">
            <a:xfrm>
              <a:off x="6743700" y="4119563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login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59" name="Rectangle 84"/>
            <p:cNvSpPr>
              <a:spLocks noChangeArrowheads="1"/>
            </p:cNvSpPr>
            <p:nvPr/>
          </p:nvSpPr>
          <p:spPr bwMode="auto">
            <a:xfrm>
              <a:off x="6265863" y="4411663"/>
              <a:ext cx="1516062" cy="49212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0" name="Rectangle 85"/>
            <p:cNvSpPr>
              <a:spLocks noChangeArrowheads="1"/>
            </p:cNvSpPr>
            <p:nvPr/>
          </p:nvSpPr>
          <p:spPr bwMode="auto">
            <a:xfrm>
              <a:off x="7786688" y="4119563"/>
              <a:ext cx="636587" cy="2921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1" name="Rectangle 86"/>
            <p:cNvSpPr>
              <a:spLocks noChangeArrowheads="1"/>
            </p:cNvSpPr>
            <p:nvPr/>
          </p:nvSpPr>
          <p:spPr bwMode="auto">
            <a:xfrm>
              <a:off x="7900988" y="4119563"/>
              <a:ext cx="4183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age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62" name="Rectangle 87"/>
            <p:cNvSpPr>
              <a:spLocks noChangeArrowheads="1"/>
            </p:cNvSpPr>
            <p:nvPr/>
          </p:nvSpPr>
          <p:spPr bwMode="auto">
            <a:xfrm>
              <a:off x="7786688" y="4411663"/>
              <a:ext cx="636587" cy="49212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3" name="Rectangle 88"/>
            <p:cNvSpPr>
              <a:spLocks noChangeArrowheads="1"/>
            </p:cNvSpPr>
            <p:nvPr/>
          </p:nvSpPr>
          <p:spPr bwMode="auto">
            <a:xfrm>
              <a:off x="8428038" y="4119563"/>
              <a:ext cx="593725" cy="2921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4" name="Rectangle 89"/>
            <p:cNvSpPr>
              <a:spLocks noChangeArrowheads="1"/>
            </p:cNvSpPr>
            <p:nvPr/>
          </p:nvSpPr>
          <p:spPr bwMode="auto">
            <a:xfrm>
              <a:off x="8518525" y="4119563"/>
              <a:ext cx="4183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gpa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65" name="Rectangle 90"/>
            <p:cNvSpPr>
              <a:spLocks noChangeArrowheads="1"/>
            </p:cNvSpPr>
            <p:nvPr/>
          </p:nvSpPr>
          <p:spPr bwMode="auto">
            <a:xfrm>
              <a:off x="8428038" y="4411663"/>
              <a:ext cx="593725" cy="49212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6" name="Rectangle 91"/>
            <p:cNvSpPr>
              <a:spLocks noChangeArrowheads="1"/>
            </p:cNvSpPr>
            <p:nvPr/>
          </p:nvSpPr>
          <p:spPr bwMode="auto">
            <a:xfrm>
              <a:off x="4670425" y="4114800"/>
              <a:ext cx="788988" cy="476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7" name="Rectangle 92"/>
            <p:cNvSpPr>
              <a:spLocks noChangeArrowheads="1"/>
            </p:cNvSpPr>
            <p:nvPr/>
          </p:nvSpPr>
          <p:spPr bwMode="auto">
            <a:xfrm>
              <a:off x="5459413" y="4114800"/>
              <a:ext cx="4762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8" name="Rectangle 93"/>
            <p:cNvSpPr>
              <a:spLocks noChangeArrowheads="1"/>
            </p:cNvSpPr>
            <p:nvPr/>
          </p:nvSpPr>
          <p:spPr bwMode="auto">
            <a:xfrm>
              <a:off x="5464175" y="4114800"/>
              <a:ext cx="796925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9" name="Rectangle 94"/>
            <p:cNvSpPr>
              <a:spLocks noChangeArrowheads="1"/>
            </p:cNvSpPr>
            <p:nvPr/>
          </p:nvSpPr>
          <p:spPr bwMode="auto">
            <a:xfrm>
              <a:off x="6261100" y="4114800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0" name="Rectangle 95"/>
            <p:cNvSpPr>
              <a:spLocks noChangeArrowheads="1"/>
            </p:cNvSpPr>
            <p:nvPr/>
          </p:nvSpPr>
          <p:spPr bwMode="auto">
            <a:xfrm>
              <a:off x="6265863" y="4114800"/>
              <a:ext cx="1516062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1" name="Rectangle 96"/>
            <p:cNvSpPr>
              <a:spLocks noChangeArrowheads="1"/>
            </p:cNvSpPr>
            <p:nvPr/>
          </p:nvSpPr>
          <p:spPr bwMode="auto">
            <a:xfrm>
              <a:off x="7781925" y="4114800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2" name="Rectangle 97"/>
            <p:cNvSpPr>
              <a:spLocks noChangeArrowheads="1"/>
            </p:cNvSpPr>
            <p:nvPr/>
          </p:nvSpPr>
          <p:spPr bwMode="auto">
            <a:xfrm>
              <a:off x="7786688" y="4114800"/>
              <a:ext cx="636587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3" name="Rectangle 98"/>
            <p:cNvSpPr>
              <a:spLocks noChangeArrowheads="1"/>
            </p:cNvSpPr>
            <p:nvPr/>
          </p:nvSpPr>
          <p:spPr bwMode="auto">
            <a:xfrm>
              <a:off x="8423275" y="4114800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4" name="Rectangle 99"/>
            <p:cNvSpPr>
              <a:spLocks noChangeArrowheads="1"/>
            </p:cNvSpPr>
            <p:nvPr/>
          </p:nvSpPr>
          <p:spPr bwMode="auto">
            <a:xfrm>
              <a:off x="8428038" y="4114800"/>
              <a:ext cx="593725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5" name="Rectangle 100"/>
            <p:cNvSpPr>
              <a:spLocks noChangeArrowheads="1"/>
            </p:cNvSpPr>
            <p:nvPr/>
          </p:nvSpPr>
          <p:spPr bwMode="auto">
            <a:xfrm>
              <a:off x="9021763" y="4114800"/>
              <a:ext cx="12700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6" name="Rectangle 101"/>
            <p:cNvSpPr>
              <a:spLocks noChangeArrowheads="1"/>
            </p:cNvSpPr>
            <p:nvPr/>
          </p:nvSpPr>
          <p:spPr bwMode="auto">
            <a:xfrm>
              <a:off x="4670425" y="4119563"/>
              <a:ext cx="12700" cy="341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7" name="Rectangle 102"/>
            <p:cNvSpPr>
              <a:spLocks noChangeArrowheads="1"/>
            </p:cNvSpPr>
            <p:nvPr/>
          </p:nvSpPr>
          <p:spPr bwMode="auto">
            <a:xfrm>
              <a:off x="5459413" y="4119563"/>
              <a:ext cx="4762" cy="341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8" name="Rectangle 103"/>
            <p:cNvSpPr>
              <a:spLocks noChangeArrowheads="1"/>
            </p:cNvSpPr>
            <p:nvPr/>
          </p:nvSpPr>
          <p:spPr bwMode="auto">
            <a:xfrm>
              <a:off x="6261100" y="4119563"/>
              <a:ext cx="4763" cy="341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9" name="Rectangle 104"/>
            <p:cNvSpPr>
              <a:spLocks noChangeArrowheads="1"/>
            </p:cNvSpPr>
            <p:nvPr/>
          </p:nvSpPr>
          <p:spPr bwMode="auto">
            <a:xfrm>
              <a:off x="7781925" y="4119563"/>
              <a:ext cx="4763" cy="341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80" name="Rectangle 105"/>
            <p:cNvSpPr>
              <a:spLocks noChangeArrowheads="1"/>
            </p:cNvSpPr>
            <p:nvPr/>
          </p:nvSpPr>
          <p:spPr bwMode="auto">
            <a:xfrm>
              <a:off x="8423275" y="4119563"/>
              <a:ext cx="4763" cy="341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81" name="Rectangle 106"/>
            <p:cNvSpPr>
              <a:spLocks noChangeArrowheads="1"/>
            </p:cNvSpPr>
            <p:nvPr/>
          </p:nvSpPr>
          <p:spPr bwMode="auto">
            <a:xfrm>
              <a:off x="9021763" y="4119563"/>
              <a:ext cx="12700" cy="3413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82" name="Rectangle 107"/>
            <p:cNvSpPr>
              <a:spLocks noChangeArrowheads="1"/>
            </p:cNvSpPr>
            <p:nvPr/>
          </p:nvSpPr>
          <p:spPr bwMode="auto">
            <a:xfrm>
              <a:off x="4722813" y="4465638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53666</a:t>
              </a:r>
              <a:endParaRPr lang="en-US" sz="3200" dirty="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83" name="Rectangle 108"/>
            <p:cNvSpPr>
              <a:spLocks noChangeArrowheads="1"/>
            </p:cNvSpPr>
            <p:nvPr/>
          </p:nvSpPr>
          <p:spPr bwMode="auto">
            <a:xfrm>
              <a:off x="5508625" y="4465638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Jones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84" name="Rectangle 109"/>
            <p:cNvSpPr>
              <a:spLocks noChangeArrowheads="1"/>
            </p:cNvSpPr>
            <p:nvPr/>
          </p:nvSpPr>
          <p:spPr bwMode="auto">
            <a:xfrm>
              <a:off x="6308725" y="4465638"/>
              <a:ext cx="11156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jones@cs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85" name="Rectangle 110"/>
            <p:cNvSpPr>
              <a:spLocks noChangeArrowheads="1"/>
            </p:cNvSpPr>
            <p:nvPr/>
          </p:nvSpPr>
          <p:spPr bwMode="auto">
            <a:xfrm>
              <a:off x="7937500" y="4465638"/>
              <a:ext cx="27892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18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86" name="Rectangle 111"/>
            <p:cNvSpPr>
              <a:spLocks noChangeArrowheads="1"/>
            </p:cNvSpPr>
            <p:nvPr/>
          </p:nvSpPr>
          <p:spPr bwMode="auto">
            <a:xfrm>
              <a:off x="8555038" y="4465638"/>
              <a:ext cx="4183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3.4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287" name="Rectangle 112"/>
            <p:cNvSpPr>
              <a:spLocks noChangeArrowheads="1"/>
            </p:cNvSpPr>
            <p:nvPr/>
          </p:nvSpPr>
          <p:spPr bwMode="auto">
            <a:xfrm>
              <a:off x="4670425" y="4460875"/>
              <a:ext cx="12700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88" name="Rectangle 113"/>
            <p:cNvSpPr>
              <a:spLocks noChangeArrowheads="1"/>
            </p:cNvSpPr>
            <p:nvPr/>
          </p:nvSpPr>
          <p:spPr bwMode="auto">
            <a:xfrm>
              <a:off x="4683125" y="4460875"/>
              <a:ext cx="776288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89" name="Rectangle 114"/>
            <p:cNvSpPr>
              <a:spLocks noChangeArrowheads="1"/>
            </p:cNvSpPr>
            <p:nvPr/>
          </p:nvSpPr>
          <p:spPr bwMode="auto">
            <a:xfrm>
              <a:off x="5459413" y="4460875"/>
              <a:ext cx="4762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0" name="Rectangle 115"/>
            <p:cNvSpPr>
              <a:spLocks noChangeArrowheads="1"/>
            </p:cNvSpPr>
            <p:nvPr/>
          </p:nvSpPr>
          <p:spPr bwMode="auto">
            <a:xfrm>
              <a:off x="5464175" y="4460875"/>
              <a:ext cx="796925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1" name="Rectangle 116"/>
            <p:cNvSpPr>
              <a:spLocks noChangeArrowheads="1"/>
            </p:cNvSpPr>
            <p:nvPr/>
          </p:nvSpPr>
          <p:spPr bwMode="auto">
            <a:xfrm>
              <a:off x="6261100" y="4460875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2" name="Rectangle 117"/>
            <p:cNvSpPr>
              <a:spLocks noChangeArrowheads="1"/>
            </p:cNvSpPr>
            <p:nvPr/>
          </p:nvSpPr>
          <p:spPr bwMode="auto">
            <a:xfrm>
              <a:off x="6265863" y="4460875"/>
              <a:ext cx="1516062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3" name="Rectangle 118"/>
            <p:cNvSpPr>
              <a:spLocks noChangeArrowheads="1"/>
            </p:cNvSpPr>
            <p:nvPr/>
          </p:nvSpPr>
          <p:spPr bwMode="auto">
            <a:xfrm>
              <a:off x="7781925" y="4460875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4" name="Rectangle 119"/>
            <p:cNvSpPr>
              <a:spLocks noChangeArrowheads="1"/>
            </p:cNvSpPr>
            <p:nvPr/>
          </p:nvSpPr>
          <p:spPr bwMode="auto">
            <a:xfrm>
              <a:off x="7786688" y="4460875"/>
              <a:ext cx="636587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5" name="Rectangle 120"/>
            <p:cNvSpPr>
              <a:spLocks noChangeArrowheads="1"/>
            </p:cNvSpPr>
            <p:nvPr/>
          </p:nvSpPr>
          <p:spPr bwMode="auto">
            <a:xfrm>
              <a:off x="8423275" y="4460875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6" name="Rectangle 121"/>
            <p:cNvSpPr>
              <a:spLocks noChangeArrowheads="1"/>
            </p:cNvSpPr>
            <p:nvPr/>
          </p:nvSpPr>
          <p:spPr bwMode="auto">
            <a:xfrm>
              <a:off x="8428038" y="4460875"/>
              <a:ext cx="593725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7" name="Rectangle 122"/>
            <p:cNvSpPr>
              <a:spLocks noChangeArrowheads="1"/>
            </p:cNvSpPr>
            <p:nvPr/>
          </p:nvSpPr>
          <p:spPr bwMode="auto">
            <a:xfrm>
              <a:off x="9021763" y="4460875"/>
              <a:ext cx="12700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8" name="Rectangle 123"/>
            <p:cNvSpPr>
              <a:spLocks noChangeArrowheads="1"/>
            </p:cNvSpPr>
            <p:nvPr/>
          </p:nvSpPr>
          <p:spPr bwMode="auto">
            <a:xfrm>
              <a:off x="4670425" y="4465638"/>
              <a:ext cx="12700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99" name="Rectangle 124"/>
            <p:cNvSpPr>
              <a:spLocks noChangeArrowheads="1"/>
            </p:cNvSpPr>
            <p:nvPr/>
          </p:nvSpPr>
          <p:spPr bwMode="auto">
            <a:xfrm>
              <a:off x="5459413" y="4465638"/>
              <a:ext cx="4762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0" name="Rectangle 125"/>
            <p:cNvSpPr>
              <a:spLocks noChangeArrowheads="1"/>
            </p:cNvSpPr>
            <p:nvPr/>
          </p:nvSpPr>
          <p:spPr bwMode="auto">
            <a:xfrm>
              <a:off x="6261100" y="4465638"/>
              <a:ext cx="4763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1" name="Rectangle 126"/>
            <p:cNvSpPr>
              <a:spLocks noChangeArrowheads="1"/>
            </p:cNvSpPr>
            <p:nvPr/>
          </p:nvSpPr>
          <p:spPr bwMode="auto">
            <a:xfrm>
              <a:off x="7781925" y="4465638"/>
              <a:ext cx="4763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2" name="Rectangle 127"/>
            <p:cNvSpPr>
              <a:spLocks noChangeArrowheads="1"/>
            </p:cNvSpPr>
            <p:nvPr/>
          </p:nvSpPr>
          <p:spPr bwMode="auto">
            <a:xfrm>
              <a:off x="8423275" y="4465638"/>
              <a:ext cx="4763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3" name="Rectangle 128"/>
            <p:cNvSpPr>
              <a:spLocks noChangeArrowheads="1"/>
            </p:cNvSpPr>
            <p:nvPr/>
          </p:nvSpPr>
          <p:spPr bwMode="auto">
            <a:xfrm>
              <a:off x="9021763" y="4465638"/>
              <a:ext cx="12700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4" name="Rectangle 129"/>
            <p:cNvSpPr>
              <a:spLocks noChangeArrowheads="1"/>
            </p:cNvSpPr>
            <p:nvPr/>
          </p:nvSpPr>
          <p:spPr bwMode="auto">
            <a:xfrm>
              <a:off x="4722813" y="4803775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53688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05" name="Rectangle 130"/>
            <p:cNvSpPr>
              <a:spLocks noChangeArrowheads="1"/>
            </p:cNvSpPr>
            <p:nvPr/>
          </p:nvSpPr>
          <p:spPr bwMode="auto">
            <a:xfrm>
              <a:off x="5508625" y="4803775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Smith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06" name="Rectangle 131"/>
            <p:cNvSpPr>
              <a:spLocks noChangeArrowheads="1"/>
            </p:cNvSpPr>
            <p:nvPr/>
          </p:nvSpPr>
          <p:spPr bwMode="auto">
            <a:xfrm>
              <a:off x="6308725" y="4803775"/>
              <a:ext cx="13946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smith@eecs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07" name="Rectangle 132"/>
            <p:cNvSpPr>
              <a:spLocks noChangeArrowheads="1"/>
            </p:cNvSpPr>
            <p:nvPr/>
          </p:nvSpPr>
          <p:spPr bwMode="auto">
            <a:xfrm>
              <a:off x="7937500" y="4803775"/>
              <a:ext cx="27892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18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08" name="Rectangle 133"/>
            <p:cNvSpPr>
              <a:spLocks noChangeArrowheads="1"/>
            </p:cNvSpPr>
            <p:nvPr/>
          </p:nvSpPr>
          <p:spPr bwMode="auto">
            <a:xfrm>
              <a:off x="8555038" y="4803775"/>
              <a:ext cx="4183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3.2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09" name="Rectangle 134"/>
            <p:cNvSpPr>
              <a:spLocks noChangeArrowheads="1"/>
            </p:cNvSpPr>
            <p:nvPr/>
          </p:nvSpPr>
          <p:spPr bwMode="auto">
            <a:xfrm>
              <a:off x="4670425" y="4803775"/>
              <a:ext cx="12700" cy="3349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0" name="Rectangle 135"/>
            <p:cNvSpPr>
              <a:spLocks noChangeArrowheads="1"/>
            </p:cNvSpPr>
            <p:nvPr/>
          </p:nvSpPr>
          <p:spPr bwMode="auto">
            <a:xfrm>
              <a:off x="5459413" y="4803775"/>
              <a:ext cx="4762" cy="3349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1" name="Rectangle 136"/>
            <p:cNvSpPr>
              <a:spLocks noChangeArrowheads="1"/>
            </p:cNvSpPr>
            <p:nvPr/>
          </p:nvSpPr>
          <p:spPr bwMode="auto">
            <a:xfrm>
              <a:off x="6261100" y="4803775"/>
              <a:ext cx="4763" cy="3349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2" name="Rectangle 137"/>
            <p:cNvSpPr>
              <a:spLocks noChangeArrowheads="1"/>
            </p:cNvSpPr>
            <p:nvPr/>
          </p:nvSpPr>
          <p:spPr bwMode="auto">
            <a:xfrm>
              <a:off x="7781925" y="4803775"/>
              <a:ext cx="4763" cy="3349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3" name="Rectangle 138"/>
            <p:cNvSpPr>
              <a:spLocks noChangeArrowheads="1"/>
            </p:cNvSpPr>
            <p:nvPr/>
          </p:nvSpPr>
          <p:spPr bwMode="auto">
            <a:xfrm>
              <a:off x="8423275" y="4803775"/>
              <a:ext cx="4763" cy="3349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4" name="Rectangle 139"/>
            <p:cNvSpPr>
              <a:spLocks noChangeArrowheads="1"/>
            </p:cNvSpPr>
            <p:nvPr/>
          </p:nvSpPr>
          <p:spPr bwMode="auto">
            <a:xfrm>
              <a:off x="9021763" y="4803775"/>
              <a:ext cx="12700" cy="3349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5" name="Rectangle 140"/>
            <p:cNvSpPr>
              <a:spLocks noChangeArrowheads="1"/>
            </p:cNvSpPr>
            <p:nvPr/>
          </p:nvSpPr>
          <p:spPr bwMode="auto">
            <a:xfrm>
              <a:off x="4722813" y="5137150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53650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16" name="Rectangle 141"/>
            <p:cNvSpPr>
              <a:spLocks noChangeArrowheads="1"/>
            </p:cNvSpPr>
            <p:nvPr/>
          </p:nvSpPr>
          <p:spPr bwMode="auto">
            <a:xfrm>
              <a:off x="5508625" y="5137150"/>
              <a:ext cx="6973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Smith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17" name="Rectangle 142"/>
            <p:cNvSpPr>
              <a:spLocks noChangeArrowheads="1"/>
            </p:cNvSpPr>
            <p:nvPr/>
          </p:nvSpPr>
          <p:spPr bwMode="auto">
            <a:xfrm>
              <a:off x="6308725" y="5137150"/>
              <a:ext cx="13946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smith@math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18" name="Rectangle 143"/>
            <p:cNvSpPr>
              <a:spLocks noChangeArrowheads="1"/>
            </p:cNvSpPr>
            <p:nvPr/>
          </p:nvSpPr>
          <p:spPr bwMode="auto">
            <a:xfrm>
              <a:off x="7937500" y="5137150"/>
              <a:ext cx="27892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19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19" name="Rectangle 144"/>
            <p:cNvSpPr>
              <a:spLocks noChangeArrowheads="1"/>
            </p:cNvSpPr>
            <p:nvPr/>
          </p:nvSpPr>
          <p:spPr bwMode="auto">
            <a:xfrm>
              <a:off x="8555038" y="5137150"/>
              <a:ext cx="4183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3.8</a:t>
              </a:r>
              <a:endParaRPr lang="en-US" sz="3200">
                <a:solidFill>
                  <a:srgbClr val="CF0E30"/>
                </a:solidFill>
                <a:latin typeface="Lucida Console" charset="0"/>
                <a:ea typeface="Lucida Console" charset="0"/>
                <a:cs typeface="Lucida Console" charset="0"/>
              </a:endParaRPr>
            </a:p>
          </p:txBody>
        </p:sp>
        <p:sp>
          <p:nvSpPr>
            <p:cNvPr id="320" name="Rectangle 145"/>
            <p:cNvSpPr>
              <a:spLocks noChangeArrowheads="1"/>
            </p:cNvSpPr>
            <p:nvPr/>
          </p:nvSpPr>
          <p:spPr bwMode="auto">
            <a:xfrm>
              <a:off x="4670425" y="5138738"/>
              <a:ext cx="12700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1" name="Rectangle 146"/>
            <p:cNvSpPr>
              <a:spLocks noChangeArrowheads="1"/>
            </p:cNvSpPr>
            <p:nvPr/>
          </p:nvSpPr>
          <p:spPr bwMode="auto">
            <a:xfrm>
              <a:off x="4670425" y="5476875"/>
              <a:ext cx="788988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2" name="Rectangle 147"/>
            <p:cNvSpPr>
              <a:spLocks noChangeArrowheads="1"/>
            </p:cNvSpPr>
            <p:nvPr/>
          </p:nvSpPr>
          <p:spPr bwMode="auto">
            <a:xfrm>
              <a:off x="5459413" y="5138738"/>
              <a:ext cx="4762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3" name="Rectangle 148"/>
            <p:cNvSpPr>
              <a:spLocks noChangeArrowheads="1"/>
            </p:cNvSpPr>
            <p:nvPr/>
          </p:nvSpPr>
          <p:spPr bwMode="auto">
            <a:xfrm>
              <a:off x="5459413" y="5476875"/>
              <a:ext cx="4762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4" name="Rectangle 149"/>
            <p:cNvSpPr>
              <a:spLocks noChangeArrowheads="1"/>
            </p:cNvSpPr>
            <p:nvPr/>
          </p:nvSpPr>
          <p:spPr bwMode="auto">
            <a:xfrm>
              <a:off x="5464175" y="5476875"/>
              <a:ext cx="796925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5" name="Rectangle 150"/>
            <p:cNvSpPr>
              <a:spLocks noChangeArrowheads="1"/>
            </p:cNvSpPr>
            <p:nvPr/>
          </p:nvSpPr>
          <p:spPr bwMode="auto">
            <a:xfrm>
              <a:off x="6261100" y="5138738"/>
              <a:ext cx="4763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6" name="Rectangle 151"/>
            <p:cNvSpPr>
              <a:spLocks noChangeArrowheads="1"/>
            </p:cNvSpPr>
            <p:nvPr/>
          </p:nvSpPr>
          <p:spPr bwMode="auto">
            <a:xfrm>
              <a:off x="6261100" y="5476875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7" name="Rectangle 152"/>
            <p:cNvSpPr>
              <a:spLocks noChangeArrowheads="1"/>
            </p:cNvSpPr>
            <p:nvPr/>
          </p:nvSpPr>
          <p:spPr bwMode="auto">
            <a:xfrm>
              <a:off x="6265863" y="5476875"/>
              <a:ext cx="1516062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8" name="Rectangle 153"/>
            <p:cNvSpPr>
              <a:spLocks noChangeArrowheads="1"/>
            </p:cNvSpPr>
            <p:nvPr/>
          </p:nvSpPr>
          <p:spPr bwMode="auto">
            <a:xfrm>
              <a:off x="7781925" y="5138738"/>
              <a:ext cx="4763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9" name="Rectangle 154"/>
            <p:cNvSpPr>
              <a:spLocks noChangeArrowheads="1"/>
            </p:cNvSpPr>
            <p:nvPr/>
          </p:nvSpPr>
          <p:spPr bwMode="auto">
            <a:xfrm>
              <a:off x="7781925" y="5476875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0" name="Rectangle 155"/>
            <p:cNvSpPr>
              <a:spLocks noChangeArrowheads="1"/>
            </p:cNvSpPr>
            <p:nvPr/>
          </p:nvSpPr>
          <p:spPr bwMode="auto">
            <a:xfrm>
              <a:off x="7786688" y="5476875"/>
              <a:ext cx="636587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1" name="Rectangle 156"/>
            <p:cNvSpPr>
              <a:spLocks noChangeArrowheads="1"/>
            </p:cNvSpPr>
            <p:nvPr/>
          </p:nvSpPr>
          <p:spPr bwMode="auto">
            <a:xfrm>
              <a:off x="8423275" y="5138738"/>
              <a:ext cx="4763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2" name="Rectangle 157"/>
            <p:cNvSpPr>
              <a:spLocks noChangeArrowheads="1"/>
            </p:cNvSpPr>
            <p:nvPr/>
          </p:nvSpPr>
          <p:spPr bwMode="auto">
            <a:xfrm>
              <a:off x="8423275" y="5476875"/>
              <a:ext cx="4763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3" name="Rectangle 158"/>
            <p:cNvSpPr>
              <a:spLocks noChangeArrowheads="1"/>
            </p:cNvSpPr>
            <p:nvPr/>
          </p:nvSpPr>
          <p:spPr bwMode="auto">
            <a:xfrm>
              <a:off x="8428038" y="5476875"/>
              <a:ext cx="593725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4" name="Rectangle 159"/>
            <p:cNvSpPr>
              <a:spLocks noChangeArrowheads="1"/>
            </p:cNvSpPr>
            <p:nvPr/>
          </p:nvSpPr>
          <p:spPr bwMode="auto">
            <a:xfrm>
              <a:off x="9021763" y="5138738"/>
              <a:ext cx="12700" cy="338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5" name="Rectangle 160"/>
            <p:cNvSpPr>
              <a:spLocks noChangeArrowheads="1"/>
            </p:cNvSpPr>
            <p:nvPr/>
          </p:nvSpPr>
          <p:spPr bwMode="auto">
            <a:xfrm>
              <a:off x="9021763" y="5476875"/>
              <a:ext cx="12700" cy="4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6" name="Rectangle 11"/>
            <p:cNvSpPr>
              <a:spLocks noChangeArrowheads="1"/>
            </p:cNvSpPr>
            <p:nvPr/>
          </p:nvSpPr>
          <p:spPr bwMode="auto">
            <a:xfrm>
              <a:off x="4646613" y="3638464"/>
              <a:ext cx="1301638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CF0E30"/>
                  </a:solidFill>
                  <a:latin typeface="Lucida Console" charset="0"/>
                  <a:ea typeface="Lucida Console" charset="0"/>
                  <a:cs typeface="Lucida Console" charset="0"/>
                </a:rPr>
                <a:t>Students</a:t>
              </a:r>
            </a:p>
          </p:txBody>
        </p:sp>
        <p:sp>
          <p:nvSpPr>
            <p:cNvPr id="337" name="Line 162"/>
            <p:cNvSpPr>
              <a:spLocks noChangeShapeType="1"/>
            </p:cNvSpPr>
            <p:nvPr/>
          </p:nvSpPr>
          <p:spPr bwMode="auto">
            <a:xfrm>
              <a:off x="4648200" y="4460875"/>
              <a:ext cx="434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" name="Line 163"/>
            <p:cNvSpPr>
              <a:spLocks noChangeShapeType="1"/>
            </p:cNvSpPr>
            <p:nvPr/>
          </p:nvSpPr>
          <p:spPr bwMode="auto">
            <a:xfrm>
              <a:off x="5257800" y="4114800"/>
              <a:ext cx="3733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9" name="Line 167"/>
            <p:cNvSpPr>
              <a:spLocks noChangeShapeType="1"/>
            </p:cNvSpPr>
            <p:nvPr/>
          </p:nvSpPr>
          <p:spPr bwMode="auto">
            <a:xfrm>
              <a:off x="5459413" y="4117975"/>
              <a:ext cx="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0" name="Line 168"/>
            <p:cNvSpPr>
              <a:spLocks noChangeShapeType="1"/>
            </p:cNvSpPr>
            <p:nvPr/>
          </p:nvSpPr>
          <p:spPr bwMode="auto">
            <a:xfrm>
              <a:off x="7772400" y="4114800"/>
              <a:ext cx="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1" name="Line 169"/>
            <p:cNvSpPr>
              <a:spLocks noChangeShapeType="1"/>
            </p:cNvSpPr>
            <p:nvPr/>
          </p:nvSpPr>
          <p:spPr bwMode="auto">
            <a:xfrm>
              <a:off x="8423275" y="4117975"/>
              <a:ext cx="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14400" y="2098424"/>
            <a:ext cx="7117001" cy="15702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1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72" grpId="0" animBg="1"/>
      <p:bldP spid="179" grpId="0" animBg="1"/>
      <p:bldP spid="180" grpId="0" animBg="1"/>
      <p:bldP spid="181" grpId="0" animBg="1"/>
      <p:bldP spid="182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Enforcing Referential Integrity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1025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chemeClr val="tx2"/>
                </a:solidFill>
              </a:rPr>
              <a:t>sid</a:t>
            </a:r>
            <a:r>
              <a:rPr lang="en-US" sz="2400" dirty="0">
                <a:solidFill>
                  <a:schemeClr val="tx2"/>
                </a:solidFill>
              </a:rPr>
              <a:t> in Enrolled: foreign key referencing Students.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Scenarios: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Insert Enrolled tuple with non-existent student id?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Delete a Students tuple?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Also delete Enrolled tuples that refer to it? (CASCADE)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Disallow if referred to? (NO ACTION)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Set sid in referring Enrolled </a:t>
            </a:r>
            <a:r>
              <a:rPr lang="en-US" sz="2000" dirty="0" err="1">
                <a:solidFill>
                  <a:schemeClr val="tx2"/>
                </a:solidFill>
              </a:rPr>
              <a:t>tups</a:t>
            </a:r>
            <a:r>
              <a:rPr lang="en-US" sz="2000" dirty="0">
                <a:solidFill>
                  <a:schemeClr val="tx2"/>
                </a:solidFill>
              </a:rPr>
              <a:t> to a default value? (SET DEFAULT)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Set sid in referring Enrolled tuples to null, denoting `unknown’ or `inapplicable’. (SET NULL)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Similar issues arise if primary key of Students tuple is updated.</a:t>
            </a:r>
          </a:p>
        </p:txBody>
      </p:sp>
    </p:spTree>
    <p:extLst>
      <p:ext uri="{BB962C8B-B14F-4D97-AF65-F5344CB8AC3E}">
        <p14:creationId xmlns:p14="http://schemas.microsoft.com/office/powerpoint/2010/main" val="73348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keys actions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17638"/>
            <a:ext cx="723382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TABLE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Enrolled 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(20), 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(20), grade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(2),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KEY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sid,cid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FOREIGN KEY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REFERENCES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ON DELETE NO ACTION  )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sz="22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	</a:t>
            </a:r>
            <a:r>
              <a:rPr lang="en-US" sz="2400" dirty="0" err="1" smtClean="0">
                <a:solidFill>
                  <a:schemeClr val="tx2"/>
                </a:solidFill>
              </a:rPr>
              <a:t>vs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 smtClean="0"/>
          </a:p>
          <a:p>
            <a:pPr marL="400050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FOREIGN KEY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REFERENCES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ON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DELETE CASCADE);</a:t>
            </a:r>
          </a:p>
          <a:p>
            <a:pPr marL="400050" lvl="1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vs</a:t>
            </a:r>
            <a:endParaRPr lang="en-US" sz="2000" dirty="0" smtClean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FOREIGN KEY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REFERENCES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Students(</a:t>
            </a:r>
            <a:r>
              <a:rPr lang="en-US" sz="2000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ON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DELETE SET NULL);</a:t>
            </a:r>
            <a:r>
              <a:rPr lang="en-US" dirty="0" smtClean="0"/>
              <a:t>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75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General Constraints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152400" y="838200"/>
            <a:ext cx="3046750" cy="3698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Useful when more general ICs than keys are involved.</a:t>
            </a:r>
          </a:p>
          <a:p>
            <a:r>
              <a:rPr lang="en-US" sz="2400" dirty="0">
                <a:solidFill>
                  <a:schemeClr val="tx2"/>
                </a:solidFill>
              </a:rPr>
              <a:t>Can use queries to express constraint.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Checked </a:t>
            </a:r>
            <a:r>
              <a:rPr lang="en-US" sz="2400" dirty="0">
                <a:solidFill>
                  <a:schemeClr val="tx2"/>
                </a:solidFill>
              </a:rPr>
              <a:t>on insert or update.</a:t>
            </a:r>
          </a:p>
          <a:p>
            <a:r>
              <a:rPr lang="en-US" sz="2400" dirty="0">
                <a:solidFill>
                  <a:schemeClr val="tx2"/>
                </a:solidFill>
              </a:rPr>
              <a:t>Constraints can be named.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200400" y="877019"/>
            <a:ext cx="4953280" cy="2551981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TABLE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Sailors</a:t>
            </a:r>
            <a:endParaRPr lang="en-US" sz="20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( sid  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(10),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rating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age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REAL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(sid),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( rating &gt;= 1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AND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rating &lt;= 10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)) </a:t>
            </a:r>
            <a:endParaRPr lang="en-US" sz="20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198632" y="3538066"/>
            <a:ext cx="5261057" cy="31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TABLE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Reserves</a:t>
            </a:r>
            <a:endParaRPr lang="en-US" sz="20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( </a:t>
            </a:r>
            <a:r>
              <a:rPr lang="en-US" sz="20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(10),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bid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day  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DATE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bid,day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),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CONSTRAINT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noInterlakeRes</a:t>
            </a:r>
            <a:endParaRPr lang="en-US" sz="20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('Interlake'</a:t>
            </a:r>
            <a:r>
              <a:rPr lang="en-US" altLang="ja-JP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altLang="ja-JP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(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b.bname</a:t>
            </a:r>
            <a:endParaRPr lang="en-US" sz="20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Boats 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b</a:t>
            </a:r>
            <a:endParaRPr lang="en-US" sz="20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    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 smtClean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= bid</a:t>
            </a:r>
            <a:r>
              <a:rPr lang="en-US" sz="20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)))</a:t>
            </a:r>
          </a:p>
        </p:txBody>
      </p:sp>
      <p:sp>
        <p:nvSpPr>
          <p:cNvPr id="2" name="Bent Arrow 1"/>
          <p:cNvSpPr/>
          <p:nvPr/>
        </p:nvSpPr>
        <p:spPr>
          <a:xfrm flipH="1">
            <a:off x="6629400" y="4038600"/>
            <a:ext cx="1143000" cy="2209800"/>
          </a:xfrm>
          <a:prstGeom prst="bentArrow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5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/>
      <p:bldP spid="12" grpId="0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5731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Constraints Over Multiple Relations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470625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TABLE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Sailors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( sid 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(10),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rating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age  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REAL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  <a:endParaRPr lang="en-US" sz="20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(sid),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 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COUNT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Sailors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s)</a:t>
            </a:r>
            <a:endParaRPr lang="en-US" sz="2000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+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  (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COUNT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Boats b)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&lt; 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100 )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400800" y="1581150"/>
            <a:ext cx="2285883" cy="11977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Number of boats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plus number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sailors is &lt; 100 </a:t>
            </a:r>
          </a:p>
        </p:txBody>
      </p:sp>
    </p:spTree>
    <p:extLst>
      <p:ext uri="{BB962C8B-B14F-4D97-AF65-F5344CB8AC3E}">
        <p14:creationId xmlns:p14="http://schemas.microsoft.com/office/powerpoint/2010/main" val="205746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0" y="287116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Constraints Over Multiple Relations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8176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215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2590801" y="1390593"/>
            <a:ext cx="6248400" cy="2859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TABLE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Sailors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( sid 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sname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CHAR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(10),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rating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INTEGER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age  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REAL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PRIMARY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KEY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(sid),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( 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COUNT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Sailors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s)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+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  (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 COUNT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Boats b)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 &lt;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100 )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	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2400" y="1788325"/>
            <a:ext cx="3046750" cy="3698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Awkward and wrong!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Only checks sailors</a:t>
            </a:r>
            <a:r>
              <a:rPr lang="en-US" sz="2000" dirty="0" smtClean="0">
                <a:solidFill>
                  <a:schemeClr val="tx2"/>
                </a:solidFill>
              </a:rPr>
              <a:t>!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ASSERTION is the right solution; not associated with either table.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Unfortunately, not supported in many DBMS.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Triggers are another solution.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581399" y="4455325"/>
            <a:ext cx="5105401" cy="1793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CREATE ASSERTION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smallClub</a:t>
            </a: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CHECK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 (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S.sid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Sailors S)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+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B.bid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Boats B</a:t>
            </a: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 100 )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400800" y="1273940"/>
            <a:ext cx="2285883" cy="11977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Number of boats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plus number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sailors is &lt; 100 </a:t>
            </a:r>
          </a:p>
        </p:txBody>
      </p:sp>
    </p:spTree>
    <p:extLst>
      <p:ext uri="{BB962C8B-B14F-4D97-AF65-F5344CB8AC3E}">
        <p14:creationId xmlns:p14="http://schemas.microsoft.com/office/powerpoint/2010/main" val="242749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2" grpId="0" build="p"/>
      <p:bldP spid="13" grpId="0" build="allAtOnce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Other DDL Statements</a:t>
            </a:r>
          </a:p>
        </p:txBody>
      </p:sp>
      <p:sp>
        <p:nvSpPr>
          <p:cNvPr id="39938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Helvetica" charset="0"/>
                <a:ea typeface="ＭＳ Ｐゴシック" charset="0"/>
              </a:rPr>
              <a:t>Alter Table</a:t>
            </a:r>
          </a:p>
          <a:p>
            <a:pPr lvl="1"/>
            <a:r>
              <a:rPr lang="en-US" dirty="0">
                <a:latin typeface="Helvetica" charset="0"/>
                <a:ea typeface="ＭＳ Ｐゴシック" charset="0"/>
              </a:rPr>
              <a:t>use to add/remove columns, constraints, rename things …</a:t>
            </a:r>
          </a:p>
          <a:p>
            <a:r>
              <a:rPr lang="en-US" dirty="0">
                <a:latin typeface="Helvetica" charset="0"/>
                <a:ea typeface="ＭＳ Ｐゴシック" charset="0"/>
              </a:rPr>
              <a:t>Drop Table</a:t>
            </a:r>
          </a:p>
          <a:p>
            <a:pPr lvl="1"/>
            <a:r>
              <a:rPr lang="en-US" dirty="0">
                <a:latin typeface="Helvetica" charset="0"/>
                <a:ea typeface="ＭＳ Ｐゴシック" charset="0"/>
              </a:rPr>
              <a:t>Compare to “Delete * From Table</a:t>
            </a:r>
            <a:r>
              <a:rPr lang="en-US" dirty="0" smtClean="0">
                <a:latin typeface="Helvetica" charset="0"/>
                <a:ea typeface="ＭＳ Ｐゴシック" charset="0"/>
              </a:rPr>
              <a:t>” next</a:t>
            </a:r>
            <a:endParaRPr lang="en-US" dirty="0">
              <a:latin typeface="Helvetica" charset="0"/>
              <a:ea typeface="ＭＳ Ｐゴシック" charset="0"/>
            </a:endParaRPr>
          </a:p>
          <a:p>
            <a:r>
              <a:rPr lang="en-US" dirty="0">
                <a:latin typeface="Helvetica" charset="0"/>
                <a:ea typeface="ＭＳ Ｐゴシック" charset="0"/>
              </a:rPr>
              <a:t>Create/Drop View</a:t>
            </a:r>
          </a:p>
          <a:p>
            <a:r>
              <a:rPr lang="en-US" dirty="0">
                <a:latin typeface="Helvetica" charset="0"/>
                <a:ea typeface="ＭＳ Ｐゴシック" charset="0"/>
              </a:rPr>
              <a:t>Create/Drop Index</a:t>
            </a:r>
          </a:p>
          <a:p>
            <a:r>
              <a:rPr lang="en-US" dirty="0">
                <a:latin typeface="Helvetica" charset="0"/>
                <a:ea typeface="ＭＳ Ｐゴシック" charset="0"/>
              </a:rPr>
              <a:t>Grant/Revoke privileges </a:t>
            </a:r>
          </a:p>
          <a:p>
            <a:pPr lvl="1"/>
            <a:r>
              <a:rPr lang="en-US" dirty="0">
                <a:latin typeface="Helvetica" charset="0"/>
                <a:ea typeface="ＭＳ Ｐゴシック" charset="0"/>
              </a:rPr>
              <a:t>SQL has an authorization model for saying who can read/modify/delete etc. data and who can grant and revoke privileges!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33413" y="6453188"/>
            <a:ext cx="2895600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323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SQL: Modification Commands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14425"/>
            <a:ext cx="7848600" cy="4873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Deletion: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2732088" y="113665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DELETE FROM  &lt;relation&gt;</a:t>
            </a:r>
          </a:p>
          <a:p>
            <a:pPr>
              <a:defRPr/>
            </a:pPr>
            <a:r>
              <a:rPr lang="en-US">
                <a:cs typeface="+mn-cs"/>
              </a:rPr>
              <a:t>[WHERE  &lt;predicate&gt;]</a:t>
            </a: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1279525" y="1998663"/>
            <a:ext cx="510381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Example:  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1.   DELETE FROM account</a:t>
            </a:r>
          </a:p>
          <a:p>
            <a:pPr>
              <a:defRPr/>
            </a:pPr>
            <a:r>
              <a:rPr lang="en-US" dirty="0">
                <a:cs typeface="+mn-cs"/>
              </a:rPr>
              <a:t>     -- deletes all tuples in account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2.  DELETE FROM account</a:t>
            </a:r>
          </a:p>
          <a:p>
            <a:pPr>
              <a:defRPr/>
            </a:pPr>
            <a:r>
              <a:rPr lang="en-US" dirty="0">
                <a:cs typeface="+mn-cs"/>
              </a:rPr>
              <a:t>      WHERE </a:t>
            </a:r>
            <a:r>
              <a:rPr lang="en-US" dirty="0" err="1">
                <a:cs typeface="+mn-cs"/>
              </a:rPr>
              <a:t>bname</a:t>
            </a:r>
            <a:r>
              <a:rPr lang="en-US" dirty="0">
                <a:cs typeface="+mn-cs"/>
              </a:rPr>
              <a:t> IN (SELECT </a:t>
            </a:r>
            <a:r>
              <a:rPr lang="en-US" dirty="0" err="1">
                <a:cs typeface="+mn-cs"/>
              </a:rPr>
              <a:t>bname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                                       FROM   branch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                          WHERE </a:t>
            </a:r>
            <a:r>
              <a:rPr lang="en-US" dirty="0" err="1">
                <a:cs typeface="+mn-cs"/>
              </a:rPr>
              <a:t>bcity</a:t>
            </a:r>
            <a:r>
              <a:rPr lang="en-US" dirty="0">
                <a:cs typeface="+mn-cs"/>
              </a:rPr>
              <a:t> = </a:t>
            </a:r>
            <a:r>
              <a:rPr lang="ja-JP" altLang="en-US" dirty="0">
                <a:latin typeface="Arial"/>
                <a:cs typeface="+mn-cs"/>
              </a:rPr>
              <a:t>‘</a:t>
            </a:r>
            <a:r>
              <a:rPr lang="en-US" dirty="0" err="1">
                <a:cs typeface="+mn-cs"/>
              </a:rPr>
              <a:t>Bkln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r>
              <a:rPr lang="en-US" dirty="0">
                <a:cs typeface="+mn-cs"/>
              </a:rPr>
              <a:t>   -- deletes all accounts from Brooklyn branch</a:t>
            </a:r>
          </a:p>
        </p:txBody>
      </p:sp>
      <p:sp>
        <p:nvSpPr>
          <p:cNvPr id="41989" name="TextBox 1"/>
          <p:cNvSpPr txBox="1">
            <a:spLocks noChangeArrowheads="1"/>
          </p:cNvSpPr>
          <p:nvPr/>
        </p:nvSpPr>
        <p:spPr bwMode="auto">
          <a:xfrm>
            <a:off x="5541963" y="2116138"/>
            <a:ext cx="33893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dirty="0"/>
              <a:t>account( </a:t>
            </a:r>
            <a:r>
              <a:rPr lang="en-US" dirty="0" err="1"/>
              <a:t>bname</a:t>
            </a:r>
            <a:r>
              <a:rPr lang="en-US" dirty="0"/>
              <a:t>, </a:t>
            </a:r>
            <a:r>
              <a:rPr lang="en-US" dirty="0" err="1"/>
              <a:t>acct_no</a:t>
            </a:r>
            <a:r>
              <a:rPr lang="en-US" dirty="0"/>
              <a:t>, balance)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2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DELETE</a:t>
            </a:r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81025" y="1127125"/>
            <a:ext cx="7848600" cy="4876800"/>
          </a:xfrm>
          <a:noFill/>
        </p:spPr>
        <p:txBody>
          <a:bodyPr>
            <a:normAutofit fontScale="85000" lnSpcReduction="20000"/>
          </a:bodyPr>
          <a:lstStyle/>
          <a:p>
            <a:pPr>
              <a:tabLst>
                <a:tab pos="1370013" algn="l"/>
                <a:tab pos="3140075" algn="l"/>
              </a:tabLst>
            </a:pPr>
            <a:r>
              <a:rPr lang="en-US">
                <a:latin typeface="Arial" charset="0"/>
                <a:ea typeface="ＭＳ Ｐゴシック" charset="0"/>
              </a:rPr>
              <a:t>Delete the record of all accounts with balances below the average at the bank.</a:t>
            </a:r>
          </a:p>
          <a:p>
            <a:pPr>
              <a:buFont typeface="Wingdings" charset="0"/>
              <a:buNone/>
              <a:tabLst>
                <a:tab pos="1370013" algn="l"/>
                <a:tab pos="3140075" algn="l"/>
              </a:tabLst>
            </a:pPr>
            <a:r>
              <a:rPr lang="en-US">
                <a:latin typeface="Arial" charset="0"/>
                <a:ea typeface="ＭＳ Ｐゴシック" charset="0"/>
              </a:rPr>
              <a:t>		DELETE FROM a</a:t>
            </a:r>
            <a:r>
              <a:rPr lang="en-US" i="1">
                <a:latin typeface="Arial" charset="0"/>
                <a:ea typeface="ＭＳ Ｐゴシック" charset="0"/>
              </a:rPr>
              <a:t>ccount</a:t>
            </a:r>
            <a:br>
              <a:rPr lang="en-US" i="1">
                <a:latin typeface="Arial" charset="0"/>
                <a:ea typeface="ＭＳ Ｐゴシック" charset="0"/>
              </a:rPr>
            </a:br>
            <a:r>
              <a:rPr lang="en-US" i="1">
                <a:latin typeface="Arial" charset="0"/>
                <a:ea typeface="ＭＳ Ｐゴシック" charset="0"/>
              </a:rPr>
              <a:t>	</a:t>
            </a:r>
            <a:r>
              <a:rPr lang="en-US">
                <a:latin typeface="Arial" charset="0"/>
                <a:ea typeface="ＭＳ Ｐゴシック" charset="0"/>
              </a:rPr>
              <a:t>WHERE</a:t>
            </a:r>
            <a:r>
              <a:rPr lang="en-US" b="1">
                <a:latin typeface="Arial" charset="0"/>
                <a:ea typeface="ＭＳ Ｐゴシック" charset="0"/>
              </a:rPr>
              <a:t> </a:t>
            </a:r>
            <a:r>
              <a:rPr lang="en-US" i="1">
                <a:latin typeface="Arial" charset="0"/>
                <a:ea typeface="ＭＳ Ｐゴシック" charset="0"/>
              </a:rPr>
              <a:t>balance </a:t>
            </a:r>
            <a:r>
              <a:rPr lang="en-US">
                <a:latin typeface="Arial" charset="0"/>
                <a:ea typeface="ＭＳ Ｐゴシック" charset="0"/>
              </a:rPr>
              <a:t>&lt; (SELECT AVG(</a:t>
            </a:r>
            <a:r>
              <a:rPr lang="en-US" i="1">
                <a:latin typeface="Arial" charset="0"/>
                <a:ea typeface="ＭＳ Ｐゴシック" charset="0"/>
              </a:rPr>
              <a:t>balance)</a:t>
            </a:r>
            <a:br>
              <a:rPr lang="en-US" i="1">
                <a:latin typeface="Arial" charset="0"/>
                <a:ea typeface="ＭＳ Ｐゴシック" charset="0"/>
              </a:rPr>
            </a:br>
            <a:r>
              <a:rPr lang="en-US" i="1">
                <a:latin typeface="Arial" charset="0"/>
                <a:ea typeface="ＭＳ Ｐゴシック" charset="0"/>
              </a:rPr>
              <a:t>		     </a:t>
            </a:r>
            <a:r>
              <a:rPr lang="en-US" b="1">
                <a:latin typeface="Arial" charset="0"/>
                <a:ea typeface="ＭＳ Ｐゴシック" charset="0"/>
              </a:rPr>
              <a:t>        </a:t>
            </a:r>
            <a:r>
              <a:rPr lang="en-US">
                <a:latin typeface="Arial" charset="0"/>
                <a:ea typeface="ＭＳ Ｐゴシック" charset="0"/>
              </a:rPr>
              <a:t>FROM</a:t>
            </a:r>
            <a:r>
              <a:rPr lang="en-US" b="1">
                <a:latin typeface="Arial" charset="0"/>
                <a:ea typeface="ＭＳ Ｐゴシック" charset="0"/>
              </a:rPr>
              <a:t> </a:t>
            </a:r>
            <a:r>
              <a:rPr lang="en-US" i="1">
                <a:latin typeface="Arial" charset="0"/>
                <a:ea typeface="ＭＳ Ｐゴシック" charset="0"/>
              </a:rPr>
              <a:t>account)</a:t>
            </a:r>
            <a:endParaRPr lang="en-US">
              <a:latin typeface="Arial" charset="0"/>
              <a:ea typeface="ＭＳ Ｐゴシック" charset="0"/>
            </a:endParaRPr>
          </a:p>
          <a:p>
            <a:pPr lvl="1">
              <a:tabLst>
                <a:tab pos="1370013" algn="l"/>
                <a:tab pos="3140075" algn="l"/>
              </a:tabLst>
            </a:pPr>
            <a:endParaRPr lang="en-US">
              <a:latin typeface="Arial" charset="0"/>
              <a:ea typeface="ＭＳ Ｐゴシック" charset="0"/>
            </a:endParaRP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>
                <a:latin typeface="Arial" charset="0"/>
                <a:ea typeface="ＭＳ Ｐゴシック" charset="0"/>
              </a:rPr>
              <a:t>Problem:  as we delete tuples from </a:t>
            </a:r>
            <a:r>
              <a:rPr lang="en-US" i="1">
                <a:latin typeface="Arial" charset="0"/>
                <a:ea typeface="ＭＳ Ｐゴシック" charset="0"/>
              </a:rPr>
              <a:t>deposit,</a:t>
            </a:r>
            <a:r>
              <a:rPr lang="en-US">
                <a:latin typeface="Arial" charset="0"/>
                <a:ea typeface="ＭＳ Ｐゴシック" charset="0"/>
              </a:rPr>
              <a:t> the average balance changes</a:t>
            </a: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>
                <a:latin typeface="Arial" charset="0"/>
                <a:ea typeface="ＭＳ Ｐゴシック" charset="0"/>
              </a:rPr>
              <a:t>Solution used in SQL:</a:t>
            </a: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>
                <a:latin typeface="Arial" charset="0"/>
                <a:ea typeface="ＭＳ Ｐゴシック" charset="0"/>
              </a:rPr>
              <a:t>1.	First, compute </a:t>
            </a:r>
            <a:r>
              <a:rPr lang="en-US" b="1">
                <a:latin typeface="Arial" charset="0"/>
                <a:ea typeface="ＭＳ Ｐゴシック" charset="0"/>
              </a:rPr>
              <a:t>avg</a:t>
            </a:r>
            <a:r>
              <a:rPr lang="en-US">
                <a:latin typeface="Arial" charset="0"/>
                <a:ea typeface="ＭＳ Ｐゴシック" charset="0"/>
              </a:rPr>
              <a:t> balance and find all tuples to delete</a:t>
            </a: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>
                <a:latin typeface="Arial" charset="0"/>
                <a:ea typeface="ＭＳ Ｐゴシック" charset="0"/>
              </a:rPr>
              <a:t>2.	Next, delete all tuples found above (without recomputing </a:t>
            </a:r>
            <a:r>
              <a:rPr lang="en-US" b="1">
                <a:latin typeface="Arial" charset="0"/>
                <a:ea typeface="ＭＳ Ｐゴシック" charset="0"/>
              </a:rPr>
              <a:t>avg</a:t>
            </a:r>
            <a:r>
              <a:rPr lang="en-US">
                <a:latin typeface="Arial" charset="0"/>
                <a:ea typeface="ＭＳ Ｐゴシック" charset="0"/>
              </a:rPr>
              <a:t> or retesting the tuples)</a:t>
            </a:r>
          </a:p>
        </p:txBody>
      </p:sp>
    </p:spTree>
    <p:extLst>
      <p:ext uri="{BB962C8B-B14F-4D97-AF65-F5344CB8AC3E}">
        <p14:creationId xmlns:p14="http://schemas.microsoft.com/office/powerpoint/2010/main" val="2262995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47625"/>
            <a:ext cx="8077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>
                <a:cs typeface="+mj-cs"/>
              </a:rPr>
              <a:t>SQL: Modification Commands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089025"/>
            <a:ext cx="7848600" cy="169703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Insertion:       INSERT INTO &lt;relation&gt; values (.., .., ...)</a:t>
            </a:r>
          </a:p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        or           INSERT INTO &lt;relation&gt;(att1, .., attn)</a:t>
            </a:r>
          </a:p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                                               values( ..., ..., ...)</a:t>
            </a:r>
          </a:p>
          <a:p>
            <a:pPr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       or            INSERT INTO &lt;relation&gt; &lt;query expression&gt;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628650" y="2698750"/>
            <a:ext cx="69611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Examples: 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       INSERT INTO account VALUES (</a:t>
            </a:r>
            <a:r>
              <a:rPr lang="ja-JP" altLang="en-US" dirty="0">
                <a:latin typeface="Arial"/>
                <a:cs typeface="+mn-cs"/>
              </a:rPr>
              <a:t>‘</a:t>
            </a:r>
            <a:r>
              <a:rPr lang="en-US" dirty="0">
                <a:cs typeface="+mn-cs"/>
              </a:rPr>
              <a:t>Perry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, A-768, 1200)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or  INSERT INTO account( </a:t>
            </a:r>
            <a:r>
              <a:rPr lang="en-US" dirty="0" err="1">
                <a:cs typeface="+mn-cs"/>
              </a:rPr>
              <a:t>bname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acct_no</a:t>
            </a:r>
            <a:r>
              <a:rPr lang="en-US" dirty="0">
                <a:cs typeface="+mn-cs"/>
              </a:rPr>
              <a:t>, balance) 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                   VALUES (</a:t>
            </a:r>
            <a:r>
              <a:rPr lang="ja-JP" altLang="en-US" dirty="0">
                <a:latin typeface="Arial"/>
                <a:cs typeface="+mn-cs"/>
              </a:rPr>
              <a:t>‘</a:t>
            </a:r>
            <a:r>
              <a:rPr lang="en-US" dirty="0">
                <a:cs typeface="+mn-cs"/>
              </a:rPr>
              <a:t>Perry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, A-768, 1200)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2677" name="Text Box 5"/>
          <p:cNvSpPr txBox="1">
            <a:spLocks noChangeArrowheads="1"/>
          </p:cNvSpPr>
          <p:nvPr/>
        </p:nvSpPr>
        <p:spPr bwMode="auto">
          <a:xfrm>
            <a:off x="1258888" y="4467225"/>
            <a:ext cx="41021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INSERT INTO account 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SELECT    </a:t>
            </a:r>
            <a:r>
              <a:rPr lang="en-US" dirty="0" err="1">
                <a:cs typeface="+mn-cs"/>
              </a:rPr>
              <a:t>bname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lno</a:t>
            </a:r>
            <a:r>
              <a:rPr lang="en-US" dirty="0">
                <a:cs typeface="+mn-cs"/>
              </a:rPr>
              <a:t>, 200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FROM       loan</a:t>
            </a:r>
          </a:p>
          <a:p>
            <a:pPr>
              <a:defRPr/>
            </a:pPr>
            <a:r>
              <a:rPr lang="en-US" dirty="0">
                <a:cs typeface="+mn-cs"/>
              </a:rPr>
              <a:t>             WHERE    </a:t>
            </a:r>
            <a:r>
              <a:rPr lang="en-US" dirty="0" err="1">
                <a:cs typeface="+mn-cs"/>
              </a:rPr>
              <a:t>bname</a:t>
            </a:r>
            <a:r>
              <a:rPr lang="en-US" dirty="0">
                <a:cs typeface="+mn-cs"/>
              </a:rPr>
              <a:t> = </a:t>
            </a:r>
            <a:r>
              <a:rPr lang="ja-JP" altLang="en-US" dirty="0">
                <a:latin typeface="Arial"/>
                <a:cs typeface="+mn-cs"/>
              </a:rPr>
              <a:t>‘</a:t>
            </a:r>
            <a:r>
              <a:rPr lang="en-US" dirty="0">
                <a:cs typeface="+mn-cs"/>
              </a:rPr>
              <a:t>Kenmore</a:t>
            </a:r>
            <a:r>
              <a:rPr lang="ja-JP" altLang="en-US" dirty="0">
                <a:latin typeface="Arial"/>
                <a:cs typeface="+mn-cs"/>
              </a:rPr>
              <a:t>’</a:t>
            </a:r>
            <a:endParaRPr lang="en-US" dirty="0">
              <a:cs typeface="+mn-cs"/>
            </a:endParaRPr>
          </a:p>
        </p:txBody>
      </p:sp>
      <p:sp>
        <p:nvSpPr>
          <p:cNvPr id="412678" name="Text Box 6"/>
          <p:cNvSpPr txBox="1">
            <a:spLocks noChangeArrowheads="1"/>
          </p:cNvSpPr>
          <p:nvPr/>
        </p:nvSpPr>
        <p:spPr bwMode="auto">
          <a:xfrm>
            <a:off x="1238250" y="5748338"/>
            <a:ext cx="6778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gives free $200 savings account for each loan holder at Kenmore</a:t>
            </a:r>
          </a:p>
        </p:txBody>
      </p:sp>
      <p:sp>
        <p:nvSpPr>
          <p:cNvPr id="412685" name="Text Box 13"/>
          <p:cNvSpPr txBox="1">
            <a:spLocks noChangeArrowheads="1"/>
          </p:cNvSpPr>
          <p:nvPr/>
        </p:nvSpPr>
        <p:spPr bwMode="auto">
          <a:xfrm>
            <a:off x="4357688" y="7027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l-GR">
              <a:cs typeface="+mn-cs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541963" y="2521048"/>
            <a:ext cx="33893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 dirty="0"/>
              <a:t>account( </a:t>
            </a:r>
            <a:r>
              <a:rPr lang="en-US" dirty="0" err="1"/>
              <a:t>bname</a:t>
            </a:r>
            <a:r>
              <a:rPr lang="en-US" dirty="0"/>
              <a:t>, </a:t>
            </a:r>
            <a:r>
              <a:rPr lang="en-US" dirty="0" err="1"/>
              <a:t>acct_no</a:t>
            </a:r>
            <a:r>
              <a:rPr lang="en-US" dirty="0"/>
              <a:t>, balance)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9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548293"/>
            <a:ext cx="8229600" cy="769441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SQL: THE query language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Developed @IBM Research in the 1970s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System R project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Vs. Berkeley’s </a:t>
            </a:r>
            <a:r>
              <a:rPr lang="en-US" sz="1800" dirty="0" err="1">
                <a:solidFill>
                  <a:schemeClr val="tx2"/>
                </a:solidFill>
              </a:rPr>
              <a:t>Quel</a:t>
            </a:r>
            <a:r>
              <a:rPr lang="en-US" sz="1800" dirty="0">
                <a:solidFill>
                  <a:schemeClr val="tx2"/>
                </a:solidFill>
              </a:rPr>
              <a:t> language (Ingres project)</a:t>
            </a:r>
          </a:p>
          <a:p>
            <a:r>
              <a:rPr lang="en-US" sz="2000" dirty="0">
                <a:solidFill>
                  <a:schemeClr val="tx2"/>
                </a:solidFill>
              </a:rPr>
              <a:t>Commercialized/Popularized in the 1980s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IBM beaten to market by a startup called Oracle</a:t>
            </a:r>
          </a:p>
          <a:p>
            <a:r>
              <a:rPr lang="en-US" sz="2000" dirty="0">
                <a:solidFill>
                  <a:schemeClr val="tx2"/>
                </a:solidFill>
              </a:rPr>
              <a:t>Questioned repeatedly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90’s: OO-DBMS (OQL, etc.)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2000’s: XML (</a:t>
            </a:r>
            <a:r>
              <a:rPr lang="en-US" sz="1800" dirty="0" smtClean="0">
                <a:solidFill>
                  <a:schemeClr val="tx2"/>
                </a:solidFill>
              </a:rPr>
              <a:t>XQuery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Xpath</a:t>
            </a:r>
            <a:r>
              <a:rPr lang="en-US" sz="1800" dirty="0">
                <a:solidFill>
                  <a:schemeClr val="tx2"/>
                </a:solidFill>
              </a:rPr>
              <a:t>, XSLT)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2010’s: NoSQL &amp; MapReduce</a:t>
            </a:r>
          </a:p>
          <a:p>
            <a:r>
              <a:rPr lang="en-US" sz="2000" dirty="0">
                <a:solidFill>
                  <a:schemeClr val="tx2"/>
                </a:solidFill>
              </a:rPr>
              <a:t>SQL keeps re-emerging as the standard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Even Hadoop, Spark etc. see lots of SQL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May not be perfect, but it is useful</a:t>
            </a:r>
          </a:p>
        </p:txBody>
      </p:sp>
    </p:spTree>
    <p:extLst>
      <p:ext uri="{BB962C8B-B14F-4D97-AF65-F5344CB8AC3E}">
        <p14:creationId xmlns:p14="http://schemas.microsoft.com/office/powerpoint/2010/main" val="35023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0"/>
            <a:ext cx="8077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>
                <a:cs typeface="+mj-cs"/>
              </a:rPr>
              <a:t>SQL: Modification Commands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14425"/>
            <a:ext cx="7848600" cy="1422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5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Update:       UPDATE &lt;relation&gt;</a:t>
            </a:r>
          </a:p>
          <a:p>
            <a:pPr>
              <a:lnSpc>
                <a:spcPct val="85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                   SET      &lt;attribute&gt; = &lt;expression&gt;</a:t>
            </a:r>
          </a:p>
          <a:p>
            <a:pPr>
              <a:lnSpc>
                <a:spcPct val="85000"/>
              </a:lnSpc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                      WHERE  &lt;predicate&gt;</a:t>
            </a: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701675" y="2578100"/>
            <a:ext cx="47371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Ex.          UPDATE  account</a:t>
            </a:r>
          </a:p>
          <a:p>
            <a:pPr>
              <a:defRPr/>
            </a:pPr>
            <a:r>
              <a:rPr lang="en-US">
                <a:cs typeface="+mn-cs"/>
              </a:rPr>
              <a:t>                SET         balance = balance * 1.06</a:t>
            </a:r>
          </a:p>
          <a:p>
            <a:pPr>
              <a:defRPr/>
            </a:pPr>
            <a:r>
              <a:rPr lang="en-US">
                <a:cs typeface="+mn-cs"/>
              </a:rPr>
              <a:t>                WHERE   balance &gt; 10000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               UPDATE account</a:t>
            </a:r>
          </a:p>
          <a:p>
            <a:pPr>
              <a:defRPr/>
            </a:pPr>
            <a:r>
              <a:rPr lang="en-US">
                <a:cs typeface="+mn-cs"/>
              </a:rPr>
              <a:t>                SET         balance = balance * 1.05</a:t>
            </a:r>
          </a:p>
          <a:p>
            <a:pPr>
              <a:defRPr/>
            </a:pPr>
            <a:r>
              <a:rPr lang="en-US">
                <a:cs typeface="+mn-cs"/>
              </a:rPr>
              <a:t>                WHERE   balance &lt;= 10000 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590550" y="4710113"/>
            <a:ext cx="78549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Alternative:        UPDATE account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        SET        balance = 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                       (CASE    </a:t>
            </a:r>
          </a:p>
          <a:p>
            <a:pPr>
              <a:defRPr/>
            </a:pPr>
            <a:r>
              <a:rPr lang="en-US">
                <a:cs typeface="+mn-cs"/>
              </a:rPr>
              <a:t>			    WHEN balance &lt;= 10000 THEN balance*1.05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                             ELSE  balance*1.06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                          END)</a:t>
            </a:r>
          </a:p>
        </p:txBody>
      </p:sp>
    </p:spTree>
    <p:extLst>
      <p:ext uri="{BB962C8B-B14F-4D97-AF65-F5344CB8AC3E}">
        <p14:creationId xmlns:p14="http://schemas.microsoft.com/office/powerpoint/2010/main" val="894247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410201" y="1522240"/>
            <a:ext cx="2425835" cy="23083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Source Sans Pro Light" pitchFamily="34" charset="0"/>
              </a:rPr>
              <a:t>Single Relation Queries</a:t>
            </a:r>
            <a:endParaRPr lang="en-US" sz="4800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1076" y="1642176"/>
            <a:ext cx="403628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Single Relation Queries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444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05708" y="369593"/>
            <a:ext cx="8686800" cy="646331"/>
          </a:xfr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SQL DML 1: Basic Single-Table Queries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526540" y="2228878"/>
            <a:ext cx="7633720" cy="2519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DISTINCT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expression list&gt;</a:t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&lt;single table&gt;</a:t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&lt;predicate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list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1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Basic Single-Table Queries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[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DISTINCT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&lt;column expression list&gt;</a:t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&lt;single table&gt;</a:t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[GROUP BY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[HAVING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[ORDER BY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&lt;column list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Simplest version is straightforward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Produce all tuples in the table that satisfy the predicate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Output the expressions in the SELECT list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Expression can be a column reference, or an arithmetic expression over column </a:t>
            </a:r>
            <a:r>
              <a:rPr lang="en-US" sz="1800" dirty="0" smtClean="0">
                <a:solidFill>
                  <a:schemeClr val="tx2"/>
                </a:solidFill>
              </a:rPr>
              <a:t>refs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6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Basic Single-Table Queries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’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Simplest version is straightforward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Produce all tuples in the table that satisfy the predicate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Output the expressions in the SELECT list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Expression can be a column reference, or an arithmetic expression over column </a:t>
            </a:r>
            <a:r>
              <a:rPr lang="en-US" sz="1800" dirty="0" smtClean="0">
                <a:solidFill>
                  <a:schemeClr val="tx2"/>
                </a:solidFill>
              </a:rPr>
              <a:t>refs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Basic Single-Table Queries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DISTINCT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’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DISTINCT </a:t>
            </a:r>
            <a:r>
              <a:rPr lang="en-US" sz="2000" dirty="0">
                <a:solidFill>
                  <a:schemeClr val="tx2"/>
                </a:solidFill>
              </a:rPr>
              <a:t>flag specifies removal of duplicates before output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36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ORDER BY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DISTINCT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S.age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*2 as a2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’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a2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ORDER BY clause specifies output to be sorted</a:t>
            </a:r>
          </a:p>
          <a:p>
            <a:pPr lvl="1"/>
            <a:r>
              <a:rPr lang="en-US" sz="1800" b="1" dirty="0" smtClean="0">
                <a:solidFill>
                  <a:schemeClr val="tx2"/>
                </a:solidFill>
              </a:rPr>
              <a:t>Lexicographic </a:t>
            </a:r>
            <a:r>
              <a:rPr lang="en-US" sz="1800" dirty="0" smtClean="0">
                <a:solidFill>
                  <a:schemeClr val="tx2"/>
                </a:solidFill>
              </a:rPr>
              <a:t>ordering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Obviously must refer to columns in the output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Note the AS clause for naming output columns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1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ORDER BY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DISTINCT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’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DESC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S.name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ASC;</a:t>
            </a:r>
            <a:endParaRPr lang="en-US" sz="2000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Ascending order by default, but can be </a:t>
            </a:r>
            <a:r>
              <a:rPr lang="en-US" sz="2000" dirty="0" smtClean="0">
                <a:solidFill>
                  <a:schemeClr val="tx2"/>
                </a:solidFill>
              </a:rPr>
              <a:t>overridden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DESC flag for descending, ASC for ascending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Can mix and match, lexicographically</a:t>
            </a:r>
          </a:p>
        </p:txBody>
      </p:sp>
    </p:spTree>
    <p:extLst>
      <p:ext uri="{BB962C8B-B14F-4D97-AF65-F5344CB8AC3E}">
        <p14:creationId xmlns:p14="http://schemas.microsoft.com/office/powerpoint/2010/main" val="23207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Aggregates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’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Before producing output, compute a summary (a.k.a. an aggregate) of some arithmetic expression</a:t>
            </a:r>
          </a:p>
          <a:p>
            <a:r>
              <a:rPr lang="en-US" sz="2000" dirty="0">
                <a:solidFill>
                  <a:schemeClr val="tx2"/>
                </a:solidFill>
              </a:rPr>
              <a:t>Produces 1 row of output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with one column in this case</a:t>
            </a:r>
          </a:p>
          <a:p>
            <a:r>
              <a:rPr lang="en-US" sz="2000" dirty="0">
                <a:solidFill>
                  <a:schemeClr val="tx2"/>
                </a:solidFill>
              </a:rPr>
              <a:t>Other aggregates: SUM, COUNT, MAX, MIN</a:t>
            </a:r>
          </a:p>
          <a:p>
            <a:r>
              <a:rPr lang="en-US" sz="2000" dirty="0">
                <a:solidFill>
                  <a:schemeClr val="tx2"/>
                </a:solidFill>
              </a:rPr>
              <a:t>Note: can use DISTINCT inside the </a:t>
            </a:r>
            <a:r>
              <a:rPr lang="en-US" sz="2000" dirty="0" err="1">
                <a:solidFill>
                  <a:schemeClr val="tx2"/>
                </a:solidFill>
              </a:rPr>
              <a:t>agg</a:t>
            </a:r>
            <a:r>
              <a:rPr lang="en-US" sz="2000" dirty="0">
                <a:solidFill>
                  <a:schemeClr val="tx2"/>
                </a:solidFill>
              </a:rPr>
              <a:t> function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SELECT COUNT(DISTINCT </a:t>
            </a:r>
            <a:r>
              <a:rPr lang="en-US" sz="1800" dirty="0" err="1">
                <a:solidFill>
                  <a:schemeClr val="tx2"/>
                </a:solidFill>
              </a:rPr>
              <a:t>S.name</a:t>
            </a:r>
            <a:r>
              <a:rPr lang="en-US" sz="1800" dirty="0">
                <a:solidFill>
                  <a:schemeClr val="tx2"/>
                </a:solidFill>
              </a:rPr>
              <a:t>) FROM Students 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vs. SELECT DISTINCT COUNT (</a:t>
            </a:r>
            <a:r>
              <a:rPr lang="en-US" sz="1800" dirty="0" err="1">
                <a:solidFill>
                  <a:schemeClr val="tx2"/>
                </a:solidFill>
              </a:rPr>
              <a:t>S.name</a:t>
            </a:r>
            <a:r>
              <a:rPr lang="en-US" sz="1800" dirty="0">
                <a:solidFill>
                  <a:schemeClr val="tx2"/>
                </a:solidFill>
              </a:rPr>
              <a:t>) FROM Students S;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7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DELETE</a:t>
            </a:r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127125"/>
            <a:ext cx="8889577" cy="4876800"/>
          </a:xfrm>
          <a:noFill/>
        </p:spPr>
        <p:txBody>
          <a:bodyPr>
            <a:normAutofit/>
          </a:bodyPr>
          <a:lstStyle/>
          <a:p>
            <a:pPr>
              <a:tabLst>
                <a:tab pos="1370013" algn="l"/>
                <a:tab pos="3140075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Delete the record of all accounts with balances below the average at the bank.</a:t>
            </a:r>
          </a:p>
          <a:p>
            <a:pPr>
              <a:buFont typeface="Wingdings" charset="0"/>
              <a:buNone/>
              <a:tabLst>
                <a:tab pos="1370013" algn="l"/>
                <a:tab pos="3140075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		DELETE FROM a</a:t>
            </a:r>
            <a:r>
              <a:rPr lang="en-US" i="1" dirty="0">
                <a:latin typeface="Arial" charset="0"/>
                <a:ea typeface="ＭＳ Ｐゴシック" charset="0"/>
              </a:rPr>
              <a:t>ccount</a:t>
            </a:r>
            <a:br>
              <a:rPr lang="en-US" i="1" dirty="0">
                <a:latin typeface="Arial" charset="0"/>
                <a:ea typeface="ＭＳ Ｐゴシック" charset="0"/>
              </a:rPr>
            </a:br>
            <a:r>
              <a:rPr lang="en-US" i="1" dirty="0">
                <a:latin typeface="Arial" charset="0"/>
                <a:ea typeface="ＭＳ Ｐゴシック" charset="0"/>
              </a:rPr>
              <a:t>	</a:t>
            </a:r>
            <a:r>
              <a:rPr lang="en-US" dirty="0">
                <a:latin typeface="Arial" charset="0"/>
                <a:ea typeface="ＭＳ Ｐゴシック" charset="0"/>
              </a:rPr>
              <a:t>WHERE</a:t>
            </a:r>
            <a:r>
              <a:rPr lang="en-US" b="1" dirty="0">
                <a:latin typeface="Arial" charset="0"/>
                <a:ea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</a:rPr>
              <a:t>balance </a:t>
            </a:r>
            <a:r>
              <a:rPr lang="en-US" dirty="0">
                <a:latin typeface="Arial" charset="0"/>
                <a:ea typeface="ＭＳ Ｐゴシック" charset="0"/>
              </a:rPr>
              <a:t>&lt; (</a:t>
            </a:r>
            <a:r>
              <a:rPr lang="en-US" dirty="0" smtClean="0">
                <a:latin typeface="Arial" charset="0"/>
                <a:ea typeface="ＭＳ Ｐゴシック" charset="0"/>
              </a:rPr>
              <a:t>SELECT AVG</a:t>
            </a:r>
            <a:r>
              <a:rPr lang="en-US" dirty="0">
                <a:latin typeface="Arial" charset="0"/>
                <a:ea typeface="ＭＳ Ｐゴシック" charset="0"/>
              </a:rPr>
              <a:t>(</a:t>
            </a:r>
            <a:r>
              <a:rPr lang="en-US" i="1" dirty="0">
                <a:latin typeface="Arial" charset="0"/>
                <a:ea typeface="ＭＳ Ｐゴシック" charset="0"/>
              </a:rPr>
              <a:t>balance)</a:t>
            </a:r>
            <a:br>
              <a:rPr lang="en-US" i="1" dirty="0">
                <a:latin typeface="Arial" charset="0"/>
                <a:ea typeface="ＭＳ Ｐゴシック" charset="0"/>
              </a:rPr>
            </a:br>
            <a:r>
              <a:rPr lang="en-US" i="1" dirty="0">
                <a:latin typeface="Arial" charset="0"/>
                <a:ea typeface="ＭＳ Ｐゴシック" charset="0"/>
              </a:rPr>
              <a:t>		     </a:t>
            </a:r>
            <a:r>
              <a:rPr lang="en-US" b="1" dirty="0">
                <a:latin typeface="Arial" charset="0"/>
                <a:ea typeface="ＭＳ Ｐゴシック" charset="0"/>
              </a:rPr>
              <a:t>        </a:t>
            </a:r>
            <a:r>
              <a:rPr lang="en-US" dirty="0">
                <a:latin typeface="Arial" charset="0"/>
                <a:ea typeface="ＭＳ Ｐゴシック" charset="0"/>
              </a:rPr>
              <a:t>FROM</a:t>
            </a:r>
            <a:r>
              <a:rPr lang="en-US" b="1" dirty="0">
                <a:latin typeface="Arial" charset="0"/>
                <a:ea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</a:rPr>
              <a:t>account)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Problem:  as we delete tuples from </a:t>
            </a:r>
            <a:r>
              <a:rPr lang="en-US" i="1" dirty="0">
                <a:latin typeface="Arial" charset="0"/>
                <a:ea typeface="ＭＳ Ｐゴシック" charset="0"/>
              </a:rPr>
              <a:t>deposit,</a:t>
            </a:r>
            <a:r>
              <a:rPr lang="en-US" dirty="0">
                <a:latin typeface="Arial" charset="0"/>
                <a:ea typeface="ＭＳ Ｐゴシック" charset="0"/>
              </a:rPr>
              <a:t> the average balance </a:t>
            </a:r>
            <a:r>
              <a:rPr lang="en-US" dirty="0" smtClean="0">
                <a:latin typeface="Arial" charset="0"/>
                <a:ea typeface="ＭＳ Ｐゴシック" charset="0"/>
              </a:rPr>
              <a:t>changes</a:t>
            </a:r>
          </a:p>
          <a:p>
            <a:pPr marL="457200" lvl="1" indent="0">
              <a:buNone/>
              <a:tabLst>
                <a:tab pos="1370013" algn="l"/>
                <a:tab pos="3140075" algn="l"/>
              </a:tabLst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6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SQL Pros and Cons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Declarative!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Say </a:t>
            </a:r>
            <a:r>
              <a:rPr lang="en-US" sz="1800" b="1" dirty="0">
                <a:solidFill>
                  <a:schemeClr val="tx2"/>
                </a:solidFill>
              </a:rPr>
              <a:t>what</a:t>
            </a:r>
            <a:r>
              <a:rPr lang="en-US" sz="1800" dirty="0">
                <a:solidFill>
                  <a:schemeClr val="tx2"/>
                </a:solidFill>
              </a:rPr>
              <a:t> you want, not </a:t>
            </a:r>
            <a:r>
              <a:rPr lang="en-US" sz="1800" b="1" dirty="0">
                <a:solidFill>
                  <a:schemeClr val="tx2"/>
                </a:solidFill>
              </a:rPr>
              <a:t>how</a:t>
            </a:r>
            <a:r>
              <a:rPr lang="en-US" sz="1800" dirty="0">
                <a:solidFill>
                  <a:schemeClr val="tx2"/>
                </a:solidFill>
              </a:rPr>
              <a:t> to get it</a:t>
            </a:r>
          </a:p>
          <a:p>
            <a:r>
              <a:rPr lang="en-US" sz="2000" dirty="0">
                <a:solidFill>
                  <a:schemeClr val="tx2"/>
                </a:solidFill>
              </a:rPr>
              <a:t>Implemented widely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With varying levels of efficiency, completeness</a:t>
            </a:r>
          </a:p>
          <a:p>
            <a:r>
              <a:rPr lang="en-US" sz="2000" dirty="0">
                <a:solidFill>
                  <a:schemeClr val="tx2"/>
                </a:solidFill>
              </a:rPr>
              <a:t>Constrained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Core SQL is not </a:t>
            </a:r>
            <a:r>
              <a:rPr lang="en-US" sz="1800" dirty="0">
                <a:solidFill>
                  <a:schemeClr val="tx2"/>
                </a:solidFill>
              </a:rPr>
              <a:t>a Turing-complete </a:t>
            </a:r>
            <a:r>
              <a:rPr lang="en-US" sz="1800" dirty="0" smtClean="0">
                <a:solidFill>
                  <a:schemeClr val="tx2"/>
                </a:solidFill>
              </a:rPr>
              <a:t>language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Extensions make it Turing complete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General-purpose and feature-rich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many years of added features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extensible: callouts to other languages, data sources</a:t>
            </a:r>
          </a:p>
        </p:txBody>
      </p:sp>
    </p:spTree>
    <p:extLst>
      <p:ext uri="{BB962C8B-B14F-4D97-AF65-F5344CB8AC3E}">
        <p14:creationId xmlns:p14="http://schemas.microsoft.com/office/powerpoint/2010/main" val="161843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tabLst>
                <a:tab pos="1370013" algn="l"/>
                <a:tab pos="3140075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Solution used in SQL:</a:t>
            </a: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1.	First, compute </a:t>
            </a:r>
            <a:r>
              <a:rPr lang="en-US" b="1" dirty="0" err="1">
                <a:latin typeface="Arial" charset="0"/>
                <a:ea typeface="ＭＳ Ｐゴシック" charset="0"/>
              </a:rPr>
              <a:t>avg</a:t>
            </a:r>
            <a:r>
              <a:rPr lang="en-US" dirty="0">
                <a:latin typeface="Arial" charset="0"/>
                <a:ea typeface="ＭＳ Ｐゴシック" charset="0"/>
              </a:rPr>
              <a:t> balance and find all tuples to delete</a:t>
            </a:r>
          </a:p>
          <a:p>
            <a:pPr lvl="1">
              <a:tabLst>
                <a:tab pos="1370013" algn="l"/>
                <a:tab pos="3140075" algn="l"/>
              </a:tabLst>
            </a:pPr>
            <a:r>
              <a:rPr lang="en-US" dirty="0">
                <a:latin typeface="Arial" charset="0"/>
                <a:ea typeface="ＭＳ Ｐゴシック" charset="0"/>
              </a:rPr>
              <a:t>2.	Next, delete all tuples found above (without </a:t>
            </a:r>
            <a:r>
              <a:rPr lang="en-US" dirty="0" err="1">
                <a:latin typeface="Arial" charset="0"/>
                <a:ea typeface="ＭＳ Ｐゴシック" charset="0"/>
              </a:rPr>
              <a:t>recomputing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b="1" dirty="0" err="1">
                <a:latin typeface="Arial" charset="0"/>
                <a:ea typeface="ＭＳ Ｐゴシック" charset="0"/>
              </a:rPr>
              <a:t>avg</a:t>
            </a:r>
            <a:r>
              <a:rPr lang="en-US" dirty="0">
                <a:latin typeface="Arial" charset="0"/>
                <a:ea typeface="ＭＳ Ｐゴシック" charset="0"/>
              </a:rPr>
              <a:t> or retesting the tuples)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41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771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GROUP BY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86993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22870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[DISTINCT]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[WHERE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[HAVING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[ORDER BY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Partition table into groups with same GROUP BY column values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Can group by a list of columns</a:t>
            </a:r>
          </a:p>
          <a:p>
            <a:r>
              <a:rPr lang="en-US" sz="2000" dirty="0">
                <a:solidFill>
                  <a:schemeClr val="tx2"/>
                </a:solidFill>
              </a:rPr>
              <a:t>Produce an aggregate result per group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Cardinality of output = # of distinct group values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Note: can put grouping columns in SELECT list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For aggregate queries, SELECT list can contain </a:t>
            </a:r>
            <a:r>
              <a:rPr lang="en-US" sz="1800" dirty="0" err="1">
                <a:solidFill>
                  <a:schemeClr val="tx2"/>
                </a:solidFill>
              </a:rPr>
              <a:t>aggs</a:t>
            </a:r>
            <a:r>
              <a:rPr lang="en-US" sz="1800" dirty="0">
                <a:solidFill>
                  <a:schemeClr val="tx2"/>
                </a:solidFill>
              </a:rPr>
              <a:t> and GROUP BY columns only!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What would it mean if we said SELECT </a:t>
            </a:r>
            <a:r>
              <a:rPr lang="en-US" sz="1800" dirty="0" err="1">
                <a:solidFill>
                  <a:schemeClr val="tx2"/>
                </a:solidFill>
              </a:rPr>
              <a:t>S.name</a:t>
            </a:r>
            <a:r>
              <a:rPr lang="en-US" sz="1800" dirty="0">
                <a:solidFill>
                  <a:schemeClr val="tx2"/>
                </a:solidFill>
              </a:rPr>
              <a:t>, AVG(</a:t>
            </a:r>
            <a:r>
              <a:rPr lang="en-US" sz="1800" dirty="0" err="1">
                <a:solidFill>
                  <a:schemeClr val="tx2"/>
                </a:solidFill>
              </a:rPr>
              <a:t>S.gpa</a:t>
            </a:r>
            <a:r>
              <a:rPr lang="en-US" sz="1800" dirty="0">
                <a:solidFill>
                  <a:schemeClr val="tx2"/>
                </a:solidFill>
              </a:rPr>
              <a:t>) above??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5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HAVING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[DISTINCT]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[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WHERE 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&lt;predicate&gt;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5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[ORDER BY 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&lt;column list&gt;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]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The HAVING predicate is applied after grouping and aggregation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Hence can contain anything that could go in the SELECT list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That is, </a:t>
            </a:r>
            <a:r>
              <a:rPr lang="en-US" sz="1800" dirty="0" err="1">
                <a:solidFill>
                  <a:schemeClr val="tx2"/>
                </a:solidFill>
              </a:rPr>
              <a:t>aggs</a:t>
            </a:r>
            <a:r>
              <a:rPr lang="en-US" sz="1800" dirty="0">
                <a:solidFill>
                  <a:schemeClr val="tx2"/>
                </a:solidFill>
              </a:rPr>
              <a:t> or GROUP BY columns</a:t>
            </a:r>
          </a:p>
          <a:p>
            <a:r>
              <a:rPr lang="en-US" sz="2000" dirty="0">
                <a:solidFill>
                  <a:schemeClr val="tx2"/>
                </a:solidFill>
              </a:rPr>
              <a:t>HAVING can only be used in aggregate queries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It’s an optional clause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9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Putting it all together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 S</a:t>
            </a:r>
            <a: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S.gender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</a:t>
            </a:r>
            <a:r>
              <a:rPr lang="uk-UA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2</a:t>
            </a:r>
            <a: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BY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sz="2000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5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Conceptual </a:t>
            </a:r>
            <a:r>
              <a:rPr lang="en-US" smtClean="0">
                <a:solidFill>
                  <a:schemeClr val="tx2"/>
                </a:solidFill>
              </a:rPr>
              <a:t>SQL Evaluation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685800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371600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53188"/>
            <a:ext cx="2895600" cy="403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494550" y="762000"/>
            <a:ext cx="4649450" cy="203196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AVG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S.gpa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</a:t>
            </a:r>
          </a:p>
          <a:p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    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</a:t>
            </a:r>
            <a: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students S</a:t>
            </a:r>
            <a: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i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WHERE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S.gender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uk-UA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F</a:t>
            </a:r>
            <a:r>
              <a:rPr lang="uk-UA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GROUP BY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HAVING COUNT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(*) &gt; 2</a:t>
            </a:r>
            <a:b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ORDER BY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S.dept</a:t>
            </a:r>
            <a:r>
              <a:rPr lang="en-US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endParaRPr lang="en-US" dirty="0">
              <a:solidFill>
                <a:srgbClr val="C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2971800" y="32766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SELECT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09600" y="5867400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smtClean="0">
                <a:solidFill>
                  <a:srgbClr val="000000"/>
                </a:solidFill>
              </a:rPr>
              <a:t>Access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smtClean="0">
                <a:solidFill>
                  <a:srgbClr val="000000"/>
                </a:solidFill>
              </a:rPr>
              <a:t>Relation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0" y="4648200"/>
            <a:ext cx="259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Apply selections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(eliminate rows)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0" y="3124200"/>
            <a:ext cx="312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Project away columns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(just keep those used in SELECT, GBY, HAVING)</a:t>
            </a:r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2971800" y="46482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WHERE</a:t>
            </a:r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2895600" y="58674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FROM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791200" y="58674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GROUP BY</a:t>
            </a: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5791200" y="46482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HAVING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772400" y="46482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</a:rPr>
              <a:t>Eliminate groups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791200" y="3276600"/>
            <a:ext cx="1752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[DISTINCT]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772400" y="32766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</a:rPr>
              <a:t>Eliminate duplicates</a:t>
            </a:r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38100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>
            <a:off x="3810000" y="3886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6629400" y="5257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6629400" y="3886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Freeform 20"/>
          <p:cNvSpPr>
            <a:spLocks/>
          </p:cNvSpPr>
          <p:nvPr/>
        </p:nvSpPr>
        <p:spPr bwMode="auto">
          <a:xfrm>
            <a:off x="3810000" y="2895600"/>
            <a:ext cx="1981200" cy="3276600"/>
          </a:xfrm>
          <a:custGeom>
            <a:avLst/>
            <a:gdLst>
              <a:gd name="T0" fmla="*/ 0 w 1248"/>
              <a:gd name="T1" fmla="*/ 2147483647 h 2064"/>
              <a:gd name="T2" fmla="*/ 0 w 1248"/>
              <a:gd name="T3" fmla="*/ 0 h 2064"/>
              <a:gd name="T4" fmla="*/ 2147483647 w 1248"/>
              <a:gd name="T5" fmla="*/ 0 h 2064"/>
              <a:gd name="T6" fmla="*/ 2147483647 w 1248"/>
              <a:gd name="T7" fmla="*/ 2147483647 h 2064"/>
              <a:gd name="T8" fmla="*/ 2147483647 w 1248"/>
              <a:gd name="T9" fmla="*/ 2147483647 h 20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8"/>
              <a:gd name="T16" fmla="*/ 0 h 2064"/>
              <a:gd name="T17" fmla="*/ 1248 w 1248"/>
              <a:gd name="T18" fmla="*/ 2064 h 20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8" h="2064">
                <a:moveTo>
                  <a:pt x="0" y="240"/>
                </a:moveTo>
                <a:lnTo>
                  <a:pt x="0" y="0"/>
                </a:lnTo>
                <a:lnTo>
                  <a:pt x="672" y="0"/>
                </a:lnTo>
                <a:lnTo>
                  <a:pt x="672" y="2064"/>
                </a:lnTo>
                <a:lnTo>
                  <a:pt x="1248" y="206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6629400" y="26670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CF0E3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914400"/>
            <a:ext cx="4037350" cy="1655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9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 animBg="1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Relational Terminology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2"/>
                </a:solidFill>
              </a:rPr>
              <a:t>Database</a:t>
            </a:r>
            <a:r>
              <a:rPr lang="en-US" sz="2000" dirty="0">
                <a:solidFill>
                  <a:schemeClr val="tx2"/>
                </a:solidFill>
              </a:rPr>
              <a:t>: Set of </a:t>
            </a:r>
            <a:r>
              <a:rPr lang="en-US" sz="2000" b="1" dirty="0">
                <a:solidFill>
                  <a:schemeClr val="tx2"/>
                </a:solidFill>
              </a:rPr>
              <a:t>Relations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Relation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b="1" dirty="0">
                <a:solidFill>
                  <a:schemeClr val="tx2"/>
                </a:solidFill>
              </a:rPr>
              <a:t>Table</a:t>
            </a:r>
            <a:r>
              <a:rPr lang="en-US" sz="2000" dirty="0">
                <a:solidFill>
                  <a:schemeClr val="tx2"/>
                </a:solidFill>
              </a:rPr>
              <a:t>):</a:t>
            </a:r>
          </a:p>
          <a:p>
            <a:pPr lvl="1"/>
            <a:r>
              <a:rPr lang="en-US" sz="1800" b="1" dirty="0">
                <a:solidFill>
                  <a:schemeClr val="tx2"/>
                </a:solidFill>
              </a:rPr>
              <a:t>Schema</a:t>
            </a:r>
            <a:r>
              <a:rPr lang="en-US" sz="1800" dirty="0">
                <a:solidFill>
                  <a:schemeClr val="tx2"/>
                </a:solidFill>
              </a:rPr>
              <a:t> (description)</a:t>
            </a:r>
          </a:p>
          <a:p>
            <a:pPr lvl="1"/>
            <a:r>
              <a:rPr lang="en-US" sz="1800" b="1" dirty="0">
                <a:solidFill>
                  <a:schemeClr val="tx2"/>
                </a:solidFill>
              </a:rPr>
              <a:t>Instance</a:t>
            </a:r>
            <a:r>
              <a:rPr lang="en-US" sz="1800" dirty="0">
                <a:solidFill>
                  <a:schemeClr val="tx2"/>
                </a:solidFill>
              </a:rPr>
              <a:t> (data satisfying the schema)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Attribute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b="1" dirty="0">
                <a:solidFill>
                  <a:schemeClr val="tx2"/>
                </a:solidFill>
              </a:rPr>
              <a:t>Column</a:t>
            </a:r>
            <a:r>
              <a:rPr lang="en-US" sz="2000" dirty="0">
                <a:solidFill>
                  <a:schemeClr val="tx2"/>
                </a:solidFill>
              </a:rPr>
              <a:t>)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Tuple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b="1" dirty="0">
                <a:solidFill>
                  <a:schemeClr val="tx2"/>
                </a:solidFill>
              </a:rPr>
              <a:t>Record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b="1" dirty="0">
                <a:solidFill>
                  <a:schemeClr val="tx2"/>
                </a:solidFill>
              </a:rPr>
              <a:t>Row</a:t>
            </a:r>
            <a:r>
              <a:rPr lang="en-US" sz="2000" dirty="0">
                <a:solidFill>
                  <a:schemeClr val="tx2"/>
                </a:solidFill>
              </a:rPr>
              <a:t>)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Also: schema of database is set of schemas of its relations</a:t>
            </a:r>
          </a:p>
        </p:txBody>
      </p:sp>
    </p:spTree>
    <p:extLst>
      <p:ext uri="{BB962C8B-B14F-4D97-AF65-F5344CB8AC3E}">
        <p14:creationId xmlns:p14="http://schemas.microsoft.com/office/powerpoint/2010/main" val="406329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Relational Tables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solidFill>
                  <a:schemeClr val="tx2"/>
                </a:solidFill>
              </a:rPr>
              <a:t>Schema</a:t>
            </a:r>
            <a:r>
              <a:rPr lang="en-US" sz="2000" dirty="0">
                <a:solidFill>
                  <a:schemeClr val="tx2"/>
                </a:solidFill>
              </a:rPr>
              <a:t> is fixed: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attribute names, atomic types</a:t>
            </a:r>
          </a:p>
          <a:p>
            <a:pPr lvl="1"/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students(name text, </a:t>
            </a:r>
            <a:r>
              <a:rPr lang="en-US" sz="1600" b="1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gpa</a:t>
            </a:r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float, </a:t>
            </a:r>
            <a:r>
              <a:rPr lang="en-US" sz="1600" b="1" dirty="0" err="1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dept</a:t>
            </a:r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text)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Instance </a:t>
            </a:r>
            <a:r>
              <a:rPr lang="en-US" sz="2000" dirty="0">
                <a:solidFill>
                  <a:schemeClr val="tx2"/>
                </a:solidFill>
              </a:rPr>
              <a:t>can change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 </a:t>
            </a:r>
            <a:r>
              <a:rPr lang="en-US" sz="1800" i="1" dirty="0">
                <a:solidFill>
                  <a:schemeClr val="tx2"/>
                </a:solidFill>
              </a:rPr>
              <a:t>multiset </a:t>
            </a:r>
            <a:r>
              <a:rPr lang="en-US" sz="1800" dirty="0">
                <a:solidFill>
                  <a:schemeClr val="tx2"/>
                </a:solidFill>
              </a:rPr>
              <a:t>of “rows” (“tuples”) </a:t>
            </a:r>
          </a:p>
          <a:p>
            <a:pPr lvl="1"/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{(‘Bob Snob’, 3.3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  <a:r>
              <a:rPr lang="nl-NL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'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</a:t>
            </a:r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(‘Bob Snob’, 3.3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,</a:t>
            </a:r>
            <a:r>
              <a:rPr lang="nl-NL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'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),</a:t>
            </a:r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 (‘Mary Contrary’, 3.8, </a:t>
            </a:r>
            <a:r>
              <a:rPr lang="uk-UA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CS</a:t>
            </a:r>
            <a:r>
              <a:rPr lang="uk-UA" sz="1600" b="1" dirty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US" sz="1600" b="1" dirty="0" smtClean="0">
                <a:solidFill>
                  <a:schemeClr val="tx2"/>
                </a:solidFill>
                <a:latin typeface="Lucida Console" charset="0"/>
                <a:ea typeface="Lucida Console" charset="0"/>
                <a:cs typeface="Lucida Console" charset="0"/>
              </a:rPr>
              <a:t>)}</a:t>
            </a:r>
            <a:endParaRPr lang="en-US" sz="1800" b="1" dirty="0">
              <a:solidFill>
                <a:schemeClr val="tx2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2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SQL Language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Two sublanguages: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DDL – Data Definition Language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Define and modify schema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DML – Data Manipulation Language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Queries can be written intuitively.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RDBMS responsible for efficient evaluation.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Choose and run algorithms for declarative queries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Choice of algorithm must not affect query answer.</a:t>
            </a:r>
          </a:p>
        </p:txBody>
      </p:sp>
    </p:spTree>
    <p:extLst>
      <p:ext uri="{BB962C8B-B14F-4D97-AF65-F5344CB8AC3E}">
        <p14:creationId xmlns:p14="http://schemas.microsoft.com/office/powerpoint/2010/main" val="8786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67086" y="601259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Example Database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endParaRPr lang="en-US" sz="1600" dirty="0">
              <a:solidFill>
                <a:schemeClr val="tx2"/>
              </a:solidFill>
            </a:endParaRPr>
          </a:p>
        </p:txBody>
      </p:sp>
      <p:graphicFrame>
        <p:nvGraphicFramePr>
          <p:cNvPr id="11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18119"/>
              </p:ext>
            </p:extLst>
          </p:nvPr>
        </p:nvGraphicFramePr>
        <p:xfrm>
          <a:off x="381000" y="2286000"/>
          <a:ext cx="4343400" cy="1584704"/>
        </p:xfrm>
        <a:graphic>
          <a:graphicData uri="http://schemas.openxmlformats.org/drawingml/2006/table">
            <a:tbl>
              <a:tblPr/>
              <a:tblGrid>
                <a:gridCol w="1085850"/>
                <a:gridCol w="1085850"/>
                <a:gridCol w="1085850"/>
                <a:gridCol w="108585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sname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rating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age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Fred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Jim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39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Nancy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304800" y="1828800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Sailors</a:t>
            </a:r>
          </a:p>
        </p:txBody>
      </p:sp>
      <p:graphicFrame>
        <p:nvGraphicFramePr>
          <p:cNvPr id="13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12850"/>
              </p:ext>
            </p:extLst>
          </p:nvPr>
        </p:nvGraphicFramePr>
        <p:xfrm>
          <a:off x="3124200" y="5062538"/>
          <a:ext cx="4191000" cy="1189038"/>
        </p:xfrm>
        <a:graphic>
          <a:graphicData uri="http://schemas.openxmlformats.org/drawingml/2006/table">
            <a:tbl>
              <a:tblPr/>
              <a:tblGrid>
                <a:gridCol w="1397000"/>
                <a:gridCol w="1397000"/>
                <a:gridCol w="1397000"/>
              </a:tblGrid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bid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day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9/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12/2015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9/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13/2015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50"/>
          <p:cNvSpPr>
            <a:spLocks noChangeArrowheads="1"/>
          </p:cNvSpPr>
          <p:nvPr/>
        </p:nvSpPr>
        <p:spPr bwMode="auto">
          <a:xfrm>
            <a:off x="3048000" y="4605338"/>
            <a:ext cx="1433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Reserves</a:t>
            </a:r>
          </a:p>
        </p:txBody>
      </p:sp>
      <p:graphicFrame>
        <p:nvGraphicFramePr>
          <p:cNvPr id="15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01303"/>
              </p:ext>
            </p:extLst>
          </p:nvPr>
        </p:nvGraphicFramePr>
        <p:xfrm>
          <a:off x="5334000" y="2286000"/>
          <a:ext cx="3429000" cy="1584704"/>
        </p:xfrm>
        <a:graphic>
          <a:graphicData uri="http://schemas.openxmlformats.org/drawingml/2006/table">
            <a:tbl>
              <a:tblPr/>
              <a:tblGrid>
                <a:gridCol w="857250"/>
                <a:gridCol w="1581150"/>
                <a:gridCol w="9906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bid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bname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color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Nina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red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Pinta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blue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103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Santa Maria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red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Rectangle 78"/>
          <p:cNvSpPr>
            <a:spLocks noChangeArrowheads="1"/>
          </p:cNvSpPr>
          <p:nvPr/>
        </p:nvSpPr>
        <p:spPr bwMode="auto">
          <a:xfrm>
            <a:off x="5257800" y="1828800"/>
            <a:ext cx="954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Boats</a:t>
            </a:r>
          </a:p>
        </p:txBody>
      </p:sp>
    </p:spTree>
    <p:extLst>
      <p:ext uri="{BB962C8B-B14F-4D97-AF65-F5344CB8AC3E}">
        <p14:creationId xmlns:p14="http://schemas.microsoft.com/office/powerpoint/2010/main" val="15892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SQL DDL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7977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 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>
          <a:xfrm>
            <a:off x="57874" y="1219200"/>
            <a:ext cx="5798392" cy="510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CREATE TABLE 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sid  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INTEGER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8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sname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(20),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rating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INTEGER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age  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REAL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PRIMARY KEY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(sid));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CREATE TABLE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Boats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bid 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INTEGER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    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8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bname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(20),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color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CHAR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(10),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PRIMARY KEY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(bid));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CREATE TABLE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Reserves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sid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INTEGER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  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bid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INTEGER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 day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DATE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PRIMARY KEY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(sid, bid, day),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FOREIGN KEY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(sid)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REFERENCES 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Sailors(</a:t>
            </a:r>
            <a:r>
              <a:rPr lang="en-US" sz="1800" dirty="0" err="1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sid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),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FOREIGN KEY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 (bid) </a:t>
            </a:r>
            <a:r>
              <a:rPr lang="en-US" sz="1800" dirty="0" smtClean="0">
                <a:solidFill>
                  <a:srgbClr val="C00000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REFERENCES </a:t>
            </a:r>
            <a:r>
              <a:rPr lang="en-US" sz="1800" dirty="0" smtClean="0">
                <a:solidFill>
                  <a:schemeClr val="tx2"/>
                </a:solidFill>
                <a:latin typeface="Lucida Console" charset="0"/>
                <a:ea typeface="ＭＳ Ｐゴシック" charset="0"/>
                <a:cs typeface="ＭＳ Ｐゴシック" charset="0"/>
              </a:rPr>
              <a:t>Boats(bid));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2"/>
              </a:solidFill>
              <a:latin typeface="Lucida Console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2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59673"/>
              </p:ext>
            </p:extLst>
          </p:nvPr>
        </p:nvGraphicFramePr>
        <p:xfrm>
          <a:off x="5715000" y="990600"/>
          <a:ext cx="3200400" cy="1341440"/>
        </p:xfrm>
        <a:graphic>
          <a:graphicData uri="http://schemas.openxmlformats.org/drawingml/2006/table">
            <a:tbl>
              <a:tblPr/>
              <a:tblGrid>
                <a:gridCol w="609600"/>
                <a:gridCol w="990600"/>
                <a:gridCol w="800100"/>
                <a:gridCol w="800100"/>
              </a:tblGrid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rating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age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Fred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Jim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39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Nancy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968630"/>
              </p:ext>
            </p:extLst>
          </p:nvPr>
        </p:nvGraphicFramePr>
        <p:xfrm>
          <a:off x="5715000" y="2895600"/>
          <a:ext cx="3200400" cy="1341440"/>
        </p:xfrm>
        <a:graphic>
          <a:graphicData uri="http://schemas.openxmlformats.org/drawingml/2006/table">
            <a:tbl>
              <a:tblPr/>
              <a:tblGrid>
                <a:gridCol w="800100"/>
                <a:gridCol w="1474788"/>
                <a:gridCol w="925512"/>
              </a:tblGrid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bid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bname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color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Nina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red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Pinta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blue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103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Santa Maria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red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135325"/>
              </p:ext>
            </p:extLst>
          </p:nvPr>
        </p:nvGraphicFramePr>
        <p:xfrm>
          <a:off x="5715000" y="5029200"/>
          <a:ext cx="3200400" cy="102870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sid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bid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</a:rPr>
                        <a:t>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AutoShape 92"/>
          <p:cNvCxnSpPr>
            <a:cxnSpLocks noChangeShapeType="1"/>
          </p:cNvCxnSpPr>
          <p:nvPr/>
        </p:nvCxnSpPr>
        <p:spPr bwMode="auto">
          <a:xfrm rot="10800000" flipH="1">
            <a:off x="5715000" y="1158875"/>
            <a:ext cx="1588" cy="4041775"/>
          </a:xfrm>
          <a:prstGeom prst="curvedConnector3">
            <a:avLst>
              <a:gd name="adj1" fmla="val -25500009"/>
            </a:avLst>
          </a:prstGeom>
          <a:noFill/>
          <a:ln w="12700">
            <a:solidFill>
              <a:schemeClr val="tx2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94"/>
          <p:cNvCxnSpPr>
            <a:cxnSpLocks noChangeShapeType="1"/>
          </p:cNvCxnSpPr>
          <p:nvPr/>
        </p:nvCxnSpPr>
        <p:spPr bwMode="auto">
          <a:xfrm rot="5400000" flipH="1">
            <a:off x="5648325" y="3362325"/>
            <a:ext cx="2133600" cy="1200150"/>
          </a:xfrm>
          <a:prstGeom prst="curvedConnector3">
            <a:avLst>
              <a:gd name="adj1" fmla="val 110713"/>
            </a:avLst>
          </a:prstGeom>
          <a:noFill/>
          <a:ln w="12700">
            <a:solidFill>
              <a:schemeClr val="tx2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28879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uild="p"/>
      <p:bldP spid="22" grpId="0" animBg="1"/>
      <p:bldP spid="6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2247</Words>
  <Application>Microsoft Macintosh PowerPoint</Application>
  <PresentationFormat>On-screen Show (4:3)</PresentationFormat>
  <Paragraphs>644</Paragraphs>
  <Slides>44</Slides>
  <Notes>12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PowerPoint Presentation</vt:lpstr>
      <vt:lpstr>Query Execution</vt:lpstr>
      <vt:lpstr>SQL: THE query language</vt:lpstr>
      <vt:lpstr>SQL Pros and Cons</vt:lpstr>
      <vt:lpstr>Relational Terminology</vt:lpstr>
      <vt:lpstr>Relational Tables</vt:lpstr>
      <vt:lpstr>SQL Language</vt:lpstr>
      <vt:lpstr>Example Database</vt:lpstr>
      <vt:lpstr>The SQL DDL</vt:lpstr>
      <vt:lpstr>The SQL DML</vt:lpstr>
      <vt:lpstr>SQL: DDL</vt:lpstr>
      <vt:lpstr>DDL – Create Table</vt:lpstr>
      <vt:lpstr>Constraints</vt:lpstr>
      <vt:lpstr>PowerPoint Presentation</vt:lpstr>
      <vt:lpstr>Integrity Constraints</vt:lpstr>
      <vt:lpstr>Where do ICs come from?</vt:lpstr>
      <vt:lpstr>Primary Keys</vt:lpstr>
      <vt:lpstr>Primary and Candidate Keys</vt:lpstr>
      <vt:lpstr>Foreign Keys, Referential Integrity</vt:lpstr>
      <vt:lpstr>Foreign Keys in SQL</vt:lpstr>
      <vt:lpstr>Enforcing Referential Integrity</vt:lpstr>
      <vt:lpstr>Foreign keys actions</vt:lpstr>
      <vt:lpstr>General Constraints</vt:lpstr>
      <vt:lpstr>Constraints Over Multiple Relations</vt:lpstr>
      <vt:lpstr>Constraints Over Multiple Relations</vt:lpstr>
      <vt:lpstr>Other DDL Statements</vt:lpstr>
      <vt:lpstr>SQL: Modification Commands</vt:lpstr>
      <vt:lpstr>DELETE</vt:lpstr>
      <vt:lpstr>SQL: Modification Commands</vt:lpstr>
      <vt:lpstr>SQL: Modification Commands</vt:lpstr>
      <vt:lpstr>PowerPoint Presentation</vt:lpstr>
      <vt:lpstr>SQL DML 1: Basic Single-Table Queries</vt:lpstr>
      <vt:lpstr>Basic Single-Table Queries</vt:lpstr>
      <vt:lpstr>Basic Single-Table Queries</vt:lpstr>
      <vt:lpstr>Basic Single-Table Queries</vt:lpstr>
      <vt:lpstr>ORDER BY</vt:lpstr>
      <vt:lpstr>ORDER BY</vt:lpstr>
      <vt:lpstr>Aggregates</vt:lpstr>
      <vt:lpstr>DELETE</vt:lpstr>
      <vt:lpstr>PowerPoint Presentation</vt:lpstr>
      <vt:lpstr>GROUP BY</vt:lpstr>
      <vt:lpstr>HAVING</vt:lpstr>
      <vt:lpstr>Putting it all together</vt:lpstr>
      <vt:lpstr>Conceptual SQL Evaluation</vt:lpstr>
    </vt:vector>
  </TitlesOfParts>
  <Company>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K</dc:creator>
  <cp:lastModifiedBy>G K</cp:lastModifiedBy>
  <cp:revision>20</cp:revision>
  <dcterms:created xsi:type="dcterms:W3CDTF">2016-09-19T16:29:47Z</dcterms:created>
  <dcterms:modified xsi:type="dcterms:W3CDTF">2017-09-25T23:48:38Z</dcterms:modified>
</cp:coreProperties>
</file>