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58" r:id="rId2"/>
    <p:sldId id="259" r:id="rId3"/>
    <p:sldId id="345" r:id="rId4"/>
    <p:sldId id="346" r:id="rId5"/>
    <p:sldId id="347" r:id="rId6"/>
    <p:sldId id="348" r:id="rId7"/>
    <p:sldId id="281" r:id="rId8"/>
    <p:sldId id="282" r:id="rId9"/>
    <p:sldId id="283" r:id="rId10"/>
    <p:sldId id="349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43" r:id="rId30"/>
    <p:sldId id="344" r:id="rId31"/>
    <p:sldId id="302" r:id="rId32"/>
    <p:sldId id="303" r:id="rId33"/>
    <p:sldId id="304" r:id="rId34"/>
    <p:sldId id="305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3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34131-7D48-EB46-A8DF-9173C265C434}" type="datetimeFigureOut">
              <a:rPr lang="en-US" smtClean="0"/>
              <a:t>9/28/17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794F2-79A0-2B4A-B27C-CBEC5205F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41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10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Self-join use case: Employees</a:t>
            </a:r>
            <a:r>
              <a:rPr lang="en-US" sz="1200" baseline="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table containing employees and their managers.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rgbClr val="C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x.sname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x.age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y.sname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y.age</a:t>
            </a:r>
            <a:endParaRPr lang="en-US" sz="1200" dirty="0" smtClean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Sailors2</a:t>
            </a:r>
            <a:r>
              <a:rPr lang="en-US" sz="12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12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Sailors2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12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x.age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&gt;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y.age</a:t>
            </a:r>
            <a:r>
              <a: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en-US" sz="1200" dirty="0" smtClean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8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S.age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S.age-5</a:t>
            </a:r>
            <a:r>
              <a:rPr lang="en-US" sz="1200" dirty="0" smtClean="0">
                <a:solidFill>
                  <a:srgbClr val="6600C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1200" dirty="0" smtClean="0">
                <a:solidFill>
                  <a:srgbClr val="6600C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age1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2*</a:t>
            </a:r>
            <a:r>
              <a:rPr lang="en-US" sz="1200" dirty="0" err="1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S.age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1200" dirty="0" smtClean="0">
                <a:solidFill>
                  <a:srgbClr val="6600C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age2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Sailors2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= 'Popeye'</a:t>
            </a:r>
            <a:r>
              <a: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S1.sname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name1, S2.sname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 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name2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Sailors2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S1, Sailors2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2*S1.rating = S2.rating - 1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Lucida Console" charset="0"/>
                <a:ea typeface="ＭＳ Ｐゴシック" charset="0"/>
                <a:cs typeface="ＭＳ Ｐゴシック" charset="0"/>
              </a:rPr>
              <a:t>;</a:t>
            </a:r>
            <a:endParaRPr lang="en-US" sz="1200" dirty="0" smtClean="0">
              <a:solidFill>
                <a:schemeClr val="tx2"/>
              </a:solidFill>
              <a:effectLst>
                <a:glow rad="355600">
                  <a:srgbClr val="FFFF00">
                    <a:alpha val="40000"/>
                  </a:srgbClr>
                </a:glow>
              </a:effectLst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395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endParaRPr lang="en-US" sz="1200" dirty="0" smtClean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Sailors2</a:t>
            </a:r>
            <a:r>
              <a:rPr lang="en-US" sz="12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1200" dirty="0" err="1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LIKE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uk-UA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'</a:t>
            </a:r>
            <a:r>
              <a:rPr lang="en-US" sz="1200" dirty="0" err="1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P_p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%</a:t>
            </a:r>
            <a:r>
              <a:rPr lang="uk-UA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'</a:t>
            </a:r>
            <a:r>
              <a:rPr lang="en-US" sz="12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1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 smtClean="0"/>
              <a:t>Do </a:t>
            </a:r>
            <a:r>
              <a:rPr lang="de-DE" b="1" dirty="0" err="1" smtClean="0"/>
              <a:t>these</a:t>
            </a:r>
            <a:r>
              <a:rPr lang="de-DE" b="1" dirty="0" smtClean="0"/>
              <a:t> </a:t>
            </a:r>
            <a:r>
              <a:rPr lang="de-DE" b="1" dirty="0" err="1" smtClean="0"/>
              <a:t>two</a:t>
            </a:r>
            <a:r>
              <a:rPr lang="de-DE" b="1" dirty="0" smtClean="0"/>
              <a:t> </a:t>
            </a:r>
            <a:r>
              <a:rPr lang="de-DE" b="1" dirty="0" err="1" smtClean="0"/>
              <a:t>queries</a:t>
            </a:r>
            <a:r>
              <a:rPr lang="de-DE" b="1" dirty="0" smtClean="0"/>
              <a:t> </a:t>
            </a:r>
            <a:r>
              <a:rPr lang="de-DE" b="1" dirty="0" err="1" smtClean="0"/>
              <a:t>have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same </a:t>
            </a:r>
            <a:r>
              <a:rPr lang="de-DE" b="1" dirty="0" err="1" smtClean="0"/>
              <a:t>execution</a:t>
            </a:r>
            <a:r>
              <a:rPr lang="de-DE" b="1" dirty="0" smtClean="0"/>
              <a:t> plan?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SELECT </a:t>
            </a:r>
            <a:r>
              <a:rPr lang="de-DE" dirty="0" err="1" smtClean="0"/>
              <a:t>R.sid</a:t>
            </a:r>
            <a:r>
              <a:rPr lang="de-DE" dirty="0" smtClean="0"/>
              <a:t>, </a:t>
            </a:r>
            <a:r>
              <a:rPr lang="de-DE" dirty="0" err="1" smtClean="0"/>
              <a:t>s.sname</a:t>
            </a: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FROM   </a:t>
            </a:r>
            <a:r>
              <a:rPr lang="de-DE" dirty="0" err="1" smtClean="0"/>
              <a:t>Boats</a:t>
            </a:r>
            <a:r>
              <a:rPr lang="de-DE" dirty="0" smtClean="0"/>
              <a:t> B, Reserves2 R, </a:t>
            </a:r>
            <a:r>
              <a:rPr lang="de-DE" dirty="0" err="1" smtClean="0"/>
              <a:t>Sailors</a:t>
            </a:r>
            <a:r>
              <a:rPr lang="de-DE" dirty="0" smtClean="0"/>
              <a:t> 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WHERE  </a:t>
            </a:r>
            <a:r>
              <a:rPr lang="de-DE" dirty="0" err="1" smtClean="0"/>
              <a:t>R.bid</a:t>
            </a:r>
            <a:r>
              <a:rPr lang="de-DE" dirty="0" smtClean="0"/>
              <a:t>=</a:t>
            </a:r>
            <a:r>
              <a:rPr lang="de-DE" dirty="0" err="1" smtClean="0"/>
              <a:t>B.bid</a:t>
            </a:r>
            <a:r>
              <a:rPr lang="de-DE" dirty="0" smtClean="0"/>
              <a:t> AND </a:t>
            </a:r>
            <a:r>
              <a:rPr lang="de-DE" dirty="0" err="1" smtClean="0"/>
              <a:t>s.sid</a:t>
            </a:r>
            <a:r>
              <a:rPr lang="de-DE" dirty="0" smtClean="0"/>
              <a:t> = </a:t>
            </a:r>
            <a:r>
              <a:rPr lang="de-DE" dirty="0" err="1" smtClean="0"/>
              <a:t>R.sid</a:t>
            </a:r>
            <a:r>
              <a:rPr lang="de-DE" dirty="0" smtClean="0"/>
              <a:t> AND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        </a:t>
            </a:r>
            <a:r>
              <a:rPr lang="de-DE" dirty="0" smtClean="0"/>
              <a:t>(</a:t>
            </a:r>
            <a:r>
              <a:rPr lang="de-DE" dirty="0" err="1" smtClean="0"/>
              <a:t>B.color</a:t>
            </a:r>
            <a:r>
              <a:rPr lang="de-DE" dirty="0" smtClean="0"/>
              <a:t>='</a:t>
            </a:r>
            <a:r>
              <a:rPr lang="de-DE" dirty="0" err="1" smtClean="0"/>
              <a:t>red</a:t>
            </a:r>
            <a:r>
              <a:rPr lang="de-DE" dirty="0" smtClean="0"/>
              <a:t>' OR </a:t>
            </a:r>
            <a:r>
              <a:rPr lang="de-DE" dirty="0" err="1" smtClean="0"/>
              <a:t>B.color</a:t>
            </a:r>
            <a:r>
              <a:rPr lang="de-DE" dirty="0" smtClean="0"/>
              <a:t>='</a:t>
            </a:r>
            <a:r>
              <a:rPr lang="de-DE" dirty="0" err="1" smtClean="0"/>
              <a:t>green</a:t>
            </a:r>
            <a:r>
              <a:rPr lang="de-DE" dirty="0" smtClean="0"/>
              <a:t>');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SELECT </a:t>
            </a:r>
            <a:r>
              <a:rPr lang="de-DE" dirty="0" err="1" smtClean="0"/>
              <a:t>R.sid</a:t>
            </a: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FROM   </a:t>
            </a:r>
            <a:r>
              <a:rPr lang="de-DE" dirty="0" err="1" smtClean="0"/>
              <a:t>Boats</a:t>
            </a:r>
            <a:r>
              <a:rPr lang="de-DE" dirty="0" smtClean="0"/>
              <a:t> B, Reserves2 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WHERE  </a:t>
            </a:r>
            <a:r>
              <a:rPr lang="de-DE" dirty="0" err="1" smtClean="0"/>
              <a:t>R.bid</a:t>
            </a:r>
            <a:r>
              <a:rPr lang="de-DE" dirty="0" smtClean="0"/>
              <a:t>=</a:t>
            </a:r>
            <a:r>
              <a:rPr lang="de-DE" dirty="0" err="1" smtClean="0"/>
              <a:t>B.bid</a:t>
            </a:r>
            <a:r>
              <a:rPr lang="de-DE" dirty="0" smtClean="0"/>
              <a:t> AND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       </a:t>
            </a:r>
            <a:r>
              <a:rPr lang="de-DE" dirty="0" err="1" smtClean="0"/>
              <a:t>B.color</a:t>
            </a:r>
            <a:r>
              <a:rPr lang="de-DE" dirty="0" smtClean="0"/>
              <a:t>='</a:t>
            </a:r>
            <a:r>
              <a:rPr lang="de-DE" dirty="0" err="1" smtClean="0"/>
              <a:t>red</a:t>
            </a:r>
            <a:r>
              <a:rPr lang="de-DE" dirty="0" smtClean="0"/>
              <a:t>'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UNION ALL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SELECT </a:t>
            </a:r>
            <a:r>
              <a:rPr lang="de-DE" dirty="0" err="1" smtClean="0"/>
              <a:t>R.sid</a:t>
            </a: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FROM   </a:t>
            </a:r>
            <a:r>
              <a:rPr lang="de-DE" dirty="0" err="1" smtClean="0"/>
              <a:t>Boats</a:t>
            </a:r>
            <a:r>
              <a:rPr lang="de-DE" dirty="0" smtClean="0"/>
              <a:t> B, Reserves2 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WHERE  </a:t>
            </a:r>
            <a:r>
              <a:rPr lang="de-DE" dirty="0" err="1" smtClean="0"/>
              <a:t>R.bid</a:t>
            </a:r>
            <a:r>
              <a:rPr lang="de-DE" dirty="0" smtClean="0"/>
              <a:t>=</a:t>
            </a:r>
            <a:r>
              <a:rPr lang="de-DE" dirty="0" err="1" smtClean="0"/>
              <a:t>B.bid</a:t>
            </a:r>
            <a:r>
              <a:rPr lang="de-DE" dirty="0" smtClean="0"/>
              <a:t> AND </a:t>
            </a:r>
            <a:r>
              <a:rPr lang="de-DE" dirty="0" err="1" smtClean="0"/>
              <a:t>B.color</a:t>
            </a:r>
            <a:r>
              <a:rPr lang="de-DE" dirty="0" smtClean="0"/>
              <a:t>='</a:t>
            </a:r>
            <a:r>
              <a:rPr lang="de-DE" dirty="0" err="1" smtClean="0"/>
              <a:t>green</a:t>
            </a:r>
            <a:r>
              <a:rPr lang="de-DE" dirty="0" smtClean="0"/>
              <a:t>'</a:t>
            </a:r>
            <a:r>
              <a:rPr lang="en-US" dirty="0" smtClean="0"/>
              <a:t>;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53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R.sid</a:t>
            </a:r>
            <a:endParaRPr lang="en-US" dirty="0" smtClean="0"/>
          </a:p>
          <a:p>
            <a:r>
              <a:rPr lang="en-US" dirty="0" smtClean="0"/>
              <a:t>FROM   Boats B,Reserves2 R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R.bid</a:t>
            </a:r>
            <a:r>
              <a:rPr lang="en-US" dirty="0" smtClean="0"/>
              <a:t>=</a:t>
            </a:r>
            <a:r>
              <a:rPr lang="en-US" dirty="0" err="1" smtClean="0"/>
              <a:t>B.bid</a:t>
            </a:r>
            <a:r>
              <a:rPr lang="en-US" dirty="0" smtClean="0"/>
              <a:t> AND </a:t>
            </a:r>
          </a:p>
          <a:p>
            <a:r>
              <a:rPr lang="en-US" dirty="0" smtClean="0"/>
              <a:t>  (</a:t>
            </a:r>
            <a:r>
              <a:rPr lang="en-US" dirty="0" err="1" smtClean="0"/>
              <a:t>B.color</a:t>
            </a:r>
            <a:r>
              <a:rPr lang="en-US" dirty="0" smtClean="0"/>
              <a:t>='red' AND </a:t>
            </a:r>
            <a:r>
              <a:rPr lang="en-US" dirty="0" err="1" smtClean="0"/>
              <a:t>B.color</a:t>
            </a:r>
            <a:r>
              <a:rPr lang="en-US" dirty="0" smtClean="0"/>
              <a:t>='green')</a:t>
            </a:r>
          </a:p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037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932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S.sid</a:t>
            </a:r>
            <a:endParaRPr lang="en-US" dirty="0" smtClean="0"/>
          </a:p>
          <a:p>
            <a:r>
              <a:rPr lang="en-US" dirty="0" smtClean="0"/>
              <a:t>FROM   Sailors2 S, Boats B, Reserves2 R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S.sid</a:t>
            </a:r>
            <a:r>
              <a:rPr lang="en-US" dirty="0" smtClean="0"/>
              <a:t>=</a:t>
            </a:r>
            <a:r>
              <a:rPr lang="en-US" dirty="0" err="1" smtClean="0"/>
              <a:t>R.sid</a:t>
            </a:r>
            <a:r>
              <a:rPr lang="en-US" dirty="0" smtClean="0"/>
              <a:t> </a:t>
            </a:r>
          </a:p>
          <a:p>
            <a:r>
              <a:rPr lang="en-US" dirty="0" smtClean="0"/>
              <a:t>	    AND </a:t>
            </a:r>
            <a:r>
              <a:rPr lang="en-US" dirty="0" err="1" smtClean="0"/>
              <a:t>R.bid</a:t>
            </a:r>
            <a:r>
              <a:rPr lang="en-US" dirty="0" smtClean="0"/>
              <a:t>=</a:t>
            </a:r>
            <a:r>
              <a:rPr lang="en-US" dirty="0" err="1" smtClean="0"/>
              <a:t>B.bid</a:t>
            </a:r>
            <a:endParaRPr lang="en-US" dirty="0" smtClean="0"/>
          </a:p>
          <a:p>
            <a:r>
              <a:rPr lang="en-US" dirty="0" smtClean="0"/>
              <a:t>	    AND </a:t>
            </a:r>
            <a:r>
              <a:rPr lang="en-US" dirty="0" err="1" smtClean="0"/>
              <a:t>B.color</a:t>
            </a:r>
            <a:r>
              <a:rPr lang="en-US" dirty="0" smtClean="0"/>
              <a:t>='red'</a:t>
            </a:r>
          </a:p>
          <a:p>
            <a:r>
              <a:rPr lang="en-US" dirty="0" smtClean="0"/>
              <a:t>INTERSECT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S.sid</a:t>
            </a:r>
            <a:endParaRPr lang="en-US" dirty="0" smtClean="0"/>
          </a:p>
          <a:p>
            <a:r>
              <a:rPr lang="en-US" dirty="0" smtClean="0"/>
              <a:t>FROM   Sailors2 S, Boats B, Reserves2 R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S.sid</a:t>
            </a:r>
            <a:r>
              <a:rPr lang="en-US" dirty="0" smtClean="0"/>
              <a:t>=</a:t>
            </a:r>
            <a:r>
              <a:rPr lang="en-US" dirty="0" err="1" smtClean="0"/>
              <a:t>R.sid</a:t>
            </a:r>
            <a:r>
              <a:rPr lang="en-US" dirty="0" smtClean="0"/>
              <a:t> </a:t>
            </a:r>
          </a:p>
          <a:p>
            <a:r>
              <a:rPr lang="en-US" dirty="0" smtClean="0"/>
              <a:t>	    AND </a:t>
            </a:r>
            <a:r>
              <a:rPr lang="en-US" dirty="0" err="1" smtClean="0"/>
              <a:t>R.bid</a:t>
            </a:r>
            <a:r>
              <a:rPr lang="en-US" dirty="0" smtClean="0"/>
              <a:t>=</a:t>
            </a:r>
            <a:r>
              <a:rPr lang="en-US" dirty="0" err="1" smtClean="0"/>
              <a:t>B.bid</a:t>
            </a:r>
            <a:endParaRPr lang="en-US" dirty="0" smtClean="0"/>
          </a:p>
          <a:p>
            <a:r>
              <a:rPr lang="en-US" dirty="0" smtClean="0"/>
              <a:t>         AND </a:t>
            </a:r>
            <a:r>
              <a:rPr lang="en-US" dirty="0" err="1" smtClean="0"/>
              <a:t>B.color</a:t>
            </a:r>
            <a:r>
              <a:rPr lang="en-US" dirty="0" smtClean="0"/>
              <a:t>='green'</a:t>
            </a:r>
          </a:p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9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R1.sid</a:t>
            </a:r>
          </a:p>
          <a:p>
            <a:r>
              <a:rPr lang="en-US" dirty="0" smtClean="0"/>
              <a:t>FROM   Boats B1, Reserves2 R1,</a:t>
            </a:r>
          </a:p>
          <a:p>
            <a:r>
              <a:rPr lang="en-US" dirty="0" smtClean="0"/>
              <a:t>       Boats B2, Reserves2 R2</a:t>
            </a:r>
          </a:p>
          <a:p>
            <a:r>
              <a:rPr lang="en-US" dirty="0" smtClean="0"/>
              <a:t>WHERE R1.sid=R2.sid</a:t>
            </a:r>
          </a:p>
          <a:p>
            <a:r>
              <a:rPr lang="en-US" dirty="0" smtClean="0"/>
              <a:t>        AND R1.bid=B1.bid </a:t>
            </a:r>
          </a:p>
          <a:p>
            <a:r>
              <a:rPr lang="en-US" dirty="0" smtClean="0"/>
              <a:t>        AND R2.bid=B2.bid</a:t>
            </a:r>
          </a:p>
          <a:p>
            <a:r>
              <a:rPr lang="en-US" dirty="0" smtClean="0"/>
              <a:t>        AND (B1.color='red' AND B2.color='green')</a:t>
            </a:r>
          </a:p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40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baseline="0" dirty="0" smtClean="0"/>
              <a:t>Difference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S.sid</a:t>
            </a:r>
            <a:endParaRPr lang="en-US" dirty="0" smtClean="0"/>
          </a:p>
          <a:p>
            <a:r>
              <a:rPr lang="en-US" dirty="0" smtClean="0"/>
              <a:t>FROM   Sailors2 S</a:t>
            </a:r>
          </a:p>
          <a:p>
            <a:endParaRPr lang="en-US" dirty="0" smtClean="0"/>
          </a:p>
          <a:p>
            <a:r>
              <a:rPr lang="en-US" dirty="0" smtClean="0"/>
              <a:t>EXCEPT</a:t>
            </a:r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S.sid</a:t>
            </a:r>
            <a:endParaRPr lang="en-US" dirty="0" smtClean="0"/>
          </a:p>
          <a:p>
            <a:r>
              <a:rPr lang="en-US" dirty="0" smtClean="0"/>
              <a:t>FROM   Sailors2 S, Reserves2 R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S.sid</a:t>
            </a:r>
            <a:r>
              <a:rPr lang="en-US" dirty="0" smtClean="0"/>
              <a:t>=</a:t>
            </a:r>
            <a:r>
              <a:rPr lang="en-US" dirty="0" err="1" smtClean="0"/>
              <a:t>R.sid</a:t>
            </a:r>
            <a:r>
              <a:rPr lang="en-US" dirty="0" smtClean="0"/>
              <a:t> </a:t>
            </a:r>
          </a:p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363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S.sname</a:t>
            </a:r>
            <a:endParaRPr lang="en-US" dirty="0" smtClean="0"/>
          </a:p>
          <a:p>
            <a:r>
              <a:rPr lang="en-US" dirty="0" smtClean="0"/>
              <a:t>FROM   Sailors2 S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S.sid</a:t>
            </a:r>
            <a:r>
              <a:rPr lang="en-US" dirty="0" smtClean="0"/>
              <a:t> IN </a:t>
            </a:r>
          </a:p>
          <a:p>
            <a:r>
              <a:rPr lang="en-US" dirty="0" smtClean="0"/>
              <a:t>   (SELECT  </a:t>
            </a:r>
            <a:r>
              <a:rPr lang="en-US" dirty="0" err="1" smtClean="0"/>
              <a:t>R.sid</a:t>
            </a:r>
            <a:endParaRPr lang="en-US" dirty="0" smtClean="0"/>
          </a:p>
          <a:p>
            <a:r>
              <a:rPr lang="en-US" dirty="0" smtClean="0"/>
              <a:t>    FROM    Reserves2 R</a:t>
            </a:r>
          </a:p>
          <a:p>
            <a:r>
              <a:rPr lang="en-US" dirty="0" smtClean="0"/>
              <a:t>    WHERE   </a:t>
            </a:r>
            <a:r>
              <a:rPr lang="en-US" dirty="0" err="1" smtClean="0"/>
              <a:t>R.bid</a:t>
            </a:r>
            <a:r>
              <a:rPr lang="en-US" dirty="0" smtClean="0"/>
              <a:t>=102)</a:t>
            </a:r>
          </a:p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252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655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S.sname</a:t>
            </a:r>
            <a:endParaRPr lang="en-US" dirty="0" smtClean="0"/>
          </a:p>
          <a:p>
            <a:r>
              <a:rPr lang="en-US" dirty="0" smtClean="0"/>
              <a:t>FROM   Sailors2 S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S.sid</a:t>
            </a:r>
            <a:r>
              <a:rPr lang="en-US" dirty="0" smtClean="0"/>
              <a:t> NOT IN </a:t>
            </a:r>
          </a:p>
          <a:p>
            <a:r>
              <a:rPr lang="en-US" dirty="0" smtClean="0"/>
              <a:t>   (SELECT  </a:t>
            </a:r>
            <a:r>
              <a:rPr lang="en-US" dirty="0" err="1" smtClean="0"/>
              <a:t>R.sid</a:t>
            </a:r>
            <a:endParaRPr lang="en-US" dirty="0" smtClean="0"/>
          </a:p>
          <a:p>
            <a:r>
              <a:rPr lang="en-US" dirty="0" smtClean="0"/>
              <a:t>    FROM    Reserves2 R</a:t>
            </a:r>
          </a:p>
          <a:p>
            <a:r>
              <a:rPr lang="en-US" dirty="0" smtClean="0"/>
              <a:t>    WHERE   </a:t>
            </a:r>
            <a:r>
              <a:rPr lang="en-US" dirty="0" err="1" smtClean="0"/>
              <a:t>R.bid</a:t>
            </a:r>
            <a:r>
              <a:rPr lang="en-US" dirty="0" smtClean="0"/>
              <a:t>=103);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5448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S.sname</a:t>
            </a:r>
            <a:endParaRPr lang="en-US" dirty="0" smtClean="0"/>
          </a:p>
          <a:p>
            <a:r>
              <a:rPr lang="en-US" dirty="0" smtClean="0"/>
              <a:t>FROM   Sailors2 S</a:t>
            </a:r>
          </a:p>
          <a:p>
            <a:r>
              <a:rPr lang="en-US" dirty="0" smtClean="0"/>
              <a:t>WHERE  EXISTS </a:t>
            </a:r>
          </a:p>
          <a:p>
            <a:r>
              <a:rPr lang="en-US" dirty="0" smtClean="0"/>
              <a:t>       (SELECT  *</a:t>
            </a:r>
          </a:p>
          <a:p>
            <a:r>
              <a:rPr lang="en-US" dirty="0" smtClean="0"/>
              <a:t>        FROM    Reserves2 R</a:t>
            </a:r>
          </a:p>
          <a:p>
            <a:r>
              <a:rPr lang="en-US" dirty="0" smtClean="0"/>
              <a:t>        WHERE   </a:t>
            </a:r>
            <a:r>
              <a:rPr lang="en-US" dirty="0" err="1" smtClean="0"/>
              <a:t>R.bid</a:t>
            </a:r>
            <a:r>
              <a:rPr lang="en-US" dirty="0" smtClean="0"/>
              <a:t>=102</a:t>
            </a:r>
          </a:p>
          <a:p>
            <a:r>
              <a:rPr lang="en-US" dirty="0" smtClean="0"/>
              <a:t>          AND   </a:t>
            </a:r>
            <a:r>
              <a:rPr lang="en-US" dirty="0" err="1" smtClean="0"/>
              <a:t>S.sid</a:t>
            </a:r>
            <a:r>
              <a:rPr lang="en-US" dirty="0" smtClean="0"/>
              <a:t>=</a:t>
            </a:r>
            <a:r>
              <a:rPr lang="en-US" dirty="0" err="1" smtClean="0"/>
              <a:t>R.sid</a:t>
            </a:r>
            <a:r>
              <a:rPr lang="en-US" dirty="0" smtClean="0"/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8026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 *</a:t>
            </a:r>
          </a:p>
          <a:p>
            <a:r>
              <a:rPr lang="en-US" dirty="0" smtClean="0"/>
              <a:t>  FROM  Sailors2 S</a:t>
            </a:r>
          </a:p>
          <a:p>
            <a:r>
              <a:rPr lang="en-US" dirty="0" smtClean="0"/>
              <a:t> WHERE  </a:t>
            </a:r>
            <a:r>
              <a:rPr lang="en-US" dirty="0" err="1" smtClean="0"/>
              <a:t>S.rating</a:t>
            </a:r>
            <a:r>
              <a:rPr lang="en-US" dirty="0" smtClean="0"/>
              <a:t> &gt; ANY </a:t>
            </a:r>
          </a:p>
          <a:p>
            <a:r>
              <a:rPr lang="en-US" dirty="0" smtClean="0"/>
              <a:t>   (SELECT  S2.rating</a:t>
            </a:r>
          </a:p>
          <a:p>
            <a:r>
              <a:rPr lang="en-US" dirty="0" smtClean="0"/>
              <a:t>      FROM  Sailors2 S2</a:t>
            </a:r>
          </a:p>
          <a:p>
            <a:r>
              <a:rPr lang="en-US" dirty="0" smtClean="0"/>
              <a:t>     WHERE  S2.sname='Popeye')</a:t>
            </a:r>
          </a:p>
          <a:p>
            <a:r>
              <a:rPr lang="en-US" dirty="0" smtClean="0"/>
              <a:t>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405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FROM 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Sailors2 S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WHERE  NOT EXISTS</a:t>
            </a:r>
            <a:endParaRPr lang="en-US" sz="1200" dirty="0" smtClean="0">
              <a:solidFill>
                <a:srgbClr val="135B0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Boats B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NOT EXISTS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(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Reserves2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))</a:t>
            </a:r>
          </a:p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745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FROM 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Sailors2 S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WHERE  NOT EXISTS</a:t>
            </a:r>
            <a:endParaRPr lang="en-US" sz="1200" dirty="0" smtClean="0">
              <a:solidFill>
                <a:srgbClr val="135B0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Boats B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NOT EXISTS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(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Reserves2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))</a:t>
            </a:r>
          </a:p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745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FROM 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Sailors2 S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WHERE  NOT EXISTS</a:t>
            </a:r>
            <a:endParaRPr lang="en-US" sz="1200" dirty="0" smtClean="0">
              <a:solidFill>
                <a:srgbClr val="135B0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Boats B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NOT EXISTS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(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Reserves2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))</a:t>
            </a:r>
          </a:p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745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*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Sailors2 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S.rating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135B0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&gt;= ALL</a:t>
            </a:r>
            <a:r>
              <a:rPr lang="en-US" sz="12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S2.rating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Sailors2 S2</a:t>
            </a:r>
            <a:r>
              <a:rPr lang="en-US" altLang="ja-JP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</a:t>
            </a:r>
            <a:r>
              <a:rPr lang="en-US" altLang="ja-JP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*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Sailors2 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S.rating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 </a:t>
            </a:r>
            <a:br>
              <a:rPr lang="en-US" sz="12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</a:b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MAX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(S2.rating)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Sailors2 S2</a:t>
            </a:r>
            <a:r>
              <a:rPr lang="en-US" altLang="ja-JP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 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*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Sailors2 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ORDER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BY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rating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DESC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LIMIT </a:t>
            </a:r>
            <a:r>
              <a:rPr lang="en-US" sz="1200" dirty="0" smtClean="0">
                <a:solidFill>
                  <a:srgbClr val="0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1;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228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</a:t>
            </a:r>
            <a:r>
              <a:rPr lang="en-US" dirty="0" err="1" smtClean="0"/>
              <a:t>en.wikipedia.org</a:t>
            </a:r>
            <a:r>
              <a:rPr lang="en-US" dirty="0" smtClean="0"/>
              <a:t>/wiki/Null_(SQL)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00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</a:p>
          <a:p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 S </a:t>
            </a:r>
          </a:p>
          <a:p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50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 S</a:t>
            </a:r>
            <a: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 COUNT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 &gt;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261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</a:t>
            </a:r>
            <a: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 S</a:t>
            </a:r>
            <a: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S.gender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F</a:t>
            </a:r>
            <a:r>
              <a:rPr lang="uk-UA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 COUNT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 &gt; 2</a:t>
            </a:r>
            <a:b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ORDER BY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72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CREATE TABLE Sailors2 (sid INTEGER,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sname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CHAR(20), rating INTEGER, age REAL,</a:t>
            </a:r>
            <a:r>
              <a:rPr lang="en-US" sz="1200" baseline="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PRIMARY KEY (sid));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CREATE TABLE Boats2 (bid INTEGER,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bname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CHAR (20), color CHAR(10), PRIMARY KEY (bid));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CREATE TABLE Reserves2 (sid INTEGER, bid INTEGER, day DATE, PRIMARY KEY (sid, bid, day), FOREIGN KEY (sid) REFERENCES Sailors, FOREIGN KEY (bid) REFERENCES Boats);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INSERT INTO Sailors2</a:t>
            </a:r>
            <a:r>
              <a:rPr lang="en-US" sz="1200" baseline="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VALUES</a:t>
            </a:r>
          </a:p>
          <a:p>
            <a:pPr rtl="0" eaLnBrk="0" fontAlgn="base" latinLnBrk="0" hangingPunct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(1, 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Popeye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10, 22),</a:t>
            </a:r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0" fontAlgn="base" latinLnBrk="0" hangingPunct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(2, 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OliveOyl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11, 39),</a:t>
            </a:r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0" fontAlgn="base" latinLnBrk="0" hangingPunct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(3, 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Garfield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27),</a:t>
            </a:r>
          </a:p>
          <a:p>
            <a:pPr rtl="0" eaLnBrk="0" fontAlgn="base" latinLnBrk="0" hangingPunct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(4, 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Bob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 19);</a:t>
            </a:r>
          </a:p>
          <a:p>
            <a:pPr rtl="0" eaLnBrk="0" fontAlgn="base" latinLnBrk="0" hangingPunct="0"/>
            <a:endParaRPr lang="en-US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INSERT INTO Reserves2 VALUES</a:t>
            </a:r>
          </a:p>
          <a:p>
            <a:pPr rtl="0" eaLnBrk="0" fontAlgn="base" latinLnBrk="0" hangingPunct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(1, 102, 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2016-08-30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</a:t>
            </a:r>
          </a:p>
          <a:p>
            <a:pPr rtl="0" eaLnBrk="0" fontAlgn="base" latinLnBrk="0" hangingPunct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(2, 102, 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2016-08-31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</a:t>
            </a:r>
          </a:p>
          <a:p>
            <a:pPr rtl="0" eaLnBrk="0" fontAlgn="base" latinLnBrk="0" hangingPunct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(1, 101, 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2016-09-01</a:t>
            </a:r>
            <a:r>
              <a:rPr lang="en-US" sz="1200" dirty="0" smtClean="0">
                <a:solidFill>
                  <a:srgbClr val="F6D165"/>
                </a:solidFill>
                <a:latin typeface="Monaco"/>
                <a:ea typeface="Monaco"/>
                <a:cs typeface="Monaco"/>
              </a:rPr>
              <a:t>'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</a:t>
            </a:r>
          </a:p>
          <a:p>
            <a:pPr rtl="0" eaLnBrk="0" fontAlgn="base" latinLnBrk="0" hangingPunct="0"/>
            <a:endParaRPr lang="en-US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804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802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77D02-60D4-44C0-9B82-A856D999DC77}" type="slidenum">
              <a:rPr lang="en-US"/>
              <a:pPr/>
              <a:t>10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72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endParaRPr lang="en-US" sz="1200" dirty="0" smtClean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Sailors2</a:t>
            </a:r>
            <a:r>
              <a:rPr lang="en-US" sz="1200" baseline="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S, Reserves2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=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endParaRPr lang="en-US" sz="1200" dirty="0" smtClean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8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2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3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3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8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4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2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70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7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3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5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4A7C0-5A9C-C74A-906D-97828BA4AE0B}" type="datetimeFigureOut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8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43001" y="1905001"/>
            <a:ext cx="4361735" cy="1912704"/>
            <a:chOff x="1143000" y="2185525"/>
            <a:chExt cx="4361735" cy="767225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1143000" y="2566728"/>
              <a:ext cx="4361735" cy="3860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endParaRPr lang="en-US" sz="2000" dirty="0">
                <a:solidFill>
                  <a:schemeClr val="accent1"/>
                </a:solidFill>
                <a:latin typeface="Source Sans Pro Light" pitchFamily="34" charset="0"/>
              </a:endParaRPr>
            </a:p>
          </p:txBody>
        </p:sp>
        <p:sp>
          <p:nvSpPr>
            <p:cNvPr id="11" name="Title 1"/>
            <p:cNvSpPr txBox="1">
              <a:spLocks/>
            </p:cNvSpPr>
            <p:nvPr/>
          </p:nvSpPr>
          <p:spPr>
            <a:xfrm>
              <a:off x="1219200" y="2185525"/>
              <a:ext cx="4285535" cy="44756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lnSpcReduction="1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en-US" sz="5400" dirty="0" smtClean="0">
                  <a:solidFill>
                    <a:schemeClr val="tx2"/>
                  </a:solidFill>
                  <a:latin typeface="Source Sans Pro Light" pitchFamily="34" charset="0"/>
                </a:rPr>
                <a:t>SQL </a:t>
              </a:r>
              <a:endParaRPr lang="en-US" sz="2000" dirty="0" smtClean="0">
                <a:solidFill>
                  <a:schemeClr val="tx2"/>
                </a:solidFill>
                <a:latin typeface="Source Sans Pro Light" pitchFamily="34" charset="0"/>
              </a:endParaRPr>
            </a:p>
            <a:p>
              <a:pPr algn="r"/>
              <a:r>
                <a:rPr lang="en-US" sz="2000" dirty="0" smtClean="0">
                  <a:solidFill>
                    <a:schemeClr val="accent1"/>
                  </a:solidFill>
                  <a:latin typeface="Source Sans Pro Light" pitchFamily="34" charset="0"/>
                </a:rPr>
                <a:t>The Query Language</a:t>
              </a:r>
              <a:endParaRPr lang="en-US" sz="2000" dirty="0">
                <a:solidFill>
                  <a:schemeClr val="accent1"/>
                </a:solidFill>
                <a:latin typeface="Source Sans Pro Light" pitchFamily="34" charset="0"/>
              </a:endParaRPr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1143000" y="4018985"/>
            <a:ext cx="4361735" cy="857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 smtClean="0">
                <a:solidFill>
                  <a:schemeClr val="accent1"/>
                </a:solidFill>
                <a:latin typeface="Source Sans Pro Light" pitchFamily="34" charset="0"/>
              </a:rPr>
              <a:t>R &amp; G - Chapter 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27809" y="5735187"/>
            <a:ext cx="3736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Based on Slides from UC Berkeley and </a:t>
            </a:r>
          </a:p>
          <a:p>
            <a:r>
              <a:rPr lang="en-US" dirty="0" smtClean="0"/>
              <a:t>book.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0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279F-C85C-4384-9BE6-F588BE1D5F0F}" type="slidenum">
              <a:rPr lang="en-US"/>
              <a:pPr/>
              <a:t>10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Meaning (Semantics) of SQL Queries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8650" y="1947067"/>
            <a:ext cx="5743578" cy="928459"/>
          </a:xfrm>
          <a:solidFill>
            <a:schemeClr val="bg1"/>
          </a:solidFill>
          <a:ln cap="flat"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x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.a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x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.a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2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…,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en-US" sz="2000" baseline="-25000" dirty="0" err="1">
                <a:latin typeface="Menlo" charset="0"/>
                <a:ea typeface="Menlo" charset="0"/>
                <a:cs typeface="Menlo" charset="0"/>
              </a:rPr>
              <a:t>n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.a</a:t>
            </a:r>
            <a:r>
              <a:rPr lang="en-US" sz="2000" baseline="-25000" dirty="0" err="1">
                <a:latin typeface="Menlo" charset="0"/>
                <a:ea typeface="Menlo" charset="0"/>
                <a:cs typeface="Menlo" charset="0"/>
              </a:rPr>
              <a:t>k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R</a:t>
            </a:r>
            <a:r>
              <a:rPr lang="en-US" sz="2000" baseline="-25000" dirty="0" smtClean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AS x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R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2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AS x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2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…, R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n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AS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en-US" sz="2000" baseline="-25000" dirty="0" err="1">
                <a:latin typeface="Menlo" charset="0"/>
                <a:ea typeface="Menlo" charset="0"/>
                <a:cs typeface="Menlo" charset="0"/>
              </a:rPr>
              <a:t>n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Conditions(x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,…,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en-US" sz="2000" baseline="-25000" dirty="0" err="1">
                <a:latin typeface="Menlo" charset="0"/>
                <a:ea typeface="Menlo" charset="0"/>
                <a:cs typeface="Menlo" charset="0"/>
              </a:rPr>
              <a:t>n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)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628650" y="3178864"/>
            <a:ext cx="6115050" cy="30900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Answer = {}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b="1" dirty="0"/>
              <a:t>for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b="1" dirty="0"/>
              <a:t>in</a:t>
            </a:r>
            <a:r>
              <a:rPr lang="en-US" sz="2400" dirty="0"/>
              <a:t> R</a:t>
            </a:r>
            <a:r>
              <a:rPr lang="en-US" sz="2400" b="1" baseline="-25000" dirty="0"/>
              <a:t>1</a:t>
            </a:r>
            <a:r>
              <a:rPr lang="en-US" sz="2400" dirty="0"/>
              <a:t> </a:t>
            </a:r>
            <a:r>
              <a:rPr lang="en-US" sz="2400" b="1" dirty="0"/>
              <a:t>do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      </a:t>
            </a:r>
            <a:r>
              <a:rPr lang="en-US" sz="2400" b="1" dirty="0"/>
              <a:t>for</a:t>
            </a:r>
            <a:r>
              <a:rPr lang="en-US" sz="2400" dirty="0"/>
              <a:t> x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b="1" dirty="0"/>
              <a:t>in</a:t>
            </a:r>
            <a:r>
              <a:rPr lang="en-US" sz="2400" dirty="0"/>
              <a:t> R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b="1" dirty="0"/>
              <a:t>do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           …..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                </a:t>
            </a:r>
            <a:r>
              <a:rPr lang="en-US" sz="2400" b="1" dirty="0"/>
              <a:t>for</a:t>
            </a:r>
            <a:r>
              <a:rPr lang="en-US" sz="2400" dirty="0"/>
              <a:t>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 </a:t>
            </a:r>
            <a:r>
              <a:rPr lang="en-US" sz="2400" b="1" dirty="0"/>
              <a:t>in</a:t>
            </a:r>
            <a:r>
              <a:rPr lang="en-US" sz="2400" dirty="0"/>
              <a:t> </a:t>
            </a:r>
            <a:r>
              <a:rPr lang="en-US" sz="2400" dirty="0" err="1"/>
              <a:t>R</a:t>
            </a:r>
            <a:r>
              <a:rPr lang="en-US" sz="2400" baseline="-25000" dirty="0" err="1"/>
              <a:t>n</a:t>
            </a:r>
            <a:r>
              <a:rPr lang="en-US" sz="2400" dirty="0"/>
              <a:t> </a:t>
            </a:r>
            <a:r>
              <a:rPr lang="en-US" sz="2400" b="1" dirty="0"/>
              <a:t>do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                       </a:t>
            </a:r>
            <a:r>
              <a:rPr lang="en-US" sz="2400" b="1" dirty="0"/>
              <a:t>if</a:t>
            </a:r>
            <a:r>
              <a:rPr lang="en-US" sz="2400" dirty="0"/>
              <a:t> Conditions(x</a:t>
            </a:r>
            <a:r>
              <a:rPr lang="en-US" sz="2400" baseline="-25000" dirty="0"/>
              <a:t>1</a:t>
            </a:r>
            <a:r>
              <a:rPr lang="en-US" sz="2400" dirty="0"/>
              <a:t>,…,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)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                             </a:t>
            </a:r>
            <a:r>
              <a:rPr lang="en-US" sz="2400" b="1" dirty="0"/>
              <a:t>then</a:t>
            </a:r>
            <a:r>
              <a:rPr lang="en-US" sz="2400" dirty="0"/>
              <a:t> Answer = Answer </a:t>
            </a:r>
            <a:r>
              <a:rPr lang="en-US" sz="2400" dirty="0">
                <a:sym typeface="Symbol" charset="2"/>
              </a:rPr>
              <a:t></a:t>
            </a:r>
            <a:r>
              <a:rPr lang="en-US" sz="2400" dirty="0"/>
              <a:t> {(x</a:t>
            </a:r>
            <a:r>
              <a:rPr lang="en-US" sz="2400" baseline="-25000" dirty="0"/>
              <a:t>1</a:t>
            </a:r>
            <a:r>
              <a:rPr lang="en-US" sz="2400" dirty="0"/>
              <a:t>.a</a:t>
            </a:r>
            <a:r>
              <a:rPr lang="en-US" sz="2400" baseline="-25000" dirty="0"/>
              <a:t>1</a:t>
            </a:r>
            <a:r>
              <a:rPr lang="en-US" sz="2400" dirty="0"/>
              <a:t>, x</a:t>
            </a:r>
            <a:r>
              <a:rPr lang="en-US" sz="2400" baseline="-25000" dirty="0"/>
              <a:t>1</a:t>
            </a:r>
            <a:r>
              <a:rPr lang="en-US" sz="2400" dirty="0"/>
              <a:t>.a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 err="1"/>
              <a:t>.a</a:t>
            </a:r>
            <a:r>
              <a:rPr lang="en-US" sz="2400" baseline="-25000" dirty="0" err="1"/>
              <a:t>k</a:t>
            </a:r>
            <a:r>
              <a:rPr lang="en-US" sz="2400" dirty="0"/>
              <a:t>)}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b="1" dirty="0"/>
              <a:t>return</a:t>
            </a:r>
            <a:r>
              <a:rPr lang="en-US" sz="2400" dirty="0"/>
              <a:t> Answer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53200" y="1895683"/>
            <a:ext cx="2431208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Almost never the </a:t>
            </a:r>
            <a:r>
              <a:rPr lang="en-US" sz="2000" i="1" dirty="0">
                <a:latin typeface="+mj-lt"/>
              </a:rPr>
              <a:t>fastest</a:t>
            </a:r>
            <a:r>
              <a:rPr lang="en-US" sz="2000" dirty="0">
                <a:latin typeface="+mj-lt"/>
              </a:rPr>
              <a:t> way to </a:t>
            </a:r>
            <a:r>
              <a:rPr lang="en-US" sz="2000" dirty="0" smtClean="0">
                <a:latin typeface="+mj-lt"/>
              </a:rPr>
              <a:t>compute it</a:t>
            </a:r>
            <a:r>
              <a:rPr lang="en-US" sz="2000" dirty="0">
                <a:latin typeface="+mj-lt"/>
              </a:rPr>
              <a:t>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72228" y="5640737"/>
            <a:ext cx="290415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Note: </a:t>
            </a:r>
            <a:r>
              <a:rPr lang="en-US" sz="2400" dirty="0" smtClean="0">
                <a:latin typeface="+mj-lt"/>
              </a:rPr>
              <a:t>this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is </a:t>
            </a:r>
            <a:r>
              <a:rPr lang="en-US" sz="2400" dirty="0">
                <a:latin typeface="+mj-lt"/>
              </a:rPr>
              <a:t>a </a:t>
            </a:r>
            <a:r>
              <a:rPr lang="en-US" sz="2400" i="1" dirty="0" err="1">
                <a:latin typeface="+mj-lt"/>
              </a:rPr>
              <a:t>multiset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union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4182924" y="5019357"/>
            <a:ext cx="457200" cy="649188"/>
          </a:xfrm>
          <a:prstGeom prst="ellipse">
            <a:avLst/>
          </a:prstGeom>
          <a:noFill/>
          <a:ln w="50800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835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nimBg="1" autoUpdateAnimBg="0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Join Queries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[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DISTINCT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&lt;column 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expression list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>
                <a:solidFill>
                  <a:schemeClr val="tx2"/>
                </a:solidFill>
                <a:effectLst>
                  <a:glow rad="863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&lt;table1 [AS t1], ... , </a:t>
            </a:r>
            <a:r>
              <a:rPr lang="en-US" sz="2000" i="1" dirty="0" err="1">
                <a:solidFill>
                  <a:schemeClr val="tx2"/>
                </a:solidFill>
                <a:effectLst>
                  <a:glow rad="863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tableN</a:t>
            </a:r>
            <a:r>
              <a:rPr lang="en-US" sz="2000" i="1" dirty="0">
                <a:solidFill>
                  <a:schemeClr val="tx2"/>
                </a:solidFill>
                <a:effectLst>
                  <a:glow rad="863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 [AS </a:t>
            </a:r>
            <a:r>
              <a:rPr lang="en-US" sz="2000" i="1" dirty="0" err="1">
                <a:solidFill>
                  <a:schemeClr val="tx2"/>
                </a:solidFill>
                <a:effectLst>
                  <a:glow rad="863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tn</a:t>
            </a:r>
            <a:r>
              <a:rPr lang="en-US" sz="2000" i="1" dirty="0">
                <a:solidFill>
                  <a:schemeClr val="tx2"/>
                </a:solidFill>
                <a:effectLst>
                  <a:glow rad="863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]&gt;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[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&lt;predicate&gt;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[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BY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&lt;column list&gt;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[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&lt;predicate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[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ORDER BY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&lt;column list&gt;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94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Query Semantics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[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DISTINCT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  target-list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  relation-list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qualification</a:t>
            </a:r>
          </a:p>
          <a:p>
            <a:endParaRPr lang="en-US" sz="2000" dirty="0" smtClean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 smtClean="0">
                <a:solidFill>
                  <a:schemeClr val="tx2"/>
                </a:solidFill>
              </a:rPr>
              <a:t>: </a:t>
            </a:r>
            <a:r>
              <a:rPr lang="en-US" sz="2000" dirty="0">
                <a:solidFill>
                  <a:schemeClr val="tx2"/>
                </a:solidFill>
              </a:rPr>
              <a:t>compute cross product of tables.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 smtClean="0">
                <a:solidFill>
                  <a:schemeClr val="tx2"/>
                </a:solidFill>
              </a:rPr>
              <a:t>: </a:t>
            </a:r>
            <a:r>
              <a:rPr lang="en-US" sz="2000" dirty="0">
                <a:solidFill>
                  <a:schemeClr val="tx2"/>
                </a:solidFill>
              </a:rPr>
              <a:t>Check conditions, discard tuples that fail.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</a:rPr>
              <a:t>: </a:t>
            </a:r>
            <a:r>
              <a:rPr lang="en-US" sz="2000" dirty="0">
                <a:solidFill>
                  <a:schemeClr val="tx2"/>
                </a:solidFill>
              </a:rPr>
              <a:t>Specify desired fields in output.</a:t>
            </a:r>
          </a:p>
          <a:p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DISTINCT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(optional</a:t>
            </a:r>
            <a:r>
              <a:rPr lang="en-US" sz="2000" dirty="0" smtClean="0">
                <a:solidFill>
                  <a:schemeClr val="tx2"/>
                </a:solidFill>
              </a:rPr>
              <a:t>): </a:t>
            </a:r>
            <a:r>
              <a:rPr lang="en-US" sz="2000" dirty="0">
                <a:solidFill>
                  <a:schemeClr val="tx2"/>
                </a:solidFill>
              </a:rPr>
              <a:t>eliminate duplicate rows.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Note: </a:t>
            </a:r>
            <a:r>
              <a:rPr lang="en-US" sz="2000" dirty="0" smtClean="0">
                <a:solidFill>
                  <a:schemeClr val="tx2"/>
                </a:solidFill>
              </a:rPr>
              <a:t>this is likely </a:t>
            </a:r>
            <a:r>
              <a:rPr lang="en-US" sz="2000" dirty="0">
                <a:solidFill>
                  <a:schemeClr val="tx2"/>
                </a:solidFill>
              </a:rPr>
              <a:t>a terribly inefficient strategy!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Query optimizer will find more efficient plans.</a:t>
            </a:r>
          </a:p>
        </p:txBody>
      </p:sp>
    </p:spTree>
    <p:extLst>
      <p:ext uri="{BB962C8B-B14F-4D97-AF65-F5344CB8AC3E}">
        <p14:creationId xmlns:p14="http://schemas.microsoft.com/office/powerpoint/2010/main" val="290242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Conceptual SQL Evaluation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62000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371600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53188"/>
            <a:ext cx="2895600" cy="403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168775" y="990600"/>
            <a:ext cx="4975225" cy="1628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135B02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SELECT        [DISTINCT]  </a:t>
            </a:r>
            <a:r>
              <a:rPr lang="en-US" sz="2000" i="1" dirty="0">
                <a:solidFill>
                  <a:srgbClr val="135B02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target-list</a:t>
            </a:r>
            <a:endParaRPr lang="en-US" sz="2000" dirty="0">
              <a:solidFill>
                <a:srgbClr val="135B02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135B02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FROM         </a:t>
            </a:r>
            <a:r>
              <a:rPr lang="en-US" sz="2000" i="1" dirty="0">
                <a:solidFill>
                  <a:srgbClr val="135B02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relation-list</a:t>
            </a:r>
            <a:endParaRPr lang="en-US" sz="2000" dirty="0">
              <a:solidFill>
                <a:srgbClr val="135B02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135B02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WHERE        </a:t>
            </a:r>
            <a:r>
              <a:rPr lang="en-US" sz="2000" i="1" dirty="0">
                <a:solidFill>
                  <a:srgbClr val="135B02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qualification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135B02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GROUP BY  </a:t>
            </a:r>
            <a:r>
              <a:rPr lang="en-US" sz="2000" i="1" dirty="0">
                <a:solidFill>
                  <a:srgbClr val="135B02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grouping-list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135B02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HAVING      </a:t>
            </a:r>
            <a:r>
              <a:rPr lang="en-US" sz="2000" i="1" dirty="0">
                <a:solidFill>
                  <a:srgbClr val="135B02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group-qualification</a:t>
            </a: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2971800" y="32766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SELECT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09600" y="5867400"/>
            <a:ext cx="1981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Relation     cross-product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0" y="4648200"/>
            <a:ext cx="2590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Apply selections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(eliminate rows)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0" y="3124200"/>
            <a:ext cx="3124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Project away columns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(just keep those used in SELECT, GBY, HAVING)</a:t>
            </a:r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2971800" y="46482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WHERE</a:t>
            </a:r>
          </a:p>
        </p:txBody>
      </p:sp>
      <p:sp>
        <p:nvSpPr>
          <p:cNvPr id="18" name="Oval 9"/>
          <p:cNvSpPr>
            <a:spLocks noChangeArrowheads="1"/>
          </p:cNvSpPr>
          <p:nvPr/>
        </p:nvSpPr>
        <p:spPr bwMode="auto">
          <a:xfrm>
            <a:off x="2895600" y="58674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FROM</a:t>
            </a: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5791200" y="58674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GROUP BY</a:t>
            </a:r>
          </a:p>
        </p:txBody>
      </p:sp>
      <p:sp>
        <p:nvSpPr>
          <p:cNvPr id="23" name="Oval 12"/>
          <p:cNvSpPr>
            <a:spLocks noChangeArrowheads="1"/>
          </p:cNvSpPr>
          <p:nvPr/>
        </p:nvSpPr>
        <p:spPr bwMode="auto">
          <a:xfrm>
            <a:off x="5791200" y="46482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HAVING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7772400" y="4648200"/>
            <a:ext cx="137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>
                <a:solidFill>
                  <a:srgbClr val="000000"/>
                </a:solidFill>
              </a:rPr>
              <a:t>Eliminate groups</a:t>
            </a: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5791200" y="32766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[DISTINCT]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7772400" y="3276600"/>
            <a:ext cx="137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>
                <a:solidFill>
                  <a:srgbClr val="000000"/>
                </a:solidFill>
              </a:rPr>
              <a:t>Eliminate duplicates</a:t>
            </a:r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3810000" y="5257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>
            <a:off x="3810000" y="38862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>
            <a:off x="6629400" y="5257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>
            <a:off x="6629400" y="38862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" name="Freeform 20"/>
          <p:cNvSpPr>
            <a:spLocks/>
          </p:cNvSpPr>
          <p:nvPr/>
        </p:nvSpPr>
        <p:spPr bwMode="auto">
          <a:xfrm>
            <a:off x="3810000" y="2895600"/>
            <a:ext cx="1981200" cy="3276600"/>
          </a:xfrm>
          <a:custGeom>
            <a:avLst/>
            <a:gdLst>
              <a:gd name="T0" fmla="*/ 0 w 1248"/>
              <a:gd name="T1" fmla="*/ 2147483647 h 2064"/>
              <a:gd name="T2" fmla="*/ 0 w 1248"/>
              <a:gd name="T3" fmla="*/ 0 h 2064"/>
              <a:gd name="T4" fmla="*/ 2147483647 w 1248"/>
              <a:gd name="T5" fmla="*/ 0 h 2064"/>
              <a:gd name="T6" fmla="*/ 2147483647 w 1248"/>
              <a:gd name="T7" fmla="*/ 2147483647 h 2064"/>
              <a:gd name="T8" fmla="*/ 2147483647 w 1248"/>
              <a:gd name="T9" fmla="*/ 2147483647 h 20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8"/>
              <a:gd name="T16" fmla="*/ 0 h 2064"/>
              <a:gd name="T17" fmla="*/ 1248 w 1248"/>
              <a:gd name="T18" fmla="*/ 2064 h 20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8" h="2064">
                <a:moveTo>
                  <a:pt x="0" y="240"/>
                </a:moveTo>
                <a:lnTo>
                  <a:pt x="0" y="0"/>
                </a:lnTo>
                <a:lnTo>
                  <a:pt x="672" y="0"/>
                </a:lnTo>
                <a:lnTo>
                  <a:pt x="672" y="2064"/>
                </a:lnTo>
                <a:lnTo>
                  <a:pt x="1248" y="206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6629400" y="26670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84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sailors who have reserved at least one boat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  <a:ea typeface="Lucida Console" charset="0"/>
                <a:cs typeface="Lucida Console" charset="0"/>
              </a:rPr>
              <a:t>Will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DISTINCT</a:t>
            </a:r>
            <a:r>
              <a:rPr lang="en-US" sz="2000" dirty="0" smtClean="0">
                <a:solidFill>
                  <a:srgbClr val="C00000"/>
                </a:solidFill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ea typeface="Lucida Console" charset="0"/>
                <a:cs typeface="Lucida Console" charset="0"/>
              </a:rPr>
              <a:t>make a difference here?</a:t>
            </a:r>
          </a:p>
          <a:p>
            <a:pPr marL="0" indent="0">
              <a:buNone/>
            </a:pPr>
            <a:endParaRPr lang="en-US" sz="2000" dirty="0" smtClean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219200" y="1890963"/>
            <a:ext cx="7546938" cy="138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endParaRPr lang="en-US" sz="28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Sailors </a:t>
            </a:r>
            <a:r>
              <a:rPr lang="en-US" sz="2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2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</a:t>
            </a:r>
            <a:r>
              <a:rPr lang="en-US" sz="28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Reserves </a:t>
            </a:r>
            <a:r>
              <a:rPr lang="en-US" sz="2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2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</a:t>
            </a:r>
            <a:endParaRPr lang="en-US" sz="28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r>
              <a:rPr lang="en-US" sz="2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= </a:t>
            </a:r>
            <a:r>
              <a:rPr lang="en-US" sz="28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endParaRPr lang="en-US" sz="28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89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6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About Range Variables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2"/>
                </a:solidFill>
              </a:rPr>
              <a:t>Needed when ambiguity could arise. 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e.g., same table used multiple times in </a:t>
            </a:r>
            <a:r>
              <a:rPr lang="en-US" sz="18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(“</a:t>
            </a:r>
            <a:r>
              <a:rPr lang="en-US" sz="1800" dirty="0">
                <a:solidFill>
                  <a:schemeClr val="tx2"/>
                </a:solidFill>
              </a:rPr>
              <a:t>self-join”)</a:t>
            </a: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063625" y="2514600"/>
            <a:ext cx="723265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x.sname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x.age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y.sname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y.age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Sailors</a:t>
            </a:r>
            <a:r>
              <a:rPr lang="en-US" sz="2400" dirty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24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Sailors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24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y</a:t>
            </a:r>
            <a:endParaRPr lang="en-US" sz="2400" dirty="0">
              <a:solidFill>
                <a:schemeClr val="tx2"/>
              </a:solidFill>
              <a:effectLst>
                <a:glow rad="355600">
                  <a:srgbClr val="FFFF00">
                    <a:alpha val="40000"/>
                  </a:srgbClr>
                </a:glow>
              </a:effectLst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x.age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&gt;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y.age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2727325" y="3886200"/>
            <a:ext cx="115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Sailors</a:t>
            </a:r>
          </a:p>
        </p:txBody>
      </p:sp>
      <p:graphicFrame>
        <p:nvGraphicFramePr>
          <p:cNvPr id="13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709875"/>
              </p:ext>
            </p:extLst>
          </p:nvPr>
        </p:nvGraphicFramePr>
        <p:xfrm>
          <a:off x="2819400" y="4343400"/>
          <a:ext cx="4343400" cy="1980880"/>
        </p:xfrm>
        <a:graphic>
          <a:graphicData uri="http://schemas.openxmlformats.org/drawingml/2006/table">
            <a:tbl>
              <a:tblPr/>
              <a:tblGrid>
                <a:gridCol w="1085850"/>
                <a:gridCol w="1200150"/>
                <a:gridCol w="971550"/>
                <a:gridCol w="108585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sid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sname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rating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age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Popeye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OliveOyl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39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Garfield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Bob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11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Arithmetic Expressions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 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04800" y="1905000"/>
            <a:ext cx="8686800" cy="1201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S.age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S.age-5</a:t>
            </a:r>
            <a:r>
              <a:rPr lang="en-US" sz="2400" dirty="0">
                <a:solidFill>
                  <a:srgbClr val="6600C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2400" dirty="0">
                <a:solidFill>
                  <a:srgbClr val="6600C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age1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2*</a:t>
            </a:r>
            <a:r>
              <a:rPr lang="en-US" sz="2400" dirty="0" err="1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S.age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2400" dirty="0">
                <a:solidFill>
                  <a:srgbClr val="6600C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age2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'Popeye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228600" y="3841750"/>
            <a:ext cx="8763000" cy="1201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S1.sname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name1, S2.sname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name2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S1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Sailors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S2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2*S1.rating = S2.rating - 1</a:t>
            </a:r>
          </a:p>
        </p:txBody>
      </p:sp>
    </p:spTree>
    <p:extLst>
      <p:ext uri="{BB962C8B-B14F-4D97-AF65-F5344CB8AC3E}">
        <p14:creationId xmlns:p14="http://schemas.microsoft.com/office/powerpoint/2010/main" val="286526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String Comparisons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4114800"/>
            <a:ext cx="7633720" cy="1904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_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stands for any one character and 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%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stands for 0 or more arbitrary characters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Most DBMSs now support standard regex as well (incl. PostgreSQL)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063625" y="1752600"/>
            <a:ext cx="5392502" cy="1200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Sailors</a:t>
            </a:r>
            <a:r>
              <a:rPr lang="en-US" sz="2400" dirty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400" dirty="0" err="1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r>
              <a:rPr lang="en-US" sz="24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LIKE</a:t>
            </a:r>
            <a:r>
              <a:rPr lang="en-US" sz="24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'</a:t>
            </a:r>
            <a:r>
              <a:rPr lang="en-US" sz="2400" dirty="0" err="1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P_p</a:t>
            </a:r>
            <a:r>
              <a:rPr lang="en-US" sz="24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%</a:t>
            </a:r>
            <a:r>
              <a:rPr lang="uk-UA" sz="24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'</a:t>
            </a:r>
            <a:endParaRPr lang="en-US" sz="2400" dirty="0">
              <a:solidFill>
                <a:schemeClr val="tx2"/>
              </a:solidFill>
              <a:effectLst>
                <a:glow rad="355600">
                  <a:srgbClr val="FFFF00">
                    <a:alpha val="40000"/>
                  </a:srgbClr>
                </a:glow>
              </a:effectLst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3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09738"/>
            <a:ext cx="8229600" cy="144655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dirty="0" smtClean="0">
                <a:solidFill>
                  <a:schemeClr val="tx2"/>
                </a:solidFill>
              </a:rPr>
              <a:t> of sailors who’ve reserved a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>
                <a:solidFill>
                  <a:schemeClr val="tx2"/>
                </a:solidFill>
              </a:rPr>
              <a:t> or 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>
                <a:solidFill>
                  <a:schemeClr val="tx2"/>
                </a:solidFill>
              </a:rPr>
              <a:t> boat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914400" y="1675605"/>
            <a:ext cx="6464300" cy="1631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endParaRPr lang="en-US" sz="20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Boats B, 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(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='</a:t>
            </a:r>
            <a:r>
              <a:rPr lang="en-US" altLang="ja-JP" sz="2000" dirty="0" smtClean="0">
                <a:solidFill>
                  <a:srgbClr val="FF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red</a:t>
            </a:r>
            <a:r>
              <a:rPr lang="en-US" altLang="ja-JP" sz="20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 </a:t>
            </a:r>
            <a:r>
              <a:rPr lang="en-US" altLang="ja-JP" sz="2000" b="1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OR</a:t>
            </a:r>
            <a:r>
              <a:rPr lang="en-US" altLang="ja-JP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='</a:t>
            </a:r>
            <a:r>
              <a:rPr lang="en-US" altLang="ja-JP" sz="2000" dirty="0" smtClean="0">
                <a:solidFill>
                  <a:srgbClr val="00B05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green</a:t>
            </a:r>
            <a:r>
              <a:rPr lang="en-US" altLang="ja-JP" sz="20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')</a:t>
            </a:r>
            <a:endParaRPr lang="en-US" sz="20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14400" y="3713163"/>
            <a:ext cx="6324600" cy="2555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endParaRPr lang="en-US" sz="20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Boats B, 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='</a:t>
            </a:r>
            <a:r>
              <a:rPr lang="en-US" altLang="ja-JP" sz="2000" dirty="0" smtClean="0">
                <a:solidFill>
                  <a:srgbClr val="FF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red</a:t>
            </a:r>
            <a:r>
              <a:rPr lang="en-US" altLang="ja-JP" sz="20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</a:t>
            </a:r>
            <a:endParaRPr lang="en-US" altLang="ja-JP" sz="20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UNION </a:t>
            </a:r>
            <a:r>
              <a:rPr lang="en-US" sz="2000" b="1" dirty="0" smtClean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ALL</a:t>
            </a:r>
            <a:r>
              <a:rPr lang="en-US" sz="2000" b="1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endParaRPr lang="en-US" sz="2000" b="1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Boats B, 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='</a:t>
            </a:r>
            <a:r>
              <a:rPr lang="en-US" altLang="ja-JP" sz="2000" dirty="0" smtClean="0">
                <a:solidFill>
                  <a:srgbClr val="00B05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green</a:t>
            </a:r>
            <a:r>
              <a:rPr lang="en-US" altLang="ja-JP" sz="20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</a:t>
            </a:r>
            <a:endParaRPr lang="en-US" sz="20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371600" y="3133725"/>
            <a:ext cx="1074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chemeClr val="tx2"/>
                </a:solidFill>
              </a:rPr>
              <a:t>... or:</a:t>
            </a:r>
          </a:p>
        </p:txBody>
      </p:sp>
    </p:spTree>
    <p:extLst>
      <p:ext uri="{BB962C8B-B14F-4D97-AF65-F5344CB8AC3E}">
        <p14:creationId xmlns:p14="http://schemas.microsoft.com/office/powerpoint/2010/main" val="14495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 animBg="1"/>
      <p:bldP spid="12" grpId="0" animBg="1" autoUpdateAnimBg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04800" y="191209"/>
            <a:ext cx="8686800" cy="1446550"/>
          </a:xfr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dirty="0" smtClean="0">
                <a:solidFill>
                  <a:schemeClr val="tx2"/>
                </a:solidFill>
              </a:rPr>
              <a:t> of sailors who’ve reserved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u="sng" dirty="0" smtClean="0">
                <a:solidFill>
                  <a:schemeClr val="tx2"/>
                </a:solidFill>
              </a:rPr>
              <a:t>AND</a:t>
            </a:r>
            <a:r>
              <a:rPr lang="en-US" dirty="0">
                <a:solidFill>
                  <a:schemeClr val="tx2"/>
                </a:solidFill>
              </a:rPr>
              <a:t> a 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>
                <a:solidFill>
                  <a:schemeClr val="tx2"/>
                </a:solidFill>
              </a:rPr>
              <a:t> boat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143000" y="2514600"/>
            <a:ext cx="7010400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Boats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B,Reserves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(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='</a:t>
            </a:r>
            <a:r>
              <a:rPr lang="en-US" altLang="ja-JP" sz="2400" dirty="0" smtClean="0">
                <a:solidFill>
                  <a:srgbClr val="FF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red</a:t>
            </a:r>
            <a:r>
              <a:rPr lang="en-US" altLang="ja-JP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 </a:t>
            </a:r>
            <a:r>
              <a:rPr lang="en-US" altLang="ja-JP" sz="2400" b="1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altLang="ja-JP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altLang="ja-JP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='</a:t>
            </a:r>
            <a:r>
              <a:rPr lang="en-US" altLang="ja-JP" sz="2400" dirty="0" smtClean="0">
                <a:solidFill>
                  <a:srgbClr val="00B05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green</a:t>
            </a:r>
            <a:r>
              <a:rPr lang="en-US" altLang="ja-JP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')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69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64" grpId="0" build="p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548293"/>
            <a:ext cx="8229600" cy="769441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Query Execution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40011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50459" y="2367705"/>
            <a:ext cx="3791198" cy="8067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Query Optimization and Execution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50459" y="3174471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(Relational) Operators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50459" y="3927615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File and Access Methods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850459" y="4680758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Buffer Management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850459" y="5433902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Disk Space Management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38200" y="1555434"/>
            <a:ext cx="3791198" cy="806766"/>
          </a:xfrm>
          <a:prstGeom prst="rect">
            <a:avLst/>
          </a:prstGeom>
          <a:ln w="508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Declarative Query (SQL)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5010398" y="1736782"/>
            <a:ext cx="3538972" cy="44354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We start from here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" name="Left Arrow 1"/>
          <p:cNvSpPr/>
          <p:nvPr/>
        </p:nvSpPr>
        <p:spPr>
          <a:xfrm>
            <a:off x="4876800" y="1736782"/>
            <a:ext cx="399802" cy="3968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7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allAtOnce"/>
      <p:bldP spid="64" grpId="1" build="allAtOnce"/>
      <p:bldP spid="11" grpId="0" animBg="1"/>
      <p:bldP spid="12" grpId="0" animBg="1"/>
      <p:bldP spid="13" grpId="0" animBg="1"/>
      <p:bldP spid="14" grpId="0" animBg="1"/>
      <p:bldP spid="15" grpId="0" animBg="1"/>
      <p:bldP spid="25" grpId="0" animBg="1"/>
      <p:bldP spid="26" grpId="0" build="p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04800" y="-170021"/>
            <a:ext cx="8686800" cy="1446550"/>
          </a:xfr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dirty="0" smtClean="0">
                <a:solidFill>
                  <a:schemeClr val="tx2"/>
                </a:solidFill>
              </a:rPr>
              <a:t> of sailors who’ve reserved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u="sng" dirty="0" smtClean="0">
                <a:solidFill>
                  <a:schemeClr val="tx2"/>
                </a:solidFill>
              </a:rPr>
              <a:t>AND</a:t>
            </a:r>
            <a:r>
              <a:rPr lang="en-US" dirty="0">
                <a:solidFill>
                  <a:schemeClr val="tx2"/>
                </a:solidFill>
              </a:rPr>
              <a:t> a 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>
                <a:solidFill>
                  <a:schemeClr val="tx2"/>
                </a:solidFill>
              </a:rPr>
              <a:t> boat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143000" y="2514600"/>
            <a:ext cx="7010400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Boats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B,Reserves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(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='</a:t>
            </a:r>
            <a:r>
              <a:rPr lang="en-US" altLang="ja-JP" sz="2400" dirty="0" smtClean="0">
                <a:solidFill>
                  <a:srgbClr val="FF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red</a:t>
            </a:r>
            <a:r>
              <a:rPr lang="en-US" altLang="ja-JP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 </a:t>
            </a:r>
            <a:r>
              <a:rPr lang="en-US" altLang="ja-JP" sz="2400" b="1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altLang="ja-JP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altLang="ja-JP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='</a:t>
            </a:r>
            <a:r>
              <a:rPr lang="en-US" altLang="ja-JP" sz="2400" dirty="0" smtClean="0">
                <a:solidFill>
                  <a:srgbClr val="00B05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green</a:t>
            </a:r>
            <a:r>
              <a:rPr lang="en-US" altLang="ja-JP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')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981186" y="2542032"/>
            <a:ext cx="73914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rot="20275375">
            <a:off x="922338" y="2679700"/>
            <a:ext cx="7386637" cy="12620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85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04800" y="-170021"/>
            <a:ext cx="8686800" cy="1446550"/>
          </a:xfr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dirty="0" smtClean="0">
                <a:solidFill>
                  <a:schemeClr val="tx2"/>
                </a:solidFill>
              </a:rPr>
              <a:t> of sailors who’ve reserved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u="sng" dirty="0" smtClean="0">
                <a:solidFill>
                  <a:schemeClr val="tx2"/>
                </a:solidFill>
              </a:rPr>
              <a:t>AND</a:t>
            </a:r>
            <a:r>
              <a:rPr lang="en-US" dirty="0">
                <a:solidFill>
                  <a:schemeClr val="tx2"/>
                </a:solidFill>
              </a:rPr>
              <a:t> a 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>
                <a:solidFill>
                  <a:schemeClr val="tx2"/>
                </a:solidFill>
              </a:rPr>
              <a:t> boat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990600" y="1905000"/>
            <a:ext cx="7467600" cy="415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 S, Boats B, 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	   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	   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='</a:t>
            </a:r>
            <a:r>
              <a:rPr lang="en-US" altLang="ja-JP" sz="2400" dirty="0" smtClean="0">
                <a:solidFill>
                  <a:srgbClr val="FF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red</a:t>
            </a:r>
            <a:r>
              <a:rPr lang="en-US" altLang="ja-JP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</a:t>
            </a:r>
            <a:endParaRPr lang="en-US" altLang="ja-JP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INTERSECT</a:t>
            </a:r>
            <a:endParaRPr lang="en-US" sz="2400" dirty="0">
              <a:solidFill>
                <a:srgbClr val="C00000"/>
              </a:solidFill>
              <a:effectLst>
                <a:glow rad="355600">
                  <a:srgbClr val="FFFF00">
                    <a:alpha val="40000"/>
                  </a:srgbClr>
                </a:glow>
              </a:effectLst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 S, Boats B, 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	   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='</a:t>
            </a:r>
            <a:r>
              <a:rPr lang="en-US" altLang="ja-JP" sz="2400" dirty="0" smtClean="0">
                <a:solidFill>
                  <a:srgbClr val="00B05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green</a:t>
            </a:r>
            <a:r>
              <a:rPr lang="en-US" altLang="ja-JP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'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25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04800" y="-170021"/>
            <a:ext cx="8686800" cy="1446550"/>
          </a:xfr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dirty="0" smtClean="0">
                <a:solidFill>
                  <a:schemeClr val="tx2"/>
                </a:solidFill>
              </a:rPr>
              <a:t> of sailors who’ve reserved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u="sng" dirty="0" smtClean="0">
                <a:solidFill>
                  <a:schemeClr val="tx2"/>
                </a:solidFill>
              </a:rPr>
              <a:t>AND</a:t>
            </a:r>
            <a:r>
              <a:rPr lang="en-US" dirty="0">
                <a:solidFill>
                  <a:schemeClr val="tx2"/>
                </a:solidFill>
              </a:rPr>
              <a:t> a 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>
                <a:solidFill>
                  <a:schemeClr val="tx2"/>
                </a:solidFill>
              </a:rPr>
              <a:t> boat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845617"/>
            <a:ext cx="8229600" cy="461665"/>
          </a:xfrm>
        </p:spPr>
        <p:txBody>
          <a:bodyPr>
            <a:spAutoFit/>
          </a:bodyPr>
          <a:lstStyle/>
          <a:p>
            <a:pPr eaLnBrk="0" fontAlgn="base" hangingPunct="0"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Could use a self-join: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57200" y="2413945"/>
            <a:ext cx="8534401" cy="24628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2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R1.sid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2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Boats B1, Reserves R1,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Boats B2, Reserves R2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2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R1.sid=R2.sid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</a:t>
            </a:r>
            <a:r>
              <a:rPr lang="en-US" sz="22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2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R1.bid=B1.bid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</a:t>
            </a:r>
            <a:r>
              <a:rPr lang="en-US" sz="22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2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R2.bid=B2.bid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</a:t>
            </a:r>
            <a:r>
              <a:rPr lang="en-US" sz="22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2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(B1.color='red' </a:t>
            </a:r>
            <a:r>
              <a:rPr lang="en-US" sz="22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2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B2.color</a:t>
            </a:r>
            <a:r>
              <a:rPr lang="en-US" sz="22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='green')</a:t>
            </a:r>
          </a:p>
        </p:txBody>
      </p:sp>
    </p:spTree>
    <p:extLst>
      <p:ext uri="{BB962C8B-B14F-4D97-AF65-F5344CB8AC3E}">
        <p14:creationId xmlns:p14="http://schemas.microsoft.com/office/powerpoint/2010/main" val="87731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04800" y="619780"/>
            <a:ext cx="8686800" cy="523220"/>
          </a:xfr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dirty="0" err="1" smtClean="0">
                <a:solidFill>
                  <a:schemeClr val="tx2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 of sailors who have not reserved a boat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905000" y="2514600"/>
            <a:ext cx="54102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 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EXCEPT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 S, 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644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04800" y="619780"/>
            <a:ext cx="8686800" cy="523220"/>
          </a:xfr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Nested Queries: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IN</a:t>
            </a: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981200" y="2514600"/>
            <a:ext cx="4945063" cy="2678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endParaRPr lang="en-US" sz="28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 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IN</a:t>
            </a: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(</a:t>
            </a: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endParaRPr lang="en-US" sz="28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=102)</a:t>
            </a:r>
            <a:endParaRPr lang="en-US" sz="28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38200" y="1752600"/>
            <a:ext cx="6676583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Names of sailors </a:t>
            </a:r>
            <a:r>
              <a:rPr lang="en-US" sz="28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who’</a:t>
            </a:r>
            <a:r>
              <a:rPr lang="en-US" altLang="ja-JP" sz="28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ve </a:t>
            </a:r>
            <a:r>
              <a:rPr lang="en-US" altLang="ja-JP" sz="2800" dirty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reserved boat #</a:t>
            </a:r>
            <a:r>
              <a:rPr lang="en-US" altLang="ja-JP" sz="28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102</a:t>
            </a:r>
            <a:endParaRPr lang="en-US" sz="2800" dirty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57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64" grpId="0" build="p"/>
      <p:bldP spid="11" grpId="0" animBg="1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04800" y="619780"/>
            <a:ext cx="8686800" cy="523220"/>
          </a:xfr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Nested Queries: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NOT IN</a:t>
            </a: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981200" y="2514600"/>
            <a:ext cx="4945063" cy="2678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endParaRPr lang="en-US" sz="28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 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NOT IN</a:t>
            </a:r>
            <a:r>
              <a:rPr lang="en-US" sz="2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endParaRPr lang="en-US" sz="2800" dirty="0">
              <a:solidFill>
                <a:srgbClr val="C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(</a:t>
            </a: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endParaRPr lang="en-US" sz="28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=103)</a:t>
            </a:r>
            <a:endParaRPr lang="en-US" sz="28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38200" y="1752600"/>
            <a:ext cx="7395230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Names of sailors </a:t>
            </a:r>
            <a:r>
              <a:rPr lang="en-US" sz="28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who’</a:t>
            </a:r>
            <a:r>
              <a:rPr lang="en-US" altLang="ja-JP" sz="28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ve </a:t>
            </a:r>
            <a:r>
              <a:rPr lang="en-US" altLang="ja-JP" sz="2800" dirty="0" smtClean="0">
                <a:solidFill>
                  <a:srgbClr val="135B0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ea typeface="ＭＳ Ｐゴシック" charset="0"/>
                <a:cs typeface="ＭＳ Ｐゴシック" charset="0"/>
              </a:rPr>
              <a:t>not</a:t>
            </a:r>
            <a:r>
              <a:rPr lang="en-US" altLang="ja-JP" sz="28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 reserved </a:t>
            </a:r>
            <a:r>
              <a:rPr lang="en-US" altLang="ja-JP" sz="2800" dirty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boat #</a:t>
            </a:r>
            <a:r>
              <a:rPr lang="en-US" altLang="ja-JP" sz="28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103</a:t>
            </a:r>
            <a:endParaRPr lang="en-US" sz="2800" dirty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20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11" grpId="0" animBg="1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04800" y="619780"/>
            <a:ext cx="8686800" cy="523220"/>
          </a:xfr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Nested Queries with Correlation</a:t>
            </a: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685800" y="1524000"/>
            <a:ext cx="8399992" cy="5202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Names of sailors </a:t>
            </a:r>
            <a:r>
              <a:rPr lang="en-US" sz="28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who’</a:t>
            </a:r>
            <a:r>
              <a:rPr lang="en-US" altLang="ja-JP" sz="28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ve reserved </a:t>
            </a:r>
            <a:r>
              <a:rPr lang="en-US" altLang="ja-JP" sz="2800" dirty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boat #</a:t>
            </a:r>
            <a:r>
              <a:rPr lang="en-US" altLang="ja-JP" sz="28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102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Subquery </a:t>
            </a:r>
            <a:r>
              <a:rPr lang="en-US" sz="2800" dirty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must be recomputed for each Sailors tuple.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400" dirty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Think of subquery as a function call that runs a </a:t>
            </a:r>
            <a:r>
              <a:rPr lang="en-US" sz="2400" dirty="0" smtClean="0">
                <a:solidFill>
                  <a:srgbClr val="135B02"/>
                </a:solidFill>
                <a:ea typeface="ＭＳ Ｐゴシック" charset="0"/>
                <a:cs typeface="ＭＳ Ｐゴシック" charset="0"/>
              </a:rPr>
              <a:t>query</a:t>
            </a:r>
            <a:endParaRPr lang="en-US" sz="2400" dirty="0">
              <a:solidFill>
                <a:srgbClr val="135B02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981200" y="2209800"/>
            <a:ext cx="6245299" cy="31091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endParaRPr lang="en-US" sz="28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 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800" b="1" dirty="0" smtClean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EXISTS</a:t>
            </a:r>
            <a:r>
              <a:rPr lang="en-US" sz="2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endParaRPr lang="en-US" sz="2800" dirty="0">
              <a:solidFill>
                <a:srgbClr val="C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*</a:t>
            </a:r>
            <a:endParaRPr lang="en-US" sz="28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28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=102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</a:t>
            </a:r>
            <a:r>
              <a:rPr lang="en-US" sz="2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800" dirty="0" err="1" smtClean="0">
                <a:solidFill>
                  <a:srgbClr val="0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S.sid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8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r>
              <a:rPr lang="en-US" sz="28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</a:t>
            </a:r>
            <a:endParaRPr lang="en-US" sz="28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169206" y="3124200"/>
            <a:ext cx="300569" cy="1845425"/>
          </a:xfrm>
          <a:custGeom>
            <a:avLst/>
            <a:gdLst>
              <a:gd name="connsiteX0" fmla="*/ 300569 w 300569"/>
              <a:gd name="connsiteY0" fmla="*/ 1845425 h 1845425"/>
              <a:gd name="connsiteX1" fmla="*/ 1310 w 300569"/>
              <a:gd name="connsiteY1" fmla="*/ 997527 h 1845425"/>
              <a:gd name="connsiteX2" fmla="*/ 184190 w 300569"/>
              <a:gd name="connsiteY2" fmla="*/ 0 h 184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569" h="1845425">
                <a:moveTo>
                  <a:pt x="300569" y="1845425"/>
                </a:moveTo>
                <a:cubicBezTo>
                  <a:pt x="160637" y="1575261"/>
                  <a:pt x="20706" y="1305098"/>
                  <a:pt x="1310" y="997527"/>
                </a:cubicBezTo>
                <a:cubicBezTo>
                  <a:pt x="-18086" y="689956"/>
                  <a:pt x="184190" y="0"/>
                  <a:pt x="184190" y="0"/>
                </a:cubicBezTo>
              </a:path>
            </a:pathLst>
          </a:custGeom>
          <a:noFill/>
          <a:ln>
            <a:tailEnd type="triangle" w="lg" len="lg"/>
          </a:ln>
          <a:effectLst>
            <a:glow rad="508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9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64" grpId="0" build="p"/>
      <p:bldP spid="11" grpId="0" animBg="1"/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More on Set-Comparison Operators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We have seen: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IN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EXISTS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can also have: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NOT IN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NOT EXISTS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Other forms: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&lt;op&gt; ANY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&lt;op&gt; ALL</a:t>
            </a:r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Find sailors whose rating is greater than that of some sailor called ‘Popeye’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981200" y="4114800"/>
            <a:ext cx="5764399" cy="23705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*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FROM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Sailors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WHERE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S.rating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&gt; ANY </a:t>
            </a:r>
            <a:endParaRPr lang="en-US" sz="2800" b="1" dirty="0">
              <a:solidFill>
                <a:srgbClr val="C00000"/>
              </a:solidFill>
              <a:effectLst>
                <a:glow rad="355600">
                  <a:srgbClr val="FFFF00">
                    <a:alpha val="40000"/>
                  </a:srgbClr>
                </a:glow>
              </a:effectLst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S2.rating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Sailors S2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S2.sname='</a:t>
            </a:r>
            <a:r>
              <a:rPr lang="en-US" altLang="ja-JP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Popeye')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344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173729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 Tougher Query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928797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Find sailors who’ve reserved ALL boats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(relational division: no “counterexample boats”)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04800" y="2374238"/>
            <a:ext cx="8839200" cy="3601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FROM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Sailors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WHERE  NOT EXISTS</a:t>
            </a:r>
            <a:endParaRPr lang="en-US" sz="2400" dirty="0">
              <a:solidFill>
                <a:srgbClr val="135B0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Boats B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NOT EXISTS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(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endParaRPr lang="en-US" sz="24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.bid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.sid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))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04800" y="2450438"/>
            <a:ext cx="8534400" cy="7382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800" dirty="0" smtClean="0">
                <a:solidFill>
                  <a:schemeClr val="accent6"/>
                </a:solidFill>
              </a:rPr>
              <a:t>Sailors </a:t>
            </a:r>
            <a:r>
              <a:rPr lang="en-US" sz="2800" i="1" dirty="0" smtClean="0">
                <a:solidFill>
                  <a:schemeClr val="accent6"/>
                </a:solidFill>
              </a:rPr>
              <a:t>S</a:t>
            </a:r>
            <a:r>
              <a:rPr lang="en-US" sz="2800" dirty="0" smtClean="0">
                <a:solidFill>
                  <a:schemeClr val="accent6"/>
                </a:solidFill>
              </a:rPr>
              <a:t> such that</a:t>
            </a:r>
            <a:r>
              <a:rPr lang="is-IS" sz="2800" dirty="0" smtClean="0">
                <a:solidFill>
                  <a:schemeClr val="accent6"/>
                </a:solidFill>
              </a:rPr>
              <a:t>…</a:t>
            </a:r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3276600"/>
            <a:ext cx="8534400" cy="113096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800" dirty="0">
                <a:solidFill>
                  <a:schemeClr val="accent6"/>
                </a:solidFill>
              </a:rPr>
              <a:t>t</a:t>
            </a:r>
            <a:r>
              <a:rPr lang="en-US" sz="2800" dirty="0" smtClean="0">
                <a:solidFill>
                  <a:schemeClr val="accent6"/>
                </a:solidFill>
              </a:rPr>
              <a:t>here is no boat B that </a:t>
            </a:r>
            <a:r>
              <a:rPr lang="is-IS" sz="2800" dirty="0" smtClean="0">
                <a:solidFill>
                  <a:schemeClr val="accent6"/>
                </a:solidFill>
              </a:rPr>
              <a:t>…</a:t>
            </a:r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4800" y="4495431"/>
            <a:ext cx="8534400" cy="155663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182380"/>
            <a:ext cx="8418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800" dirty="0" smtClean="0">
                <a:solidFill>
                  <a:schemeClr val="accent6"/>
                </a:solidFill>
              </a:rPr>
              <a:t>... i</a:t>
            </a:r>
            <a:r>
              <a:rPr lang="en-US" sz="2800" dirty="0" smtClean="0">
                <a:solidFill>
                  <a:schemeClr val="accent6"/>
                </a:solidFill>
              </a:rPr>
              <a:t>s missing a Reserves tuple showing that S reserved B</a:t>
            </a:r>
            <a:endParaRPr lang="en-US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3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 animBg="1"/>
      <p:bldP spid="3" grpId="0" animBg="1"/>
      <p:bldP spid="12" grpId="0" animBg="1"/>
      <p:bldP spid="13" grpId="0" animBg="1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173729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 Tougher Query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928797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Find sailors who’ve reserved ALL boats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(here we use set difference: from all the boats remove the ones that Sailor S has reserved. If empty, then S is good)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04800" y="2374238"/>
            <a:ext cx="8839200" cy="3601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Sailors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  NOT EXISTS</a:t>
            </a:r>
            <a:endParaRPr lang="en-US" sz="2400" dirty="0">
              <a:solidFill>
                <a:srgbClr val="135B0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((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Boats B)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EXCEPT</a:t>
            </a:r>
            <a:endParaRPr lang="en-US" sz="2400" dirty="0" smtClean="0">
              <a:solidFill>
                <a:srgbClr val="C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(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endParaRPr lang="en-US" sz="2400" dirty="0" smtClean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.sid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))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04800" y="2450438"/>
            <a:ext cx="8534400" cy="7382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800" dirty="0" smtClean="0">
                <a:solidFill>
                  <a:schemeClr val="accent6"/>
                </a:solidFill>
              </a:rPr>
              <a:t>Sailors </a:t>
            </a:r>
            <a:r>
              <a:rPr lang="en-US" sz="2800" i="1" dirty="0" smtClean="0">
                <a:solidFill>
                  <a:schemeClr val="accent6"/>
                </a:solidFill>
              </a:rPr>
              <a:t>S</a:t>
            </a:r>
            <a:r>
              <a:rPr lang="en-US" sz="2800" dirty="0" smtClean="0">
                <a:solidFill>
                  <a:schemeClr val="accent6"/>
                </a:solidFill>
              </a:rPr>
              <a:t> such that</a:t>
            </a:r>
            <a:r>
              <a:rPr lang="is-IS" sz="2800" dirty="0" smtClean="0">
                <a:solidFill>
                  <a:schemeClr val="accent6"/>
                </a:solidFill>
              </a:rPr>
              <a:t>…</a:t>
            </a:r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3276600"/>
            <a:ext cx="8534400" cy="113096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800" dirty="0">
                <a:solidFill>
                  <a:schemeClr val="accent6"/>
                </a:solidFill>
              </a:rPr>
              <a:t>t</a:t>
            </a:r>
            <a:r>
              <a:rPr lang="en-US" sz="2800" dirty="0" smtClean="0">
                <a:solidFill>
                  <a:schemeClr val="accent6"/>
                </a:solidFill>
              </a:rPr>
              <a:t>here is no boat B that </a:t>
            </a:r>
            <a:r>
              <a:rPr lang="is-IS" sz="2800" dirty="0" smtClean="0">
                <a:solidFill>
                  <a:schemeClr val="accent6"/>
                </a:solidFill>
              </a:rPr>
              <a:t>…</a:t>
            </a:r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4800" y="4495431"/>
            <a:ext cx="8534400" cy="155663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182380"/>
            <a:ext cx="4800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6"/>
                </a:solidFill>
              </a:rPr>
              <a:t>that has not been reserved by S</a:t>
            </a:r>
            <a:endParaRPr lang="en-US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0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 animBg="1"/>
      <p:bldP spid="3" grpId="0" animBg="1"/>
      <p:bldP spid="12" grpId="0" animBg="1"/>
      <p:bldP spid="13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304771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GROUP BY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886993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22870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[DISTINCT]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 S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[WHERE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&lt;predicate&gt;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BY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[HAVING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&lt;predicate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[ORDER BY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&lt;column list&gt;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Partition table into groups with same GROUP BY column values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Can group by a list of columns</a:t>
            </a:r>
          </a:p>
          <a:p>
            <a:r>
              <a:rPr lang="en-US" sz="2000" dirty="0">
                <a:solidFill>
                  <a:schemeClr val="tx2"/>
                </a:solidFill>
              </a:rPr>
              <a:t>Produce an aggregate result per group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Cardinality of output = # of distinct group values</a:t>
            </a:r>
          </a:p>
          <a:p>
            <a:r>
              <a:rPr lang="en-US" sz="2000" dirty="0">
                <a:solidFill>
                  <a:schemeClr val="tx2"/>
                </a:solidFill>
              </a:rPr>
              <a:t>Note: can put grouping columns in SELECT list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For aggregate queries, SELECT list can contain </a:t>
            </a:r>
            <a:r>
              <a:rPr lang="en-US" sz="1800" dirty="0" err="1">
                <a:solidFill>
                  <a:schemeClr val="tx2"/>
                </a:solidFill>
              </a:rPr>
              <a:t>aggs</a:t>
            </a:r>
            <a:r>
              <a:rPr lang="en-US" sz="1800" dirty="0">
                <a:solidFill>
                  <a:schemeClr val="tx2"/>
                </a:solidFill>
              </a:rPr>
              <a:t> and GROUP BY columns only!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What would it mean if we said SELECT </a:t>
            </a:r>
            <a:r>
              <a:rPr lang="en-US" sz="1800" dirty="0" err="1">
                <a:solidFill>
                  <a:schemeClr val="tx2"/>
                </a:solidFill>
              </a:rPr>
              <a:t>S.name</a:t>
            </a:r>
            <a:r>
              <a:rPr lang="en-US" sz="1800" dirty="0">
                <a:solidFill>
                  <a:schemeClr val="tx2"/>
                </a:solidFill>
              </a:rPr>
              <a:t>, AVG(</a:t>
            </a:r>
            <a:r>
              <a:rPr lang="en-US" sz="1800" dirty="0" err="1">
                <a:solidFill>
                  <a:schemeClr val="tx2"/>
                </a:solidFill>
              </a:rPr>
              <a:t>S.gpa</a:t>
            </a:r>
            <a:r>
              <a:rPr lang="en-US" sz="1800" dirty="0">
                <a:solidFill>
                  <a:schemeClr val="tx2"/>
                </a:solidFill>
              </a:rPr>
              <a:t>) above??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28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173729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 Tougher Query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928797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Find sailors who’ve reserved ALL boats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( here we use count aggregates: count the total number of boats and the number of boats reserved by S)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13323" y="2436190"/>
            <a:ext cx="8839200" cy="286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S.sname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Sailors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WHERE</a:t>
            </a:r>
            <a:r>
              <a:rPr lang="en-US" sz="2400" dirty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COUNT(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Boats B) =</a:t>
            </a:r>
            <a:endParaRPr lang="en-US" sz="2400" dirty="0" smtClean="0">
              <a:solidFill>
                <a:srgbClr val="C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(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COUNT (DISTINCT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Reserves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R.sid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 smtClean="0">
                <a:solidFill>
                  <a:srgbClr val="0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.sid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04800" y="2450438"/>
            <a:ext cx="8534400" cy="7382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800" dirty="0" smtClean="0">
                <a:solidFill>
                  <a:schemeClr val="accent6"/>
                </a:solidFill>
              </a:rPr>
              <a:t>Sailors </a:t>
            </a:r>
            <a:r>
              <a:rPr lang="en-US" sz="2800" i="1" dirty="0" smtClean="0">
                <a:solidFill>
                  <a:schemeClr val="accent6"/>
                </a:solidFill>
              </a:rPr>
              <a:t>S</a:t>
            </a:r>
            <a:r>
              <a:rPr lang="en-US" sz="2800" dirty="0" smtClean="0">
                <a:solidFill>
                  <a:schemeClr val="accent6"/>
                </a:solidFill>
              </a:rPr>
              <a:t> such that</a:t>
            </a:r>
            <a:r>
              <a:rPr lang="is-IS" sz="2800" dirty="0" smtClean="0">
                <a:solidFill>
                  <a:schemeClr val="accent6"/>
                </a:solidFill>
              </a:rPr>
              <a:t>…</a:t>
            </a:r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3276601"/>
            <a:ext cx="8382000" cy="787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4800" y="4064001"/>
            <a:ext cx="8458200" cy="12630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650" y="5531505"/>
            <a:ext cx="80013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6"/>
                </a:solidFill>
              </a:rPr>
              <a:t>total number of boats equal to the number of distinct </a:t>
            </a:r>
          </a:p>
          <a:p>
            <a:r>
              <a:rPr lang="en-US" sz="2800" dirty="0" smtClean="0">
                <a:solidFill>
                  <a:schemeClr val="accent6"/>
                </a:solidFill>
              </a:rPr>
              <a:t>boats reserved by S </a:t>
            </a:r>
            <a:endParaRPr lang="en-US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0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/>
      <p:bldP spid="3" grpId="0" animBg="1"/>
      <p:bldP spid="12" grpId="0" animBg="1"/>
      <p:bldP spid="13" grpId="0" animBg="1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ARGMAX?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tx2"/>
                </a:solidFill>
              </a:rPr>
              <a:t>The Sailor with the highest rating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What about ties for highest?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981200" y="3200400"/>
            <a:ext cx="5392502" cy="19396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MAX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S.rating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FROM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Sailors S;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-- OK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S.*,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MAX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S.rating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FROM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Sailors S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;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-- Not OK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93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ARGMAX?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tx2"/>
                </a:solidFill>
              </a:rPr>
              <a:t>The Sailor with the highest rating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What about ties for highest?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6200" y="2773097"/>
            <a:ext cx="4462760" cy="19396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*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 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S.rating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135B0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&gt;= ALL</a:t>
            </a:r>
            <a:r>
              <a:rPr lang="en-US" sz="24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endParaRPr lang="en-US" sz="2400" dirty="0">
              <a:solidFill>
                <a:srgbClr val="135B0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S2.rating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Sailors S2</a:t>
            </a:r>
            <a:r>
              <a:rPr lang="en-US" altLang="ja-JP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616561" y="2773097"/>
            <a:ext cx="4451239" cy="19396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*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Sailors 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S.rating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 </a:t>
            </a:r>
            <a:br>
              <a:rPr lang="en-US" sz="2400" dirty="0" smtClean="0">
                <a:solidFill>
                  <a:srgbClr val="135B02"/>
                </a:solidFill>
                <a:latin typeface="Lucida Console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MAX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(S2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.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rating)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Sailors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S2</a:t>
            </a:r>
            <a:r>
              <a:rPr lang="en-US" altLang="ja-JP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286000" y="4982897"/>
            <a:ext cx="3894896" cy="15703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*</a:t>
            </a:r>
            <a:endParaRPr lang="en-US" sz="2400" dirty="0">
              <a:solidFill>
                <a:srgbClr val="000000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Sailors 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ORDER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BY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rating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DESC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LIMIT </a:t>
            </a:r>
            <a:r>
              <a:rPr lang="en-US" sz="2400" dirty="0">
                <a:solidFill>
                  <a:srgbClr val="0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1;</a:t>
            </a:r>
          </a:p>
        </p:txBody>
      </p:sp>
    </p:spTree>
    <p:extLst>
      <p:ext uri="{BB962C8B-B14F-4D97-AF65-F5344CB8AC3E}">
        <p14:creationId xmlns:p14="http://schemas.microsoft.com/office/powerpoint/2010/main" val="22116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NULL Values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Field values are sometimes unknown or inapplicable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SQL provides a special value null for such situations.</a:t>
            </a:r>
          </a:p>
          <a:p>
            <a:r>
              <a:rPr lang="en-US" sz="2400" dirty="0">
                <a:solidFill>
                  <a:schemeClr val="tx2"/>
                </a:solidFill>
              </a:rPr>
              <a:t>The presence of null complicates many issues. E.g.: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Special syntax “IS NULL” and “IS NOT NULL”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Assume rating IS NULL. Consider predicate “rating&gt;8”. 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True?  False? 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What about AND, OR and NOT connectives?  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SUM?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We need a 3-valued logic  (true, false and unknown).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Meaning of constructs must be defined carefully.  (e.g., WHERE clause eliminates rows that don’t evaluate to true.)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New operators (in particular, outer joins) possible/needed.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1162562" y="6439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5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NULL Values: Truth table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28128"/>
              </p:ext>
            </p:extLst>
          </p:nvPr>
        </p:nvGraphicFramePr>
        <p:xfrm>
          <a:off x="1371600" y="1397000"/>
          <a:ext cx="6477000" cy="477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  <a:gridCol w="1295400"/>
              </a:tblGrid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OR </a:t>
                      </a:r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AND </a:t>
                      </a:r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= </a:t>
                      </a:r>
                      <a:r>
                        <a:rPr lang="sk-SK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371600" y="1828800"/>
            <a:ext cx="6477000" cy="990600"/>
          </a:xfrm>
          <a:prstGeom prst="round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0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HAVING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[DISTINCT]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 S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[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WHERE 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&lt;predicate&gt;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BY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 COUNT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 &gt; 5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[ORDER BY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&lt;column list&gt;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The HAVING predicate is applied after grouping and aggregation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Hence can contain anything that could go in the SELECT list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That is, </a:t>
            </a:r>
            <a:r>
              <a:rPr lang="en-US" sz="1800" dirty="0" err="1">
                <a:solidFill>
                  <a:schemeClr val="tx2"/>
                </a:solidFill>
              </a:rPr>
              <a:t>aggs</a:t>
            </a:r>
            <a:r>
              <a:rPr lang="en-US" sz="1800" dirty="0">
                <a:solidFill>
                  <a:schemeClr val="tx2"/>
                </a:solidFill>
              </a:rPr>
              <a:t> or GROUP BY columns</a:t>
            </a:r>
          </a:p>
          <a:p>
            <a:r>
              <a:rPr lang="en-US" sz="2000" dirty="0">
                <a:solidFill>
                  <a:schemeClr val="tx2"/>
                </a:solidFill>
              </a:rPr>
              <a:t>HAVING can only be used in aggregate queries</a:t>
            </a:r>
          </a:p>
          <a:p>
            <a:r>
              <a:rPr lang="en-US" sz="2000" dirty="0">
                <a:solidFill>
                  <a:schemeClr val="tx2"/>
                </a:solidFill>
              </a:rPr>
              <a:t>It’s an optional clause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04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Putting it all together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 S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S.gender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F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BY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 COUNT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 &gt; 2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ORDER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BY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2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Conceptual </a:t>
            </a:r>
            <a:r>
              <a:rPr lang="en-US" smtClean="0">
                <a:solidFill>
                  <a:schemeClr val="tx2"/>
                </a:solidFill>
              </a:rPr>
              <a:t>SQL Evaluation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685800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371600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53188"/>
            <a:ext cx="2895600" cy="403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494550" y="762000"/>
            <a:ext cx="4649450" cy="203196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2075" tIns="46038" rIns="92075" bIns="46038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</a:t>
            </a:r>
          </a:p>
          <a:p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</a:t>
            </a:r>
            <a:r>
              <a:rPr lang="en-US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 S</a:t>
            </a:r>
            <a:r>
              <a:rPr lang="en-US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S.gender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F</a:t>
            </a:r>
            <a:r>
              <a:rPr lang="uk-UA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 COUNT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 &gt; 2</a:t>
            </a:r>
            <a:b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ORDER BY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endParaRPr lang="en-US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2971800" y="32766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SELECT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09600" y="5867400"/>
            <a:ext cx="198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 smtClean="0">
                <a:solidFill>
                  <a:srgbClr val="000000"/>
                </a:solidFill>
              </a:rPr>
              <a:t>Access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 smtClean="0">
                <a:solidFill>
                  <a:srgbClr val="000000"/>
                </a:solidFill>
              </a:rPr>
              <a:t>Relation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0" y="4648200"/>
            <a:ext cx="2590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Apply selections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(eliminate rows)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0" y="3124200"/>
            <a:ext cx="3124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Project away columns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(just keep those used in SELECT, GBY, HAVING)</a:t>
            </a:r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2971800" y="46482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WHERE</a:t>
            </a:r>
          </a:p>
        </p:txBody>
      </p:sp>
      <p:sp>
        <p:nvSpPr>
          <p:cNvPr id="18" name="Oval 9"/>
          <p:cNvSpPr>
            <a:spLocks noChangeArrowheads="1"/>
          </p:cNvSpPr>
          <p:nvPr/>
        </p:nvSpPr>
        <p:spPr bwMode="auto">
          <a:xfrm>
            <a:off x="2895600" y="58674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FROM</a:t>
            </a: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5791200" y="58674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GROUP BY</a:t>
            </a:r>
          </a:p>
        </p:txBody>
      </p:sp>
      <p:sp>
        <p:nvSpPr>
          <p:cNvPr id="23" name="Oval 12"/>
          <p:cNvSpPr>
            <a:spLocks noChangeArrowheads="1"/>
          </p:cNvSpPr>
          <p:nvPr/>
        </p:nvSpPr>
        <p:spPr bwMode="auto">
          <a:xfrm>
            <a:off x="5791200" y="46482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HAVING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7772400" y="4648200"/>
            <a:ext cx="137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>
                <a:solidFill>
                  <a:srgbClr val="000000"/>
                </a:solidFill>
              </a:rPr>
              <a:t>Eliminate groups</a:t>
            </a: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5791200" y="32766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[DISTINCT]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7772400" y="3276600"/>
            <a:ext cx="137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>
                <a:solidFill>
                  <a:srgbClr val="000000"/>
                </a:solidFill>
              </a:rPr>
              <a:t>Eliminate duplicates</a:t>
            </a:r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3810000" y="5257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>
            <a:off x="3810000" y="38862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>
            <a:off x="6629400" y="5257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>
            <a:off x="6629400" y="38862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" name="Freeform 20"/>
          <p:cNvSpPr>
            <a:spLocks/>
          </p:cNvSpPr>
          <p:nvPr/>
        </p:nvSpPr>
        <p:spPr bwMode="auto">
          <a:xfrm>
            <a:off x="3810000" y="2895600"/>
            <a:ext cx="1981200" cy="3276600"/>
          </a:xfrm>
          <a:custGeom>
            <a:avLst/>
            <a:gdLst>
              <a:gd name="T0" fmla="*/ 0 w 1248"/>
              <a:gd name="T1" fmla="*/ 2147483647 h 2064"/>
              <a:gd name="T2" fmla="*/ 0 w 1248"/>
              <a:gd name="T3" fmla="*/ 0 h 2064"/>
              <a:gd name="T4" fmla="*/ 2147483647 w 1248"/>
              <a:gd name="T5" fmla="*/ 0 h 2064"/>
              <a:gd name="T6" fmla="*/ 2147483647 w 1248"/>
              <a:gd name="T7" fmla="*/ 2147483647 h 2064"/>
              <a:gd name="T8" fmla="*/ 2147483647 w 1248"/>
              <a:gd name="T9" fmla="*/ 2147483647 h 20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8"/>
              <a:gd name="T16" fmla="*/ 0 h 2064"/>
              <a:gd name="T17" fmla="*/ 1248 w 1248"/>
              <a:gd name="T18" fmla="*/ 2064 h 20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8" h="2064">
                <a:moveTo>
                  <a:pt x="0" y="240"/>
                </a:moveTo>
                <a:lnTo>
                  <a:pt x="0" y="0"/>
                </a:lnTo>
                <a:lnTo>
                  <a:pt x="672" y="0"/>
                </a:lnTo>
                <a:lnTo>
                  <a:pt x="672" y="2064"/>
                </a:lnTo>
                <a:lnTo>
                  <a:pt x="1248" y="206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6629400" y="26670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914400"/>
            <a:ext cx="4037350" cy="16550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53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2" grpId="0" animBg="1"/>
      <p:bldP spid="13" grpId="0" animBg="1"/>
      <p:bldP spid="14" grpId="0"/>
      <p:bldP spid="15" grpId="0"/>
      <p:bldP spid="16" grpId="0"/>
      <p:bldP spid="17" grpId="0" animBg="1"/>
      <p:bldP spid="18" grpId="0" animBg="1"/>
      <p:bldP spid="19" grpId="0" animBg="1"/>
      <p:bldP spid="23" grpId="0" animBg="1"/>
      <p:bldP spid="24" grpId="0"/>
      <p:bldP spid="25" grpId="0" animBg="1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410201" y="1522240"/>
            <a:ext cx="2425835" cy="230832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Source Sans Pro Light" pitchFamily="34" charset="0"/>
              </a:rPr>
              <a:t>Multi-Relation Queries</a:t>
            </a:r>
            <a:endParaRPr lang="en-US" sz="4800" dirty="0">
              <a:solidFill>
                <a:schemeClr val="bg1"/>
              </a:solidFill>
              <a:latin typeface="Source Sans Pro Ligh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35797" y="1969288"/>
            <a:ext cx="4351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Multi-relation Queries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8888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Querying Multiple Relations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S.sname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Sailors S, Reserves R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R.sid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AND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R.bid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102</a:t>
            </a: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5767388"/>
            <a:ext cx="2895600" cy="403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graphicFrame>
        <p:nvGraphicFramePr>
          <p:cNvPr id="12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818733"/>
              </p:ext>
            </p:extLst>
          </p:nvPr>
        </p:nvGraphicFramePr>
        <p:xfrm>
          <a:off x="457200" y="3905250"/>
          <a:ext cx="4343400" cy="1980880"/>
        </p:xfrm>
        <a:graphic>
          <a:graphicData uri="http://schemas.openxmlformats.org/drawingml/2006/table">
            <a:tbl>
              <a:tblPr/>
              <a:tblGrid>
                <a:gridCol w="1085850"/>
                <a:gridCol w="1200150"/>
                <a:gridCol w="971550"/>
                <a:gridCol w="108585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sid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sname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rating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age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Popeye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OliveOyl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39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Garfield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Bob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57"/>
          <p:cNvSpPr>
            <a:spLocks noChangeArrowheads="1"/>
          </p:cNvSpPr>
          <p:nvPr/>
        </p:nvSpPr>
        <p:spPr bwMode="auto">
          <a:xfrm>
            <a:off x="381000" y="3448050"/>
            <a:ext cx="115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Sailors</a:t>
            </a:r>
          </a:p>
        </p:txBody>
      </p:sp>
      <p:graphicFrame>
        <p:nvGraphicFramePr>
          <p:cNvPr id="14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798127"/>
              </p:ext>
            </p:extLst>
          </p:nvPr>
        </p:nvGraphicFramePr>
        <p:xfrm>
          <a:off x="5505450" y="3886200"/>
          <a:ext cx="3257550" cy="1585384"/>
        </p:xfrm>
        <a:graphic>
          <a:graphicData uri="http://schemas.openxmlformats.org/drawingml/2006/table">
            <a:tbl>
              <a:tblPr/>
              <a:tblGrid>
                <a:gridCol w="1085850"/>
                <a:gridCol w="1085850"/>
                <a:gridCol w="1085850"/>
              </a:tblGrid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sid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bid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day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9/12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9/13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10/01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le 85"/>
          <p:cNvSpPr>
            <a:spLocks noChangeArrowheads="1"/>
          </p:cNvSpPr>
          <p:nvPr/>
        </p:nvSpPr>
        <p:spPr bwMode="auto">
          <a:xfrm>
            <a:off x="5429250" y="3429000"/>
            <a:ext cx="1433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Reserves</a:t>
            </a:r>
          </a:p>
        </p:txBody>
      </p:sp>
    </p:spTree>
    <p:extLst>
      <p:ext uri="{BB962C8B-B14F-4D97-AF65-F5344CB8AC3E}">
        <p14:creationId xmlns:p14="http://schemas.microsoft.com/office/powerpoint/2010/main" val="240766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Querying Multiple Relations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>
                <a:solidFill>
                  <a:srgbClr val="14405C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>
                <a:solidFill>
                  <a:srgbClr val="14405C"/>
                </a:solidFill>
                <a:latin typeface="Lucida Console" charset="0"/>
                <a:ea typeface="Lucida Console" charset="0"/>
                <a:cs typeface="Lucida Console" charset="0"/>
              </a:rPr>
              <a:t>S.sname</a:t>
            </a:r>
            <a:r>
              <a:rPr lang="en-US" sz="2000" i="1" dirty="0">
                <a:solidFill>
                  <a:srgbClr val="14405C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rgbClr val="14405C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rgbClr val="14405C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rgbClr val="14405C"/>
                </a:solidFill>
                <a:latin typeface="Lucida Console" charset="0"/>
                <a:ea typeface="Lucida Console" charset="0"/>
                <a:cs typeface="Lucida Console" charset="0"/>
              </a:rPr>
              <a:t> Sailors S, Reserves R</a:t>
            </a:r>
            <a:r>
              <a:rPr lang="en-US" sz="2000" i="1" dirty="0">
                <a:solidFill>
                  <a:srgbClr val="14405C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rgbClr val="14405C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Cartesian product</a:t>
            </a:r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685800" y="3200400"/>
            <a:ext cx="6629400" cy="3341132"/>
            <a:chOff x="685800" y="3200400"/>
            <a:chExt cx="6629400" cy="3341132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2209800" y="3200400"/>
              <a:ext cx="0" cy="28193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2209800" y="6019799"/>
              <a:ext cx="510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124200" y="6019799"/>
              <a:ext cx="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267200" y="6019800"/>
              <a:ext cx="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410200" y="6019800"/>
              <a:ext cx="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553200" y="6019800"/>
              <a:ext cx="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2057400" y="52578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2057400" y="44958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057400" y="37338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438400" y="6172200"/>
              <a:ext cx="873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Popeye</a:t>
              </a:r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46412" y="6172200"/>
              <a:ext cx="9696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OliveOyl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69111" y="6172200"/>
              <a:ext cx="9348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Garfield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152243" y="6172200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Bob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5800" y="5105400"/>
              <a:ext cx="1455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(1, 102, 9/12)</a:t>
              </a:r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85800" y="4355068"/>
              <a:ext cx="1455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(2, 102, 9/13)</a:t>
              </a:r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85800" y="3505200"/>
              <a:ext cx="1455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(1, 101, 10/1)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968548" y="51054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14800" y="51054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251296" y="51054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394296" y="51054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394296" y="4309959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51296" y="435506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14800" y="4357206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966840" y="435506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94296" y="3504913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251296" y="3550022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114800" y="355216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966840" y="3550022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X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950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2642</Words>
  <Application>Microsoft Macintosh PowerPoint</Application>
  <PresentationFormat>On-screen Show (4:3)</PresentationFormat>
  <Paragraphs>693</Paragraphs>
  <Slides>34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Query Execution</vt:lpstr>
      <vt:lpstr>GROUP BY</vt:lpstr>
      <vt:lpstr>HAVING</vt:lpstr>
      <vt:lpstr>Putting it all together</vt:lpstr>
      <vt:lpstr>Conceptual SQL Evaluation</vt:lpstr>
      <vt:lpstr>PowerPoint Presentation</vt:lpstr>
      <vt:lpstr>Querying Multiple Relations</vt:lpstr>
      <vt:lpstr>Querying Multiple Relations</vt:lpstr>
      <vt:lpstr>Meaning (Semantics) of SQL Queries</vt:lpstr>
      <vt:lpstr>Join Queries</vt:lpstr>
      <vt:lpstr>Query Semantics</vt:lpstr>
      <vt:lpstr>Conceptual SQL Evaluation</vt:lpstr>
      <vt:lpstr>Find sailors who have reserved at least one boat</vt:lpstr>
      <vt:lpstr>About Range Variables</vt:lpstr>
      <vt:lpstr>Arithmetic Expressions</vt:lpstr>
      <vt:lpstr>String Comparisons</vt:lpstr>
      <vt:lpstr>Find sid of sailors who’ve reserved a red or green boat</vt:lpstr>
      <vt:lpstr>Find sid of sailors who’ve reserved a red AND a green boat</vt:lpstr>
      <vt:lpstr>Find sid of sailors who’ve reserved a red AND a green boat</vt:lpstr>
      <vt:lpstr>Find sid of sailors who’ve reserved a red AND a green boat</vt:lpstr>
      <vt:lpstr>Find sid of sailors who’ve reserved a red AND a green boat</vt:lpstr>
      <vt:lpstr>Find sids of sailors who have not reserved a boat</vt:lpstr>
      <vt:lpstr>Nested Queries: IN</vt:lpstr>
      <vt:lpstr>Nested Queries: NOT IN</vt:lpstr>
      <vt:lpstr>Nested Queries with Correlation</vt:lpstr>
      <vt:lpstr>More on Set-Comparison Operators</vt:lpstr>
      <vt:lpstr>A Tougher Query</vt:lpstr>
      <vt:lpstr>A Tougher Query</vt:lpstr>
      <vt:lpstr>A Tougher Query</vt:lpstr>
      <vt:lpstr>ARGMAX?</vt:lpstr>
      <vt:lpstr>ARGMAX?</vt:lpstr>
      <vt:lpstr>NULL Values</vt:lpstr>
      <vt:lpstr>NULL Values: Truth table</vt:lpstr>
    </vt:vector>
  </TitlesOfParts>
  <Company>BU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K</dc:creator>
  <cp:lastModifiedBy>G K</cp:lastModifiedBy>
  <cp:revision>16</cp:revision>
  <dcterms:created xsi:type="dcterms:W3CDTF">2016-09-19T16:29:47Z</dcterms:created>
  <dcterms:modified xsi:type="dcterms:W3CDTF">2017-09-28T16:41:06Z</dcterms:modified>
</cp:coreProperties>
</file>