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6"/>
  </p:notesMasterIdLst>
  <p:sldIdLst>
    <p:sldId id="258" r:id="rId2"/>
    <p:sldId id="259" r:id="rId3"/>
    <p:sldId id="305" r:id="rId4"/>
    <p:sldId id="391" r:id="rId5"/>
    <p:sldId id="307" r:id="rId6"/>
    <p:sldId id="422" r:id="rId7"/>
    <p:sldId id="423" r:id="rId8"/>
    <p:sldId id="424" r:id="rId9"/>
    <p:sldId id="425" r:id="rId10"/>
    <p:sldId id="426" r:id="rId11"/>
    <p:sldId id="386" r:id="rId12"/>
    <p:sldId id="384" r:id="rId13"/>
    <p:sldId id="385" r:id="rId14"/>
    <p:sldId id="316" r:id="rId15"/>
    <p:sldId id="317" r:id="rId16"/>
    <p:sldId id="318" r:id="rId17"/>
    <p:sldId id="390" r:id="rId18"/>
    <p:sldId id="319" r:id="rId19"/>
    <p:sldId id="320" r:id="rId20"/>
    <p:sldId id="393" r:id="rId21"/>
    <p:sldId id="394" r:id="rId22"/>
    <p:sldId id="397" r:id="rId23"/>
    <p:sldId id="398" r:id="rId24"/>
    <p:sldId id="321" r:id="rId25"/>
    <p:sldId id="336" r:id="rId26"/>
    <p:sldId id="337" r:id="rId27"/>
    <p:sldId id="338" r:id="rId28"/>
    <p:sldId id="339" r:id="rId29"/>
    <p:sldId id="341" r:id="rId30"/>
    <p:sldId id="400" r:id="rId31"/>
    <p:sldId id="401" r:id="rId32"/>
    <p:sldId id="402" r:id="rId33"/>
    <p:sldId id="403" r:id="rId34"/>
    <p:sldId id="404" r:id="rId35"/>
    <p:sldId id="405" r:id="rId36"/>
    <p:sldId id="406" r:id="rId37"/>
    <p:sldId id="407" r:id="rId38"/>
    <p:sldId id="408" r:id="rId39"/>
    <p:sldId id="409" r:id="rId40"/>
    <p:sldId id="410" r:id="rId41"/>
    <p:sldId id="444" r:id="rId42"/>
    <p:sldId id="411" r:id="rId43"/>
    <p:sldId id="412" r:id="rId44"/>
    <p:sldId id="415" r:id="rId45"/>
    <p:sldId id="416" r:id="rId46"/>
    <p:sldId id="417" r:id="rId47"/>
    <p:sldId id="442" r:id="rId48"/>
    <p:sldId id="443" r:id="rId49"/>
    <p:sldId id="420" r:id="rId50"/>
    <p:sldId id="427" r:id="rId51"/>
    <p:sldId id="429" r:id="rId52"/>
    <p:sldId id="428" r:id="rId53"/>
    <p:sldId id="430" r:id="rId54"/>
    <p:sldId id="431" r:id="rId55"/>
    <p:sldId id="432" r:id="rId56"/>
    <p:sldId id="433" r:id="rId57"/>
    <p:sldId id="434" r:id="rId58"/>
    <p:sldId id="435" r:id="rId59"/>
    <p:sldId id="436" r:id="rId60"/>
    <p:sldId id="437" r:id="rId61"/>
    <p:sldId id="438" r:id="rId62"/>
    <p:sldId id="439" r:id="rId63"/>
    <p:sldId id="440" r:id="rId64"/>
    <p:sldId id="441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6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34131-7D48-EB46-A8DF-9173C265C434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794F2-79A0-2B4A-B27C-CBEC5205F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10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D66E8C-38A3-114E-891A-6546EB1D5AF8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ln/>
        </p:spPr>
        <p:txBody>
          <a:bodyPr wrap="square" lIns="92058" tIns="46028" rIns="92058" bIns="46028"/>
          <a:lstStyle/>
          <a:p>
            <a:pPr>
              <a:defRPr/>
            </a:pPr>
            <a:endParaRPr lang="el-GR" smtClean="0">
              <a:cs typeface="+mn-cs"/>
            </a:endParaRPr>
          </a:p>
        </p:txBody>
      </p:sp>
      <p:sp>
        <p:nvSpPr>
          <p:cNvPr id="4843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Book Antiqua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52"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1pPr>
            <a:lvl2pPr marL="703810" indent="-270697" defTabSz="914352"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082786" indent="-216557" defTabSz="914352"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515899" indent="-216557" defTabSz="914352"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1949014" indent="-216557" defTabSz="914352"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382128" indent="-216557" defTabSz="91435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815242" indent="-216557" defTabSz="91435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248357" indent="-216557" defTabSz="91435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681470" indent="-216557" defTabSz="91435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>
              <a:defRPr/>
            </a:pPr>
            <a:fld id="{871BE321-9176-7242-BA1D-B4EF42A34AD6}" type="slidenum">
              <a:rPr lang="en-US" sz="1000">
                <a:solidFill>
                  <a:schemeClr val="tx1"/>
                </a:solidFill>
                <a:latin typeface="Times New Roman" charset="0"/>
              </a:rPr>
              <a:pPr>
                <a:defRPr/>
              </a:pPr>
              <a:t>64</a:t>
            </a:fld>
            <a:endParaRPr lang="en-US" sz="100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55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/wiki/Null_(SQL)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0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begin transaction;</a:t>
            </a:r>
          </a:p>
          <a:p>
            <a:r>
              <a:rPr lang="en-US" dirty="0" smtClean="0"/>
              <a:t>create temp</a:t>
            </a:r>
            <a:r>
              <a:rPr lang="en-US" baseline="0" dirty="0" smtClean="0"/>
              <a:t> table </a:t>
            </a:r>
            <a:r>
              <a:rPr lang="en-US" baseline="0" dirty="0" err="1" smtClean="0"/>
              <a:t>TempTableFoo</a:t>
            </a:r>
            <a:r>
              <a:rPr lang="en-US" baseline="0" dirty="0" smtClean="0"/>
              <a:t> 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AS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scount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 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 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Boats2 b, Reserves2 r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  WHERE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AND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b.color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red</a:t>
            </a:r>
            <a:r>
              <a:rPr lang="en-US" sz="12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endParaRPr lang="en-US" sz="1200" dirty="0" smtClean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 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create</a:t>
            </a:r>
            <a:r>
              <a:rPr lang="en-US" baseline="0" dirty="0" smtClean="0"/>
              <a:t> table </a:t>
            </a:r>
            <a:r>
              <a:rPr lang="en-US" baseline="0" dirty="0" err="1" smtClean="0"/>
              <a:t>TempTableFoo</a:t>
            </a:r>
            <a:r>
              <a:rPr lang="en-US" baseline="0" dirty="0" smtClean="0"/>
              <a:t> as select * from </a:t>
            </a:r>
            <a:r>
              <a:rPr lang="en-US" baseline="0" dirty="0" err="1" smtClean="0"/>
              <a:t>Redcount</a:t>
            </a:r>
            <a:r>
              <a:rPr lang="en-US" baseline="0" dirty="0" smtClean="0"/>
              <a:t>;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delete from reserves2 where bid = 101;</a:t>
            </a:r>
          </a:p>
          <a:p>
            <a:r>
              <a:rPr lang="en-US" baseline="0" dirty="0" smtClean="0"/>
              <a:t>select * from </a:t>
            </a:r>
            <a:r>
              <a:rPr lang="en-US" baseline="0" dirty="0" err="1" smtClean="0"/>
              <a:t>Redcount</a:t>
            </a:r>
            <a:r>
              <a:rPr lang="en-US" baseline="0" dirty="0" smtClean="0"/>
              <a:t>;</a:t>
            </a:r>
          </a:p>
          <a:p>
            <a:r>
              <a:rPr lang="en-US" baseline="0" dirty="0" smtClean="0"/>
              <a:t>select * from </a:t>
            </a:r>
            <a:r>
              <a:rPr lang="en-US" baseline="0" dirty="0" err="1" smtClean="0"/>
              <a:t>TempTableFoo</a:t>
            </a:r>
            <a:r>
              <a:rPr lang="en-US" baseline="0" dirty="0" smtClean="0"/>
              <a:t>;</a:t>
            </a:r>
          </a:p>
          <a:p>
            <a:r>
              <a:rPr lang="en-US" baseline="0" dirty="0" smtClean="0"/>
              <a:t>abort;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19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73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99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3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3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8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4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2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7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7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5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A7C0-5A9C-C74A-906D-97828BA4AE0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8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3.xls"/><Relationship Id="rId4" Type="http://schemas.openxmlformats.org/officeDocument/2006/relationships/image" Target="../media/image5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Microsoft_Word_97_-_2004_Document2.doc"/><Relationship Id="rId8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43001" y="1905001"/>
            <a:ext cx="4361735" cy="1912704"/>
            <a:chOff x="1143000" y="2185525"/>
            <a:chExt cx="4361735" cy="767225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143000" y="2566728"/>
              <a:ext cx="4361735" cy="386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1219200" y="2185525"/>
              <a:ext cx="4285535" cy="44756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5400" dirty="0" smtClean="0">
                  <a:solidFill>
                    <a:schemeClr val="tx2"/>
                  </a:solidFill>
                  <a:latin typeface="Source Sans Pro Light" pitchFamily="34" charset="0"/>
                </a:rPr>
                <a:t>SQL III</a:t>
              </a:r>
              <a:endParaRPr lang="en-US" sz="2000" dirty="0" smtClean="0">
                <a:solidFill>
                  <a:schemeClr val="tx2"/>
                </a:solidFill>
                <a:latin typeface="Source Sans Pro Light" pitchFamily="34" charset="0"/>
              </a:endParaRPr>
            </a:p>
            <a:p>
              <a:pPr algn="r"/>
              <a:r>
                <a:rPr lang="en-US" sz="2000" dirty="0" smtClean="0">
                  <a:solidFill>
                    <a:schemeClr val="accent1"/>
                  </a:solidFill>
                  <a:latin typeface="Source Sans Pro Light" pitchFamily="34" charset="0"/>
                </a:rPr>
                <a:t>The Query Language</a:t>
              </a:r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1143000" y="4018985"/>
            <a:ext cx="4361735" cy="857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R &amp; G - Chapter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7809" y="5735187"/>
            <a:ext cx="3736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Slides from UC Berkeley and </a:t>
            </a:r>
          </a:p>
          <a:p>
            <a:r>
              <a:rPr lang="en-US" dirty="0" smtClean="0"/>
              <a:t>book.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0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Full Outer Join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938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78725"/>
            <a:ext cx="792355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Full Outer Join returns all (matched or unmatched) rows from the tables on both sides of the join clause 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050" dirty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b.bname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endParaRPr lang="en-US" sz="24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Reserves2 r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FULL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OUTER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JOIN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Boats2 b </a:t>
            </a:r>
            <a:endParaRPr lang="en-US" sz="24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ON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=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pPr marL="0" indent="0">
              <a:buNone/>
            </a:pPr>
            <a:endParaRPr lang="en-US" sz="11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Returns all </a:t>
            </a:r>
            <a:r>
              <a:rPr lang="en-US" sz="2400" dirty="0" smtClean="0">
                <a:solidFill>
                  <a:schemeClr val="tx2"/>
                </a:solidFill>
              </a:rPr>
              <a:t>boats &amp; all information on reservations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No match for </a:t>
            </a:r>
            <a:r>
              <a:rPr lang="en-US" sz="2400" dirty="0" err="1" smtClean="0">
                <a:solidFill>
                  <a:schemeClr val="tx2"/>
                </a:solidFill>
              </a:rPr>
              <a:t>r.bid</a:t>
            </a:r>
            <a:r>
              <a:rPr lang="en-US" sz="24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en-US" sz="2200" dirty="0" err="1" smtClean="0">
                <a:solidFill>
                  <a:schemeClr val="tx2"/>
                </a:solidFill>
              </a:rPr>
              <a:t>b.bid</a:t>
            </a:r>
            <a:r>
              <a:rPr lang="en-US" sz="2200" dirty="0" smtClean="0">
                <a:solidFill>
                  <a:schemeClr val="tx2"/>
                </a:solidFill>
              </a:rPr>
              <a:t> IS NULL AND </a:t>
            </a:r>
            <a:r>
              <a:rPr lang="en-US" sz="2200" dirty="0" err="1" smtClean="0">
                <a:solidFill>
                  <a:schemeClr val="tx2"/>
                </a:solidFill>
              </a:rPr>
              <a:t>b.bname</a:t>
            </a:r>
            <a:r>
              <a:rPr lang="en-US" sz="2200" dirty="0" smtClean="0">
                <a:solidFill>
                  <a:schemeClr val="tx2"/>
                </a:solidFill>
              </a:rPr>
              <a:t> is NULL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No match for </a:t>
            </a:r>
            <a:r>
              <a:rPr lang="en-US" sz="2400" dirty="0" err="1" smtClean="0">
                <a:solidFill>
                  <a:schemeClr val="tx2"/>
                </a:solidFill>
              </a:rPr>
              <a:t>b.bid</a:t>
            </a:r>
            <a:r>
              <a:rPr lang="en-US" sz="24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en-US" sz="2200" dirty="0" err="1">
                <a:solidFill>
                  <a:schemeClr val="tx2"/>
                </a:solidFill>
              </a:rPr>
              <a:t>r</a:t>
            </a:r>
            <a:r>
              <a:rPr lang="en-US" sz="2200" dirty="0" err="1" smtClean="0">
                <a:solidFill>
                  <a:schemeClr val="tx2"/>
                </a:solidFill>
              </a:rPr>
              <a:t>.sid</a:t>
            </a:r>
            <a:r>
              <a:rPr lang="en-US" sz="2200" dirty="0" smtClean="0">
                <a:solidFill>
                  <a:schemeClr val="tx2"/>
                </a:solidFill>
              </a:rPr>
              <a:t> is NULL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5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740" y="2270592"/>
            <a:ext cx="8229600" cy="1143000"/>
          </a:xfrm>
        </p:spPr>
        <p:txBody>
          <a:bodyPr/>
          <a:lstStyle/>
          <a:p>
            <a:r>
              <a:rPr lang="en-US" dirty="0" smtClean="0"/>
              <a:t>Constraints (revisited)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5731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Constraints Over Multiple Relations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4706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TABLE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Sailors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( sid 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(10),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rating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age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REAL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  <a:endParaRPr lang="en-US" sz="20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(sid),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 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COUNT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Sailors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s)</a:t>
            </a:r>
            <a:endParaRPr lang="en-US" sz="20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+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  (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COUNT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Boats b)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&lt;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100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))</a:t>
            </a:r>
            <a:endParaRPr lang="en-US" sz="20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400800" y="1581150"/>
            <a:ext cx="2285883" cy="11977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Number of boats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plus number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sailors is &lt; 100 </a:t>
            </a:r>
          </a:p>
        </p:txBody>
      </p:sp>
    </p:spTree>
    <p:extLst>
      <p:ext uri="{BB962C8B-B14F-4D97-AF65-F5344CB8AC3E}">
        <p14:creationId xmlns:p14="http://schemas.microsoft.com/office/powerpoint/2010/main" val="335635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0" y="287116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Constraints Over Multiple Relations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2590801" y="1390593"/>
            <a:ext cx="6248400" cy="2859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TABLE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Sailors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( sid 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(10),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rating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age  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REAL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(sid),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1788325"/>
            <a:ext cx="3046750" cy="3698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Awkward and wrong!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Only checks sailors</a:t>
            </a:r>
            <a:r>
              <a:rPr lang="en-US" sz="2000" dirty="0" smtClean="0">
                <a:solidFill>
                  <a:schemeClr val="tx2"/>
                </a:solidFill>
              </a:rPr>
              <a:t>!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ASSERTION is the right solution; not associated with either table.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Unfortunately, not supported in many DBMS.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Triggers are another solution.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581399" y="4455325"/>
            <a:ext cx="5105401" cy="1793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ASSERTION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smallClub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 (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Sailors S)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+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Boats B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 100 )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400800" y="1273940"/>
            <a:ext cx="2285883" cy="11977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Number of boats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plus number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sailors is &lt; 100 </a:t>
            </a:r>
          </a:p>
        </p:txBody>
      </p:sp>
    </p:spTree>
    <p:extLst>
      <p:ext uri="{BB962C8B-B14F-4D97-AF65-F5344CB8AC3E}">
        <p14:creationId xmlns:p14="http://schemas.microsoft.com/office/powerpoint/2010/main" val="18842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2" grpId="0" build="p"/>
      <p:bldP spid="13" grpId="0" build="allAtOnce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410201" y="2260903"/>
            <a:ext cx="2425835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Source Sans Pro Light" pitchFamily="34" charset="0"/>
              </a:rPr>
              <a:t>Views</a:t>
            </a:r>
            <a:endParaRPr lang="en-US" sz="4800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71023" y="2592619"/>
            <a:ext cx="1292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Views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619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Views: Named Queries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VIEW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view_name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AS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select_statement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Makes development simpler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Often used for security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Not “materialized”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028700" y="4648200"/>
            <a:ext cx="7086600" cy="1693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VIEW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Redcount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AS SELECT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AS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scount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Boats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b, Reserves2 r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  WHERE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=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AND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b.color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red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endParaRPr lang="en-US" sz="2000" dirty="0" smtClean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3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Views Instead of Relations in Queries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VIEW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Redcount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AS SELECT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AS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scount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 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Boats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b, Reserves2 r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  WHERE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AND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b.color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red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028700" y="5155895"/>
            <a:ext cx="7086600" cy="101630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bname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scount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FROM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Redcount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 r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Boats2 b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WHERE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=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AND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scount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&lt; 10</a:t>
            </a: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249916"/>
              </p:ext>
            </p:extLst>
          </p:nvPr>
        </p:nvGraphicFramePr>
        <p:xfrm>
          <a:off x="2362200" y="3652838"/>
          <a:ext cx="28130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Worksheet" r:id="rId3" imgW="5434921" imgH="1269841" progId="Excel.Sheet.8">
                  <p:embed/>
                </p:oleObj>
              </mc:Choice>
              <mc:Fallback>
                <p:oleObj name="Worksheet" r:id="rId3" imgW="5434921" imgH="126984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652838"/>
                        <a:ext cx="2813050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752600" y="3505200"/>
            <a:ext cx="6019800" cy="91440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629275" y="3733800"/>
            <a:ext cx="21595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33CC"/>
                </a:solidFill>
              </a:rPr>
              <a:t>Redcount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1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  <p:bldP spid="13" grpId="0" animBg="1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Views</a:t>
            </a:r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2714625" y="1169988"/>
            <a:ext cx="2489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cs typeface="+mn-cs"/>
              </a:rPr>
              <a:t>create view </a:t>
            </a:r>
            <a:r>
              <a:rPr lang="en-US" sz="2000" dirty="0" err="1">
                <a:cs typeface="+mn-cs"/>
              </a:rPr>
              <a:t>vs</a:t>
            </a:r>
            <a:r>
              <a:rPr lang="en-US" sz="2000" dirty="0">
                <a:cs typeface="+mn-cs"/>
              </a:rPr>
              <a:t> INTO</a:t>
            </a:r>
          </a:p>
        </p:txBody>
      </p:sp>
      <p:sp>
        <p:nvSpPr>
          <p:cNvPr id="409605" name="Text Box 5"/>
          <p:cNvSpPr txBox="1">
            <a:spLocks noChangeArrowheads="1"/>
          </p:cNvSpPr>
          <p:nvPr/>
        </p:nvSpPr>
        <p:spPr bwMode="auto">
          <a:xfrm>
            <a:off x="546100" y="1654175"/>
            <a:ext cx="331311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cs typeface="+mn-cs"/>
              </a:rPr>
              <a:t>(1)    SELECT </a:t>
            </a:r>
            <a:r>
              <a:rPr lang="en-US" sz="2000" dirty="0" err="1">
                <a:cs typeface="+mn-cs"/>
              </a:rPr>
              <a:t>bname</a:t>
            </a:r>
            <a:r>
              <a:rPr lang="en-US" sz="2000" dirty="0">
                <a:cs typeface="+mn-cs"/>
              </a:rPr>
              <a:t>, </a:t>
            </a:r>
            <a:r>
              <a:rPr lang="en-US" sz="2000" dirty="0" err="1">
                <a:cs typeface="+mn-cs"/>
              </a:rPr>
              <a:t>bcity</a:t>
            </a:r>
            <a:endParaRPr lang="en-US" sz="2000" dirty="0">
              <a:cs typeface="+mn-cs"/>
            </a:endParaRPr>
          </a:p>
          <a:p>
            <a:pPr>
              <a:defRPr/>
            </a:pPr>
            <a:r>
              <a:rPr lang="en-US" sz="2000" dirty="0">
                <a:cs typeface="+mn-cs"/>
              </a:rPr>
              <a:t>         FROM     branch</a:t>
            </a:r>
          </a:p>
          <a:p>
            <a:pPr>
              <a:defRPr/>
            </a:pPr>
            <a:r>
              <a:rPr lang="en-US" sz="2000" dirty="0">
                <a:cs typeface="+mn-cs"/>
              </a:rPr>
              <a:t>         INTO       branch2</a:t>
            </a:r>
          </a:p>
        </p:txBody>
      </p:sp>
      <p:sp>
        <p:nvSpPr>
          <p:cNvPr id="409606" name="Text Box 6"/>
          <p:cNvSpPr txBox="1">
            <a:spLocks noChangeArrowheads="1"/>
          </p:cNvSpPr>
          <p:nvPr/>
        </p:nvSpPr>
        <p:spPr bwMode="auto">
          <a:xfrm>
            <a:off x="4418013" y="1633538"/>
            <a:ext cx="38576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(2)   CREATE VIEW branch2 AS</a:t>
            </a:r>
          </a:p>
          <a:p>
            <a:pPr>
              <a:defRPr/>
            </a:pPr>
            <a:r>
              <a:rPr lang="en-US" sz="2000">
                <a:cs typeface="+mn-cs"/>
              </a:rPr>
              <a:t>        SELECT  bname, bcity</a:t>
            </a:r>
          </a:p>
          <a:p>
            <a:pPr>
              <a:defRPr/>
            </a:pPr>
            <a:r>
              <a:rPr lang="en-US" sz="2000">
                <a:cs typeface="+mn-cs"/>
              </a:rPr>
              <a:t>        FROM     branch</a:t>
            </a:r>
          </a:p>
        </p:txBody>
      </p:sp>
      <p:sp>
        <p:nvSpPr>
          <p:cNvPr id="409607" name="Text Box 7"/>
          <p:cNvSpPr txBox="1">
            <a:spLocks noChangeArrowheads="1"/>
          </p:cNvSpPr>
          <p:nvPr/>
        </p:nvSpPr>
        <p:spPr bwMode="auto">
          <a:xfrm>
            <a:off x="3522663" y="2049463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vs</a:t>
            </a:r>
          </a:p>
        </p:txBody>
      </p:sp>
      <p:sp>
        <p:nvSpPr>
          <p:cNvPr id="409608" name="Text Box 8"/>
          <p:cNvSpPr txBox="1">
            <a:spLocks noChangeArrowheads="1"/>
          </p:cNvSpPr>
          <p:nvPr/>
        </p:nvSpPr>
        <p:spPr bwMode="auto">
          <a:xfrm>
            <a:off x="1044575" y="3187700"/>
            <a:ext cx="63579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(1) creates new table that gets stored on disk</a:t>
            </a:r>
          </a:p>
          <a:p>
            <a:pPr>
              <a:defRPr/>
            </a:pPr>
            <a:endParaRPr lang="en-US" sz="2000">
              <a:cs typeface="+mn-cs"/>
            </a:endParaRPr>
          </a:p>
          <a:p>
            <a:pPr>
              <a:defRPr/>
            </a:pPr>
            <a:r>
              <a:rPr lang="en-US" sz="2000">
                <a:cs typeface="+mn-cs"/>
              </a:rPr>
              <a:t>(2) creates </a:t>
            </a:r>
            <a:r>
              <a:rPr lang="ja-JP" altLang="en-US" sz="2000">
                <a:latin typeface="Arial"/>
                <a:cs typeface="+mn-cs"/>
              </a:rPr>
              <a:t>“</a:t>
            </a:r>
            <a:r>
              <a:rPr lang="en-US" sz="2000">
                <a:cs typeface="+mn-cs"/>
              </a:rPr>
              <a:t>virtual table</a:t>
            </a:r>
            <a:r>
              <a:rPr lang="ja-JP" altLang="en-US" sz="2000">
                <a:latin typeface="Arial"/>
                <a:cs typeface="+mn-cs"/>
              </a:rPr>
              <a:t>”</a:t>
            </a:r>
            <a:r>
              <a:rPr lang="en-US" sz="2000">
                <a:cs typeface="+mn-cs"/>
              </a:rPr>
              <a:t>  (materialized when needed)</a:t>
            </a:r>
          </a:p>
        </p:txBody>
      </p:sp>
      <p:sp>
        <p:nvSpPr>
          <p:cNvPr id="409609" name="Text Box 9"/>
          <p:cNvSpPr txBox="1">
            <a:spLocks noChangeArrowheads="1"/>
          </p:cNvSpPr>
          <p:nvPr/>
        </p:nvSpPr>
        <p:spPr bwMode="auto">
          <a:xfrm>
            <a:off x="638175" y="4406900"/>
            <a:ext cx="85248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Therefore:  changes in branch are seen in the view version of branch2 (2)</a:t>
            </a:r>
          </a:p>
          <a:p>
            <a:pPr>
              <a:defRPr/>
            </a:pPr>
            <a:r>
              <a:rPr lang="en-US" sz="2000">
                <a:cs typeface="+mn-cs"/>
              </a:rPr>
              <a:t>but not for the (1) case.</a:t>
            </a:r>
          </a:p>
        </p:txBody>
      </p:sp>
    </p:spTree>
    <p:extLst>
      <p:ext uri="{BB962C8B-B14F-4D97-AF65-F5344CB8AC3E}">
        <p14:creationId xmlns:p14="http://schemas.microsoft.com/office/powerpoint/2010/main" val="426037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6" grpId="0"/>
      <p:bldP spid="409608" grpId="0"/>
      <p:bldP spid="4096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Subqueries in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Like a “view create on the fly”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81000" y="2514600"/>
            <a:ext cx="8553624" cy="267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bname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scount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Boats2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(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COUNT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(*)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Boats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b, Reserves2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endParaRPr lang="en-US" sz="24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GROUP BY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Reds(bid, </a:t>
            </a:r>
            <a:r>
              <a:rPr lang="en-US" sz="24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scount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WHERE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Reds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scount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&lt; 10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76400" y="3276600"/>
            <a:ext cx="7201498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5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Common Table Expressions: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WITH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Another “view creation on the fly” syntax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81000" y="2514600"/>
            <a:ext cx="8553624" cy="3047630"/>
          </a:xfrm>
          <a:prstGeom prst="rect">
            <a:avLst/>
          </a:prstGeom>
          <a:noFill/>
          <a:ln>
            <a:noFill/>
          </a:ln>
          <a:effectLst>
            <a:glow rad="355600">
              <a:srgbClr val="FFFF00"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WITH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Reds(bid, </a:t>
            </a:r>
            <a:r>
              <a:rPr lang="en-US" sz="2400" dirty="0" err="1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scount</a:t>
            </a:r>
            <a:r>
              <a:rPr lang="en-US" sz="2400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AS</a:t>
            </a:r>
            <a:endParaRPr lang="en-US" sz="24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(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COUNT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(*)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FROM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Boats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b, Reserves2 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b.color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red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GROUP BY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chemeClr val="tx2"/>
              </a:solidFill>
              <a:effectLst>
                <a:glow rad="355600">
                  <a:srgbClr val="FFFF00">
                    <a:alpha val="40000"/>
                  </a:srgbClr>
                </a:glow>
              </a:effectLst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SELECT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bname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scount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FROM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Boads2 b,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Reds</a:t>
            </a:r>
            <a:endParaRPr lang="en-US" sz="24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WHERE</a:t>
            </a:r>
            <a:r>
              <a:rPr lang="en-US" sz="2400" dirty="0" smtClean="0">
                <a:solidFill>
                  <a:srgbClr val="6600CC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ＭＳ Ｐゴシック" charset="0"/>
                <a:cs typeface="ＭＳ Ｐゴシック" charset="0"/>
              </a:rPr>
              <a:t>Reds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scount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&lt; 10</a:t>
            </a:r>
            <a:endParaRPr lang="en-US" sz="24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76400" y="2895600"/>
            <a:ext cx="7201498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9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48293"/>
            <a:ext cx="8229600" cy="769441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Query Execution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40011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50459" y="2367705"/>
            <a:ext cx="3791198" cy="8067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Query Optimization and Execution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50459" y="3174471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(Relational) Operators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50459" y="3927615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File and Access Methods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850459" y="4680758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Buffer Management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50459" y="5433902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Disk Space Management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1555434"/>
            <a:ext cx="3791198" cy="806766"/>
          </a:xfrm>
          <a:prstGeom prst="rect">
            <a:avLst/>
          </a:prstGeom>
          <a:ln w="508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Declarative Query (SQL)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010398" y="1736782"/>
            <a:ext cx="3538972" cy="4435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We start from here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4876800" y="1736782"/>
            <a:ext cx="399802" cy="396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7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allAtOnce"/>
      <p:bldP spid="64" grpId="1" build="allAtOnce"/>
      <p:bldP spid="11" grpId="0" animBg="1"/>
      <p:bldP spid="12" grpId="0" animBg="1"/>
      <p:bldP spid="13" grpId="0" animBg="1"/>
      <p:bldP spid="14" grpId="0" animBg="1"/>
      <p:bldP spid="15" grpId="0" animBg="1"/>
      <p:bldP spid="25" grpId="0" animBg="1"/>
      <p:bldP spid="26" grpId="0" build="p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9"/>
          <p:cNvSpPr>
            <a:spLocks noChangeArrowheads="1"/>
          </p:cNvSpPr>
          <p:nvPr/>
        </p:nvSpPr>
        <p:spPr bwMode="auto">
          <a:xfrm>
            <a:off x="617538" y="504825"/>
            <a:ext cx="8250237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>
                <a:latin typeface="Arial" charset="0"/>
              </a:rPr>
              <a:t>Find the rating for which the average age of sailors</a:t>
            </a:r>
          </a:p>
          <a:p>
            <a:r>
              <a:rPr lang="en-US" sz="2800">
                <a:latin typeface="Arial" charset="0"/>
              </a:rPr>
              <a:t> is the minimum over all ratings </a:t>
            </a:r>
            <a:r>
              <a:rPr lang="en-US"/>
              <a:t>: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7388" y="1881188"/>
            <a:ext cx="66960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2000" dirty="0"/>
              <a:t>SELECT</a:t>
            </a:r>
            <a:r>
              <a:rPr lang="en-US" dirty="0"/>
              <a:t>  </a:t>
            </a:r>
            <a:r>
              <a:rPr lang="en-US" dirty="0" err="1"/>
              <a:t>Temp.rating</a:t>
            </a:r>
            <a:r>
              <a:rPr lang="en-US" dirty="0"/>
              <a:t>, </a:t>
            </a:r>
            <a:r>
              <a:rPr lang="en-US" dirty="0" err="1"/>
              <a:t>Temp.avgage</a:t>
            </a:r>
            <a:endParaRPr lang="en-US" dirty="0"/>
          </a:p>
          <a:p>
            <a:r>
              <a:rPr lang="en-US" sz="2000" dirty="0"/>
              <a:t>FROM  (SELECT </a:t>
            </a:r>
            <a:r>
              <a:rPr lang="en-US" sz="2000" dirty="0" err="1"/>
              <a:t>S.rating</a:t>
            </a:r>
            <a:r>
              <a:rPr lang="en-US" sz="2000" dirty="0"/>
              <a:t>, AVG(</a:t>
            </a:r>
            <a:r>
              <a:rPr lang="en-US" sz="2000" dirty="0" err="1"/>
              <a:t>S.age</a:t>
            </a:r>
            <a:r>
              <a:rPr lang="en-US" sz="2000" dirty="0"/>
              <a:t>) AS </a:t>
            </a:r>
            <a:r>
              <a:rPr lang="en-US" sz="2000" dirty="0" err="1"/>
              <a:t>avgage</a:t>
            </a:r>
            <a:r>
              <a:rPr lang="en-US" sz="2000" dirty="0"/>
              <a:t>,</a:t>
            </a:r>
          </a:p>
          <a:p>
            <a:r>
              <a:rPr lang="en-US" sz="2000" dirty="0"/>
              <a:t>              FROM Sailors S</a:t>
            </a:r>
          </a:p>
          <a:p>
            <a:r>
              <a:rPr lang="en-US" sz="2000" dirty="0"/>
              <a:t>              GROUP BY </a:t>
            </a:r>
            <a:r>
              <a:rPr lang="en-US" sz="2000" dirty="0" err="1"/>
              <a:t>S.rating</a:t>
            </a:r>
            <a:r>
              <a:rPr lang="en-US" sz="2000" dirty="0"/>
              <a:t>) AS Temp</a:t>
            </a:r>
          </a:p>
          <a:p>
            <a:r>
              <a:rPr lang="en-US" sz="2000" dirty="0"/>
              <a:t>WHERE  </a:t>
            </a:r>
            <a:r>
              <a:rPr lang="en-US" sz="2000" dirty="0" err="1"/>
              <a:t>Temp.avgage</a:t>
            </a:r>
            <a:r>
              <a:rPr lang="en-US" sz="2000" dirty="0"/>
              <a:t> =  (SELECT</a:t>
            </a:r>
            <a:r>
              <a:rPr lang="en-US" dirty="0"/>
              <a:t>  </a:t>
            </a:r>
            <a:r>
              <a:rPr lang="en-US" dirty="0" smtClean="0"/>
              <a:t>MIN(</a:t>
            </a:r>
            <a:r>
              <a:rPr lang="en-US" dirty="0" err="1"/>
              <a:t>Temp.avgage</a:t>
            </a:r>
            <a:r>
              <a:rPr lang="en-US" dirty="0"/>
              <a:t>)</a:t>
            </a:r>
          </a:p>
          <a:p>
            <a:r>
              <a:rPr lang="en-US" dirty="0"/>
              <a:t>		                    </a:t>
            </a:r>
            <a:r>
              <a:rPr lang="en-US" sz="2000" dirty="0"/>
              <a:t>FROM</a:t>
            </a:r>
            <a:r>
              <a:rPr lang="en-US" dirty="0"/>
              <a:t>  Temp)</a:t>
            </a:r>
          </a:p>
        </p:txBody>
      </p:sp>
    </p:spTree>
    <p:extLst>
      <p:ext uri="{BB962C8B-B14F-4D97-AF65-F5344CB8AC3E}">
        <p14:creationId xmlns:p14="http://schemas.microsoft.com/office/powerpoint/2010/main" val="18974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3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SQL: Modification Commands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14425"/>
            <a:ext cx="7848600" cy="4873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Deletion: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2732088" y="113665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DELETE FROM  &lt;relation&gt;</a:t>
            </a:r>
          </a:p>
          <a:p>
            <a:pPr>
              <a:defRPr/>
            </a:pPr>
            <a:r>
              <a:rPr lang="en-US">
                <a:cs typeface="+mn-cs"/>
              </a:rPr>
              <a:t>[WHERE  &lt;predicate&gt;]</a:t>
            </a: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1279525" y="1998663"/>
            <a:ext cx="510381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Example:  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1.   DELETE FROM account</a:t>
            </a:r>
          </a:p>
          <a:p>
            <a:pPr>
              <a:defRPr/>
            </a:pPr>
            <a:r>
              <a:rPr lang="en-US" dirty="0">
                <a:cs typeface="+mn-cs"/>
              </a:rPr>
              <a:t>     -- deletes all tuples in account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2.  DELETE FROM account</a:t>
            </a:r>
          </a:p>
          <a:p>
            <a:pPr>
              <a:defRPr/>
            </a:pPr>
            <a:r>
              <a:rPr lang="en-US" dirty="0">
                <a:cs typeface="+mn-cs"/>
              </a:rPr>
              <a:t>      WHERE </a:t>
            </a:r>
            <a:r>
              <a:rPr lang="en-US" dirty="0" err="1">
                <a:cs typeface="+mn-cs"/>
              </a:rPr>
              <a:t>bname</a:t>
            </a:r>
            <a:r>
              <a:rPr lang="en-US" dirty="0">
                <a:cs typeface="+mn-cs"/>
              </a:rPr>
              <a:t> IN (SELECT </a:t>
            </a:r>
            <a:r>
              <a:rPr lang="en-US" dirty="0" err="1">
                <a:cs typeface="+mn-cs"/>
              </a:rPr>
              <a:t>bname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                                       FROM   branch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                          WHERE </a:t>
            </a:r>
            <a:r>
              <a:rPr lang="en-US" dirty="0" err="1">
                <a:cs typeface="+mn-cs"/>
              </a:rPr>
              <a:t>bcity</a:t>
            </a:r>
            <a:r>
              <a:rPr lang="en-US" dirty="0">
                <a:cs typeface="+mn-cs"/>
              </a:rPr>
              <a:t> = </a:t>
            </a:r>
            <a:r>
              <a:rPr lang="ja-JP" altLang="en-US" dirty="0">
                <a:latin typeface="Arial"/>
                <a:cs typeface="+mn-cs"/>
              </a:rPr>
              <a:t>‘</a:t>
            </a:r>
            <a:r>
              <a:rPr lang="en-US" dirty="0" err="1">
                <a:cs typeface="+mn-cs"/>
              </a:rPr>
              <a:t>Bkln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r>
              <a:rPr lang="en-US" dirty="0">
                <a:cs typeface="+mn-cs"/>
              </a:rPr>
              <a:t>   -- deletes all accounts from Brooklyn branch</a:t>
            </a:r>
          </a:p>
        </p:txBody>
      </p:sp>
    </p:spTree>
    <p:extLst>
      <p:ext uri="{BB962C8B-B14F-4D97-AF65-F5344CB8AC3E}">
        <p14:creationId xmlns:p14="http://schemas.microsoft.com/office/powerpoint/2010/main" val="2616721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4780" y="208959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SQL: Modification Commands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715508"/>
            <a:ext cx="7848600" cy="42703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View Updates:</a:t>
            </a:r>
          </a:p>
        </p:txBody>
      </p:sp>
      <p:sp>
        <p:nvSpPr>
          <p:cNvPr id="401412" name="Text Box 4"/>
          <p:cNvSpPr txBox="1">
            <a:spLocks noChangeArrowheads="1"/>
          </p:cNvSpPr>
          <p:nvPr/>
        </p:nvSpPr>
        <p:spPr bwMode="auto">
          <a:xfrm>
            <a:off x="2724150" y="2040945"/>
            <a:ext cx="3651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Suppose we have a view:</a:t>
            </a:r>
          </a:p>
          <a:p>
            <a:pPr>
              <a:defRPr/>
            </a:pPr>
            <a:r>
              <a:rPr lang="en-US" dirty="0">
                <a:cs typeface="+mn-cs"/>
              </a:rPr>
              <a:t>    CREATE VIEW branch-loan AS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  SELECT </a:t>
            </a:r>
            <a:r>
              <a:rPr lang="en-US" dirty="0" err="1">
                <a:cs typeface="+mn-cs"/>
              </a:rPr>
              <a:t>bname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lno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               FROM     loan</a:t>
            </a:r>
          </a:p>
        </p:txBody>
      </p:sp>
      <p:sp>
        <p:nvSpPr>
          <p:cNvPr id="401413" name="Text Box 5"/>
          <p:cNvSpPr txBox="1">
            <a:spLocks noChangeArrowheads="1"/>
          </p:cNvSpPr>
          <p:nvPr/>
        </p:nvSpPr>
        <p:spPr bwMode="auto">
          <a:xfrm>
            <a:off x="1117600" y="3585583"/>
            <a:ext cx="7061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And we insert:  INSERT INTO branch-loan VALUES( </a:t>
            </a:r>
            <a:r>
              <a:rPr lang="ja-JP" altLang="en-US">
                <a:latin typeface="Arial"/>
                <a:cs typeface="+mn-cs"/>
              </a:rPr>
              <a:t>“</a:t>
            </a:r>
            <a:r>
              <a:rPr lang="en-US">
                <a:cs typeface="+mn-cs"/>
              </a:rPr>
              <a:t>Perry</a:t>
            </a:r>
            <a:r>
              <a:rPr lang="ja-JP" altLang="en-US">
                <a:latin typeface="Arial"/>
                <a:cs typeface="+mn-cs"/>
              </a:rPr>
              <a:t>”</a:t>
            </a:r>
            <a:r>
              <a:rPr lang="en-US">
                <a:cs typeface="+mn-cs"/>
              </a:rPr>
              <a:t>, L-308)</a:t>
            </a:r>
          </a:p>
        </p:txBody>
      </p:sp>
      <p:sp>
        <p:nvSpPr>
          <p:cNvPr id="401414" name="Text Box 6"/>
          <p:cNvSpPr txBox="1">
            <a:spLocks noChangeArrowheads="1"/>
          </p:cNvSpPr>
          <p:nvPr/>
        </p:nvSpPr>
        <p:spPr bwMode="auto">
          <a:xfrm>
            <a:off x="893763" y="4296783"/>
            <a:ext cx="748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Then, the system will insert a new tuple ( </a:t>
            </a:r>
            <a:r>
              <a:rPr lang="ja-JP" altLang="en-US">
                <a:latin typeface="Arial"/>
                <a:cs typeface="+mn-cs"/>
              </a:rPr>
              <a:t>“</a:t>
            </a:r>
            <a:r>
              <a:rPr lang="en-US">
                <a:cs typeface="+mn-cs"/>
              </a:rPr>
              <a:t>Perry</a:t>
            </a:r>
            <a:r>
              <a:rPr lang="ja-JP" altLang="en-US">
                <a:latin typeface="Arial"/>
                <a:cs typeface="+mn-cs"/>
              </a:rPr>
              <a:t>”</a:t>
            </a:r>
            <a:r>
              <a:rPr lang="en-US">
                <a:cs typeface="+mn-cs"/>
              </a:rPr>
              <a:t>, L-308, NULL) into loan</a:t>
            </a:r>
          </a:p>
        </p:txBody>
      </p:sp>
    </p:spTree>
    <p:extLst>
      <p:ext uri="{BB962C8B-B14F-4D97-AF65-F5344CB8AC3E}">
        <p14:creationId xmlns:p14="http://schemas.microsoft.com/office/powerpoint/2010/main" val="256326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601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SQL: Modification Commands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45034"/>
            <a:ext cx="7848600" cy="406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What about...</a:t>
            </a:r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2487613" y="1724472"/>
            <a:ext cx="4540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CREATE VIEW depos-account AS</a:t>
            </a:r>
          </a:p>
          <a:p>
            <a:pPr>
              <a:defRPr/>
            </a:pPr>
            <a:r>
              <a:rPr lang="en-US">
                <a:cs typeface="+mn-cs"/>
              </a:rPr>
              <a:t>        SELECT cname, bname, balance</a:t>
            </a:r>
          </a:p>
          <a:p>
            <a:pPr>
              <a:defRPr/>
            </a:pPr>
            <a:r>
              <a:rPr lang="en-US">
                <a:cs typeface="+mn-cs"/>
              </a:rPr>
              <a:t>         FROM    depositor as d, account as a</a:t>
            </a:r>
          </a:p>
          <a:p>
            <a:pPr>
              <a:defRPr/>
            </a:pPr>
            <a:r>
              <a:rPr lang="en-US">
                <a:cs typeface="+mn-cs"/>
              </a:rPr>
              <a:t>         WHERE  d.acct_no = a.acct_no</a:t>
            </a:r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1085850" y="3988247"/>
            <a:ext cx="6503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 INSERT INTO depos-account VALUES( </a:t>
            </a:r>
            <a:r>
              <a:rPr lang="ja-JP" altLang="en-US">
                <a:latin typeface="Arial"/>
                <a:cs typeface="+mn-cs"/>
              </a:rPr>
              <a:t>“</a:t>
            </a:r>
            <a:r>
              <a:rPr lang="en-US">
                <a:cs typeface="+mn-cs"/>
              </a:rPr>
              <a:t>Smith</a:t>
            </a:r>
            <a:r>
              <a:rPr lang="ja-JP" altLang="en-US">
                <a:latin typeface="Arial"/>
                <a:cs typeface="+mn-cs"/>
              </a:rPr>
              <a:t>”</a:t>
            </a:r>
            <a:r>
              <a:rPr lang="en-US">
                <a:cs typeface="+mn-cs"/>
              </a:rPr>
              <a:t>, </a:t>
            </a:r>
            <a:r>
              <a:rPr lang="ja-JP" altLang="en-US">
                <a:latin typeface="Arial"/>
                <a:cs typeface="+mn-cs"/>
              </a:rPr>
              <a:t>“</a:t>
            </a:r>
            <a:r>
              <a:rPr lang="en-US">
                <a:cs typeface="+mn-cs"/>
              </a:rPr>
              <a:t>Perry</a:t>
            </a:r>
            <a:r>
              <a:rPr lang="ja-JP" altLang="en-US">
                <a:latin typeface="Arial"/>
                <a:cs typeface="+mn-cs"/>
              </a:rPr>
              <a:t>”</a:t>
            </a:r>
            <a:r>
              <a:rPr lang="en-US">
                <a:cs typeface="+mn-cs"/>
              </a:rPr>
              <a:t>, 500)</a:t>
            </a:r>
          </a:p>
        </p:txBody>
      </p:sp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1279525" y="4466084"/>
            <a:ext cx="4316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How many relations we need to update? </a:t>
            </a:r>
          </a:p>
        </p:txBody>
      </p:sp>
      <p:sp>
        <p:nvSpPr>
          <p:cNvPr id="402439" name="Text Box 7"/>
          <p:cNvSpPr txBox="1">
            <a:spLocks noChangeArrowheads="1"/>
          </p:cNvSpPr>
          <p:nvPr/>
        </p:nvSpPr>
        <p:spPr bwMode="auto">
          <a:xfrm>
            <a:off x="2112963" y="5094734"/>
            <a:ext cx="2509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Many systems disallow</a:t>
            </a:r>
          </a:p>
        </p:txBody>
      </p:sp>
    </p:spTree>
    <p:extLst>
      <p:ext uri="{BB962C8B-B14F-4D97-AF65-F5344CB8AC3E}">
        <p14:creationId xmlns:p14="http://schemas.microsoft.com/office/powerpoint/2010/main" val="217084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Discretionary Access Control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GRANT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privileges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ON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object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TO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users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[WITH GRANT OPTION]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Object can be </a:t>
            </a:r>
            <a:r>
              <a:rPr lang="en-US" sz="2000" dirty="0" smtClean="0">
                <a:solidFill>
                  <a:schemeClr val="tx2"/>
                </a:solidFill>
              </a:rPr>
              <a:t>a Database, </a:t>
            </a:r>
            <a:r>
              <a:rPr lang="en-US" sz="2000" dirty="0">
                <a:solidFill>
                  <a:schemeClr val="tx2"/>
                </a:solidFill>
              </a:rPr>
              <a:t>Table or a View</a:t>
            </a:r>
          </a:p>
          <a:p>
            <a:r>
              <a:rPr lang="en-US" sz="2000" dirty="0">
                <a:solidFill>
                  <a:schemeClr val="tx2"/>
                </a:solidFill>
              </a:rPr>
              <a:t>Privileges can be: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Select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Insert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Delete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References (cols) – allow to create a foreign key that references the specified column(s)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All</a:t>
            </a:r>
          </a:p>
          <a:p>
            <a:r>
              <a:rPr lang="en-US" sz="2000" dirty="0">
                <a:solidFill>
                  <a:schemeClr val="tx2"/>
                </a:solidFill>
              </a:rPr>
              <a:t>Can later be </a:t>
            </a:r>
            <a:r>
              <a:rPr lang="en-US" sz="2000" dirty="0" smtClean="0">
                <a:solidFill>
                  <a:srgbClr val="C00000"/>
                </a:solidFill>
              </a:rPr>
              <a:t>REVOKE</a:t>
            </a:r>
            <a:r>
              <a:rPr lang="en-US" sz="2000" dirty="0">
                <a:solidFill>
                  <a:schemeClr val="tx2"/>
                </a:solidFill>
              </a:rPr>
              <a:t>D</a:t>
            </a:r>
          </a:p>
          <a:p>
            <a:r>
              <a:rPr lang="en-US" sz="2000" dirty="0">
                <a:solidFill>
                  <a:schemeClr val="tx2"/>
                </a:solidFill>
              </a:rPr>
              <a:t>Users can be single users or groups</a:t>
            </a:r>
          </a:p>
          <a:p>
            <a:r>
              <a:rPr lang="en-US" sz="2000" dirty="0">
                <a:solidFill>
                  <a:schemeClr val="tx2"/>
                </a:solidFill>
              </a:rPr>
              <a:t>See </a:t>
            </a:r>
            <a:r>
              <a:rPr lang="en-US" sz="2000" dirty="0" smtClean="0">
                <a:solidFill>
                  <a:schemeClr val="tx2"/>
                </a:solidFill>
              </a:rPr>
              <a:t>R&amp;G Chapter </a:t>
            </a:r>
            <a:r>
              <a:rPr lang="en-US" sz="2000" dirty="0">
                <a:solidFill>
                  <a:schemeClr val="tx2"/>
                </a:solidFill>
              </a:rPr>
              <a:t>17 for more details.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88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410201" y="2076237"/>
            <a:ext cx="2425835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  <a:latin typeface="Source Sans Pro Light" pitchFamily="34" charset="0"/>
              </a:rPr>
              <a:t>Embedded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Source Sans Pro Light" pitchFamily="34" charset="0"/>
              </a:rPr>
              <a:t>SQL</a:t>
            </a:r>
            <a:endParaRPr lang="en-US" sz="3600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0766" y="2239080"/>
            <a:ext cx="3031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Embedded SQL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95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Writing Applications with SQL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02525"/>
            <a:ext cx="7633720" cy="5222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4405C"/>
                </a:solidFill>
              </a:rPr>
              <a:t>SQL is not a general purpose programming language.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+ Tailored for data retrieval and manipulation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+ Relatively easy to optimize and parallelize</a:t>
            </a:r>
          </a:p>
          <a:p>
            <a:r>
              <a:rPr lang="en-US" sz="2400" dirty="0">
                <a:solidFill>
                  <a:srgbClr val="14405C"/>
                </a:solidFill>
              </a:rPr>
              <a:t>Awkward to write entire apps in SQL</a:t>
            </a:r>
          </a:p>
          <a:p>
            <a:endParaRPr lang="en-US" sz="2400" dirty="0">
              <a:solidFill>
                <a:srgbClr val="14405C"/>
              </a:solidFill>
            </a:endParaRPr>
          </a:p>
          <a:p>
            <a:r>
              <a:rPr lang="en-US" sz="2400" dirty="0">
                <a:solidFill>
                  <a:srgbClr val="14405C"/>
                </a:solidFill>
              </a:rPr>
              <a:t>Options: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Make the query language “Turing complete”</a:t>
            </a:r>
          </a:p>
          <a:p>
            <a:pPr lvl="2"/>
            <a:r>
              <a:rPr lang="en-US" sz="2000" dirty="0">
                <a:solidFill>
                  <a:srgbClr val="14405C"/>
                </a:solidFill>
              </a:rPr>
              <a:t>Avoids the “impedance mismatch”</a:t>
            </a:r>
          </a:p>
          <a:p>
            <a:pPr lvl="2"/>
            <a:r>
              <a:rPr lang="en-US" sz="2000" dirty="0">
                <a:solidFill>
                  <a:srgbClr val="14405C"/>
                </a:solidFill>
              </a:rPr>
              <a:t>makes “simple” relational language complex</a:t>
            </a:r>
          </a:p>
          <a:p>
            <a:pPr lvl="1"/>
            <a:r>
              <a:rPr lang="en-US" sz="2200" dirty="0">
                <a:solidFill>
                  <a:srgbClr val="14405C"/>
                </a:solidFill>
              </a:rPr>
              <a:t>Allow SQL to be embedded in regular programming languages</a:t>
            </a:r>
            <a:r>
              <a:rPr lang="en-US" sz="2200" dirty="0" smtClean="0">
                <a:solidFill>
                  <a:srgbClr val="14405C"/>
                </a:solidFill>
              </a:rPr>
              <a:t>.</a:t>
            </a:r>
            <a:endParaRPr lang="en-US" sz="2200" dirty="0">
              <a:solidFill>
                <a:srgbClr val="1440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Cursors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9700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739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2549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Can declare a cursor on a relation or query</a:t>
            </a:r>
          </a:p>
          <a:p>
            <a:r>
              <a:rPr lang="en-US" sz="2400" dirty="0">
                <a:solidFill>
                  <a:schemeClr val="tx2"/>
                </a:solidFill>
              </a:rPr>
              <a:t>Can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open </a:t>
            </a:r>
            <a:r>
              <a:rPr lang="en-US" sz="2400" dirty="0">
                <a:solidFill>
                  <a:schemeClr val="tx2"/>
                </a:solidFill>
              </a:rPr>
              <a:t>a cursor</a:t>
            </a:r>
          </a:p>
          <a:p>
            <a:r>
              <a:rPr lang="en-US" sz="2400" dirty="0">
                <a:solidFill>
                  <a:schemeClr val="tx2"/>
                </a:solidFill>
              </a:rPr>
              <a:t>Can repeatedly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fetch</a:t>
            </a:r>
            <a:r>
              <a:rPr lang="en-US" sz="2400" dirty="0">
                <a:solidFill>
                  <a:schemeClr val="tx2"/>
                </a:solidFill>
              </a:rPr>
              <a:t> a tuple (moving the cursor)</a:t>
            </a:r>
          </a:p>
          <a:p>
            <a:r>
              <a:rPr lang="en-US" sz="2400" dirty="0">
                <a:solidFill>
                  <a:schemeClr val="tx2"/>
                </a:solidFill>
              </a:rPr>
              <a:t>Special return value when all tuples have been retrieved.</a:t>
            </a:r>
          </a:p>
          <a:p>
            <a:r>
              <a:rPr lang="en-US" sz="2400" dirty="0">
                <a:solidFill>
                  <a:schemeClr val="tx2"/>
                </a:solidFill>
              </a:rPr>
              <a:t>ORDER BY allows control over the order tuples are returned.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Fields in ORDER BY clause must also appear in SELECT clause.</a:t>
            </a:r>
          </a:p>
          <a:p>
            <a:r>
              <a:rPr lang="en-US" sz="2400" dirty="0">
                <a:solidFill>
                  <a:schemeClr val="tx2"/>
                </a:solidFill>
              </a:rPr>
              <a:t>LIMIT controls the number of rows returned (good fit w/ORDER BY)</a:t>
            </a:r>
          </a:p>
          <a:p>
            <a:r>
              <a:rPr lang="en-US" sz="2400" dirty="0">
                <a:solidFill>
                  <a:schemeClr val="tx2"/>
                </a:solidFill>
              </a:rPr>
              <a:t>Can also modify/delete tuple pointed to by a cursor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A “non-relational” way to get a handle to a particular tuple</a:t>
            </a:r>
          </a:p>
        </p:txBody>
      </p:sp>
    </p:spTree>
    <p:extLst>
      <p:ext uri="{BB962C8B-B14F-4D97-AF65-F5344CB8AC3E}">
        <p14:creationId xmlns:p14="http://schemas.microsoft.com/office/powerpoint/2010/main" val="253520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Database APIs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9700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739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2549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A library with database calls (API)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special objects/methods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passes SQL strings from language, presents result sets in a language-friendly way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ODBC a C/C++ standard started on Windows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JDBC a Java equivalent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Most scripting languages have similar things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E.g. in Python there’s the “psycopg2” </a:t>
            </a:r>
            <a:r>
              <a:rPr lang="en-US" sz="2200" dirty="0" smtClean="0">
                <a:solidFill>
                  <a:schemeClr val="tx2"/>
                </a:solidFill>
              </a:rPr>
              <a:t>driver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ODBC/JDBC try to be DBMS-neutral 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at least try to hide distinctions across different DBMSs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5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9700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739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2549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Relational model has well-defined query semantics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SQL provides functionality close to basic relational model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(some differences in duplicate handling, null values, set operators, …)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Typically, many ways to write a query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DBMS figures out a fast way to execute a query, regardless of how it is written.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9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NULL Values: Truth table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28128"/>
              </p:ext>
            </p:extLst>
          </p:nvPr>
        </p:nvGraphicFramePr>
        <p:xfrm>
          <a:off x="1371600" y="1397000"/>
          <a:ext cx="6477000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OR </a:t>
                      </a:r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AND </a:t>
                      </a:r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= </a:t>
                      </a:r>
                      <a:r>
                        <a:rPr lang="sk-SK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  <a:tr h="477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Unknown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371600" y="1828800"/>
            <a:ext cx="6477000" cy="990600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70364"/>
            <a:ext cx="7772400" cy="826223"/>
          </a:xfrm>
          <a:noFill/>
          <a:ln/>
        </p:spPr>
        <p:txBody>
          <a:bodyPr/>
          <a:lstStyle/>
          <a:p>
            <a:r>
              <a:rPr lang="en-US" dirty="0"/>
              <a:t>Triggers  (Active database)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81105"/>
            <a:ext cx="7772400" cy="52578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Trigger</a:t>
            </a:r>
            <a:r>
              <a:rPr lang="en-US" dirty="0"/>
              <a:t>:   A procedure that starts automatically if specified changes occur to the DBMS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Analog to  a  "daemon" that </a:t>
            </a:r>
            <a:r>
              <a:rPr lang="en-US" dirty="0">
                <a:solidFill>
                  <a:srgbClr val="0000FF"/>
                </a:solidFill>
              </a:rPr>
              <a:t>monitors</a:t>
            </a:r>
            <a:r>
              <a:rPr lang="en-US" dirty="0"/>
              <a:t> a database for certain events to occur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Three parts: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>
                <a:solidFill>
                  <a:srgbClr val="0000FF"/>
                </a:solidFill>
              </a:rPr>
              <a:t>Event </a:t>
            </a:r>
            <a:r>
              <a:rPr lang="en-US" dirty="0"/>
              <a:t>(activates the trigger)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>
                <a:solidFill>
                  <a:srgbClr val="0000FF"/>
                </a:solidFill>
              </a:rPr>
              <a:t>Condition</a:t>
            </a:r>
            <a:r>
              <a:rPr lang="en-US" dirty="0"/>
              <a:t> (tests whether the triggers should run) </a:t>
            </a:r>
            <a:r>
              <a:rPr lang="en-US" dirty="0">
                <a:solidFill>
                  <a:schemeClr val="accent2"/>
                </a:solidFill>
              </a:rPr>
              <a:t>[Optional]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>
                <a:solidFill>
                  <a:srgbClr val="0000FF"/>
                </a:solidFill>
              </a:rPr>
              <a:t>Action</a:t>
            </a:r>
            <a:r>
              <a:rPr lang="en-US" dirty="0"/>
              <a:t> (what happens if the trigger runs)</a:t>
            </a:r>
          </a:p>
          <a:p>
            <a:pPr lvl="1">
              <a:lnSpc>
                <a:spcPct val="90000"/>
              </a:lnSpc>
              <a:buSzPct val="75000"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Semantics: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When event occurs, and condition is satisfied, the action is performed.</a:t>
            </a:r>
          </a:p>
        </p:txBody>
      </p:sp>
    </p:spTree>
    <p:extLst>
      <p:ext uri="{BB962C8B-B14F-4D97-AF65-F5344CB8AC3E}">
        <p14:creationId xmlns:p14="http://schemas.microsoft.com/office/powerpoint/2010/main" val="64803043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073"/>
            <a:ext cx="8229600" cy="1143000"/>
          </a:xfrm>
        </p:spPr>
        <p:txBody>
          <a:bodyPr/>
          <a:lstStyle/>
          <a:p>
            <a:r>
              <a:rPr lang="en-US" dirty="0"/>
              <a:t>Triggers – </a:t>
            </a:r>
            <a:r>
              <a:rPr lang="en-US" dirty="0" err="1"/>
              <a:t>Event,Condition,Action</a:t>
            </a:r>
            <a:endParaRPr lang="en-US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7775"/>
            <a:ext cx="80010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Events could be :</a:t>
            </a:r>
          </a:p>
          <a:p>
            <a:endParaRPr lang="en-US" dirty="0"/>
          </a:p>
          <a:p>
            <a:pPr>
              <a:buFont typeface="Wingdings" charset="0"/>
              <a:buNone/>
            </a:pPr>
            <a:r>
              <a:rPr lang="en-US" sz="2000" dirty="0">
                <a:latin typeface="Courier New" charset="0"/>
              </a:rPr>
              <a:t>   BEFORE|AFTER INSERT|UPDATE|DELETE ON &lt;</a:t>
            </a:r>
            <a:r>
              <a:rPr lang="en-US" sz="2000" dirty="0" err="1">
                <a:latin typeface="Courier New" charset="0"/>
              </a:rPr>
              <a:t>tableName</a:t>
            </a:r>
            <a:r>
              <a:rPr lang="en-US" sz="2000" dirty="0">
                <a:latin typeface="Courier New" charset="0"/>
              </a:rPr>
              <a:t>&gt;</a:t>
            </a:r>
          </a:p>
          <a:p>
            <a:pPr lvl="1">
              <a:buFont typeface="Wingdings" charset="0"/>
              <a:buNone/>
            </a:pPr>
            <a:endParaRPr lang="en-US" sz="1800" dirty="0">
              <a:latin typeface="Courier New" charset="0"/>
            </a:endParaRPr>
          </a:p>
          <a:p>
            <a:pPr lvl="1">
              <a:buFont typeface="Wingdings" charset="0"/>
              <a:buNone/>
            </a:pPr>
            <a:r>
              <a:rPr lang="en-US" dirty="0"/>
              <a:t>e.g.:    </a:t>
            </a:r>
            <a:r>
              <a:rPr lang="en-US" sz="1800" dirty="0">
                <a:solidFill>
                  <a:srgbClr val="0000FF"/>
                </a:solidFill>
                <a:latin typeface="Courier New" charset="0"/>
              </a:rPr>
              <a:t>BEFORE INSERT ON Professor</a:t>
            </a:r>
          </a:p>
          <a:p>
            <a:pPr lvl="1">
              <a:buFont typeface="Wingdings" charset="0"/>
              <a:buNone/>
            </a:pPr>
            <a:endParaRPr lang="en-US" sz="1800" dirty="0">
              <a:solidFill>
                <a:srgbClr val="0000FF"/>
              </a:solidFill>
              <a:latin typeface="Courier New" charset="0"/>
            </a:endParaRPr>
          </a:p>
          <a:p>
            <a:r>
              <a:rPr lang="en-US" dirty="0"/>
              <a:t>Condition is SQL expression or even an SQL query              (query with non-empty result  means  TRUE)</a:t>
            </a:r>
          </a:p>
          <a:p>
            <a:endParaRPr lang="en-US" dirty="0"/>
          </a:p>
          <a:p>
            <a:r>
              <a:rPr lang="en-US" dirty="0"/>
              <a:t>Action can be many different choices :</a:t>
            </a:r>
          </a:p>
          <a:p>
            <a:pPr lvl="1"/>
            <a:r>
              <a:rPr lang="en-US" dirty="0"/>
              <a:t> SQL statements , body of  PSM, and even DDL and transaction-oriented statements like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commit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45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Trigger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7638"/>
            <a:ext cx="6400800" cy="40767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 dirty="0"/>
              <a:t>Assume our DB has a relation schema :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        </a:t>
            </a:r>
            <a:r>
              <a:rPr lang="en-US" dirty="0">
                <a:solidFill>
                  <a:srgbClr val="0000FF"/>
                </a:solidFill>
              </a:rPr>
              <a:t>Professor (</a:t>
            </a:r>
            <a:r>
              <a:rPr lang="en-US" dirty="0" err="1">
                <a:solidFill>
                  <a:srgbClr val="0000FF"/>
                </a:solidFill>
              </a:rPr>
              <a:t>pNum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pName</a:t>
            </a:r>
            <a:r>
              <a:rPr lang="en-US" dirty="0">
                <a:solidFill>
                  <a:srgbClr val="0000FF"/>
                </a:solidFill>
              </a:rPr>
              <a:t>, salary)</a:t>
            </a:r>
          </a:p>
          <a:p>
            <a:pPr>
              <a:buFont typeface="Wingdings" charset="0"/>
              <a:buNone/>
            </a:pPr>
            <a:endParaRPr lang="en-US" dirty="0">
              <a:solidFill>
                <a:srgbClr val="0000FF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/>
              <a:t>We want to write a trigger that :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     </a:t>
            </a:r>
            <a:r>
              <a:rPr lang="en-US" dirty="0">
                <a:solidFill>
                  <a:srgbClr val="0000FF"/>
                </a:solidFill>
              </a:rPr>
              <a:t>Ensures that any new professor inserted              has salary &gt;= 60000</a:t>
            </a:r>
          </a:p>
        </p:txBody>
      </p:sp>
    </p:spTree>
    <p:extLst>
      <p:ext uri="{BB962C8B-B14F-4D97-AF65-F5344CB8AC3E}">
        <p14:creationId xmlns:p14="http://schemas.microsoft.com/office/powerpoint/2010/main" val="347064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869950"/>
          </a:xfrm>
        </p:spPr>
        <p:txBody>
          <a:bodyPr/>
          <a:lstStyle/>
          <a:p>
            <a:r>
              <a:rPr lang="en-US"/>
              <a:t>Example Trigger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77200" cy="4683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CREATE TRIGGER minSalary BEFORE INSERT ON Professor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     </a:t>
            </a:r>
            <a:r>
              <a:rPr lang="en-US" sz="1700">
                <a:solidFill>
                  <a:srgbClr val="0000FF"/>
                </a:solidFill>
                <a:latin typeface="Courier New" charset="0"/>
              </a:rPr>
              <a:t>for what context  ?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BEGIN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	  </a:t>
            </a:r>
            <a:r>
              <a:rPr lang="en-US" sz="1700">
                <a:solidFill>
                  <a:srgbClr val="0000FF"/>
                </a:solidFill>
                <a:latin typeface="Courier New" charset="0"/>
              </a:rPr>
              <a:t>check for violation here ?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END;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37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869950"/>
          </a:xfrm>
        </p:spPr>
        <p:txBody>
          <a:bodyPr/>
          <a:lstStyle/>
          <a:p>
            <a:r>
              <a:rPr lang="en-US"/>
              <a:t>Example Trigger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77200" cy="4683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CREATE TRIGGER minSalary BEFORE INSERT ON Professor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     </a:t>
            </a:r>
            <a:r>
              <a:rPr lang="en-US" sz="1700">
                <a:solidFill>
                  <a:srgbClr val="0000FF"/>
                </a:solidFill>
                <a:latin typeface="Courier New" charset="0"/>
              </a:rPr>
              <a:t>FOR EACH ROW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BEGIN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		Violation of Minimum Professor Salary?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END;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25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869950"/>
          </a:xfrm>
        </p:spPr>
        <p:txBody>
          <a:bodyPr/>
          <a:lstStyle/>
          <a:p>
            <a:r>
              <a:rPr lang="en-US"/>
              <a:t>Example Trigger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77200" cy="4683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CREATE TRIGGER minSalary BEFORE INSERT ON Professor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     FOR EACH ROW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BEGIN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	</a:t>
            </a:r>
            <a:r>
              <a:rPr lang="en-US" sz="1700">
                <a:solidFill>
                  <a:srgbClr val="0000FF"/>
                </a:solidFill>
                <a:latin typeface="Courier New" charset="0"/>
              </a:rPr>
              <a:t>IF (:new.salary &lt; 60000)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solidFill>
                  <a:srgbClr val="0000FF"/>
                </a:solidFill>
                <a:latin typeface="Courier New" charset="0"/>
              </a:rPr>
              <a:t>		THEN RAISE_APPLICATION_ERROR (-20004, 			</a:t>
            </a:r>
            <a:r>
              <a:rPr lang="ja-JP" altLang="en-US" sz="1700">
                <a:solidFill>
                  <a:srgbClr val="0000FF"/>
                </a:solidFill>
                <a:latin typeface="Arial"/>
              </a:rPr>
              <a:t>‘</a:t>
            </a:r>
            <a:r>
              <a:rPr lang="en-US" sz="1700">
                <a:solidFill>
                  <a:srgbClr val="0000FF"/>
                </a:solidFill>
                <a:latin typeface="Courier New" charset="0"/>
              </a:rPr>
              <a:t>Violation of Minimum Professor Salary</a:t>
            </a:r>
            <a:r>
              <a:rPr lang="ja-JP" altLang="en-US" sz="1700">
                <a:solidFill>
                  <a:srgbClr val="0000FF"/>
                </a:solidFill>
                <a:latin typeface="Arial"/>
              </a:rPr>
              <a:t>’</a:t>
            </a:r>
            <a:r>
              <a:rPr lang="en-US" sz="1700">
                <a:solidFill>
                  <a:srgbClr val="0000FF"/>
                </a:solidFill>
                <a:latin typeface="Courier New" charset="0"/>
              </a:rPr>
              <a:t>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solidFill>
                  <a:srgbClr val="0000FF"/>
                </a:solidFill>
                <a:latin typeface="Courier New" charset="0"/>
              </a:rPr>
              <a:t>	END IF;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END;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68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869950"/>
          </a:xfrm>
        </p:spPr>
        <p:txBody>
          <a:bodyPr/>
          <a:lstStyle/>
          <a:p>
            <a:r>
              <a:rPr lang="en-US"/>
              <a:t>Example trigger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4683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CREATE TRIGGER minSalary BEFORE INSERT ON Professor       FOR EACH ROW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solidFill>
                  <a:srgbClr val="0000FF"/>
                </a:solidFill>
                <a:latin typeface="Courier New" charset="0"/>
              </a:rPr>
              <a:t>DECLARE temp int;</a:t>
            </a:r>
            <a:r>
              <a:rPr lang="en-US" sz="1700">
                <a:latin typeface="Courier New" charset="0"/>
              </a:rPr>
              <a:t> 	-- dummy variable not needed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BEGIN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	IF (:new.salary &lt; 60000)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		THEN RAISE_APPLICATION_ERROR (-20004, 			</a:t>
            </a:r>
            <a:r>
              <a:rPr lang="ja-JP" altLang="en-US" sz="1700">
                <a:latin typeface="Arial"/>
              </a:rPr>
              <a:t>‘</a:t>
            </a:r>
            <a:r>
              <a:rPr lang="en-US" sz="1700">
                <a:latin typeface="Courier New" charset="0"/>
              </a:rPr>
              <a:t>Violation of Minimum Professor Salary</a:t>
            </a:r>
            <a:r>
              <a:rPr lang="ja-JP" altLang="en-US" sz="1700">
                <a:latin typeface="Arial"/>
              </a:rPr>
              <a:t>’</a:t>
            </a:r>
            <a:r>
              <a:rPr lang="en-US" sz="1700">
                <a:latin typeface="Courier New" charset="0"/>
              </a:rPr>
              <a:t>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	END IF;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solidFill>
                  <a:srgbClr val="0000FF"/>
                </a:solidFill>
                <a:latin typeface="Courier New" charset="0"/>
              </a:rPr>
              <a:t>temp := 10;	</a:t>
            </a:r>
            <a:r>
              <a:rPr lang="en-US" sz="1700">
                <a:latin typeface="Courier New" charset="0"/>
              </a:rPr>
              <a:t>	-- to illustrate declared variables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70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END;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700">
                <a:latin typeface="Courier New" charset="0"/>
              </a:rPr>
              <a:t>run;</a:t>
            </a:r>
          </a:p>
        </p:txBody>
      </p:sp>
    </p:spTree>
    <p:extLst>
      <p:ext uri="{BB962C8B-B14F-4D97-AF65-F5344CB8AC3E}">
        <p14:creationId xmlns:p14="http://schemas.microsoft.com/office/powerpoint/2010/main" val="165246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Details  of  Trigger  Example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848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BEFORE INSERT ON Professor</a:t>
            </a:r>
            <a:r>
              <a:rPr lang="en-US" sz="1700"/>
              <a:t> </a:t>
            </a:r>
          </a:p>
          <a:p>
            <a:pPr lvl="1"/>
            <a:r>
              <a:rPr lang="en-US"/>
              <a:t>This trigger is checked before the tuple is inserted</a:t>
            </a:r>
            <a:endParaRPr lang="en-US" sz="1500"/>
          </a:p>
          <a:p>
            <a:r>
              <a:rPr lang="en-US"/>
              <a:t>FOR EACH ROW</a:t>
            </a:r>
          </a:p>
          <a:p>
            <a:pPr lvl="1"/>
            <a:r>
              <a:rPr lang="en-US"/>
              <a:t>  specifies that trigger is performed for each row inserted</a:t>
            </a:r>
          </a:p>
          <a:p>
            <a:r>
              <a:rPr lang="en-US"/>
              <a:t>:new </a:t>
            </a:r>
          </a:p>
          <a:p>
            <a:pPr lvl="1"/>
            <a:r>
              <a:rPr lang="en-US"/>
              <a:t>refers to the new tuple inserted</a:t>
            </a:r>
          </a:p>
          <a:p>
            <a:r>
              <a:rPr lang="en-US"/>
              <a:t>If (:new.salary &lt; 60000) </a:t>
            </a:r>
          </a:p>
          <a:p>
            <a:pPr lvl="1"/>
            <a:r>
              <a:rPr lang="en-US"/>
              <a:t>then an application error is raised and hence the row is not inserted; otherwise the row is inserted.</a:t>
            </a:r>
          </a:p>
          <a:p>
            <a:r>
              <a:rPr lang="en-US"/>
              <a:t>Use error code: -20004; </a:t>
            </a:r>
          </a:p>
          <a:p>
            <a:pPr lvl="1"/>
            <a:r>
              <a:rPr lang="en-US"/>
              <a:t>this is in the valid range</a:t>
            </a:r>
          </a:p>
        </p:txBody>
      </p:sp>
    </p:spTree>
    <p:extLst>
      <p:ext uri="{BB962C8B-B14F-4D97-AF65-F5344CB8AC3E}">
        <p14:creationId xmlns:p14="http://schemas.microsoft.com/office/powerpoint/2010/main" val="2444511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Trigger Using Condition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CREATE TRIGGER minSalary BEFORE INSERT ON Professor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FOR EACH ROW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WHEN (new.salary &lt; 60000)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BEGIN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	RAISE_APPLICATION_ERROR (-20004, 		</a:t>
            </a:r>
            <a:r>
              <a:rPr lang="ja-JP" altLang="en-US" sz="1900">
                <a:latin typeface="Arial"/>
              </a:rPr>
              <a:t>‘</a:t>
            </a:r>
            <a:r>
              <a:rPr lang="en-US" sz="1900">
                <a:latin typeface="Courier New" charset="0"/>
              </a:rPr>
              <a:t>Violation of Minimum Professor Salary</a:t>
            </a:r>
            <a:r>
              <a:rPr lang="ja-JP" altLang="en-US" sz="1900">
                <a:latin typeface="Arial"/>
              </a:rPr>
              <a:t>’</a:t>
            </a:r>
            <a:r>
              <a:rPr lang="en-US" sz="1900">
                <a:latin typeface="Courier New" charset="0"/>
              </a:rPr>
              <a:t>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END;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900">
                <a:latin typeface="Courier New" charset="0"/>
              </a:rPr>
              <a:t>run;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190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tx2"/>
                </a:solidFill>
              </a:rPr>
              <a:t>Conditions can refer to  old/new values of tuples modified by the statement activating the trigger.</a:t>
            </a:r>
          </a:p>
        </p:txBody>
      </p:sp>
    </p:spTree>
    <p:extLst>
      <p:ext uri="{BB962C8B-B14F-4D97-AF65-F5344CB8AC3E}">
        <p14:creationId xmlns:p14="http://schemas.microsoft.com/office/powerpoint/2010/main" val="230905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Triggers: REFERENCING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419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CREATE TRIGGER minSalary BEFORE INSERT ON Professor </a:t>
            </a:r>
          </a:p>
          <a:p>
            <a:pPr>
              <a:buFont typeface="Wingdings" charset="0"/>
              <a:buNone/>
            </a:pPr>
            <a:endParaRPr lang="en-US" sz="1000"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2000">
                <a:solidFill>
                  <a:srgbClr val="0000FF"/>
                </a:solidFill>
                <a:latin typeface="Courier New" charset="0"/>
              </a:rPr>
              <a:t>REFERENCING NEW as newTuple </a:t>
            </a:r>
          </a:p>
          <a:p>
            <a:pPr>
              <a:buFont typeface="Wingdings" charset="0"/>
              <a:buNone/>
            </a:pPr>
            <a:endParaRPr lang="en-US" sz="1000">
              <a:solidFill>
                <a:srgbClr val="0000FF"/>
              </a:solidFill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FOR EACH ROW </a:t>
            </a:r>
          </a:p>
          <a:p>
            <a:pPr>
              <a:buFont typeface="Wingdings" charset="0"/>
              <a:buNone/>
            </a:pPr>
            <a:endParaRPr lang="en-US" sz="1000"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WHEN (newTuple.salary &lt; 60000)</a:t>
            </a:r>
          </a:p>
          <a:p>
            <a:pPr>
              <a:buFont typeface="Wingdings" charset="0"/>
              <a:buNone/>
            </a:pPr>
            <a:endParaRPr lang="en-US" sz="1000"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BEGIN</a:t>
            </a: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	RAISE_APPLICATION_ERROR (-20004, 		    </a:t>
            </a:r>
            <a:r>
              <a:rPr lang="ja-JP" altLang="en-US" sz="2000">
                <a:latin typeface="Arial"/>
              </a:rPr>
              <a:t>‘</a:t>
            </a:r>
            <a:r>
              <a:rPr lang="en-US" sz="2000">
                <a:latin typeface="Courier New" charset="0"/>
              </a:rPr>
              <a:t>Violation of Minimum Professor Salary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>
                <a:latin typeface="Courier New" charset="0"/>
              </a:rPr>
              <a:t>);</a:t>
            </a: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END;</a:t>
            </a: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.</a:t>
            </a:r>
          </a:p>
          <a:p>
            <a:pPr>
              <a:buFont typeface="Wingdings" charset="0"/>
              <a:buNone/>
            </a:pPr>
            <a:r>
              <a:rPr lang="en-US" sz="2000">
                <a:latin typeface="Courier New" charset="0"/>
              </a:rPr>
              <a:t>run;</a:t>
            </a:r>
          </a:p>
        </p:txBody>
      </p:sp>
    </p:spTree>
    <p:extLst>
      <p:ext uri="{BB962C8B-B14F-4D97-AF65-F5344CB8AC3E}">
        <p14:creationId xmlns:p14="http://schemas.microsoft.com/office/powerpoint/2010/main" val="217077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6504" y="-170007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NULLs</a:t>
            </a:r>
          </a:p>
        </p:txBody>
      </p:sp>
      <p:sp>
        <p:nvSpPr>
          <p:cNvPr id="400387" name="Text Box 3"/>
          <p:cNvSpPr txBox="1">
            <a:spLocks noChangeArrowheads="1"/>
          </p:cNvSpPr>
          <p:nvPr/>
        </p:nvSpPr>
        <p:spPr bwMode="auto">
          <a:xfrm>
            <a:off x="1016000" y="1023938"/>
            <a:ext cx="90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Given: </a:t>
            </a:r>
          </a:p>
        </p:txBody>
      </p:sp>
      <p:graphicFrame>
        <p:nvGraphicFramePr>
          <p:cNvPr id="40963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606333"/>
              </p:ext>
            </p:extLst>
          </p:nvPr>
        </p:nvGraphicFramePr>
        <p:xfrm>
          <a:off x="3179763" y="994517"/>
          <a:ext cx="3230562" cy="139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Document" r:id="rId3" imgW="5041900" imgH="2540000" progId="Word.Document.8">
                  <p:embed/>
                </p:oleObj>
              </mc:Choice>
              <mc:Fallback>
                <p:oleObj name="Document" r:id="rId3" imgW="5041900" imgH="25400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763" y="994517"/>
                        <a:ext cx="3230562" cy="139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1938338" y="1398588"/>
            <a:ext cx="114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branch2=</a:t>
            </a: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>
            <a:off x="863600" y="2365375"/>
            <a:ext cx="24574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Aggregate operations: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SELECT SUM(assets)</a:t>
            </a:r>
          </a:p>
          <a:p>
            <a:pPr>
              <a:defRPr/>
            </a:pPr>
            <a:r>
              <a:rPr lang="en-US">
                <a:cs typeface="+mn-cs"/>
              </a:rPr>
              <a:t>FROM     branch2</a:t>
            </a:r>
          </a:p>
        </p:txBody>
      </p:sp>
      <p:sp>
        <p:nvSpPr>
          <p:cNvPr id="400391" name="Line 7"/>
          <p:cNvSpPr>
            <a:spLocks noChangeShapeType="1"/>
          </p:cNvSpPr>
          <p:nvPr/>
        </p:nvSpPr>
        <p:spPr bwMode="auto">
          <a:xfrm flipV="1">
            <a:off x="3473450" y="3089275"/>
            <a:ext cx="1747838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3829050" y="2608263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returns</a:t>
            </a:r>
          </a:p>
        </p:txBody>
      </p:sp>
      <p:sp>
        <p:nvSpPr>
          <p:cNvPr id="400393" name="Text Box 9"/>
          <p:cNvSpPr txBox="1">
            <a:spLocks noChangeArrowheads="1"/>
          </p:cNvSpPr>
          <p:nvPr/>
        </p:nvSpPr>
        <p:spPr bwMode="auto">
          <a:xfrm>
            <a:off x="5586413" y="2559050"/>
            <a:ext cx="819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SUM</a:t>
            </a:r>
          </a:p>
          <a:p>
            <a:pPr>
              <a:defRPr/>
            </a:pPr>
            <a:r>
              <a:rPr lang="en-US">
                <a:cs typeface="+mn-cs"/>
              </a:rPr>
              <a:t>--------</a:t>
            </a:r>
          </a:p>
          <a:p>
            <a:pPr>
              <a:defRPr/>
            </a:pPr>
            <a:r>
              <a:rPr lang="en-US">
                <a:cs typeface="+mn-cs"/>
              </a:rPr>
              <a:t>11.1M</a:t>
            </a:r>
          </a:p>
        </p:txBody>
      </p:sp>
      <p:sp>
        <p:nvSpPr>
          <p:cNvPr id="400394" name="Text Box 10"/>
          <p:cNvSpPr txBox="1">
            <a:spLocks noChangeArrowheads="1"/>
          </p:cNvSpPr>
          <p:nvPr/>
        </p:nvSpPr>
        <p:spPr bwMode="auto">
          <a:xfrm>
            <a:off x="2984500" y="3511550"/>
            <a:ext cx="3689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NULL is ignored</a:t>
            </a:r>
          </a:p>
          <a:p>
            <a:pPr>
              <a:defRPr/>
            </a:pPr>
            <a:r>
              <a:rPr lang="en-US">
                <a:cs typeface="+mn-cs"/>
              </a:rPr>
              <a:t>Same for AVG, MIN, MAX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But....  COUNT(assets)  retunrs  4!</a:t>
            </a:r>
          </a:p>
        </p:txBody>
      </p:sp>
      <p:sp>
        <p:nvSpPr>
          <p:cNvPr id="400395" name="Text Box 11"/>
          <p:cNvSpPr txBox="1">
            <a:spLocks noChangeArrowheads="1"/>
          </p:cNvSpPr>
          <p:nvPr/>
        </p:nvSpPr>
        <p:spPr bwMode="auto">
          <a:xfrm>
            <a:off x="1066800" y="4914900"/>
            <a:ext cx="5200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Let branch3 an empty relation</a:t>
            </a:r>
          </a:p>
          <a:p>
            <a:pPr>
              <a:defRPr/>
            </a:pPr>
            <a:r>
              <a:rPr lang="en-US">
                <a:cs typeface="+mn-cs"/>
              </a:rPr>
              <a:t>Then:    SELECT SUM(assets)</a:t>
            </a:r>
          </a:p>
          <a:p>
            <a:pPr>
              <a:defRPr/>
            </a:pPr>
            <a:r>
              <a:rPr lang="en-US">
                <a:cs typeface="+mn-cs"/>
              </a:rPr>
              <a:t>              FROM    branch3           returns      NULL</a:t>
            </a:r>
          </a:p>
        </p:txBody>
      </p:sp>
      <p:sp>
        <p:nvSpPr>
          <p:cNvPr id="400396" name="Text Box 12"/>
          <p:cNvSpPr txBox="1">
            <a:spLocks noChangeArrowheads="1"/>
          </p:cNvSpPr>
          <p:nvPr/>
        </p:nvSpPr>
        <p:spPr bwMode="auto">
          <a:xfrm>
            <a:off x="2743200" y="5819775"/>
            <a:ext cx="3119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but COUNT(&lt;empty rel&gt;) = 0</a:t>
            </a:r>
          </a:p>
        </p:txBody>
      </p:sp>
    </p:spTree>
    <p:extLst>
      <p:ext uri="{BB962C8B-B14F-4D97-AF65-F5344CB8AC3E}">
        <p14:creationId xmlns:p14="http://schemas.microsoft.com/office/powerpoint/2010/main" val="278463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95" grpId="0"/>
      <p:bldP spid="40039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Trigger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CREATE TRIGGER minSalary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     </a:t>
            </a:r>
            <a:r>
              <a:rPr lang="en-US" sz="2100">
                <a:solidFill>
                  <a:srgbClr val="0000FF"/>
                </a:solidFill>
                <a:latin typeface="Courier New" charset="0"/>
              </a:rPr>
              <a:t>BEFORE UPDATE</a:t>
            </a:r>
            <a:r>
              <a:rPr lang="en-US" sz="2100">
                <a:latin typeface="Courier New" charset="0"/>
              </a:rPr>
              <a:t> ON Professor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REFERENCING OLD AS oldTuple NEW as newTuple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FOR EACH ROW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WHEN (newTuple.salary &lt; oldTuple.salary)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BEGIN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	RAISE_APPLICATION_ERROR (-20004, </a:t>
            </a:r>
            <a:r>
              <a:rPr lang="ja-JP" altLang="en-US" sz="2100">
                <a:latin typeface="Arial"/>
              </a:rPr>
              <a:t>‘</a:t>
            </a:r>
            <a:r>
              <a:rPr lang="en-US" sz="2100">
                <a:latin typeface="Courier New" charset="0"/>
              </a:rPr>
              <a:t>Salary Decreasing !!</a:t>
            </a:r>
            <a:r>
              <a:rPr lang="ja-JP" altLang="en-US" sz="2100">
                <a:latin typeface="Arial"/>
              </a:rPr>
              <a:t>’</a:t>
            </a:r>
            <a:r>
              <a:rPr lang="en-US" sz="2100">
                <a:latin typeface="Courier New" charset="0"/>
              </a:rPr>
              <a:t>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END;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.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100">
                <a:latin typeface="Courier New" charset="0"/>
              </a:rPr>
              <a:t>run;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100">
              <a:latin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tx2"/>
                </a:solidFill>
              </a:rPr>
              <a:t>Ensure that salary does not decrease</a:t>
            </a:r>
            <a:endParaRPr lang="en-US" sz="2100">
              <a:solidFill>
                <a:schemeClr val="tx2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5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70364"/>
            <a:ext cx="7772400" cy="826223"/>
          </a:xfrm>
          <a:noFill/>
          <a:ln/>
        </p:spPr>
        <p:txBody>
          <a:bodyPr/>
          <a:lstStyle/>
          <a:p>
            <a:r>
              <a:rPr lang="en-US" dirty="0"/>
              <a:t>Triggers  (Active database)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81105"/>
            <a:ext cx="7772400" cy="52578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Trigger</a:t>
            </a:r>
            <a:r>
              <a:rPr lang="en-US" dirty="0"/>
              <a:t>:   A procedure that starts automatically if specified changes occur to the DBMS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Analog to  a  "daemon" that </a:t>
            </a:r>
            <a:r>
              <a:rPr lang="en-US" dirty="0">
                <a:solidFill>
                  <a:srgbClr val="0000FF"/>
                </a:solidFill>
              </a:rPr>
              <a:t>monitors</a:t>
            </a:r>
            <a:r>
              <a:rPr lang="en-US" dirty="0"/>
              <a:t> a database for certain events to occur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Three parts: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>
                <a:solidFill>
                  <a:srgbClr val="0000FF"/>
                </a:solidFill>
              </a:rPr>
              <a:t>Event </a:t>
            </a:r>
            <a:r>
              <a:rPr lang="en-US" dirty="0"/>
              <a:t>(activates the trigger)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>
                <a:solidFill>
                  <a:srgbClr val="0000FF"/>
                </a:solidFill>
              </a:rPr>
              <a:t>Condition</a:t>
            </a:r>
            <a:r>
              <a:rPr lang="en-US" dirty="0"/>
              <a:t> (tests whether the triggers should run) </a:t>
            </a:r>
            <a:r>
              <a:rPr lang="en-US" dirty="0">
                <a:solidFill>
                  <a:schemeClr val="accent2"/>
                </a:solidFill>
              </a:rPr>
              <a:t>[Optional]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>
                <a:solidFill>
                  <a:srgbClr val="0000FF"/>
                </a:solidFill>
              </a:rPr>
              <a:t>Action</a:t>
            </a:r>
            <a:r>
              <a:rPr lang="en-US" dirty="0"/>
              <a:t> (what happens if the trigger runs)</a:t>
            </a:r>
          </a:p>
          <a:p>
            <a:pPr lvl="1">
              <a:lnSpc>
                <a:spcPct val="90000"/>
              </a:lnSpc>
              <a:buSzPct val="75000"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Semantics: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When event occurs, and condition is satisfied, the action is performed.</a:t>
            </a:r>
          </a:p>
        </p:txBody>
      </p:sp>
    </p:spTree>
    <p:extLst>
      <p:ext uri="{BB962C8B-B14F-4D97-AF65-F5344CB8AC3E}">
        <p14:creationId xmlns:p14="http://schemas.microsoft.com/office/powerpoint/2010/main" val="207496656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11049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Another Trigger Example (SQL:99)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/>
              <a:t>CREATE TRIGGER  youngSailorUpdate</a:t>
            </a:r>
          </a:p>
          <a:p>
            <a:pPr>
              <a:buFont typeface="Wingdings" charset="0"/>
              <a:buNone/>
            </a:pPr>
            <a:r>
              <a:rPr lang="en-US"/>
              <a:t>	AFTER  INSERT ON SAILORS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accent2"/>
                </a:solidFill>
              </a:rPr>
              <a:t>REFERENCING NEW TABLE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AS</a:t>
            </a:r>
            <a:r>
              <a:rPr lang="en-US"/>
              <a:t> NewSailors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FF"/>
                </a:solidFill>
              </a:rPr>
              <a:t>FOR EACH STATEMENT</a:t>
            </a:r>
          </a:p>
          <a:p>
            <a:pPr>
              <a:buFont typeface="Wingdings" charset="0"/>
              <a:buNone/>
            </a:pPr>
            <a:r>
              <a:rPr lang="en-US"/>
              <a:t>	INSERT</a:t>
            </a:r>
          </a:p>
          <a:p>
            <a:pPr>
              <a:buFont typeface="Wingdings" charset="0"/>
              <a:buNone/>
            </a:pPr>
            <a:r>
              <a:rPr lang="en-US"/>
              <a:t>		INTO YoungSailors(sid, name, age, rating)</a:t>
            </a:r>
          </a:p>
          <a:p>
            <a:pPr>
              <a:buFont typeface="Wingdings" charset="0"/>
              <a:buNone/>
            </a:pPr>
            <a:r>
              <a:rPr lang="en-US"/>
              <a:t>		SELECT sid, name, age, rating</a:t>
            </a:r>
          </a:p>
          <a:p>
            <a:pPr>
              <a:buFont typeface="Wingdings" charset="0"/>
              <a:buNone/>
            </a:pPr>
            <a:r>
              <a:rPr lang="en-US"/>
              <a:t>		FROM NewSailors N</a:t>
            </a:r>
          </a:p>
          <a:p>
            <a:pPr>
              <a:buFont typeface="Wingdings" charset="0"/>
              <a:buNone/>
            </a:pPr>
            <a:r>
              <a:rPr lang="en-US"/>
              <a:t>		WHERE N.age &lt;= 18</a:t>
            </a:r>
          </a:p>
        </p:txBody>
      </p:sp>
    </p:spTree>
    <p:extLst>
      <p:ext uri="{BB962C8B-B14F-4D97-AF65-F5344CB8AC3E}">
        <p14:creationId xmlns:p14="http://schemas.microsoft.com/office/powerpoint/2010/main" val="386448249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 vs Statement Level Trigger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Row</a:t>
            </a:r>
            <a:r>
              <a:rPr lang="en-US"/>
              <a:t> level:  activated once per modified tuple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Statement</a:t>
            </a:r>
            <a:r>
              <a:rPr lang="en-US"/>
              <a:t> level: activate once per SQL statement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Row</a:t>
            </a:r>
            <a:r>
              <a:rPr lang="en-US"/>
              <a:t> level triggers can access new data, statement level triggers cannot always do that (depends on DBMS).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Statement</a:t>
            </a:r>
            <a:r>
              <a:rPr lang="en-US"/>
              <a:t> level triggers will be more efficient if we do not need to make row-specific decisions</a:t>
            </a:r>
          </a:p>
        </p:txBody>
      </p:sp>
    </p:spTree>
    <p:extLst>
      <p:ext uri="{BB962C8B-B14F-4D97-AF65-F5344CB8AC3E}">
        <p14:creationId xmlns:p14="http://schemas.microsoft.com/office/powerpoint/2010/main" val="147192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use BEFORE/AFTER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Based on efficiency considerations or semantics.</a:t>
            </a:r>
          </a:p>
          <a:p>
            <a:endParaRPr lang="en-US"/>
          </a:p>
          <a:p>
            <a:r>
              <a:rPr lang="en-US"/>
              <a:t>Suppose we perform statement-level </a:t>
            </a:r>
            <a:r>
              <a:rPr lang="en-US">
                <a:solidFill>
                  <a:schemeClr val="accent2"/>
                </a:solidFill>
              </a:rPr>
              <a:t>after insert,</a:t>
            </a:r>
            <a:r>
              <a:rPr lang="en-US"/>
              <a:t>  then all the rows are inserted first,                            then if the condition fails,                                            and all the inserted rows must be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rolled back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endParaRPr lang="en-US"/>
          </a:p>
          <a:p>
            <a:r>
              <a:rPr lang="en-US"/>
              <a:t> Not very efficient !! </a:t>
            </a:r>
          </a:p>
        </p:txBody>
      </p:sp>
    </p:spTree>
    <p:extLst>
      <p:ext uri="{BB962C8B-B14F-4D97-AF65-F5344CB8AC3E}">
        <p14:creationId xmlns:p14="http://schemas.microsoft.com/office/powerpoint/2010/main" val="192892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Combining multiple events into one trigger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CREATE TRIGGER salaryRestrictions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AFTER </a:t>
            </a:r>
            <a:r>
              <a:rPr lang="en-US" sz="2200">
                <a:solidFill>
                  <a:schemeClr val="accent2"/>
                </a:solidFill>
                <a:latin typeface="Courier New" charset="0"/>
              </a:rPr>
              <a:t>INSERT OR UPDATE</a:t>
            </a:r>
            <a:r>
              <a:rPr lang="en-US" sz="2200">
                <a:latin typeface="Courier New" charset="0"/>
              </a:rPr>
              <a:t> ON Professor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FOR EACH ROW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BEGIN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IF (INSERTING AND :new.salary &lt; 60000) THEN RAISE_APPLICATION_ERROR (-20004, 'below min salary'); END IF;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IF (UPDATING AND :new.salary &lt; :old.salary) THEN RAISE_APPLICATION_ERROR (-20004, </a:t>
            </a:r>
            <a:r>
              <a:rPr lang="ja-JP" altLang="en-US" sz="2200">
                <a:latin typeface="Arial"/>
              </a:rPr>
              <a:t>‘</a:t>
            </a:r>
            <a:r>
              <a:rPr lang="en-US" sz="2200">
                <a:latin typeface="Courier New" charset="0"/>
              </a:rPr>
              <a:t>Salary Decreasing !!'); END IF;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200">
                <a:latin typeface="Courier New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269043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:  Trigger Syntax 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CREATE TRIGGER &lt;triggerName&gt;</a:t>
            </a:r>
          </a:p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BEFORE|AFTER   INSERT|DELETE|UPDATE </a:t>
            </a:r>
          </a:p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	[OF &lt;columnList&gt;] ON &lt;tableName&gt;|&lt;viewName&gt;</a:t>
            </a:r>
          </a:p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	[REFERENCING [OLD AS &lt;oldName&gt;] [NEW AS &lt;newName&gt;]]</a:t>
            </a:r>
          </a:p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[FOR EACH ROW] (default is </a:t>
            </a:r>
            <a:r>
              <a:rPr lang="ja-JP" altLang="en-US" sz="1900">
                <a:latin typeface="Arial"/>
              </a:rPr>
              <a:t>“</a:t>
            </a:r>
            <a:r>
              <a:rPr lang="en-US" sz="1900">
                <a:latin typeface="Courier New" charset="0"/>
              </a:rPr>
              <a:t>FOR EACH STATEMENT</a:t>
            </a:r>
            <a:r>
              <a:rPr lang="ja-JP" altLang="en-US" sz="1900">
                <a:latin typeface="Arial"/>
              </a:rPr>
              <a:t>”</a:t>
            </a:r>
            <a:r>
              <a:rPr lang="en-US" sz="1900">
                <a:latin typeface="Courier New" charset="0"/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[WHEN (&lt;condition&gt;)]</a:t>
            </a:r>
          </a:p>
          <a:p>
            <a:pPr>
              <a:buFont typeface="Wingdings" charset="0"/>
              <a:buNone/>
            </a:pPr>
            <a:r>
              <a:rPr lang="en-US" sz="1900">
                <a:latin typeface="Courier New" charset="0"/>
              </a:rPr>
              <a:t>&lt;PSM body&gt;;</a:t>
            </a:r>
          </a:p>
        </p:txBody>
      </p:sp>
    </p:spTree>
    <p:extLst>
      <p:ext uri="{BB962C8B-B14F-4D97-AF65-F5344CB8AC3E}">
        <p14:creationId xmlns:p14="http://schemas.microsoft.com/office/powerpoint/2010/main" val="314909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mysql</a:t>
            </a:r>
            <a:r>
              <a:rPr lang="en-US" dirty="0"/>
              <a:t>&gt; delimiter //</a:t>
            </a:r>
          </a:p>
          <a:p>
            <a:pPr marL="0" indent="0">
              <a:buNone/>
            </a:pPr>
            <a:r>
              <a:rPr lang="en-US" dirty="0" err="1"/>
              <a:t>mysql</a:t>
            </a:r>
            <a:r>
              <a:rPr lang="en-US" dirty="0"/>
              <a:t>&gt; CREATE TRIGGER </a:t>
            </a:r>
            <a:r>
              <a:rPr lang="en-US" dirty="0" err="1"/>
              <a:t>upd_check</a:t>
            </a:r>
            <a:r>
              <a:rPr lang="en-US" dirty="0"/>
              <a:t> BEFORE UPDATE ON account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-&gt; FOR EACH ROW</a:t>
            </a:r>
          </a:p>
          <a:p>
            <a:pPr marL="0" indent="0">
              <a:buNone/>
            </a:pPr>
            <a:r>
              <a:rPr lang="en-US" dirty="0"/>
              <a:t>    -&gt; BEGIN</a:t>
            </a:r>
          </a:p>
          <a:p>
            <a:pPr marL="0" indent="0">
              <a:buNone/>
            </a:pPr>
            <a:r>
              <a:rPr lang="en-US" dirty="0"/>
              <a:t>    -&gt;     IF </a:t>
            </a:r>
            <a:r>
              <a:rPr lang="en-US" dirty="0" err="1"/>
              <a:t>NEW.amount</a:t>
            </a:r>
            <a:r>
              <a:rPr lang="en-US" dirty="0"/>
              <a:t> &lt; 0 THEN</a:t>
            </a:r>
          </a:p>
          <a:p>
            <a:pPr marL="0" indent="0">
              <a:buNone/>
            </a:pPr>
            <a:r>
              <a:rPr lang="en-US" dirty="0"/>
              <a:t>    -&gt;         SET </a:t>
            </a:r>
            <a:r>
              <a:rPr lang="en-US" dirty="0" err="1"/>
              <a:t>NEW.amount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 -&gt;     ELSEIF </a:t>
            </a:r>
            <a:r>
              <a:rPr lang="en-US" dirty="0" err="1"/>
              <a:t>NEW.amount</a:t>
            </a:r>
            <a:r>
              <a:rPr lang="en-US" dirty="0"/>
              <a:t> &gt; 100 THEN</a:t>
            </a:r>
          </a:p>
          <a:p>
            <a:pPr marL="0" indent="0">
              <a:buNone/>
            </a:pPr>
            <a:r>
              <a:rPr lang="en-US" dirty="0"/>
              <a:t>    -&gt;         SET </a:t>
            </a:r>
            <a:r>
              <a:rPr lang="en-US" dirty="0" err="1"/>
              <a:t>NEW.amount</a:t>
            </a:r>
            <a:r>
              <a:rPr lang="en-US" dirty="0"/>
              <a:t> = 100;</a:t>
            </a:r>
          </a:p>
          <a:p>
            <a:pPr marL="0" indent="0">
              <a:buNone/>
            </a:pPr>
            <a:r>
              <a:rPr lang="en-US" dirty="0"/>
              <a:t>    -&gt;     END IF;</a:t>
            </a:r>
          </a:p>
          <a:p>
            <a:pPr marL="0" indent="0">
              <a:buNone/>
            </a:pPr>
            <a:r>
              <a:rPr lang="en-US" dirty="0"/>
              <a:t>    -&gt; END;//</a:t>
            </a:r>
          </a:p>
          <a:p>
            <a:pPr marL="0" indent="0">
              <a:buNone/>
            </a:pPr>
            <a:r>
              <a:rPr lang="en-US" dirty="0" err="1"/>
              <a:t>mysql</a:t>
            </a:r>
            <a:r>
              <a:rPr lang="en-US" dirty="0"/>
              <a:t>&gt; delimiter 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20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638" y="132705"/>
            <a:ext cx="3683134" cy="2075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CREATE </a:t>
            </a:r>
            <a:r>
              <a:rPr lang="en-US" sz="1400" dirty="0"/>
              <a:t>TABLE </a:t>
            </a:r>
            <a:r>
              <a:rPr lang="en-US" sz="1400" dirty="0" err="1"/>
              <a:t>employees_audit</a:t>
            </a:r>
            <a:r>
              <a:rPr lang="en-US" sz="1400" dirty="0"/>
              <a:t> </a:t>
            </a:r>
            <a:r>
              <a:rPr lang="en-US" sz="1400" dirty="0" smtClean="0"/>
              <a:t>( 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id </a:t>
            </a:r>
            <a:r>
              <a:rPr lang="en-US" sz="1400" dirty="0"/>
              <a:t>INT AUTO_INCREMENT PRIMARY KEY,</a:t>
            </a:r>
          </a:p>
          <a:p>
            <a:pPr marL="0" indent="0">
              <a:buNone/>
            </a:pPr>
            <a:r>
              <a:rPr lang="en-US" sz="1400" dirty="0" smtClean="0"/>
              <a:t>    </a:t>
            </a:r>
            <a:r>
              <a:rPr lang="en-US" sz="1400" dirty="0" err="1" smtClean="0"/>
              <a:t>employeeNumber</a:t>
            </a:r>
            <a:r>
              <a:rPr lang="en-US" sz="1400" dirty="0" smtClean="0"/>
              <a:t> </a:t>
            </a:r>
            <a:r>
              <a:rPr lang="en-US" sz="1400" dirty="0"/>
              <a:t>INT NOT NULL,</a:t>
            </a:r>
          </a:p>
          <a:p>
            <a:pPr marL="0" indent="0">
              <a:buNone/>
            </a:pPr>
            <a:r>
              <a:rPr lang="en-US" sz="1400" dirty="0"/>
              <a:t>    </a:t>
            </a:r>
            <a:r>
              <a:rPr lang="en-US" sz="1400" dirty="0" err="1"/>
              <a:t>lastname</a:t>
            </a:r>
            <a:r>
              <a:rPr lang="en-US" sz="1400" dirty="0"/>
              <a:t> VARCHAR(50) NOT NULL,</a:t>
            </a:r>
          </a:p>
          <a:p>
            <a:pPr marL="0" indent="0">
              <a:buNone/>
            </a:pPr>
            <a:r>
              <a:rPr lang="en-US" sz="1400" dirty="0"/>
              <a:t>    </a:t>
            </a:r>
            <a:r>
              <a:rPr lang="en-US" sz="1400" dirty="0" err="1"/>
              <a:t>changedat</a:t>
            </a:r>
            <a:r>
              <a:rPr lang="en-US" sz="1400" dirty="0"/>
              <a:t> DATETIME DEFAULT NULL,</a:t>
            </a:r>
          </a:p>
          <a:p>
            <a:pPr marL="0" indent="0">
              <a:buNone/>
            </a:pPr>
            <a:r>
              <a:rPr lang="en-US" sz="1400" dirty="0"/>
              <a:t>    action VARCHAR(50) DEFAULT NULL</a:t>
            </a:r>
          </a:p>
          <a:p>
            <a:pPr marL="0" indent="0">
              <a:buNone/>
            </a:pPr>
            <a:r>
              <a:rPr lang="en-US" sz="1400" dirty="0"/>
              <a:t>);</a:t>
            </a:r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226229" y="1800113"/>
            <a:ext cx="69177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DELIMITER </a:t>
            </a:r>
            <a:r>
              <a:rPr lang="en-US" sz="2400" dirty="0"/>
              <a:t>$$</a:t>
            </a:r>
          </a:p>
          <a:p>
            <a:r>
              <a:rPr lang="en-US" sz="2400" dirty="0"/>
              <a:t>CREATE TRIGGER </a:t>
            </a:r>
            <a:r>
              <a:rPr lang="en-US" sz="2400" dirty="0" err="1"/>
              <a:t>before_employee_update</a:t>
            </a:r>
            <a:r>
              <a:rPr lang="en-US" sz="2400" dirty="0"/>
              <a:t> </a:t>
            </a:r>
          </a:p>
          <a:p>
            <a:r>
              <a:rPr lang="en-US" sz="2400" dirty="0"/>
              <a:t>    BEFORE UPDATE ON employees</a:t>
            </a:r>
          </a:p>
          <a:p>
            <a:r>
              <a:rPr lang="en-US" sz="2400" dirty="0"/>
              <a:t>    FOR EACH ROW </a:t>
            </a:r>
          </a:p>
          <a:p>
            <a:r>
              <a:rPr lang="en-US" sz="2400" dirty="0"/>
              <a:t>BEGIN</a:t>
            </a:r>
          </a:p>
          <a:p>
            <a:r>
              <a:rPr lang="en-US" sz="2400" dirty="0"/>
              <a:t>    INSERT INTO </a:t>
            </a:r>
            <a:r>
              <a:rPr lang="en-US" sz="2400" dirty="0" err="1"/>
              <a:t>employees_audit</a:t>
            </a:r>
            <a:endParaRPr lang="en-US" sz="2400" dirty="0"/>
          </a:p>
          <a:p>
            <a:r>
              <a:rPr lang="en-US" sz="2400" dirty="0"/>
              <a:t>    SET action = 'update',</a:t>
            </a:r>
          </a:p>
          <a:p>
            <a:r>
              <a:rPr lang="en-US" sz="2400" dirty="0"/>
              <a:t>     </a:t>
            </a:r>
            <a:r>
              <a:rPr lang="en-US" sz="2400" dirty="0" err="1" smtClean="0"/>
              <a:t>employeeNumber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OLD.employeeNumber</a:t>
            </a:r>
            <a:r>
              <a:rPr lang="en-US" sz="2400" dirty="0"/>
              <a:t>,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lastname</a:t>
            </a:r>
            <a:r>
              <a:rPr lang="en-US" sz="2400" dirty="0"/>
              <a:t> = </a:t>
            </a:r>
            <a:r>
              <a:rPr lang="en-US" sz="2400" dirty="0" err="1"/>
              <a:t>OLD.lastname</a:t>
            </a:r>
            <a:r>
              <a:rPr lang="en-US" sz="2400" dirty="0"/>
              <a:t>,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changedat</a:t>
            </a:r>
            <a:r>
              <a:rPr lang="fr-FR" sz="2400" dirty="0"/>
              <a:t> = NOW();</a:t>
            </a:r>
          </a:p>
          <a:p>
            <a:r>
              <a:rPr lang="fr-FR" sz="2400" dirty="0"/>
              <a:t>END$$</a:t>
            </a:r>
          </a:p>
          <a:p>
            <a:r>
              <a:rPr lang="fr-FR" sz="2400" dirty="0"/>
              <a:t>DELIMITER ;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372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04900"/>
          </a:xfrm>
        </p:spPr>
        <p:txBody>
          <a:bodyPr/>
          <a:lstStyle/>
          <a:p>
            <a:r>
              <a:rPr lang="en-US" dirty="0"/>
              <a:t>Constraints versus Triggers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40767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accent2"/>
                </a:solidFill>
              </a:rPr>
              <a:t>Constraints </a:t>
            </a:r>
            <a:r>
              <a:rPr lang="en-US" sz="1800" b="1" dirty="0"/>
              <a:t>are useful for database consistency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Use IC  when sufficient </a:t>
            </a:r>
            <a:endParaRPr lang="en-US" sz="18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800" dirty="0"/>
              <a:t>More opportunity for optimization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Not restricted into insert/delete/update</a:t>
            </a:r>
            <a:r>
              <a:rPr lang="en-US" sz="1800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accent2"/>
                </a:solidFill>
              </a:rPr>
              <a:t>Triggers  </a:t>
            </a:r>
            <a:r>
              <a:rPr lang="en-US" sz="1800" dirty="0"/>
              <a:t>are flexible and powerful</a:t>
            </a:r>
          </a:p>
          <a:p>
            <a:pPr lvl="1">
              <a:lnSpc>
                <a:spcPct val="90000"/>
              </a:lnSpc>
            </a:pPr>
            <a:r>
              <a:rPr lang="en-US" sz="1800" dirty="0" err="1"/>
              <a:t>Alerters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Event logging for auditing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Security enforcement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Analysis of table accesses (statistics)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Workflow and business intelligence …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But can be hard to understand ……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Several triggers      (Arbitrary order </a:t>
            </a:r>
            <a:r>
              <a:rPr lang="en-US" sz="1800" dirty="0">
                <a:sym typeface="Wingdings" charset="0"/>
              </a:rPr>
              <a:t> </a:t>
            </a:r>
            <a:r>
              <a:rPr lang="en-US" sz="1800" dirty="0"/>
              <a:t> unpredictable !?)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Chain triggers         (When to stop ?)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Recursive triggers  (Termination?)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0785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022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Joins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81000" y="901977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14898" y="905721"/>
            <a:ext cx="8763000" cy="25551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 (</a:t>
            </a:r>
            <a:r>
              <a:rPr lang="en-US" sz="2000" dirty="0" err="1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column_list</a:t>
            </a:r>
            <a:r>
              <a:rPr lang="en-US" sz="2000" dirty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i="1" dirty="0" err="1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table_name</a:t>
            </a:r>
            <a:endParaRPr lang="en-US" sz="2000" i="1" dirty="0">
              <a:solidFill>
                <a:srgbClr val="6600CC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[INNER | </a:t>
            </a:r>
            <a:r>
              <a:rPr lang="en-US" sz="2000" dirty="0" smtClean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NATURAL | </a:t>
            </a:r>
            <a:r>
              <a:rPr lang="en-US" sz="2000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{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LEFT </a:t>
            </a:r>
            <a:r>
              <a:rPr lang="en-US" sz="2000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| RIGHT 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| </a:t>
            </a:r>
            <a:r>
              <a:rPr lang="en-US" sz="2000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FULL} | {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OUTER}]</a:t>
            </a:r>
            <a:r>
              <a:rPr lang="en-US" sz="2000" dirty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   JOIN</a:t>
            </a:r>
            <a:r>
              <a:rPr lang="en-US" sz="2000" i="1" dirty="0" smtClean="0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 err="1" smtClean="0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table_name</a:t>
            </a:r>
            <a:endParaRPr lang="en-US" sz="2000" i="1" dirty="0">
              <a:solidFill>
                <a:srgbClr val="6600CC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    ON</a:t>
            </a:r>
            <a:r>
              <a:rPr lang="en-US" sz="2000" i="1" dirty="0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 err="1">
                <a:solidFill>
                  <a:srgbClr val="6600CC"/>
                </a:solidFill>
                <a:latin typeface="Lucida Console" charset="0"/>
                <a:ea typeface="Lucida Console" charset="0"/>
                <a:cs typeface="Lucida Console" charset="0"/>
              </a:rPr>
              <a:t>qualification_list</a:t>
            </a:r>
            <a:endParaRPr lang="en-US" sz="2000" i="1" dirty="0">
              <a:solidFill>
                <a:srgbClr val="6600CC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>
                <a:solidFill>
                  <a:srgbClr val="135B02"/>
                </a:solidFill>
                <a:latin typeface="Lucida Console" charset="0"/>
                <a:ea typeface="Lucida Console" charset="0"/>
                <a:cs typeface="Lucida Console" charset="0"/>
              </a:rPr>
              <a:t> 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i="1" dirty="0">
              <a:solidFill>
                <a:srgbClr val="135B0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i="1" dirty="0">
              <a:solidFill>
                <a:srgbClr val="135B0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26540" y="3153132"/>
            <a:ext cx="7633720" cy="8763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INNER</a:t>
            </a:r>
            <a:r>
              <a:rPr lang="en-US" sz="2400" dirty="0" smtClean="0">
                <a:solidFill>
                  <a:schemeClr val="tx2"/>
                </a:solidFill>
              </a:rPr>
              <a:t> is default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1000" y="4029433"/>
            <a:ext cx="8382001" cy="8763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SELECT </a:t>
            </a:r>
            <a:r>
              <a:rPr lang="en-US" sz="2400" dirty="0" err="1" smtClean="0"/>
              <a:t>sname</a:t>
            </a:r>
            <a:r>
              <a:rPr lang="en-US" sz="2400" dirty="0" smtClean="0"/>
              <a:t> FROM sailors </a:t>
            </a:r>
            <a:r>
              <a:rPr lang="en-US" sz="2400" dirty="0"/>
              <a:t>S </a:t>
            </a:r>
            <a:r>
              <a:rPr lang="en-US" sz="2400" dirty="0" smtClean="0"/>
              <a:t>JOIN reserves </a:t>
            </a:r>
            <a:r>
              <a:rPr lang="en-US" sz="2400" dirty="0"/>
              <a:t>R </a:t>
            </a:r>
            <a:r>
              <a:rPr lang="en-US" sz="2400" dirty="0" smtClean="0"/>
              <a:t>ON </a:t>
            </a:r>
            <a:r>
              <a:rPr lang="en-US" sz="2400" dirty="0" err="1"/>
              <a:t>S.sid</a:t>
            </a:r>
            <a:r>
              <a:rPr lang="en-US" sz="2400" dirty="0"/>
              <a:t>=</a:t>
            </a:r>
            <a:r>
              <a:rPr lang="en-US" sz="2400" dirty="0" err="1"/>
              <a:t>R.sid</a:t>
            </a:r>
            <a:r>
              <a:rPr lang="en-US" sz="2400" dirty="0"/>
              <a:t>;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5240376"/>
            <a:ext cx="7633720" cy="8763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SELECT </a:t>
            </a:r>
            <a:r>
              <a:rPr lang="en-US" sz="2400" dirty="0" err="1" smtClean="0"/>
              <a:t>sname</a:t>
            </a:r>
            <a:r>
              <a:rPr lang="en-US" sz="2400" dirty="0" smtClean="0"/>
              <a:t> FROM sailors </a:t>
            </a:r>
            <a:r>
              <a:rPr lang="en-US" sz="2400" dirty="0"/>
              <a:t>S </a:t>
            </a:r>
            <a:r>
              <a:rPr lang="en-US" sz="2400" dirty="0" smtClean="0"/>
              <a:t>NATURAL JOIN reserves R</a:t>
            </a:r>
          </a:p>
          <a:p>
            <a:pPr marL="0" indent="0">
              <a:buNone/>
            </a:pPr>
            <a:r>
              <a:rPr lang="en-US" sz="2400" dirty="0" smtClean="0"/>
              <a:t>WHERE </a:t>
            </a:r>
            <a:r>
              <a:rPr lang="en-US" sz="2400" dirty="0" err="1" smtClean="0"/>
              <a:t>R.bid</a:t>
            </a:r>
            <a:r>
              <a:rPr lang="en-US" sz="2400" dirty="0" smtClean="0"/>
              <a:t> = 102;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11" grpId="0" animBg="1"/>
      <p:bldP spid="12" grpId="0" build="p"/>
      <p:bldP spid="13" grpId="0" build="p"/>
      <p:bldP spid="1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806" y="1941441"/>
            <a:ext cx="8229600" cy="120556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Database Application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9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99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Example Query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2335795"/>
            <a:ext cx="7970837" cy="3335338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966788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Specify the query in SQL and declare a </a:t>
            </a:r>
            <a:r>
              <a:rPr lang="en-US" i="1" dirty="0">
                <a:latin typeface="Arial" charset="0"/>
                <a:ea typeface="ＭＳ Ｐゴシック" charset="0"/>
              </a:rPr>
              <a:t>cursor</a:t>
            </a:r>
            <a:r>
              <a:rPr lang="en-US" dirty="0">
                <a:latin typeface="Arial" charset="0"/>
                <a:ea typeface="ＭＳ Ｐゴシック" charset="0"/>
              </a:rPr>
              <a:t> for it</a:t>
            </a:r>
          </a:p>
          <a:p>
            <a:pPr>
              <a:buFont typeface="Wingdings" charset="0"/>
              <a:buNone/>
              <a:tabLst>
                <a:tab pos="966788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EXEC SQL</a:t>
            </a:r>
          </a:p>
          <a:p>
            <a:pPr>
              <a:buFont typeface="Wingdings" charset="0"/>
              <a:buNone/>
              <a:tabLst>
                <a:tab pos="966788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	</a:t>
            </a:r>
            <a:r>
              <a:rPr lang="en-US" b="1" dirty="0">
                <a:latin typeface="Arial" charset="0"/>
                <a:ea typeface="ＭＳ Ｐゴシック" charset="0"/>
              </a:rPr>
              <a:t>declare </a:t>
            </a:r>
            <a:r>
              <a:rPr lang="en-US" i="1" dirty="0">
                <a:latin typeface="Arial" charset="0"/>
                <a:ea typeface="ＭＳ Ｐゴシック" charset="0"/>
              </a:rPr>
              <a:t>c</a:t>
            </a:r>
            <a:r>
              <a:rPr lang="en-US" b="1" dirty="0">
                <a:latin typeface="Arial" charset="0"/>
                <a:ea typeface="ＭＳ Ｐゴシック" charset="0"/>
              </a:rPr>
              <a:t> cursor for 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select </a:t>
            </a:r>
            <a:r>
              <a:rPr lang="en-US" i="1" dirty="0">
                <a:latin typeface="Arial" charset="0"/>
                <a:ea typeface="ＭＳ Ｐゴシック" charset="0"/>
              </a:rPr>
              <a:t>customer-name, customer-city</a:t>
            </a:r>
            <a:br>
              <a:rPr lang="en-US" i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from </a:t>
            </a:r>
            <a:r>
              <a:rPr lang="en-US" i="1" dirty="0">
                <a:latin typeface="Arial" charset="0"/>
                <a:ea typeface="ＭＳ Ｐゴシック" charset="0"/>
              </a:rPr>
              <a:t>depositor, customer, account</a:t>
            </a:r>
            <a:br>
              <a:rPr lang="en-US" i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where </a:t>
            </a:r>
            <a:r>
              <a:rPr lang="en-US" i="1" dirty="0" err="1">
                <a:latin typeface="Arial" charset="0"/>
                <a:ea typeface="ＭＳ Ｐゴシック" charset="0"/>
              </a:rPr>
              <a:t>depositor.customer</a:t>
            </a:r>
            <a:r>
              <a:rPr lang="en-US" i="1" dirty="0">
                <a:latin typeface="Arial" charset="0"/>
                <a:ea typeface="ＭＳ Ｐゴシック" charset="0"/>
              </a:rPr>
              <a:t>-name = </a:t>
            </a:r>
            <a:r>
              <a:rPr lang="en-US" i="1" dirty="0" err="1">
                <a:latin typeface="Arial" charset="0"/>
                <a:ea typeface="ＭＳ Ｐゴシック" charset="0"/>
              </a:rPr>
              <a:t>customer.customer</a:t>
            </a:r>
            <a:r>
              <a:rPr lang="en-US" i="1" dirty="0">
                <a:latin typeface="Arial" charset="0"/>
                <a:ea typeface="ＭＳ Ｐゴシック" charset="0"/>
              </a:rPr>
              <a:t>-name        </a:t>
            </a:r>
            <a:br>
              <a:rPr lang="en-US" i="1" dirty="0">
                <a:latin typeface="Arial" charset="0"/>
                <a:ea typeface="ＭＳ Ｐゴシック" charset="0"/>
              </a:rPr>
            </a:br>
            <a:r>
              <a:rPr lang="en-US" i="1" dirty="0">
                <a:latin typeface="Arial" charset="0"/>
                <a:ea typeface="ＭＳ Ｐゴシック" charset="0"/>
              </a:rPr>
              <a:t>         </a:t>
            </a:r>
            <a:r>
              <a:rPr lang="en-US" b="1" dirty="0">
                <a:latin typeface="Arial" charset="0"/>
                <a:ea typeface="ＭＳ Ｐゴシック" charset="0"/>
              </a:rPr>
              <a:t>and</a:t>
            </a:r>
            <a:r>
              <a:rPr lang="en-US" i="1" dirty="0">
                <a:latin typeface="Arial" charset="0"/>
                <a:ea typeface="ＭＳ Ｐゴシック" charset="0"/>
              </a:rPr>
              <a:t> depositor account-number = </a:t>
            </a:r>
            <a:r>
              <a:rPr lang="en-US" i="1" dirty="0" err="1">
                <a:latin typeface="Arial" charset="0"/>
                <a:ea typeface="ＭＳ Ｐゴシック" charset="0"/>
              </a:rPr>
              <a:t>account.account</a:t>
            </a:r>
            <a:r>
              <a:rPr lang="en-US" i="1" dirty="0">
                <a:latin typeface="Arial" charset="0"/>
                <a:ea typeface="ＭＳ Ｐゴシック" charset="0"/>
              </a:rPr>
              <a:t>-number</a:t>
            </a:r>
            <a:br>
              <a:rPr lang="en-US" i="1" dirty="0">
                <a:latin typeface="Arial" charset="0"/>
                <a:ea typeface="ＭＳ Ｐゴシック" charset="0"/>
              </a:rPr>
            </a:br>
            <a:r>
              <a:rPr lang="en-US" i="1" dirty="0">
                <a:latin typeface="Arial" charset="0"/>
                <a:ea typeface="ＭＳ Ｐゴシック" charset="0"/>
              </a:rPr>
              <a:t>	</a:t>
            </a:r>
            <a:r>
              <a:rPr lang="en-US" b="1" dirty="0">
                <a:latin typeface="Arial" charset="0"/>
                <a:ea typeface="ＭＳ Ｐゴシック" charset="0"/>
              </a:rPr>
              <a:t>and </a:t>
            </a:r>
            <a:r>
              <a:rPr lang="en-US" i="1" dirty="0" err="1">
                <a:latin typeface="Arial" charset="0"/>
                <a:ea typeface="ＭＳ Ｐゴシック" charset="0"/>
              </a:rPr>
              <a:t>account.balance</a:t>
            </a:r>
            <a:r>
              <a:rPr lang="en-US" i="1" dirty="0">
                <a:latin typeface="Arial" charset="0"/>
                <a:ea typeface="ＭＳ Ｐゴシック" charset="0"/>
              </a:rPr>
              <a:t> &gt; :amount</a:t>
            </a:r>
          </a:p>
          <a:p>
            <a:pPr>
              <a:buFont typeface="Wingdings" charset="0"/>
              <a:buNone/>
              <a:tabLst>
                <a:tab pos="966788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END-EXEC</a:t>
            </a:r>
          </a:p>
        </p:txBody>
      </p:sp>
      <p:sp>
        <p:nvSpPr>
          <p:cNvPr id="453636" name="Text Box 4"/>
          <p:cNvSpPr txBox="1">
            <a:spLocks noChangeArrowheads="1"/>
          </p:cNvSpPr>
          <p:nvPr/>
        </p:nvSpPr>
        <p:spPr bwMode="auto">
          <a:xfrm>
            <a:off x="920750" y="988080"/>
            <a:ext cx="7239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cs typeface="+mn-cs"/>
              </a:rPr>
              <a:t>From within a host language, find the names and cities of customers with more than the variable </a:t>
            </a:r>
            <a:r>
              <a:rPr lang="en-US" sz="2000" i="1" dirty="0">
                <a:cs typeface="+mn-cs"/>
              </a:rPr>
              <a:t>amount</a:t>
            </a:r>
            <a:r>
              <a:rPr lang="en-US" sz="2000" dirty="0">
                <a:cs typeface="+mn-cs"/>
              </a:rPr>
              <a:t> dollars in some account.</a:t>
            </a:r>
          </a:p>
        </p:txBody>
      </p:sp>
    </p:spTree>
    <p:extLst>
      <p:ext uri="{BB962C8B-B14F-4D97-AF65-F5344CB8AC3E}">
        <p14:creationId xmlns:p14="http://schemas.microsoft.com/office/powerpoint/2010/main" val="219936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Cursor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1004888" y="8699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>
                <a:cs typeface="+mn-cs"/>
              </a:rPr>
              <a:t>EXEC SQL </a:t>
            </a:r>
            <a:r>
              <a:rPr kumimoji="1" lang="en-US" b="1">
                <a:cs typeface="+mn-cs"/>
              </a:rPr>
              <a:t>open</a:t>
            </a:r>
            <a:r>
              <a:rPr kumimoji="1" lang="en-US">
                <a:cs typeface="+mn-cs"/>
              </a:rPr>
              <a:t> </a:t>
            </a:r>
            <a:r>
              <a:rPr kumimoji="1" lang="en-US" i="1">
                <a:cs typeface="+mn-cs"/>
              </a:rPr>
              <a:t>c</a:t>
            </a:r>
            <a:r>
              <a:rPr kumimoji="1" lang="en-US" b="1" i="1">
                <a:cs typeface="+mn-cs"/>
              </a:rPr>
              <a:t> </a:t>
            </a:r>
            <a:r>
              <a:rPr kumimoji="1" lang="en-US">
                <a:cs typeface="+mn-cs"/>
              </a:rPr>
              <a:t>END-EXEC</a:t>
            </a:r>
          </a:p>
        </p:txBody>
      </p:sp>
      <p:sp>
        <p:nvSpPr>
          <p:cNvPr id="467973" name="Rectangle 5"/>
          <p:cNvSpPr>
            <a:spLocks noChangeArrowheads="1"/>
          </p:cNvSpPr>
          <p:nvPr/>
        </p:nvSpPr>
        <p:spPr bwMode="auto">
          <a:xfrm>
            <a:off x="6054725" y="1076325"/>
            <a:ext cx="2387600" cy="2805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7974" name="Line 6"/>
          <p:cNvSpPr>
            <a:spLocks noChangeShapeType="1"/>
          </p:cNvSpPr>
          <p:nvPr/>
        </p:nvSpPr>
        <p:spPr bwMode="auto">
          <a:xfrm>
            <a:off x="6053138" y="1350963"/>
            <a:ext cx="2397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7975" name="Line 7"/>
          <p:cNvSpPr>
            <a:spLocks noChangeShapeType="1"/>
          </p:cNvSpPr>
          <p:nvPr/>
        </p:nvSpPr>
        <p:spPr bwMode="auto">
          <a:xfrm>
            <a:off x="6054725" y="1554163"/>
            <a:ext cx="2397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7976" name="Line 8"/>
          <p:cNvSpPr>
            <a:spLocks noChangeShapeType="1"/>
          </p:cNvSpPr>
          <p:nvPr/>
        </p:nvSpPr>
        <p:spPr bwMode="auto">
          <a:xfrm>
            <a:off x="6045200" y="1744663"/>
            <a:ext cx="2397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7977" name="Line 9"/>
          <p:cNvSpPr>
            <a:spLocks noChangeShapeType="1"/>
          </p:cNvSpPr>
          <p:nvPr/>
        </p:nvSpPr>
        <p:spPr bwMode="auto">
          <a:xfrm>
            <a:off x="6054725" y="1949450"/>
            <a:ext cx="2397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7978" name="Text Box 10"/>
          <p:cNvSpPr txBox="1">
            <a:spLocks noChangeArrowheads="1"/>
          </p:cNvSpPr>
          <p:nvPr/>
        </p:nvSpPr>
        <p:spPr bwMode="auto">
          <a:xfrm>
            <a:off x="6969125" y="393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c</a:t>
            </a:r>
          </a:p>
        </p:txBody>
      </p:sp>
      <p:sp>
        <p:nvSpPr>
          <p:cNvPr id="467979" name="Line 11"/>
          <p:cNvSpPr>
            <a:spLocks noChangeShapeType="1"/>
          </p:cNvSpPr>
          <p:nvPr/>
        </p:nvSpPr>
        <p:spPr bwMode="auto">
          <a:xfrm>
            <a:off x="5384800" y="1138238"/>
            <a:ext cx="538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7980" name="Text Box 12"/>
          <p:cNvSpPr txBox="1">
            <a:spLocks noChangeArrowheads="1"/>
          </p:cNvSpPr>
          <p:nvPr/>
        </p:nvSpPr>
        <p:spPr bwMode="auto">
          <a:xfrm>
            <a:off x="477838" y="1866900"/>
            <a:ext cx="4984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Every fetch call, will get the values</a:t>
            </a:r>
          </a:p>
          <a:p>
            <a:pPr>
              <a:defRPr/>
            </a:pPr>
            <a:r>
              <a:rPr lang="en-US">
                <a:cs typeface="+mn-cs"/>
              </a:rPr>
              <a:t>of the current tuple and will advance the pointer</a:t>
            </a:r>
          </a:p>
        </p:txBody>
      </p:sp>
      <p:sp>
        <p:nvSpPr>
          <p:cNvPr id="467981" name="Text Box 13"/>
          <p:cNvSpPr txBox="1">
            <a:spLocks noChangeArrowheads="1"/>
          </p:cNvSpPr>
          <p:nvPr/>
        </p:nvSpPr>
        <p:spPr bwMode="auto">
          <a:xfrm>
            <a:off x="700088" y="3146425"/>
            <a:ext cx="3395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A while loop to get all the tuples</a:t>
            </a:r>
          </a:p>
        </p:txBody>
      </p:sp>
      <p:sp>
        <p:nvSpPr>
          <p:cNvPr id="467982" name="Text Box 14"/>
          <p:cNvSpPr txBox="1">
            <a:spLocks noChangeArrowheads="1"/>
          </p:cNvSpPr>
          <p:nvPr/>
        </p:nvSpPr>
        <p:spPr bwMode="auto">
          <a:xfrm>
            <a:off x="630238" y="4243388"/>
            <a:ext cx="6326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Also, you can move up/down, go to the start, go to end, etc.. </a:t>
            </a:r>
          </a:p>
        </p:txBody>
      </p:sp>
      <p:sp>
        <p:nvSpPr>
          <p:cNvPr id="467983" name="Text Box 15"/>
          <p:cNvSpPr txBox="1">
            <a:spLocks noChangeArrowheads="1"/>
          </p:cNvSpPr>
          <p:nvPr/>
        </p:nvSpPr>
        <p:spPr bwMode="auto">
          <a:xfrm>
            <a:off x="711200" y="4873625"/>
            <a:ext cx="5795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Finally, you can update/modify  a tuple through a cursor</a:t>
            </a:r>
          </a:p>
        </p:txBody>
      </p:sp>
    </p:spTree>
    <p:extLst>
      <p:ext uri="{BB962C8B-B14F-4D97-AF65-F5344CB8AC3E}">
        <p14:creationId xmlns:p14="http://schemas.microsoft.com/office/powerpoint/2010/main" val="1302060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JDBC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</a:rPr>
              <a:t>Part of Java, very easy to use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Java comes with a JDBC-to-ODBC bridge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So JDBC code can talk to any ODBC data source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 look in your Windows Control Panel for ODBC drivers!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JDBC tutorial online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http://developer.java.sun.com/developer/Books/JDBCTutorial/</a:t>
            </a:r>
          </a:p>
        </p:txBody>
      </p:sp>
    </p:spTree>
    <p:extLst>
      <p:ext uri="{BB962C8B-B14F-4D97-AF65-F5344CB8AC3E}">
        <p14:creationId xmlns:p14="http://schemas.microsoft.com/office/powerpoint/2010/main" val="424465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JDBC Basics: Connections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A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Connection</a:t>
            </a:r>
            <a:r>
              <a:rPr lang="en-US">
                <a:latin typeface="Arial" charset="0"/>
                <a:ea typeface="ＭＳ Ｐゴシック" charset="0"/>
              </a:rPr>
              <a:t> is an object representing a login to a database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// GET CONNECTION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Connection con;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try 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</a:t>
            </a:r>
            <a:r>
              <a:rPr lang="en-US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con = DriverManager.getConnection(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         "jdbc:odbc:bankDB",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         userName,password);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} catch(Exception e){ System.out.println(e);  </a:t>
            </a:r>
            <a:r>
              <a:rPr lang="en-US">
                <a:latin typeface="Arial" charset="0"/>
                <a:ea typeface="ＭＳ Ｐゴシック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Eventually you close the connection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// CLOSE CONNECTION 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try { con.close(); } 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catch (Exception e) { System.out.println(e); }</a:t>
            </a:r>
          </a:p>
        </p:txBody>
      </p:sp>
    </p:spTree>
    <p:extLst>
      <p:ext uri="{BB962C8B-B14F-4D97-AF65-F5344CB8AC3E}">
        <p14:creationId xmlns:p14="http://schemas.microsoft.com/office/powerpoint/2010/main" val="3207651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JDBC Basics: Statements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You need a Statement object for each SQL statement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// CREATE STATEMENT 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Statement stmt;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try 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stmt = con.createStatement();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} catch (Exception e){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System.out.println(e);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}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Soon we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</a:rPr>
              <a:t>ll say stmt.executeQuery(</a:t>
            </a:r>
            <a:r>
              <a:rPr lang="ja-JP" alt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select …</a:t>
            </a:r>
            <a:r>
              <a:rPr lang="ja-JP" alt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);</a:t>
            </a: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863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100"/>
            <a:ext cx="8229600" cy="94369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JDBC Basics: </a:t>
            </a:r>
            <a:r>
              <a:rPr lang="en-US" dirty="0" err="1" smtClean="0">
                <a:cs typeface="+mj-cs"/>
              </a:rPr>
              <a:t>ResultSet</a:t>
            </a:r>
            <a:endParaRPr lang="en-US" dirty="0" smtClean="0">
              <a:cs typeface="+mj-cs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650" y="1417638"/>
            <a:ext cx="8277975" cy="44457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Arial" charset="0"/>
                <a:ea typeface="ＭＳ Ｐゴシック" charset="0"/>
              </a:rPr>
              <a:t>A  </a:t>
            </a:r>
            <a:r>
              <a:rPr lang="en-US" sz="1900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ResultSet</a:t>
            </a:r>
            <a:r>
              <a:rPr lang="en-US" sz="19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900" dirty="0">
                <a:latin typeface="Arial" charset="0"/>
                <a:ea typeface="ＭＳ Ｐゴシック" charset="0"/>
              </a:rPr>
              <a:t>object serves as a </a:t>
            </a:r>
            <a:r>
              <a:rPr lang="en-US" sz="1900" i="1" dirty="0">
                <a:latin typeface="Arial" charset="0"/>
                <a:ea typeface="ＭＳ Ｐゴシック" charset="0"/>
              </a:rPr>
              <a:t>cursor</a:t>
            </a:r>
            <a:r>
              <a:rPr lang="en-US" sz="1900" dirty="0">
                <a:latin typeface="Arial" charset="0"/>
                <a:ea typeface="ＭＳ Ｐゴシック" charset="0"/>
              </a:rPr>
              <a:t> for the statement</a:t>
            </a:r>
            <a:r>
              <a:rPr lang="ja-JP" altLang="en-US" sz="1900" dirty="0">
                <a:latin typeface="Arial" charset="0"/>
                <a:ea typeface="ＭＳ Ｐゴシック" charset="0"/>
              </a:rPr>
              <a:t>’</a:t>
            </a:r>
            <a:r>
              <a:rPr lang="en-US" altLang="ja-JP" sz="1900" dirty="0">
                <a:latin typeface="Arial" charset="0"/>
                <a:ea typeface="ＭＳ Ｐゴシック" charset="0"/>
              </a:rPr>
              <a:t>s results (</a:t>
            </a:r>
            <a:r>
              <a:rPr lang="en-US" altLang="ja-JP" sz="1900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stmt.executeQuery</a:t>
            </a:r>
            <a:r>
              <a:rPr lang="en-US" altLang="ja-JP" sz="19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</a:t>
            </a:r>
            <a:r>
              <a:rPr lang="en-US" altLang="ja-JP" sz="1900" dirty="0">
                <a:latin typeface="Arial" charset="0"/>
                <a:ea typeface="ＭＳ Ｐゴシック" charset="0"/>
              </a:rPr>
              <a:t>)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// EXECUTE QUERY 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latin typeface="Courier New" charset="0"/>
                <a:ea typeface="ＭＳ Ｐゴシック" charset="0"/>
              </a:rPr>
              <a:t>ResultSet</a:t>
            </a:r>
            <a:r>
              <a:rPr lang="en-US" dirty="0">
                <a:latin typeface="Courier New" charset="0"/>
                <a:ea typeface="ＭＳ Ｐゴシック" charset="0"/>
              </a:rPr>
              <a:t> results;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try 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results 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stmt.executeQuery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           "select * from branch")</a:t>
            </a:r>
            <a:endParaRPr lang="en-US" dirty="0">
              <a:latin typeface="Courier New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} catch (Exception e){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</a:t>
            </a:r>
            <a:r>
              <a:rPr lang="en-US" dirty="0" err="1">
                <a:latin typeface="Courier New" charset="0"/>
                <a:ea typeface="ＭＳ Ｐゴシック" charset="0"/>
              </a:rPr>
              <a:t>System.out.println</a:t>
            </a:r>
            <a:r>
              <a:rPr lang="en-US" dirty="0">
                <a:latin typeface="Courier New" charset="0"/>
                <a:ea typeface="ＭＳ Ｐゴシック" charset="0"/>
              </a:rPr>
              <a:t>(e);  }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Obvious handy methods:</a:t>
            </a:r>
          </a:p>
          <a:p>
            <a:pPr lvl="1">
              <a:lnSpc>
                <a:spcPct val="90000"/>
              </a:lnSpc>
            </a:pPr>
            <a:r>
              <a:rPr lang="en-US" sz="1900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results.next</a:t>
            </a:r>
            <a:r>
              <a:rPr lang="en-US" sz="19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</a:t>
            </a:r>
            <a:r>
              <a:rPr lang="en-US" sz="1900" dirty="0">
                <a:latin typeface="Arial" charset="0"/>
                <a:ea typeface="ＭＳ Ｐゴシック" charset="0"/>
              </a:rPr>
              <a:t> advances cursor to next tuple</a:t>
            </a:r>
          </a:p>
          <a:p>
            <a:pPr marL="1143000" lvl="2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Returns </a:t>
            </a:r>
            <a:r>
              <a:rPr lang="ja-JP" altLang="en-US" dirty="0">
                <a:latin typeface="Arial" charset="0"/>
                <a:ea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</a:rPr>
              <a:t>false</a:t>
            </a:r>
            <a:r>
              <a:rPr lang="ja-JP" altLang="en-US" dirty="0">
                <a:latin typeface="Arial" charset="0"/>
                <a:ea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</a:rPr>
              <a:t> when the cursor slides off the table (beginning or end)</a:t>
            </a:r>
          </a:p>
          <a:p>
            <a:pPr lvl="1">
              <a:lnSpc>
                <a:spcPct val="90000"/>
              </a:lnSpc>
            </a:pPr>
            <a:r>
              <a:rPr lang="ja-JP" altLang="en-US" sz="19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1900" dirty="0">
                <a:latin typeface="Arial" charset="0"/>
                <a:ea typeface="ＭＳ Ｐゴシック" charset="0"/>
              </a:rPr>
              <a:t>scrollable</a:t>
            </a:r>
            <a:r>
              <a:rPr lang="ja-JP" altLang="en-US" sz="1900" dirty="0">
                <a:latin typeface="Arial" charset="0"/>
                <a:ea typeface="ＭＳ Ｐゴシック" charset="0"/>
              </a:rPr>
              <a:t>”</a:t>
            </a:r>
            <a:r>
              <a:rPr lang="en-US" altLang="ja-JP" sz="1900" dirty="0">
                <a:latin typeface="Arial" charset="0"/>
                <a:ea typeface="ＭＳ Ｐゴシック" charset="0"/>
              </a:rPr>
              <a:t> cursors:</a:t>
            </a:r>
          </a:p>
          <a:p>
            <a:pPr marL="1143000" lvl="2"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results.previous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results.relative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int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results.absolute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int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results.first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results.last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results.beforeFirst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results.afterLast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986517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CreateStatement cursor behavior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1459063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Two optional </a:t>
            </a:r>
            <a:r>
              <a:rPr lang="en-US" sz="1800" dirty="0" err="1">
                <a:latin typeface="Arial" charset="0"/>
                <a:ea typeface="ＭＳ Ｐゴシック" charset="0"/>
              </a:rPr>
              <a:t>args</a:t>
            </a:r>
            <a:r>
              <a:rPr lang="en-US" sz="1800" dirty="0">
                <a:latin typeface="Arial" charset="0"/>
                <a:ea typeface="ＭＳ Ｐゴシック" charset="0"/>
              </a:rPr>
              <a:t> to </a:t>
            </a:r>
            <a:r>
              <a:rPr lang="en-US" sz="1800" dirty="0" err="1">
                <a:latin typeface="Arial" charset="0"/>
                <a:ea typeface="ＭＳ Ｐゴシック" charset="0"/>
              </a:rPr>
              <a:t>createStatement</a:t>
            </a:r>
            <a:r>
              <a:rPr lang="en-US" sz="1800" dirty="0"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latin typeface="Courier New" charset="0"/>
                <a:ea typeface="ＭＳ Ｐゴシック" charset="0"/>
              </a:rPr>
              <a:t>createStatement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ResultSet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.&lt;TYPE&gt;,</a:t>
            </a:r>
            <a:b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</a:b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                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ResultSet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.&lt;CONCUR&gt;)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Corresponds to SQL cursor features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&lt;TYPE&gt; is one of 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TYPE_FORWARD_ONLY: can</a:t>
            </a:r>
            <a:r>
              <a:rPr lang="ja-JP" altLang="en-US" sz="1600" dirty="0">
                <a:latin typeface="Arial" charset="0"/>
                <a:ea typeface="ＭＳ Ｐゴシック" charset="0"/>
              </a:rPr>
              <a:t>’</a:t>
            </a:r>
            <a:r>
              <a:rPr lang="en-US" altLang="ja-JP" sz="1600" dirty="0">
                <a:latin typeface="Arial" charset="0"/>
                <a:ea typeface="ＭＳ Ｐゴシック" charset="0"/>
              </a:rPr>
              <a:t>t move cursor backward 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TYPE_SCROLL_INSENSITIVE: can move backward, but </a:t>
            </a:r>
            <a:r>
              <a:rPr lang="en-US" sz="1600" dirty="0" err="1">
                <a:latin typeface="Arial" charset="0"/>
                <a:ea typeface="ＭＳ Ｐゴシック" charset="0"/>
              </a:rPr>
              <a:t>doesn</a:t>
            </a:r>
            <a:r>
              <a:rPr lang="ja-JP" altLang="en-US" sz="1600" dirty="0">
                <a:latin typeface="Arial" charset="0"/>
                <a:ea typeface="ＭＳ Ｐゴシック" charset="0"/>
              </a:rPr>
              <a:t>’</a:t>
            </a:r>
            <a:r>
              <a:rPr lang="en-US" altLang="ja-JP" sz="1600" dirty="0">
                <a:latin typeface="Arial" charset="0"/>
                <a:ea typeface="ＭＳ Ｐゴシック" charset="0"/>
              </a:rPr>
              <a:t>t show results of any updates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TYPE_SCROLL_SENSITIVE: can move backward, will show updates from this statement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&lt;CONCUR&gt; is one of 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CONCUR_READ_ONLY: this statement </a:t>
            </a:r>
            <a:r>
              <a:rPr lang="en-US" sz="1600" dirty="0" err="1">
                <a:latin typeface="Arial" charset="0"/>
                <a:ea typeface="ＭＳ Ｐゴシック" charset="0"/>
              </a:rPr>
              <a:t>doesn</a:t>
            </a:r>
            <a:r>
              <a:rPr lang="ja-JP" altLang="en-US" sz="1600" dirty="0">
                <a:latin typeface="Arial" charset="0"/>
                <a:ea typeface="ＭＳ Ｐゴシック" charset="0"/>
              </a:rPr>
              <a:t>’</a:t>
            </a:r>
            <a:r>
              <a:rPr lang="en-US" altLang="ja-JP" sz="1600" dirty="0">
                <a:latin typeface="Arial" charset="0"/>
                <a:ea typeface="ＭＳ Ｐゴシック" charset="0"/>
              </a:rPr>
              <a:t>t allow updates 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CONCUR_UPDATABLE: this statement allows updates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Defaults: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TYPE_FORWARD_ONLY and CONCUR_READ_ONLY</a:t>
            </a:r>
          </a:p>
        </p:txBody>
      </p:sp>
    </p:spTree>
    <p:extLst>
      <p:ext uri="{BB962C8B-B14F-4D97-AF65-F5344CB8AC3E}">
        <p14:creationId xmlns:p14="http://schemas.microsoft.com/office/powerpoint/2010/main" val="3178766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ResultSet Metadata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Can find out stuff about the </a:t>
            </a:r>
            <a:r>
              <a:rPr lang="en-US" sz="1800" dirty="0" err="1">
                <a:latin typeface="Arial" charset="0"/>
                <a:ea typeface="ＭＳ Ｐゴシック" charset="0"/>
              </a:rPr>
              <a:t>ResultSet</a:t>
            </a:r>
            <a:r>
              <a:rPr lang="en-US" sz="1800" dirty="0">
                <a:latin typeface="Arial" charset="0"/>
                <a:ea typeface="ＭＳ Ｐゴシック" charset="0"/>
              </a:rPr>
              <a:t> schema via </a:t>
            </a:r>
            <a:r>
              <a:rPr lang="en-US" sz="1800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ResultSetMetaData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latin typeface="Courier New" charset="0"/>
                <a:ea typeface="ＭＳ Ｐゴシック" charset="0"/>
              </a:rPr>
              <a:t>ResultSetMetaData</a:t>
            </a:r>
            <a:r>
              <a:rPr lang="en-US" dirty="0">
                <a:latin typeface="Courier New" charset="0"/>
                <a:ea typeface="ＭＳ Ｐゴシック" charset="0"/>
              </a:rPr>
              <a:t> </a:t>
            </a:r>
            <a:r>
              <a:rPr lang="en-US" dirty="0" err="1">
                <a:latin typeface="Courier New" charset="0"/>
                <a:ea typeface="ＭＳ Ｐゴシック" charset="0"/>
              </a:rPr>
              <a:t>rsmd</a:t>
            </a:r>
            <a:r>
              <a:rPr lang="en-US" dirty="0">
                <a:latin typeface="Courier New" charset="0"/>
                <a:ea typeface="ＭＳ Ｐゴシック" charset="0"/>
              </a:rPr>
              <a:t> 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results.getMetaData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();</a:t>
            </a:r>
            <a:endParaRPr lang="en-US" dirty="0">
              <a:latin typeface="Courier New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latin typeface="Courier New" charset="0"/>
                <a:ea typeface="ＭＳ Ｐゴシック" charset="0"/>
              </a:rPr>
              <a:t>int</a:t>
            </a:r>
            <a:r>
              <a:rPr lang="en-US" dirty="0">
                <a:latin typeface="Courier New" charset="0"/>
                <a:ea typeface="ＭＳ Ｐゴシック" charset="0"/>
              </a:rPr>
              <a:t> </a:t>
            </a:r>
            <a:r>
              <a:rPr lang="en-US" dirty="0" err="1">
                <a:latin typeface="Courier New" charset="0"/>
                <a:ea typeface="ＭＳ Ｐゴシック" charset="0"/>
              </a:rPr>
              <a:t>numCols</a:t>
            </a:r>
            <a:r>
              <a:rPr lang="en-US" dirty="0">
                <a:latin typeface="Courier New" charset="0"/>
                <a:ea typeface="ＭＳ Ｐゴシック" charset="0"/>
              </a:rPr>
              <a:t> 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rsmd.getColumnCount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();</a:t>
            </a:r>
            <a:endParaRPr lang="en-US" dirty="0">
              <a:latin typeface="Courier New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latin typeface="Courier New" charset="0"/>
                <a:ea typeface="ＭＳ Ｐゴシック" charset="0"/>
              </a:rPr>
              <a:t>int</a:t>
            </a:r>
            <a:r>
              <a:rPr lang="en-US" dirty="0">
                <a:latin typeface="Courier New" charset="0"/>
                <a:ea typeface="ＭＳ Ｐゴシック" charset="0"/>
              </a:rPr>
              <a:t> </a:t>
            </a:r>
            <a:r>
              <a:rPr lang="en-US" dirty="0" err="1">
                <a:latin typeface="Courier New" charset="0"/>
                <a:ea typeface="ＭＳ Ｐゴシック" charset="0"/>
              </a:rPr>
              <a:t>i</a:t>
            </a:r>
            <a:r>
              <a:rPr lang="en-US" dirty="0">
                <a:latin typeface="Courier New" charset="0"/>
                <a:ea typeface="ＭＳ Ｐゴシック" charset="0"/>
              </a:rPr>
              <a:t>, </a:t>
            </a:r>
            <a:r>
              <a:rPr lang="en-US" dirty="0" err="1">
                <a:latin typeface="Courier New" charset="0"/>
                <a:ea typeface="ＭＳ Ｐゴシック" charset="0"/>
              </a:rPr>
              <a:t>rowcount</a:t>
            </a:r>
            <a:r>
              <a:rPr lang="en-US" dirty="0">
                <a:latin typeface="Courier New" charset="0"/>
                <a:ea typeface="ＭＳ Ｐゴシック" charset="0"/>
              </a:rPr>
              <a:t> = 0;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// get column header info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for (</a:t>
            </a:r>
            <a:r>
              <a:rPr lang="en-US" dirty="0" err="1">
                <a:latin typeface="Courier New" charset="0"/>
                <a:ea typeface="ＭＳ Ｐゴシック" charset="0"/>
              </a:rPr>
              <a:t>i</a:t>
            </a:r>
            <a:r>
              <a:rPr lang="en-US" dirty="0">
                <a:latin typeface="Courier New" charset="0"/>
                <a:ea typeface="ＭＳ Ｐゴシック" charset="0"/>
              </a:rPr>
              <a:t>=1; </a:t>
            </a:r>
            <a:r>
              <a:rPr lang="en-US" dirty="0" err="1">
                <a:latin typeface="Courier New" charset="0"/>
                <a:ea typeface="ＭＳ Ｐゴシック" charset="0"/>
              </a:rPr>
              <a:t>i</a:t>
            </a:r>
            <a:r>
              <a:rPr lang="en-US" dirty="0">
                <a:latin typeface="Courier New" charset="0"/>
                <a:ea typeface="ＭＳ Ｐゴシック" charset="0"/>
              </a:rPr>
              <a:t> &lt;= </a:t>
            </a:r>
            <a:r>
              <a:rPr lang="en-US" dirty="0" err="1">
                <a:latin typeface="Courier New" charset="0"/>
                <a:ea typeface="ＭＳ Ｐゴシック" charset="0"/>
              </a:rPr>
              <a:t>numCols</a:t>
            </a:r>
            <a:r>
              <a:rPr lang="en-US" dirty="0">
                <a:latin typeface="Courier New" charset="0"/>
                <a:ea typeface="ＭＳ Ｐゴシック" charset="0"/>
              </a:rPr>
              <a:t>; </a:t>
            </a:r>
            <a:r>
              <a:rPr lang="en-US" dirty="0" err="1">
                <a:latin typeface="Courier New" charset="0"/>
                <a:ea typeface="ＭＳ Ｐゴシック" charset="0"/>
              </a:rPr>
              <a:t>i</a:t>
            </a:r>
            <a:r>
              <a:rPr lang="en-US" dirty="0">
                <a:latin typeface="Courier New" charset="0"/>
                <a:ea typeface="ＭＳ Ｐゴシック" charset="0"/>
              </a:rPr>
              <a:t>++){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if (</a:t>
            </a:r>
            <a:r>
              <a:rPr lang="en-US" dirty="0" err="1">
                <a:latin typeface="Courier New" charset="0"/>
                <a:ea typeface="ＭＳ Ｐゴシック" charset="0"/>
              </a:rPr>
              <a:t>i</a:t>
            </a:r>
            <a:r>
              <a:rPr lang="en-US" dirty="0">
                <a:latin typeface="Courier New" charset="0"/>
                <a:ea typeface="ＭＳ Ｐゴシック" charset="0"/>
              </a:rPr>
              <a:t> &gt; 1) </a:t>
            </a:r>
            <a:r>
              <a:rPr lang="en-US" dirty="0" err="1">
                <a:latin typeface="Courier New" charset="0"/>
                <a:ea typeface="ＭＳ Ｐゴシック" charset="0"/>
              </a:rPr>
              <a:t>buf.append</a:t>
            </a:r>
            <a:r>
              <a:rPr lang="en-US" dirty="0">
                <a:latin typeface="Courier New" charset="0"/>
                <a:ea typeface="ＭＳ Ｐゴシック" charset="0"/>
              </a:rPr>
              <a:t>(",");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</a:t>
            </a:r>
            <a:r>
              <a:rPr lang="en-US" dirty="0" err="1">
                <a:latin typeface="Courier New" charset="0"/>
                <a:ea typeface="ＭＳ Ｐゴシック" charset="0"/>
              </a:rPr>
              <a:t>buf.append</a:t>
            </a:r>
            <a:r>
              <a:rPr lang="en-US" dirty="0">
                <a:latin typeface="Courier New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rsmd.getColumnLabel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i</a:t>
            </a:r>
            <a:r>
              <a:rPr lang="en-US" dirty="0">
                <a:latin typeface="Courier New" charset="0"/>
                <a:ea typeface="ＭＳ Ｐゴシック" charset="0"/>
              </a:rPr>
              <a:t>));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}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latin typeface="Courier New" charset="0"/>
                <a:ea typeface="ＭＳ Ｐゴシック" charset="0"/>
              </a:rPr>
              <a:t>buf.append</a:t>
            </a:r>
            <a:r>
              <a:rPr lang="en-US" dirty="0">
                <a:latin typeface="Courier New" charset="0"/>
                <a:ea typeface="ＭＳ Ｐゴシック" charset="0"/>
              </a:rPr>
              <a:t>("\n");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Other </a:t>
            </a:r>
            <a:r>
              <a:rPr lang="en-US" sz="1800" dirty="0" err="1">
                <a:latin typeface="Arial" charset="0"/>
                <a:ea typeface="ＭＳ Ｐゴシック" charset="0"/>
              </a:rPr>
              <a:t>ResultSetMetaData</a:t>
            </a:r>
            <a:r>
              <a:rPr lang="en-US" sz="1800" dirty="0">
                <a:latin typeface="Arial" charset="0"/>
                <a:ea typeface="ＭＳ Ｐゴシック" charset="0"/>
              </a:rPr>
              <a:t> methods: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getColumnType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),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isNullable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),</a:t>
            </a:r>
            <a:r>
              <a:rPr lang="en-US" dirty="0">
                <a:latin typeface="Arial" charset="0"/>
                <a:ea typeface="ＭＳ Ｐゴシック" charset="0"/>
              </a:rPr>
              <a:t> etc.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08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Getting Values in Current of Cursor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latin typeface="Arial" charset="0"/>
                <a:ea typeface="ＭＳ Ｐゴシック" charset="0"/>
              </a:rPr>
              <a:t>getStrin</a:t>
            </a:r>
            <a:endParaRPr lang="en-US" dirty="0" smtClean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latin typeface="Courier New" charset="0"/>
                <a:ea typeface="ＭＳ Ｐゴシック" charset="0"/>
              </a:rPr>
              <a:t>/</a:t>
            </a:r>
            <a:r>
              <a:rPr lang="en-US" dirty="0">
                <a:latin typeface="Courier New" charset="0"/>
                <a:ea typeface="ＭＳ Ｐゴシック" charset="0"/>
              </a:rPr>
              <a:t>/ break it off at 100 rows </a:t>
            </a:r>
            <a:r>
              <a:rPr lang="en-US" dirty="0" smtClean="0">
                <a:latin typeface="Courier New" charset="0"/>
                <a:ea typeface="ＭＳ Ｐゴシック" charset="0"/>
              </a:rPr>
              <a:t>ma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latin typeface="Courier New" charset="0"/>
                <a:ea typeface="ＭＳ Ｐゴシック" charset="0"/>
              </a:rPr>
              <a:t>while </a:t>
            </a:r>
            <a:r>
              <a:rPr lang="en-US" dirty="0">
                <a:latin typeface="Courier New" charset="0"/>
                <a:ea typeface="ＭＳ Ｐゴシック" charset="0"/>
              </a:rPr>
              <a:t>(</a:t>
            </a:r>
            <a:r>
              <a:rPr lang="en-US" dirty="0" err="1">
                <a:latin typeface="Courier New" charset="0"/>
                <a:ea typeface="ＭＳ Ｐゴシック" charset="0"/>
              </a:rPr>
              <a:t>results.next</a:t>
            </a:r>
            <a:r>
              <a:rPr lang="en-US" dirty="0">
                <a:latin typeface="Courier New" charset="0"/>
                <a:ea typeface="ＭＳ Ｐゴシック" charset="0"/>
              </a:rPr>
              <a:t>() &amp;&amp; </a:t>
            </a:r>
            <a:r>
              <a:rPr lang="en-US" dirty="0" err="1">
                <a:latin typeface="Courier New" charset="0"/>
                <a:ea typeface="ＭＳ Ｐゴシック" charset="0"/>
              </a:rPr>
              <a:t>rowcount</a:t>
            </a:r>
            <a:r>
              <a:rPr lang="en-US" dirty="0">
                <a:latin typeface="Courier New" charset="0"/>
                <a:ea typeface="ＭＳ Ｐゴシック" charset="0"/>
              </a:rPr>
              <a:t> &lt; 100){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</a:t>
            </a:r>
            <a:r>
              <a:rPr lang="en-US" dirty="0" smtClean="0">
                <a:latin typeface="Courier New" charset="0"/>
                <a:ea typeface="ＭＳ Ｐゴシック" charset="0"/>
              </a:rPr>
              <a:t> </a:t>
            </a:r>
            <a:r>
              <a:rPr lang="en-US" dirty="0">
                <a:latin typeface="Courier New" charset="0"/>
                <a:ea typeface="ＭＳ Ｐゴシック" charset="0"/>
              </a:rPr>
              <a:t>// Loop through each column, getting the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    // column data and displaying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    </a:t>
            </a:r>
            <a:r>
              <a:rPr lang="en-US" sz="3400" dirty="0">
                <a:latin typeface="Courier New" charset="0"/>
                <a:ea typeface="ＭＳ Ｐゴシック" charset="0"/>
              </a:rPr>
              <a:t>for (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i</a:t>
            </a:r>
            <a:r>
              <a:rPr lang="en-US" sz="3400" dirty="0">
                <a:latin typeface="Courier New" charset="0"/>
                <a:ea typeface="ＭＳ Ｐゴシック" charset="0"/>
              </a:rPr>
              <a:t>=1;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i</a:t>
            </a:r>
            <a:r>
              <a:rPr lang="en-US" sz="3400" dirty="0">
                <a:latin typeface="Courier New" charset="0"/>
                <a:ea typeface="ＭＳ Ｐゴシック" charset="0"/>
              </a:rPr>
              <a:t> &lt;=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numCols</a:t>
            </a:r>
            <a:r>
              <a:rPr lang="en-US" sz="3400" dirty="0">
                <a:latin typeface="Courier New" charset="0"/>
                <a:ea typeface="ＭＳ Ｐゴシック" charset="0"/>
              </a:rPr>
              <a:t>;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i</a:t>
            </a:r>
            <a:r>
              <a:rPr lang="en-US" sz="3400" dirty="0">
                <a:latin typeface="Courier New" charset="0"/>
                <a:ea typeface="ＭＳ Ｐゴシック" charset="0"/>
              </a:rPr>
              <a:t>++) {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latin typeface="Courier New" charset="0"/>
                <a:ea typeface="ＭＳ Ｐゴシック" charset="0"/>
              </a:rPr>
              <a:t>            if (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i</a:t>
            </a:r>
            <a:r>
              <a:rPr lang="en-US" sz="3400" dirty="0">
                <a:latin typeface="Courier New" charset="0"/>
                <a:ea typeface="ＭＳ Ｐゴシック" charset="0"/>
              </a:rPr>
              <a:t> &gt; 1)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buf.append</a:t>
            </a:r>
            <a:r>
              <a:rPr lang="en-US" sz="3400" dirty="0">
                <a:latin typeface="Courier New" charset="0"/>
                <a:ea typeface="ＭＳ Ｐゴシック" charset="0"/>
              </a:rPr>
              <a:t>(",");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latin typeface="Courier New" charset="0"/>
                <a:ea typeface="ＭＳ Ｐゴシック" charset="0"/>
              </a:rPr>
              <a:t>           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buf.append</a:t>
            </a:r>
            <a:r>
              <a:rPr lang="en-US" sz="3400" dirty="0">
                <a:latin typeface="Courier New" charset="0"/>
                <a:ea typeface="ＭＳ Ｐゴシック" charset="0"/>
              </a:rPr>
              <a:t>(</a:t>
            </a:r>
            <a:r>
              <a:rPr lang="en-US" sz="3400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results.getString</a:t>
            </a:r>
            <a:r>
              <a:rPr lang="en-US" sz="3400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</a:t>
            </a:r>
            <a:r>
              <a:rPr lang="en-US" sz="3400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i</a:t>
            </a:r>
            <a:r>
              <a:rPr lang="en-US" sz="3400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)</a:t>
            </a:r>
            <a:r>
              <a:rPr lang="en-US" sz="3400" dirty="0">
                <a:latin typeface="Courier New" charset="0"/>
                <a:ea typeface="ＭＳ Ｐゴシック" charset="0"/>
              </a:rPr>
              <a:t>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latin typeface="Courier New" charset="0"/>
                <a:ea typeface="ＭＳ Ｐゴシック" charset="0"/>
              </a:rPr>
              <a:t>        }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latin typeface="Courier New" charset="0"/>
                <a:ea typeface="ＭＳ Ｐゴシック" charset="0"/>
              </a:rPr>
              <a:t>       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buf.append</a:t>
            </a:r>
            <a:r>
              <a:rPr lang="en-US" sz="3400" dirty="0">
                <a:latin typeface="Courier New" charset="0"/>
                <a:ea typeface="ＭＳ Ｐゴシック" charset="0"/>
              </a:rPr>
              <a:t>("\n");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latin typeface="Courier New" charset="0"/>
                <a:ea typeface="ＭＳ Ｐゴシック" charset="0"/>
              </a:rPr>
              <a:t>       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System.out.println</a:t>
            </a:r>
            <a:r>
              <a:rPr lang="en-US" sz="3400" dirty="0">
                <a:latin typeface="Courier New" charset="0"/>
                <a:ea typeface="ＭＳ Ｐゴシック" charset="0"/>
              </a:rPr>
              <a:t>(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buf</a:t>
            </a:r>
            <a:r>
              <a:rPr lang="en-US" sz="3400" dirty="0">
                <a:latin typeface="Courier New" charset="0"/>
                <a:ea typeface="ＭＳ Ｐゴシック" charset="0"/>
              </a:rPr>
              <a:t>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latin typeface="Courier New" charset="0"/>
                <a:ea typeface="ＭＳ Ｐゴシック" charset="0"/>
              </a:rPr>
              <a:t>        </a:t>
            </a:r>
            <a:r>
              <a:rPr lang="en-US" sz="3400" dirty="0" err="1">
                <a:latin typeface="Courier New" charset="0"/>
                <a:ea typeface="ＭＳ Ｐゴシック" charset="0"/>
              </a:rPr>
              <a:t>rowcount</a:t>
            </a:r>
            <a:r>
              <a:rPr lang="en-US" sz="3400" dirty="0">
                <a:latin typeface="Courier New" charset="0"/>
                <a:ea typeface="ＭＳ Ｐゴシック" charset="0"/>
              </a:rPr>
              <a:t>++;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</a:t>
            </a:r>
            <a:r>
              <a:rPr lang="en-US" sz="3600" dirty="0">
                <a:latin typeface="Courier New" charset="0"/>
                <a:ea typeface="ＭＳ Ｐゴシック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Arial" charset="0"/>
                <a:ea typeface="ＭＳ Ｐゴシック" charset="0"/>
              </a:rPr>
              <a:t>Similarly, </a:t>
            </a:r>
            <a:r>
              <a:rPr lang="en-US" sz="3600" dirty="0" err="1">
                <a:latin typeface="Arial" charset="0"/>
                <a:ea typeface="ＭＳ Ｐゴシック" charset="0"/>
              </a:rPr>
              <a:t>getFloat</a:t>
            </a:r>
            <a:r>
              <a:rPr lang="en-US" sz="3600" dirty="0">
                <a:latin typeface="Arial" charset="0"/>
                <a:ea typeface="ＭＳ Ｐゴシック" charset="0"/>
              </a:rPr>
              <a:t>, </a:t>
            </a:r>
            <a:r>
              <a:rPr lang="en-US" sz="3600" dirty="0" err="1">
                <a:latin typeface="Arial" charset="0"/>
                <a:ea typeface="ＭＳ Ｐゴシック" charset="0"/>
              </a:rPr>
              <a:t>getInt</a:t>
            </a:r>
            <a:r>
              <a:rPr lang="en-US" sz="3600" dirty="0">
                <a:latin typeface="Arial" charset="0"/>
                <a:ea typeface="ＭＳ Ｐゴシック" charset="0"/>
              </a:rPr>
              <a:t>, etc.</a:t>
            </a:r>
            <a:endParaRPr lang="en-US" sz="3600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5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Inner Joins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938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787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SELECT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FROM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Sailors s, Reserves r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WHERE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r.sid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SELECT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FROM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Sailors s </a:t>
            </a:r>
            <a:r>
              <a:rPr lang="en-US" sz="2000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INNER JOIN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Reserves r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       </a:t>
            </a:r>
            <a:r>
              <a:rPr lang="en-US" sz="2000" dirty="0">
                <a:solidFill>
                  <a:srgbClr val="C00000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ON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r.sid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62800" y="18288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Both are equivalent!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1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1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Updating Current of Cursor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597415"/>
            <a:ext cx="7848600" cy="4064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Update fields in current of cursor: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result.next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();</a:t>
            </a:r>
          </a:p>
          <a:p>
            <a:pPr marL="1143000" lvl="2">
              <a:lnSpc>
                <a:spcPct val="90000"/>
              </a:lnSpc>
              <a:buFont typeface="Wingdings" charset="0"/>
              <a:buNone/>
            </a:pPr>
            <a:r>
              <a:rPr lang="en-US" dirty="0" err="1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result.updateInt</a:t>
            </a:r>
            <a:r>
              <a:rPr lang="en-US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altLang="ja-JP" dirty="0">
                <a:solidFill>
                  <a:srgbClr val="FF0000"/>
                </a:solidFill>
                <a:latin typeface="Courier New" charset="0"/>
                <a:ea typeface="ＭＳ Ｐゴシック" charset="0"/>
              </a:rPr>
              <a:t>assets", 10M);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Also </a:t>
            </a:r>
            <a:r>
              <a:rPr lang="en-US" dirty="0" err="1">
                <a:latin typeface="Arial" charset="0"/>
                <a:ea typeface="ＭＳ Ｐゴシック" charset="0"/>
              </a:rPr>
              <a:t>updateString</a:t>
            </a:r>
            <a:r>
              <a:rPr lang="en-US" dirty="0">
                <a:latin typeface="Arial" charset="0"/>
                <a:ea typeface="ＭＳ Ｐゴシック" charset="0"/>
              </a:rPr>
              <a:t>, </a:t>
            </a:r>
            <a:r>
              <a:rPr lang="en-US" dirty="0" err="1">
                <a:latin typeface="Arial" charset="0"/>
                <a:ea typeface="ＭＳ Ｐゴシック" charset="0"/>
              </a:rPr>
              <a:t>updateFloat</a:t>
            </a:r>
            <a:r>
              <a:rPr lang="en-US" dirty="0">
                <a:latin typeface="Arial" charset="0"/>
                <a:ea typeface="ＭＳ Ｐゴシック" charset="0"/>
              </a:rPr>
              <a:t>, etc.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Or can always submit a full SQL UPDATE statement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Via </a:t>
            </a:r>
            <a:r>
              <a:rPr lang="en-US" dirty="0" err="1">
                <a:latin typeface="Arial" charset="0"/>
                <a:ea typeface="ＭＳ Ｐゴシック" charset="0"/>
              </a:rPr>
              <a:t>executeQuery</a:t>
            </a:r>
            <a:r>
              <a:rPr lang="en-US" dirty="0">
                <a:latin typeface="Arial" charset="0"/>
                <a:ea typeface="ＭＳ Ｐゴシック" charset="0"/>
              </a:rPr>
              <a:t>()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The original statement must have been CONCUR_UPDATABLE in either case!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7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Cleaning up Neatly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try {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// CLOSE RESULT SET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results.close();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// CLOSE STATEMENT 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stmt.close();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// CLOSE CONNECTION 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con.close();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} catch (Exception e) {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System.out.println(e);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549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33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33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049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normAutofit fontScale="90000"/>
          </a:bodyPr>
          <a:lstStyle/>
          <a:p>
            <a:pPr>
              <a:defRPr/>
            </a:pPr>
            <a:r>
              <a:rPr lang="en-US" smtClean="0">
                <a:cs typeface="+mj-cs"/>
              </a:rPr>
              <a:t>Putting it Together (w/o try/catch)</a:t>
            </a:r>
          </a:p>
        </p:txBody>
      </p:sp>
      <p:sp>
        <p:nvSpPr>
          <p:cNvPr id="4833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0767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Connection con = DriverManager.getConnection("jdbc:odbc:weblog",userName,password);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Statement stmt = con.createStatement();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ResultSet results =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   stmt.executeQuery("select * from Sailors")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ResultSetMetaData rsmd = results.getMetaData();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int numCols = rsmd.getColumnCount(), i;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0033CC"/>
                </a:solidFill>
                <a:latin typeface="Courier New" charset="0"/>
                <a:cs typeface="+mn-cs"/>
              </a:rPr>
              <a:t>StringBuffer buf = new StringBuffer();</a:t>
            </a: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endParaRPr lang="en-US" sz="1600" b="1" smtClean="0">
              <a:solidFill>
                <a:srgbClr val="FF0000"/>
              </a:solidFill>
              <a:latin typeface="Courier New" charset="0"/>
              <a:cs typeface="+mn-cs"/>
            </a:endParaRP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while (results.next() &amp;&amp; rowcount &lt; 100){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  for (i=1; i &lt;= numCols; i++) {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     if (i &gt; 1) buf.append(",");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     buf.append(results.getString(i));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  }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  buf.append("\n");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rgbClr val="FF0000"/>
                </a:solidFill>
                <a:latin typeface="Courier New" charset="0"/>
                <a:cs typeface="+mn-cs"/>
              </a:rPr>
              <a:t>}</a:t>
            </a:r>
          </a:p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600" b="1" smtClean="0">
                <a:solidFill>
                  <a:schemeClr val="accent2"/>
                </a:solidFill>
                <a:latin typeface="Courier New" charset="0"/>
                <a:cs typeface="+mn-cs"/>
              </a:rPr>
              <a:t>results.close(); stmt.close();  con.close();</a:t>
            </a:r>
            <a:r>
              <a:rPr lang="en-US" sz="1600" b="1" smtClean="0">
                <a:latin typeface="Courier New" charset="0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53706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Similar deal for web scripting langs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Common scenario today is to have a web client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 web form issues a query to the DB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Results formatted as HTML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Many web scripting languages used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jsp, asp, PHP, etc.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most of these are similar, look a lot like jdbc with HTML mixed in</a:t>
            </a:r>
          </a:p>
        </p:txBody>
      </p:sp>
    </p:spTree>
    <p:extLst>
      <p:ext uri="{BB962C8B-B14F-4D97-AF65-F5344CB8AC3E}">
        <p14:creationId xmlns:p14="http://schemas.microsoft.com/office/powerpoint/2010/main" val="358189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Tahoma" charset="0"/>
              </a:rPr>
              <a:t>E.g. PHP/Postgres</a:t>
            </a:r>
          </a:p>
        </p:txBody>
      </p:sp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&lt;?php   $conn = pg_pconnect("dbname=cowbook user=jmh\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                         password=secret");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if (!$conn) {   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echo "An error occured.\n";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exit;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}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$result = pg_query ($conn, "SELECT * FROM Sailors");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if (!$result) {   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echo "An error occured.\n";  exit;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}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$num = pg_num_rows($result);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for ($i=0; $i &lt; $num; $i++) { 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$r = pg_fetch_row($result, $i);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for ($j=0; $j &lt; count($r); $j++) {   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	  echo "$r[$j]&amp;nbsp;"; 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} 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  echo "&lt;BR&gt;";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  } </a:t>
            </a:r>
          </a:p>
          <a:p>
            <a:r>
              <a:rPr lang="en-US" sz="2000">
                <a:solidFill>
                  <a:srgbClr val="000000"/>
                </a:solidFill>
                <a:latin typeface="Courier" charset="0"/>
              </a:rPr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4283731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Left Outer Join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92355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Returns all matched rows,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plus all unmatched rows from the table on the </a:t>
            </a:r>
            <a:r>
              <a:rPr lang="en-US" sz="2400" b="1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left</a:t>
            </a:r>
            <a:r>
              <a:rPr lang="en-US" sz="2400" dirty="0">
                <a:solidFill>
                  <a:schemeClr val="tx2"/>
                </a:solidFill>
              </a:rPr>
              <a:t> of the join clause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(use nulls in fields of non-matching tuples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Sailors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LEFT OUTER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JOIN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Reserves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 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ON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r.sid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Returns all sailors &amp; bid for boat in any of their reservations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Note: no match for </a:t>
            </a:r>
            <a:r>
              <a:rPr lang="en-US" sz="2200" dirty="0" err="1">
                <a:solidFill>
                  <a:schemeClr val="tx2"/>
                </a:solidFill>
              </a:rPr>
              <a:t>s.sid</a:t>
            </a:r>
            <a:r>
              <a:rPr lang="en-US" sz="2200" dirty="0">
                <a:solidFill>
                  <a:schemeClr val="tx2"/>
                </a:solidFill>
              </a:rPr>
              <a:t>? </a:t>
            </a:r>
            <a:r>
              <a:rPr lang="en-US" sz="2200" dirty="0" err="1" smtClean="0">
                <a:solidFill>
                  <a:schemeClr val="tx2"/>
                </a:solidFill>
              </a:rPr>
              <a:t>r.sid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IS NULL</a:t>
            </a:r>
            <a:r>
              <a:rPr lang="en-US" sz="2200" dirty="0">
                <a:solidFill>
                  <a:schemeClr val="tx2"/>
                </a:solidFill>
              </a:rPr>
              <a:t>!</a:t>
            </a:r>
            <a:endParaRPr lang="en-US" sz="2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" y="381000"/>
            <a:ext cx="7086600" cy="101630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Sailors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LEFT OUTER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JOIN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Reserves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         ON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2000" dirty="0" err="1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r.sid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sz="2000" i="1" dirty="0">
              <a:solidFill>
                <a:schemeClr val="bg2">
                  <a:lumMod val="10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799978"/>
              </p:ext>
            </p:extLst>
          </p:nvPr>
        </p:nvGraphicFramePr>
        <p:xfrm>
          <a:off x="2351087" y="4724400"/>
          <a:ext cx="4778375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Worksheet" r:id="rId3" imgW="6704762" imgH="2488889" progId="Excel.Sheet.8">
                  <p:embed/>
                </p:oleObj>
              </mc:Choice>
              <mc:Fallback>
                <p:oleObj name="Worksheet" r:id="rId3" imgW="6704762" imgH="248888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7" y="4724400"/>
                        <a:ext cx="4778375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817955"/>
              </p:ext>
            </p:extLst>
          </p:nvPr>
        </p:nvGraphicFramePr>
        <p:xfrm>
          <a:off x="452437" y="1981200"/>
          <a:ext cx="5643563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5" imgW="5638800" imgH="2120900" progId="Word.Document.8">
                  <p:embed/>
                </p:oleObj>
              </mc:Choice>
              <mc:Fallback>
                <p:oleObj name="Document" r:id="rId5" imgW="5638800" imgH="2120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1981200"/>
                        <a:ext cx="5643563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223395"/>
              </p:ext>
            </p:extLst>
          </p:nvPr>
        </p:nvGraphicFramePr>
        <p:xfrm>
          <a:off x="5024437" y="2057400"/>
          <a:ext cx="5643563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Document" r:id="rId7" imgW="5638800" imgH="1612900" progId="Word.Document.8">
                  <p:embed/>
                </p:oleObj>
              </mc:Choice>
              <mc:Fallback>
                <p:oleObj name="Document" r:id="rId7" imgW="5638800" imgH="1612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7" y="2057400"/>
                        <a:ext cx="5643563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705600" y="5943600"/>
            <a:ext cx="2315116" cy="584775"/>
            <a:chOff x="6705600" y="5943600"/>
            <a:chExt cx="2315116" cy="584775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6705600" y="6248400"/>
              <a:ext cx="10668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7848600" y="5943600"/>
              <a:ext cx="11721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chemeClr val="tx2"/>
                  </a:solidFill>
                  <a:latin typeface="Lucida Console" charset="0"/>
                  <a:ea typeface="Lucida Console" charset="0"/>
                  <a:cs typeface="Lucida Console" charset="0"/>
                </a:rPr>
                <a:t>NULL</a:t>
              </a:r>
              <a:endParaRPr lang="en-US" sz="32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732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Right Outer Join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92355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Returns all matched rows,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plus all unmatched rows from the table on the </a:t>
            </a:r>
            <a:r>
              <a:rPr lang="en-US" sz="2400" b="1" dirty="0" smtClean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right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of the join clause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(use nulls in fields of non-matching tuples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b.bname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endParaRPr lang="en-US" sz="24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Reserves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RIGHT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OUTER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JOIN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Boats 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 </a:t>
            </a:r>
            <a:endParaRPr lang="en-US" sz="24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ON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r.bid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= </a:t>
            </a:r>
            <a:r>
              <a:rPr lang="en-US" sz="24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4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Returns all </a:t>
            </a:r>
            <a:r>
              <a:rPr lang="en-US" sz="2400" dirty="0" smtClean="0">
                <a:solidFill>
                  <a:schemeClr val="tx2"/>
                </a:solidFill>
              </a:rPr>
              <a:t>boats &amp; information on which ones are reserved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Note: no match for </a:t>
            </a:r>
            <a:r>
              <a:rPr lang="en-US" sz="2200" dirty="0" err="1" smtClean="0">
                <a:solidFill>
                  <a:schemeClr val="tx2"/>
                </a:solidFill>
              </a:rPr>
              <a:t>b.bid</a:t>
            </a:r>
            <a:r>
              <a:rPr lang="en-US" sz="2200" dirty="0">
                <a:solidFill>
                  <a:schemeClr val="tx2"/>
                </a:solidFill>
              </a:rPr>
              <a:t>? </a:t>
            </a:r>
            <a:r>
              <a:rPr lang="en-US" sz="2200" dirty="0" err="1" smtClean="0">
                <a:solidFill>
                  <a:schemeClr val="tx2"/>
                </a:solidFill>
              </a:rPr>
              <a:t>r.bid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IS NULL</a:t>
            </a:r>
            <a:r>
              <a:rPr lang="en-US" sz="2200" dirty="0">
                <a:solidFill>
                  <a:schemeClr val="tx2"/>
                </a:solidFill>
              </a:rPr>
              <a:t>!</a:t>
            </a:r>
            <a:endParaRPr lang="en-US" sz="2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61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3594</TotalTime>
  <Words>3589</Words>
  <Application>Microsoft Macintosh PowerPoint</Application>
  <PresentationFormat>On-screen Show (4:3)</PresentationFormat>
  <Paragraphs>767</Paragraphs>
  <Slides>64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64</vt:i4>
      </vt:variant>
    </vt:vector>
  </HeadingPairs>
  <TitlesOfParts>
    <vt:vector size="68" baseType="lpstr">
      <vt:lpstr>Office Theme</vt:lpstr>
      <vt:lpstr>Document</vt:lpstr>
      <vt:lpstr>Worksheet</vt:lpstr>
      <vt:lpstr>Microsoft Word 97 - 2004 Document</vt:lpstr>
      <vt:lpstr>PowerPoint Presentation</vt:lpstr>
      <vt:lpstr>Query Execution</vt:lpstr>
      <vt:lpstr>NULL Values: Truth table</vt:lpstr>
      <vt:lpstr>NULLs</vt:lpstr>
      <vt:lpstr>Joins</vt:lpstr>
      <vt:lpstr>Inner Joins</vt:lpstr>
      <vt:lpstr>Left Outer Join</vt:lpstr>
      <vt:lpstr>PowerPoint Presentation</vt:lpstr>
      <vt:lpstr>Right Outer Join</vt:lpstr>
      <vt:lpstr>Full Outer Join</vt:lpstr>
      <vt:lpstr>Constraints (revisited)</vt:lpstr>
      <vt:lpstr>Constraints Over Multiple Relations</vt:lpstr>
      <vt:lpstr>Constraints Over Multiple Relations</vt:lpstr>
      <vt:lpstr>PowerPoint Presentation</vt:lpstr>
      <vt:lpstr>Views: Named Queries</vt:lpstr>
      <vt:lpstr>Views Instead of Relations in Queries</vt:lpstr>
      <vt:lpstr>Views</vt:lpstr>
      <vt:lpstr>Subqueries in FROM</vt:lpstr>
      <vt:lpstr>Common Table Expressions: WITH</vt:lpstr>
      <vt:lpstr>PowerPoint Presentation</vt:lpstr>
      <vt:lpstr>SQL: Modification Commands</vt:lpstr>
      <vt:lpstr>SQL: Modification Commands</vt:lpstr>
      <vt:lpstr>SQL: Modification Commands</vt:lpstr>
      <vt:lpstr>Discretionary Access Control</vt:lpstr>
      <vt:lpstr>PowerPoint Presentation</vt:lpstr>
      <vt:lpstr>Writing Applications with SQL</vt:lpstr>
      <vt:lpstr>Cursors</vt:lpstr>
      <vt:lpstr>Database APIs</vt:lpstr>
      <vt:lpstr>Summary</vt:lpstr>
      <vt:lpstr>Triggers  (Active database)</vt:lpstr>
      <vt:lpstr>Triggers – Event,Condition,Action</vt:lpstr>
      <vt:lpstr>Example Trigger</vt:lpstr>
      <vt:lpstr>Example Trigger</vt:lpstr>
      <vt:lpstr>Example Trigger</vt:lpstr>
      <vt:lpstr>Example Trigger</vt:lpstr>
      <vt:lpstr>Example trigger</vt:lpstr>
      <vt:lpstr>Details  of  Trigger  Example</vt:lpstr>
      <vt:lpstr>Example Trigger Using Condition</vt:lpstr>
      <vt:lpstr>Triggers: REFERENCING</vt:lpstr>
      <vt:lpstr>Example Trigger</vt:lpstr>
      <vt:lpstr>Triggers  (Active database)</vt:lpstr>
      <vt:lpstr>Another Trigger Example (SQL:99)</vt:lpstr>
      <vt:lpstr>Row vs Statement Level Trigger</vt:lpstr>
      <vt:lpstr>When to use BEFORE/AFTER</vt:lpstr>
      <vt:lpstr>Combining multiple events into one trigger</vt:lpstr>
      <vt:lpstr>Summary :  Trigger Syntax </vt:lpstr>
      <vt:lpstr>MySQL Triggers</vt:lpstr>
      <vt:lpstr>PowerPoint Presentation</vt:lpstr>
      <vt:lpstr>Constraints versus Triggers</vt:lpstr>
      <vt:lpstr>PowerPoint Presentation</vt:lpstr>
      <vt:lpstr>Example Query</vt:lpstr>
      <vt:lpstr>Cursor</vt:lpstr>
      <vt:lpstr>JDBC</vt:lpstr>
      <vt:lpstr>JDBC Basics: Connections</vt:lpstr>
      <vt:lpstr>JDBC Basics: Statements</vt:lpstr>
      <vt:lpstr>JDBC Basics: ResultSet</vt:lpstr>
      <vt:lpstr>CreateStatement cursor behavior</vt:lpstr>
      <vt:lpstr>ResultSet Metadata</vt:lpstr>
      <vt:lpstr>Getting Values in Current of Cursor</vt:lpstr>
      <vt:lpstr>Updating Current of Cursor</vt:lpstr>
      <vt:lpstr>Cleaning up Neatly</vt:lpstr>
      <vt:lpstr>Putting it Together (w/o try/catch)</vt:lpstr>
      <vt:lpstr>Similar deal for web scripting langs</vt:lpstr>
      <vt:lpstr>E.g. PHP/Postgres</vt:lpstr>
    </vt:vector>
  </TitlesOfParts>
  <Company>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K</dc:creator>
  <cp:lastModifiedBy>G K</cp:lastModifiedBy>
  <cp:revision>32</cp:revision>
  <dcterms:created xsi:type="dcterms:W3CDTF">2016-09-19T16:29:47Z</dcterms:created>
  <dcterms:modified xsi:type="dcterms:W3CDTF">2017-10-04T22:06:43Z</dcterms:modified>
</cp:coreProperties>
</file>