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0"/>
  </p:notesMasterIdLst>
  <p:sldIdLst>
    <p:sldId id="518" r:id="rId2"/>
    <p:sldId id="584" r:id="rId3"/>
    <p:sldId id="515" r:id="rId4"/>
    <p:sldId id="430" r:id="rId5"/>
    <p:sldId id="431" r:id="rId6"/>
    <p:sldId id="440" r:id="rId7"/>
    <p:sldId id="432" r:id="rId8"/>
    <p:sldId id="457" r:id="rId9"/>
    <p:sldId id="455" r:id="rId10"/>
    <p:sldId id="458" r:id="rId11"/>
    <p:sldId id="483" r:id="rId12"/>
    <p:sldId id="436" r:id="rId13"/>
    <p:sldId id="437" r:id="rId14"/>
    <p:sldId id="484" r:id="rId15"/>
    <p:sldId id="433" r:id="rId16"/>
    <p:sldId id="438" r:id="rId17"/>
    <p:sldId id="441" r:id="rId18"/>
    <p:sldId id="442" r:id="rId19"/>
    <p:sldId id="460" r:id="rId20"/>
    <p:sldId id="443" r:id="rId21"/>
    <p:sldId id="445" r:id="rId22"/>
    <p:sldId id="444" r:id="rId23"/>
    <p:sldId id="472" r:id="rId24"/>
    <p:sldId id="471" r:id="rId25"/>
    <p:sldId id="446" r:id="rId26"/>
    <p:sldId id="447" r:id="rId27"/>
    <p:sldId id="519" r:id="rId28"/>
    <p:sldId id="461" r:id="rId29"/>
    <p:sldId id="449" r:id="rId30"/>
    <p:sldId id="465" r:id="rId31"/>
    <p:sldId id="466" r:id="rId32"/>
    <p:sldId id="485" r:id="rId33"/>
    <p:sldId id="463" r:id="rId34"/>
    <p:sldId id="583" r:id="rId35"/>
    <p:sldId id="467" r:id="rId36"/>
    <p:sldId id="477" r:id="rId37"/>
    <p:sldId id="468" r:id="rId38"/>
    <p:sldId id="469" r:id="rId39"/>
    <p:sldId id="481" r:id="rId40"/>
    <p:sldId id="482" r:id="rId41"/>
    <p:sldId id="478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596" r:id="rId54"/>
    <p:sldId id="597" r:id="rId55"/>
    <p:sldId id="598" r:id="rId56"/>
    <p:sldId id="599" r:id="rId57"/>
    <p:sldId id="600" r:id="rId58"/>
    <p:sldId id="601" r:id="rId59"/>
    <p:sldId id="602" r:id="rId60"/>
    <p:sldId id="603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614" r:id="rId72"/>
    <p:sldId id="628" r:id="rId73"/>
    <p:sldId id="616" r:id="rId74"/>
    <p:sldId id="617" r:id="rId75"/>
    <p:sldId id="618" r:id="rId76"/>
    <p:sldId id="619" r:id="rId77"/>
    <p:sldId id="620" r:id="rId78"/>
    <p:sldId id="621" r:id="rId79"/>
    <p:sldId id="622" r:id="rId80"/>
    <p:sldId id="623" r:id="rId81"/>
    <p:sldId id="624" r:id="rId82"/>
    <p:sldId id="625" r:id="rId83"/>
    <p:sldId id="488" r:id="rId84"/>
    <p:sldId id="429" r:id="rId85"/>
    <p:sldId id="522" r:id="rId86"/>
    <p:sldId id="523" r:id="rId87"/>
    <p:sldId id="524" r:id="rId88"/>
    <p:sldId id="525" r:id="rId89"/>
    <p:sldId id="527" r:id="rId90"/>
    <p:sldId id="529" r:id="rId91"/>
    <p:sldId id="531" r:id="rId92"/>
    <p:sldId id="532" r:id="rId93"/>
    <p:sldId id="533" r:id="rId94"/>
    <p:sldId id="534" r:id="rId95"/>
    <p:sldId id="535" r:id="rId96"/>
    <p:sldId id="536" r:id="rId97"/>
    <p:sldId id="537" r:id="rId98"/>
    <p:sldId id="540" r:id="rId99"/>
    <p:sldId id="539" r:id="rId100"/>
    <p:sldId id="541" r:id="rId101"/>
    <p:sldId id="542" r:id="rId102"/>
    <p:sldId id="543" r:id="rId103"/>
    <p:sldId id="544" r:id="rId104"/>
    <p:sldId id="548" r:id="rId105"/>
    <p:sldId id="547" r:id="rId106"/>
    <p:sldId id="549" r:id="rId107"/>
    <p:sldId id="545" r:id="rId108"/>
    <p:sldId id="557" r:id="rId109"/>
    <p:sldId id="550" r:id="rId110"/>
    <p:sldId id="551" r:id="rId111"/>
    <p:sldId id="553" r:id="rId112"/>
    <p:sldId id="556" r:id="rId113"/>
    <p:sldId id="554" r:id="rId114"/>
    <p:sldId id="558" r:id="rId115"/>
    <p:sldId id="514" r:id="rId116"/>
    <p:sldId id="560" r:id="rId117"/>
    <p:sldId id="580" r:id="rId118"/>
    <p:sldId id="582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FFF40A"/>
    <a:srgbClr val="F3E816"/>
    <a:srgbClr val="FFFFFF"/>
    <a:srgbClr val="008000"/>
    <a:srgbClr val="82A0FF"/>
    <a:srgbClr val="0011B2"/>
    <a:srgbClr val="DE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4532-0A1D-7741-B7F8-C491C4C533AD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7516-47F0-4541-821C-B4892487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FCF78-6F42-DD47-BFB7-03FB0C2A10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00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Say RO construction first? Then say point obfuscation?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00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01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3B97-7D03-374D-AECD-E740583BEFF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print.iacr.org/2014/24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print.iacr.org/2014/961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4" y="402876"/>
            <a:ext cx="8295359" cy="1470025"/>
          </a:xfrm>
        </p:spPr>
        <p:txBody>
          <a:bodyPr>
            <a:noAutofit/>
          </a:bodyPr>
          <a:lstStyle/>
          <a:p>
            <a:r>
              <a:rPr lang="en-US" sz="5400" dirty="0" err="1"/>
              <a:t>Wyner’s</a:t>
            </a:r>
            <a:r>
              <a:rPr lang="en-US" sz="5400" dirty="0"/>
              <a:t> Wire-Tap Channel,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Forty </a:t>
            </a:r>
            <a:r>
              <a:rPr lang="en-US" sz="5400" dirty="0"/>
              <a:t>Years Later</a:t>
            </a:r>
          </a:p>
        </p:txBody>
      </p:sp>
      <p:sp>
        <p:nvSpPr>
          <p:cNvPr id="4110" name="Text Box 14"/>
          <p:cNvSpPr txBox="1">
            <a:spLocks noGrp="1" noChangeArrowheads="1"/>
          </p:cNvSpPr>
          <p:nvPr>
            <p:ph type="subTitle" sz="quarter" idx="1"/>
          </p:nvPr>
        </p:nvSpPr>
        <p:spPr>
          <a:xfrm>
            <a:off x="2368600" y="2476563"/>
            <a:ext cx="4324250" cy="590493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4400" dirty="0" smtClean="0">
                <a:solidFill>
                  <a:srgbClr val="000000"/>
                </a:solidFill>
              </a:rPr>
              <a:t>Leonid Reyzin</a:t>
            </a:r>
            <a:br>
              <a:rPr lang="en-US" altLang="en-US" sz="4400" dirty="0" smtClean="0">
                <a:solidFill>
                  <a:srgbClr val="000000"/>
                </a:solidFill>
              </a:rPr>
            </a:br>
            <a:endParaRPr lang="en-US" altLang="en-US" sz="44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boston_univ_rg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62" y="3590363"/>
            <a:ext cx="2724727" cy="1222288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>
          <a:xfrm>
            <a:off x="1435020" y="5439461"/>
            <a:ext cx="7966709" cy="85766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en-US" sz="1800" dirty="0" smtClean="0">
                <a:solidFill>
                  <a:schemeClr val="tx1"/>
                </a:solidFill>
              </a:rPr>
              <a:t>These </a:t>
            </a:r>
            <a:r>
              <a:rPr lang="en-US" altLang="en-US" sz="1800" dirty="0" smtClean="0">
                <a:solidFill>
                  <a:schemeClr val="tx1"/>
                </a:solidFill>
              </a:rPr>
              <a:t>slides are a superset of the talks </a:t>
            </a:r>
            <a:r>
              <a:rPr lang="en-US" altLang="en-US" sz="1800" dirty="0" smtClean="0">
                <a:solidFill>
                  <a:schemeClr val="tx1"/>
                </a:solidFill>
              </a:rPr>
              <a:t>given at:</a:t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- Theory of Cryptography Conference on March 24, 2015 (parts I and II)</a:t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-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École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Normale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Supérieure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Crypto Seminar on March 26, 2015 </a:t>
            </a:r>
            <a:r>
              <a:rPr lang="en-US" altLang="en-US" sz="1800" dirty="0">
                <a:solidFill>
                  <a:schemeClr val="tx1"/>
                </a:solidFill>
              </a:rPr>
              <a:t>(parts I and II)</a:t>
            </a:r>
          </a:p>
          <a:p>
            <a:pPr algn="l"/>
            <a:r>
              <a:rPr lang="en-US" altLang="en-US" sz="1800" dirty="0" smtClean="0">
                <a:solidFill>
                  <a:schemeClr val="tx1"/>
                </a:solidFill>
              </a:rPr>
              <a:t>- Charles </a:t>
            </a:r>
            <a:r>
              <a:rPr lang="en-US" altLang="en-US" sz="1800" dirty="0" smtClean="0">
                <a:solidFill>
                  <a:schemeClr val="tx1"/>
                </a:solidFill>
              </a:rPr>
              <a:t>River Crypto </a:t>
            </a:r>
            <a:r>
              <a:rPr lang="en-US" altLang="en-US" sz="1800" dirty="0" smtClean="0">
                <a:solidFill>
                  <a:schemeClr val="tx1"/>
                </a:solidFill>
              </a:rPr>
              <a:t>Day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on </a:t>
            </a:r>
            <a:r>
              <a:rPr lang="en-US" altLang="en-US" sz="1800" dirty="0" smtClean="0">
                <a:solidFill>
                  <a:schemeClr val="tx1"/>
                </a:solidFill>
              </a:rPr>
              <a:t>April 17, </a:t>
            </a:r>
            <a:r>
              <a:rPr lang="en-US" altLang="en-US" sz="1800" dirty="0" smtClean="0">
                <a:solidFill>
                  <a:schemeClr val="tx1"/>
                </a:solidFill>
              </a:rPr>
              <a:t>2015 (parts I and most of III)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45781" y="15802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0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59639" y="72739"/>
            <a:ext cx="9887312" cy="861257"/>
          </a:xfrm>
        </p:spPr>
        <p:txBody>
          <a:bodyPr>
            <a:noAutofit/>
          </a:bodyPr>
          <a:lstStyle/>
          <a:p>
            <a:r>
              <a:rPr lang="en-US" sz="3200" dirty="0" smtClean="0"/>
              <a:t>Yao 1982: </a:t>
            </a:r>
            <a:r>
              <a:rPr lang="en-US" sz="2800" dirty="0" smtClean="0"/>
              <a:t>“Theory and Applications of Trapdoor Functions”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12932" y="2924180"/>
            <a:ext cx="3854624" cy="7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noiseless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but bounded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1793" y="4667308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u="sng" dirty="0" smtClean="0">
                <a:cs typeface="Arial Narrow"/>
              </a:rPr>
              <a:t>Setup</a:t>
            </a:r>
            <a:r>
              <a:rPr lang="en-US" sz="2800" dirty="0" smtClean="0">
                <a:cs typeface="Arial Narrow"/>
              </a:rPr>
              <a:t>: Weak TDP </a:t>
            </a:r>
            <a:r>
              <a:rPr lang="en-US" sz="2800" i="1" dirty="0" smtClean="0">
                <a:latin typeface="Times New Roman"/>
                <a:cs typeface="Times New Roman"/>
              </a:rPr>
              <a:t>f</a:t>
            </a:r>
            <a:r>
              <a:rPr lang="en-US" sz="2800" i="1" baseline="300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cs typeface="Arial Narrow"/>
              </a:rPr>
              <a:t> with somewhat hardcore predicate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cs typeface="Arial Narrow"/>
              </a:rPr>
              <a:t/>
            </a:r>
            <a:br>
              <a:rPr lang="en-US" sz="2800" dirty="0" smtClean="0">
                <a:cs typeface="Arial Narrow"/>
              </a:rPr>
            </a:br>
            <a:r>
              <a:rPr lang="en-US" sz="2800" dirty="0" smtClean="0">
                <a:cs typeface="Arial Narrow"/>
              </a:rPr>
              <a:t> 	Alice has </a:t>
            </a:r>
            <a:r>
              <a:rPr lang="en-US" sz="2800" i="1" dirty="0" smtClean="0">
                <a:latin typeface="Times New Roman"/>
                <a:cs typeface="Times New Roman"/>
              </a:rPr>
              <a:t>PK</a:t>
            </a:r>
            <a:r>
              <a:rPr lang="en-US" sz="2800" dirty="0" smtClean="0">
                <a:cs typeface="Arial Narrow"/>
              </a:rPr>
              <a:t> and Bob has </a:t>
            </a:r>
            <a:r>
              <a:rPr lang="en-US" sz="2800" i="1" dirty="0" smtClean="0">
                <a:latin typeface="Times New Roman"/>
                <a:cs typeface="Times New Roman"/>
              </a:rPr>
              <a:t>SK</a:t>
            </a:r>
            <a:endParaRPr lang="en-US" sz="2800" dirty="0" smtClean="0">
              <a:cs typeface="Arial Narrow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17337" y="1725057"/>
            <a:ext cx="20392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Securely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conveys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 = </a:t>
            </a:r>
            <a:r>
              <a:rPr lang="en-US" sz="36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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(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x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i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08" y="641104"/>
            <a:ext cx="68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PK</a:t>
            </a:r>
            <a:r>
              <a:rPr lang="en-US" sz="2800" dirty="0">
                <a:solidFill>
                  <a:prstClr val="black"/>
                </a:solidFill>
                <a:cs typeface="Arial Narrow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26111" y="576794"/>
            <a:ext cx="64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SK</a:t>
            </a:r>
            <a:r>
              <a:rPr lang="en-US" sz="2800" dirty="0" smtClean="0">
                <a:solidFill>
                  <a:prstClr val="black"/>
                </a:solidFill>
                <a:cs typeface="Arial Narrow"/>
              </a:rPr>
              <a:t> </a:t>
            </a:r>
            <a:endParaRPr 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 rot="20854365">
            <a:off x="4516028" y="1625155"/>
            <a:ext cx="4975774" cy="875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Perfect knowledge of </a:t>
            </a:r>
            <a:r>
              <a:rPr lang="en-US" sz="2800" i="1" dirty="0" smtClean="0">
                <a:latin typeface="Times New Roman"/>
                <a:cs typeface="Times New Roman"/>
                <a:sym typeface="Symbol"/>
              </a:rPr>
              <a:t>f</a:t>
            </a:r>
            <a:r>
              <a:rPr lang="en-US" sz="2800" i="1" baseline="30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800" i="1" dirty="0">
                <a:latin typeface="Times New Roman"/>
                <a:cs typeface="Times New Roman"/>
                <a:sym typeface="Symbol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  <a:sym typeface="Symbol"/>
              </a:rPr>
              <a:t>i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),</a:t>
            </a:r>
            <a:br>
              <a:rPr lang="en-US" sz="2800" dirty="0" smtClean="0">
                <a:latin typeface="Times New Roman"/>
                <a:cs typeface="Times New Roman"/>
                <a:sym typeface="Symbol"/>
              </a:rPr>
            </a:br>
            <a:r>
              <a:rPr lang="en-US" sz="2800" kern="0" dirty="0" smtClean="0">
                <a:solidFill>
                  <a:sysClr val="windowText" lastClr="000000"/>
                </a:solidFill>
              </a:rPr>
              <a:t>but “noisy” knowledge of </a:t>
            </a:r>
            <a:r>
              <a:rPr lang="en-US" sz="2800" i="1" dirty="0">
                <a:latin typeface="Times New Roman"/>
                <a:cs typeface="Times New Roman"/>
                <a:sym typeface="Symbol"/>
              </a:rPr>
              <a:t>P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800" i="1" dirty="0">
                <a:latin typeface="Times New Roman"/>
                <a:cs typeface="Times New Roman"/>
                <a:sym typeface="Symbol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  <a:sym typeface="Symbol"/>
              </a:rPr>
              <a:t>i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541237" y="828465"/>
            <a:ext cx="240642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</a:t>
            </a:r>
            <a:r>
              <a:rPr lang="en-US" sz="2800" i="1" kern="0" baseline="30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x</a:t>
            </a:r>
            <a:r>
              <a:rPr lang="en-US" sz="2800" kern="0" baseline="-25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), 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</a:t>
            </a:r>
            <a:r>
              <a:rPr lang="en-US" sz="2800" i="1" kern="0" baseline="30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x</a:t>
            </a:r>
            <a:r>
              <a:rPr lang="en-US" sz="2800" kern="0" baseline="-25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), …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969" y="3838074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</a:rPr>
              <a:t>Yao: XOR amplifies computational uncertainty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25" grpId="0" build="p"/>
      <p:bldP spid="26" grpId="0"/>
      <p:bldP spid="2" grpId="0"/>
      <p:bldP spid="13" grpId="0"/>
      <p:bldP spid="22" grpId="0" animBg="1"/>
      <p:bldP spid="21" grpId="0" animBg="1"/>
      <p:bldP spid="2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-779648" y="4395944"/>
            <a:ext cx="3827648" cy="3827648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52264" y="4483100"/>
            <a:ext cx="545390" cy="1760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7" name="Rectangle 56"/>
          <p:cNvSpPr/>
          <p:nvPr/>
        </p:nvSpPr>
        <p:spPr>
          <a:xfrm rot="4179712">
            <a:off x="670388" y="569551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82" name="Content Placeholder 1"/>
          <p:cNvSpPr txBox="1">
            <a:spLocks/>
          </p:cNvSpPr>
          <p:nvPr/>
        </p:nvSpPr>
        <p:spPr>
          <a:xfrm>
            <a:off x="208197" y="669283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cs typeface="Times New Roman" charset="0"/>
              </a:rPr>
              <a:t>needs to disambiguate the possible points 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suppose all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 are </a:t>
            </a:r>
            <a:r>
              <a:rPr lang="en-US" sz="2800" dirty="0" err="1" smtClean="0">
                <a:cs typeface="Times New Roman" charset="0"/>
              </a:rPr>
              <a:t>equiprobable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20225" y="4791644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=Hash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+mj-lt"/>
                <a:cs typeface="Times New Roman"/>
              </a:rPr>
              <a:t> of length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i="1" dirty="0"/>
          </a:p>
        </p:txBody>
      </p:sp>
      <p:sp>
        <p:nvSpPr>
          <p:cNvPr id="84" name="Content Placeholder 1"/>
          <p:cNvSpPr txBox="1">
            <a:spLocks/>
          </p:cNvSpPr>
          <p:nvPr/>
        </p:nvSpPr>
        <p:spPr>
          <a:xfrm>
            <a:off x="239803" y="1841181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log (max #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latin typeface="Times New Roman"/>
                <a:cs typeface="Times New Roman"/>
              </a:rPr>
              <a:t>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7777239" y="5321502"/>
            <a:ext cx="1315961" cy="1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1" name="Group 9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92" name="Trapezoid 9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Elbow Connector 93"/>
          <p:cNvCxnSpPr>
            <a:endCxn id="9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22837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654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60824" y="3404711"/>
            <a:ext cx="4514672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|r|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baseline="-25000" dirty="0" err="1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1019216" y="493391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159337" y="49659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81246" y="46389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19216" y="4681521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69064" y="54761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298020" y="56285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638750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92698" y="5939739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097654" y="576237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1213265" y="575533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38594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69387" y="584372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87688" y="660292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8481" y="66042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63688" y="665428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09726" y="659027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434090" y="618764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498098" y="616824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175888" y="641557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212334" y="634231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659236" y="63937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659236" y="63297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802211" y="46727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2662966" y="56419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2142947" y="55239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802211" y="51319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02581" y="56276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39803" y="55173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422375" y="51683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627750" y="6433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497861" y="6635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Line 21"/>
          <p:cNvSpPr>
            <a:spLocks noChangeShapeType="1"/>
          </p:cNvSpPr>
          <p:nvPr/>
        </p:nvSpPr>
        <p:spPr bwMode="auto">
          <a:xfrm>
            <a:off x="629469" y="1516769"/>
            <a:ext cx="4778413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39803" y="2329229"/>
            <a:ext cx="495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variable, 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grows with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1/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lang="en-US" sz="2800" dirty="0">
              <a:solidFill>
                <a:srgbClr val="0011B2"/>
              </a:solidFill>
              <a:latin typeface="Times New Roman"/>
              <a:cs typeface="Times New Roman"/>
            </a:endParaRPr>
          </a:p>
        </p:txBody>
      </p:sp>
      <p:sp>
        <p:nvSpPr>
          <p:cNvPr id="149" name="Line 21"/>
          <p:cNvSpPr>
            <a:spLocks noChangeShapeType="1"/>
          </p:cNvSpPr>
          <p:nvPr/>
        </p:nvSpPr>
        <p:spPr bwMode="auto">
          <a:xfrm>
            <a:off x="1156008" y="2156142"/>
            <a:ext cx="2775912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37323" y="2760449"/>
            <a:ext cx="795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reveals 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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1/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, a value between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|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|</a:t>
            </a:r>
            <a:endParaRPr lang="en-US" sz="2800" dirty="0">
              <a:solidFill>
                <a:srgbClr val="0011B2"/>
              </a:solidFill>
              <a:latin typeface="Times New Roman"/>
              <a:cs typeface="Times New Roman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1298020" y="3687112"/>
            <a:ext cx="3085214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animBg="1"/>
      <p:bldP spid="70" grpId="0"/>
      <p:bldP spid="7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-779648" y="4395944"/>
            <a:ext cx="3827648" cy="3827648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52264" y="4483100"/>
            <a:ext cx="545390" cy="1760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7" name="Rectangle 56"/>
          <p:cNvSpPr/>
          <p:nvPr/>
        </p:nvSpPr>
        <p:spPr>
          <a:xfrm rot="4179712">
            <a:off x="670388" y="569551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82" name="Content Placeholder 1"/>
          <p:cNvSpPr txBox="1">
            <a:spLocks/>
          </p:cNvSpPr>
          <p:nvPr/>
        </p:nvSpPr>
        <p:spPr>
          <a:xfrm>
            <a:off x="208197" y="669283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cs typeface="Times New Roman" charset="0"/>
              </a:rPr>
              <a:t>needs to disambiguate the possible points 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suppose all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 are </a:t>
            </a:r>
            <a:r>
              <a:rPr lang="en-US" sz="2800" dirty="0" err="1" smtClean="0">
                <a:cs typeface="Times New Roman" charset="0"/>
              </a:rPr>
              <a:t>equiprobable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20225" y="4791644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=Hash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+mj-lt"/>
                <a:cs typeface="Times New Roman"/>
              </a:rPr>
              <a:t> of length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i="1" dirty="0"/>
          </a:p>
        </p:txBody>
      </p:sp>
      <p:sp>
        <p:nvSpPr>
          <p:cNvPr id="84" name="Content Placeholder 1"/>
          <p:cNvSpPr txBox="1">
            <a:spLocks/>
          </p:cNvSpPr>
          <p:nvPr/>
        </p:nvSpPr>
        <p:spPr>
          <a:xfrm>
            <a:off x="239803" y="1841181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log (max #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latin typeface="Times New Roman"/>
                <a:cs typeface="Times New Roman"/>
              </a:rPr>
              <a:t>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7777239" y="5321502"/>
            <a:ext cx="1315961" cy="1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1" name="Group 9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92" name="Trapezoid 9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Elbow Connector 93"/>
          <p:cNvCxnSpPr>
            <a:endCxn id="9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22837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654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60824" y="3404711"/>
            <a:ext cx="4514672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|r|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baseline="-25000" dirty="0" err="1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1019216" y="493391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159337" y="49659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81246" y="46389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19216" y="4681521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69064" y="54761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298020" y="56285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638750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92698" y="5939739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097654" y="576237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1213265" y="575533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38594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69387" y="584372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87688" y="660292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8481" y="66042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63688" y="665428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09726" y="659027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434090" y="618764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498098" y="616824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175888" y="641557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212334" y="634231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659236" y="63937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659236" y="63297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802211" y="46727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2662966" y="56419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2142947" y="55239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802211" y="51319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02581" y="56276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39803" y="55173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422375" y="51683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627750" y="6433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497861" y="6635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Line 21"/>
          <p:cNvSpPr>
            <a:spLocks noChangeShapeType="1"/>
          </p:cNvSpPr>
          <p:nvPr/>
        </p:nvSpPr>
        <p:spPr bwMode="auto">
          <a:xfrm>
            <a:off x="629469" y="1516769"/>
            <a:ext cx="4778413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39803" y="2329229"/>
            <a:ext cx="495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variable, 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grows with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1/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9" name="Line 21"/>
          <p:cNvSpPr>
            <a:spLocks noChangeShapeType="1"/>
          </p:cNvSpPr>
          <p:nvPr/>
        </p:nvSpPr>
        <p:spPr bwMode="auto">
          <a:xfrm>
            <a:off x="1156008" y="2156142"/>
            <a:ext cx="2775912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37323" y="2760449"/>
            <a:ext cx="795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reveals 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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1/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, a value between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|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|</a:t>
            </a:r>
            <a:endParaRPr lang="en-US" sz="2800" dirty="0">
              <a:solidFill>
                <a:srgbClr val="0011B2"/>
              </a:solidFill>
              <a:latin typeface="Times New Roman"/>
              <a:cs typeface="Times New Roman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1298020" y="3687112"/>
            <a:ext cx="1749980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4285727" y="3404711"/>
            <a:ext cx="2358826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− log log |</a:t>
            </a:r>
            <a:r>
              <a:rPr lang="en-US"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|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4795850" y="3866631"/>
            <a:ext cx="4760538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(e.g.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 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if 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 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is over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{0,1}</a:t>
            </a:r>
            <a:r>
              <a:rPr lang="en-US" sz="2800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)</a:t>
            </a:r>
            <a:endParaRPr lang="en-US" sz="2800" dirty="0" smtClean="0">
              <a:cs typeface="Times New Roman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3965046" y="5510998"/>
            <a:ext cx="1267692" cy="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-779648" y="4395944"/>
            <a:ext cx="3827648" cy="3827648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52264" y="4483100"/>
            <a:ext cx="545390" cy="1760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7" name="Rectangle 56"/>
          <p:cNvSpPr/>
          <p:nvPr/>
        </p:nvSpPr>
        <p:spPr>
          <a:xfrm rot="4179712">
            <a:off x="670388" y="569551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20225" y="4791644"/>
            <a:ext cx="43493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=Hash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cs typeface="Times New Roman" charset="0"/>
              </a:rPr>
              <a:t>of correct length</a:t>
            </a:r>
            <a:endParaRPr lang="en-US" sz="2800" dirty="0">
              <a:cs typeface="Times New Roman" charset="0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i="1" dirty="0"/>
          </a:p>
        </p:txBody>
      </p:sp>
      <p:sp>
        <p:nvSpPr>
          <p:cNvPr id="64" name="Oval 63"/>
          <p:cNvSpPr/>
          <p:nvPr/>
        </p:nvSpPr>
        <p:spPr bwMode="auto">
          <a:xfrm>
            <a:off x="1019216" y="493391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159337" y="49659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81246" y="46389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19216" y="4681521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69064" y="54761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298020" y="56285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638750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92698" y="5939739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097654" y="576237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1213265" y="575533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38594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69387" y="584372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87688" y="660292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8481" y="66042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63688" y="665428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09726" y="659027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434090" y="618764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498098" y="616824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175888" y="641557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212334" y="634231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659236" y="63937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659236" y="63297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802211" y="46727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2662966" y="56419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802211" y="51319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02581" y="56276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39803" y="55173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422375" y="51683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627750" y="6433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497861" y="6635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2033184" y="5473501"/>
            <a:ext cx="1085825" cy="13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6" name="Group 75"/>
          <p:cNvGrpSpPr/>
          <p:nvPr/>
        </p:nvGrpSpPr>
        <p:grpSpPr>
          <a:xfrm>
            <a:off x="3088033" y="5069166"/>
            <a:ext cx="1018094" cy="734722"/>
            <a:chOff x="7008234" y="2074428"/>
            <a:chExt cx="391556" cy="749241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1" name="Oval 80"/>
          <p:cNvSpPr/>
          <p:nvPr/>
        </p:nvSpPr>
        <p:spPr bwMode="auto">
          <a:xfrm>
            <a:off x="1970099" y="539954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92655" y="521602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208197" y="669283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Feasibility-only result!</a:t>
            </a:r>
          </a:p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Sketch</a:t>
            </a:r>
            <a:r>
              <a:rPr lang="en-US" sz="2800" dirty="0" smtClean="0">
                <a:cs typeface="Times New Roman" charset="0"/>
              </a:rPr>
              <a:t> needs to know </a:t>
            </a:r>
            <a:r>
              <a:rPr lang="en-US" sz="2800" dirty="0" smtClean="0">
                <a:latin typeface="Times New Roman"/>
                <a:cs typeface="Times New Roman"/>
              </a:rPr>
              <a:t>log </a:t>
            </a:r>
            <a:r>
              <a:rPr lang="en-US" sz="2800" dirty="0" err="1" smtClean="0"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</a:p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Rec</a:t>
            </a:r>
            <a:r>
              <a:rPr lang="en-US" sz="2800" dirty="0" smtClean="0">
                <a:cs typeface="Times New Roman" charset="0"/>
              </a:rPr>
              <a:t> is not efficient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in general. </a:t>
            </a:r>
          </a:p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Rec </a:t>
            </a:r>
            <a:r>
              <a:rPr lang="en-US" sz="2800" dirty="0" smtClean="0">
                <a:cs typeface="Times New Roman" charset="0"/>
              </a:rPr>
              <a:t>needs to know </a:t>
            </a:r>
            <a:r>
              <a:rPr lang="en-US" sz="2800" i="1" dirty="0" smtClean="0">
                <a:latin typeface="Times New Roman"/>
                <a:cs typeface="Times New Roman"/>
              </a:rPr>
              <a:t>W </a:t>
            </a:r>
            <a:r>
              <a:rPr lang="en-US" sz="2800" dirty="0" smtClean="0">
                <a:cs typeface="Times New Roman" charset="0"/>
              </a:rPr>
              <a:t>(to know candidate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baseline="-25000" dirty="0" smtClean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values)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sp>
        <p:nvSpPr>
          <p:cNvPr id="1582" name="Text Box 60"/>
          <p:cNvSpPr txBox="1">
            <a:spLocks noChangeArrowheads="1"/>
          </p:cNvSpPr>
          <p:nvPr/>
        </p:nvSpPr>
        <p:spPr bwMode="auto">
          <a:xfrm>
            <a:off x="263415" y="2474971"/>
            <a:ext cx="39995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poor quality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randomness</a:t>
            </a:r>
          </a:p>
        </p:txBody>
      </p:sp>
      <p:sp>
        <p:nvSpPr>
          <p:cNvPr id="1583" name="Text Box 60"/>
          <p:cNvSpPr txBox="1">
            <a:spLocks noChangeArrowheads="1"/>
          </p:cNvSpPr>
          <p:nvPr/>
        </p:nvSpPr>
        <p:spPr bwMode="auto">
          <a:xfrm>
            <a:off x="4499050" y="2130490"/>
            <a:ext cx="27050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randomness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(maybe uniform)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4" name="Text Box 4"/>
          <p:cNvSpPr txBox="1">
            <a:spLocks noChangeArrowheads="1"/>
          </p:cNvSpPr>
          <p:nvPr/>
        </p:nvSpPr>
        <p:spPr bwMode="auto">
          <a:xfrm>
            <a:off x="7959119" y="4199104"/>
            <a:ext cx="1124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5" name="Arc 22"/>
          <p:cNvSpPr>
            <a:spLocks/>
          </p:cNvSpPr>
          <p:nvPr/>
        </p:nvSpPr>
        <p:spPr bwMode="auto">
          <a:xfrm>
            <a:off x="6612411" y="25952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86" name="Text Box 4"/>
          <p:cNvSpPr txBox="1">
            <a:spLocks noChangeArrowheads="1"/>
          </p:cNvSpPr>
          <p:nvPr/>
        </p:nvSpPr>
        <p:spPr bwMode="auto">
          <a:xfrm rot="20854365">
            <a:off x="7097226" y="2987266"/>
            <a:ext cx="1709537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leakage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7" name="Content Placeholder 1"/>
          <p:cNvSpPr txBox="1">
            <a:spLocks/>
          </p:cNvSpPr>
          <p:nvPr/>
        </p:nvSpPr>
        <p:spPr>
          <a:xfrm>
            <a:off x="0" y="1678954"/>
            <a:ext cx="1655464" cy="656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Recall:</a:t>
            </a:r>
          </a:p>
        </p:txBody>
      </p:sp>
      <p:sp>
        <p:nvSpPr>
          <p:cNvPr id="1588" name="Text Box 60"/>
          <p:cNvSpPr txBox="1">
            <a:spLocks noChangeArrowheads="1"/>
          </p:cNvSpPr>
          <p:nvPr/>
        </p:nvSpPr>
        <p:spPr bwMode="auto">
          <a:xfrm>
            <a:off x="3921487" y="2400944"/>
            <a:ext cx="631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sym typeface="Symbol"/>
              </a:rPr>
              <a:t></a:t>
            </a:r>
            <a:endParaRPr lang="en-US" sz="3600" dirty="0"/>
          </a:p>
        </p:txBody>
      </p:sp>
      <p:sp>
        <p:nvSpPr>
          <p:cNvPr id="1589" name="Content Placeholder 1"/>
          <p:cNvSpPr txBox="1">
            <a:spLocks/>
          </p:cNvSpPr>
          <p:nvPr/>
        </p:nvSpPr>
        <p:spPr>
          <a:xfrm>
            <a:off x="286428" y="2140528"/>
            <a:ext cx="3770493" cy="44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Family of sources with </a:t>
            </a:r>
          </a:p>
        </p:txBody>
      </p:sp>
      <p:sp>
        <p:nvSpPr>
          <p:cNvPr id="1591" name="Text Box 4"/>
          <p:cNvSpPr txBox="1">
            <a:spLocks noChangeArrowheads="1"/>
          </p:cNvSpPr>
          <p:nvPr/>
        </p:nvSpPr>
        <p:spPr bwMode="auto">
          <a:xfrm rot="20854365">
            <a:off x="6769126" y="3342908"/>
            <a:ext cx="2503061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unknown</a:t>
            </a:r>
            <a:br>
              <a:rPr lang="en-US" sz="2800" kern="0" dirty="0" smtClean="0">
                <a:solidFill>
                  <a:srgbClr val="0000FF"/>
                </a:solidFill>
              </a:rPr>
            </a:br>
            <a:r>
              <a:rPr lang="en-US" sz="2800" kern="0" dirty="0" smtClean="0">
                <a:solidFill>
                  <a:srgbClr val="0000FF"/>
                </a:solidFill>
              </a:rPr>
              <a:t>to </a:t>
            </a:r>
            <a:r>
              <a:rPr lang="en-US" sz="2800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Gen, Rep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592" name="Text Box 4"/>
          <p:cNvSpPr txBox="1">
            <a:spLocks noChangeArrowheads="1"/>
          </p:cNvSpPr>
          <p:nvPr/>
        </p:nvSpPr>
        <p:spPr bwMode="auto">
          <a:xfrm>
            <a:off x="2585949" y="4657908"/>
            <a:ext cx="6686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(</a:t>
            </a:r>
            <a:r>
              <a:rPr lang="en-US" sz="2800" kern="0" dirty="0" err="1" smtClean="0">
                <a:solidFill>
                  <a:srgbClr val="0000FF"/>
                </a:solidFill>
              </a:rPr>
              <a:t>e.g</a:t>
            </a:r>
            <a:r>
              <a:rPr lang="en-US" sz="2800" kern="0" dirty="0" smtClean="0">
                <a:solidFill>
                  <a:srgbClr val="0000FF"/>
                </a:solidFill>
              </a:rPr>
              <a:t>, Eve gets </a:t>
            </a:r>
            <a:r>
              <a:rPr lang="en-US" sz="2800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z</a:t>
            </a:r>
            <a:r>
              <a:rPr lang="en-US" sz="28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</a:t>
            </a:r>
            <a:r>
              <a:rPr lang="en-US" sz="2800" i="1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Gw</a:t>
            </a:r>
            <a:r>
              <a:rPr lang="en-US" sz="28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dirty="0" smtClean="0">
                <a:solidFill>
                  <a:srgbClr val="0000FF"/>
                </a:solidFill>
              </a:rPr>
              <a:t>for random linear </a:t>
            </a:r>
            <a:r>
              <a:rPr lang="en-US" sz="28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2800" kern="0" dirty="0" smtClean="0">
                <a:solidFill>
                  <a:srgbClr val="0000FF"/>
                </a:solidFill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386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" grpId="1"/>
      <p:bldP spid="1583" grpId="1"/>
      <p:bldP spid="1584" grpId="1"/>
      <p:bldP spid="1585" grpId="1" animBg="1"/>
      <p:bldP spid="1586" grpId="1" animBg="1"/>
      <p:bldP spid="1587" grpId="1"/>
      <p:bldP spid="1588" grpId="1"/>
      <p:bldP spid="1589" grpId="0"/>
      <p:bldP spid="1591" grpId="0" animBg="1"/>
      <p:bldP spid="159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59" name="Oval 58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Oval 1526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Oval 1529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Oval 1531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Oval 1532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Oval 1534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Oval 1543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5" name="Oval 1564"/>
          <p:cNvSpPr/>
          <p:nvPr/>
        </p:nvSpPr>
        <p:spPr bwMode="auto">
          <a:xfrm>
            <a:off x="6758098" y="592356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6" name="Oval 1565"/>
          <p:cNvSpPr/>
          <p:nvPr/>
        </p:nvSpPr>
        <p:spPr bwMode="auto">
          <a:xfrm>
            <a:off x="5596503" y="49489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7" name="Oval 1566"/>
          <p:cNvSpPr/>
          <p:nvPr/>
        </p:nvSpPr>
        <p:spPr bwMode="auto">
          <a:xfrm>
            <a:off x="8469916" y="622481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8" name="Oval 1567"/>
          <p:cNvSpPr/>
          <p:nvPr/>
        </p:nvSpPr>
        <p:spPr bwMode="auto">
          <a:xfrm>
            <a:off x="8364604" y="19819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9" name="Oval 1568"/>
          <p:cNvSpPr/>
          <p:nvPr/>
        </p:nvSpPr>
        <p:spPr bwMode="auto">
          <a:xfrm>
            <a:off x="8483251" y="303152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0" name="Oval 1569"/>
          <p:cNvSpPr/>
          <p:nvPr/>
        </p:nvSpPr>
        <p:spPr bwMode="auto">
          <a:xfrm>
            <a:off x="5150814" y="346014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1" name="Oval 1570"/>
          <p:cNvSpPr/>
          <p:nvPr/>
        </p:nvSpPr>
        <p:spPr bwMode="auto">
          <a:xfrm>
            <a:off x="5373469" y="61237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2" name="Oval 1571"/>
          <p:cNvSpPr/>
          <p:nvPr/>
        </p:nvSpPr>
        <p:spPr bwMode="auto">
          <a:xfrm>
            <a:off x="7509066" y="51614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3" name="Oval 1572"/>
          <p:cNvSpPr/>
          <p:nvPr/>
        </p:nvSpPr>
        <p:spPr bwMode="auto">
          <a:xfrm>
            <a:off x="5692286" y="20925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4" name="Oval 1573"/>
          <p:cNvSpPr/>
          <p:nvPr/>
        </p:nvSpPr>
        <p:spPr bwMode="auto">
          <a:xfrm>
            <a:off x="8668385" y="42186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5" name="Rounded Rectangle 1574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/>
        </p:nvSpPr>
        <p:spPr bwMode="auto">
          <a:xfrm>
            <a:off x="7309199" y="281425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7" name="Oval 1576"/>
          <p:cNvSpPr/>
          <p:nvPr/>
        </p:nvSpPr>
        <p:spPr bwMode="auto">
          <a:xfrm>
            <a:off x="7052003" y="4723198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8" name="Oval 1577"/>
          <p:cNvSpPr/>
          <p:nvPr/>
        </p:nvSpPr>
        <p:spPr>
          <a:xfrm>
            <a:off x="6407585" y="4046056"/>
            <a:ext cx="1463040" cy="1463040"/>
          </a:xfrm>
          <a:prstGeom prst="ellipse">
            <a:avLst/>
          </a:prstGeom>
          <a:noFill/>
          <a:ln w="19050"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/>
        </p:nvSpPr>
        <p:spPr bwMode="auto">
          <a:xfrm>
            <a:off x="6012135" y="32498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82" name="Straight Arrow Connector 1581"/>
          <p:cNvCxnSpPr/>
          <p:nvPr/>
        </p:nvCxnSpPr>
        <p:spPr bwMode="auto">
          <a:xfrm>
            <a:off x="1150442" y="6540687"/>
            <a:ext cx="16769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583" name="Straight Arrow Connector 1582"/>
          <p:cNvCxnSpPr/>
          <p:nvPr/>
        </p:nvCxnSpPr>
        <p:spPr bwMode="auto">
          <a:xfrm>
            <a:off x="1150442" y="5727140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84" name="Trapezoid 1583"/>
          <p:cNvSpPr/>
          <p:nvPr/>
        </p:nvSpPr>
        <p:spPr bwMode="auto">
          <a:xfrm rot="5400000">
            <a:off x="2574515" y="5845735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85" name="TextBox 1584"/>
          <p:cNvSpPr txBox="1"/>
          <p:nvPr/>
        </p:nvSpPr>
        <p:spPr>
          <a:xfrm>
            <a:off x="2750721" y="5867328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88" name="Straight Arrow Connector 1587"/>
          <p:cNvCxnSpPr/>
          <p:nvPr/>
        </p:nvCxnSpPr>
        <p:spPr bwMode="auto">
          <a:xfrm>
            <a:off x="3344098" y="6130347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605" name="Oval 1604"/>
          <p:cNvSpPr/>
          <p:nvPr/>
        </p:nvSpPr>
        <p:spPr bwMode="auto">
          <a:xfrm>
            <a:off x="1020317" y="6472257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4" name="Rectangle 1613"/>
          <p:cNvSpPr/>
          <p:nvPr/>
        </p:nvSpPr>
        <p:spPr>
          <a:xfrm>
            <a:off x="562542" y="6186974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615" name="Rectangle 1614"/>
          <p:cNvSpPr/>
          <p:nvPr/>
        </p:nvSpPr>
        <p:spPr>
          <a:xfrm>
            <a:off x="3935872" y="6019276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1617" name="Rectangle 1616"/>
          <p:cNvSpPr/>
          <p:nvPr/>
        </p:nvSpPr>
        <p:spPr>
          <a:xfrm>
            <a:off x="704551" y="5400343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dirty="0"/>
          </a:p>
        </p:txBody>
      </p:sp>
      <p:grpSp>
        <p:nvGrpSpPr>
          <p:cNvPr id="1618" name="Group 1617"/>
          <p:cNvGrpSpPr/>
          <p:nvPr/>
        </p:nvGrpSpPr>
        <p:grpSpPr>
          <a:xfrm>
            <a:off x="7122098" y="4439632"/>
            <a:ext cx="691702" cy="523220"/>
            <a:chOff x="7122098" y="4439632"/>
            <a:chExt cx="691702" cy="523220"/>
          </a:xfrm>
        </p:grpSpPr>
        <p:sp>
          <p:nvSpPr>
            <p:cNvPr id="1619" name="Rounded Rectangle 1618"/>
            <p:cNvSpPr/>
            <p:nvPr/>
          </p:nvSpPr>
          <p:spPr>
            <a:xfrm>
              <a:off x="7179692" y="4627706"/>
              <a:ext cx="415925" cy="335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Rectangle 1619"/>
            <p:cNvSpPr/>
            <p:nvPr/>
          </p:nvSpPr>
          <p:spPr>
            <a:xfrm>
              <a:off x="7122098" y="4439632"/>
              <a:ext cx="6917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</p:grpSp>
      <p:sp>
        <p:nvSpPr>
          <p:cNvPr id="1621" name="Oval 1620"/>
          <p:cNvSpPr/>
          <p:nvPr/>
        </p:nvSpPr>
        <p:spPr bwMode="auto">
          <a:xfrm>
            <a:off x="3972684" y="6074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3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" grpId="0" animBg="1"/>
      <p:bldP spid="1566" grpId="0" animBg="1"/>
      <p:bldP spid="1567" grpId="0" animBg="1"/>
      <p:bldP spid="1568" grpId="0" animBg="1"/>
      <p:bldP spid="1569" grpId="0" animBg="1"/>
      <p:bldP spid="1570" grpId="0" animBg="1"/>
      <p:bldP spid="1571" grpId="0" animBg="1"/>
      <p:bldP spid="1572" grpId="0" animBg="1"/>
      <p:bldP spid="1573" grpId="0" animBg="1"/>
      <p:bldP spid="1574" grpId="0" animBg="1"/>
      <p:bldP spid="1575" grpId="0" animBg="1"/>
      <p:bldP spid="1576" grpId="0" animBg="1"/>
      <p:bldP spid="1577" grpId="0" animBg="1"/>
      <p:bldP spid="1578" grpId="0" animBg="1"/>
      <p:bldP spid="1579" grpId="0" animBg="1"/>
      <p:bldP spid="1584" grpId="0" animBg="1"/>
      <p:bldP spid="1585" grpId="0"/>
      <p:bldP spid="1605" grpId="0" animBg="1"/>
      <p:bldP spid="1614" grpId="0"/>
      <p:bldP spid="1615" grpId="0"/>
      <p:bldP spid="1617" grpId="0"/>
      <p:bldP spid="162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59" name="Oval 58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Oval 1526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Oval 1529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Oval 1531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Oval 1532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Oval 1534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Oval 1543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5" name="Oval 1564"/>
          <p:cNvSpPr/>
          <p:nvPr/>
        </p:nvSpPr>
        <p:spPr bwMode="auto">
          <a:xfrm>
            <a:off x="6278163" y="55040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6" name="Oval 1565"/>
          <p:cNvSpPr/>
          <p:nvPr/>
        </p:nvSpPr>
        <p:spPr bwMode="auto">
          <a:xfrm>
            <a:off x="5258117" y="482426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7" name="Oval 1566"/>
          <p:cNvSpPr/>
          <p:nvPr/>
        </p:nvSpPr>
        <p:spPr bwMode="auto">
          <a:xfrm>
            <a:off x="7664366" y="625174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8" name="Oval 1567"/>
          <p:cNvSpPr/>
          <p:nvPr/>
        </p:nvSpPr>
        <p:spPr bwMode="auto">
          <a:xfrm>
            <a:off x="7432816" y="208951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9" name="Oval 1568"/>
          <p:cNvSpPr/>
          <p:nvPr/>
        </p:nvSpPr>
        <p:spPr bwMode="auto">
          <a:xfrm>
            <a:off x="8220779" y="303152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0" name="Oval 1569"/>
          <p:cNvSpPr/>
          <p:nvPr/>
        </p:nvSpPr>
        <p:spPr bwMode="auto">
          <a:xfrm>
            <a:off x="5369931" y="344840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1" name="Oval 1570"/>
          <p:cNvSpPr/>
          <p:nvPr/>
        </p:nvSpPr>
        <p:spPr bwMode="auto">
          <a:xfrm>
            <a:off x="5933617" y="61237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2" name="Oval 1571"/>
          <p:cNvSpPr/>
          <p:nvPr/>
        </p:nvSpPr>
        <p:spPr bwMode="auto">
          <a:xfrm>
            <a:off x="8137546" y="51614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3" name="Oval 1572"/>
          <p:cNvSpPr/>
          <p:nvPr/>
        </p:nvSpPr>
        <p:spPr bwMode="auto">
          <a:xfrm>
            <a:off x="5737540" y="243153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4" name="Oval 1573"/>
          <p:cNvSpPr/>
          <p:nvPr/>
        </p:nvSpPr>
        <p:spPr bwMode="auto">
          <a:xfrm>
            <a:off x="7244254" y="41287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5" name="Rounded Rectangle 1574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/>
        </p:nvSpPr>
        <p:spPr bwMode="auto">
          <a:xfrm>
            <a:off x="7244254" y="33203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7" name="Oval 1576"/>
          <p:cNvSpPr/>
          <p:nvPr/>
        </p:nvSpPr>
        <p:spPr bwMode="auto">
          <a:xfrm>
            <a:off x="7052003" y="4723198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8" name="Oval 1577"/>
          <p:cNvSpPr/>
          <p:nvPr/>
        </p:nvSpPr>
        <p:spPr>
          <a:xfrm>
            <a:off x="6407585" y="4046056"/>
            <a:ext cx="1463040" cy="1463040"/>
          </a:xfrm>
          <a:prstGeom prst="ellipse">
            <a:avLst/>
          </a:prstGeom>
          <a:noFill/>
          <a:ln w="19050"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/>
        </p:nvSpPr>
        <p:spPr bwMode="auto">
          <a:xfrm>
            <a:off x="6628209" y="30442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22098" y="4439632"/>
            <a:ext cx="691702" cy="523220"/>
            <a:chOff x="7122098" y="4439632"/>
            <a:chExt cx="691702" cy="523220"/>
          </a:xfrm>
        </p:grpSpPr>
        <p:sp>
          <p:nvSpPr>
            <p:cNvPr id="2" name="Rounded Rectangle 1"/>
            <p:cNvSpPr/>
            <p:nvPr/>
          </p:nvSpPr>
          <p:spPr>
            <a:xfrm>
              <a:off x="7179692" y="4627706"/>
              <a:ext cx="415925" cy="335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Rectangle 1579"/>
            <p:cNvSpPr/>
            <p:nvPr/>
          </p:nvSpPr>
          <p:spPr>
            <a:xfrm>
              <a:off x="7122098" y="4439632"/>
              <a:ext cx="6917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</p:grpSp>
      <p:sp>
        <p:nvSpPr>
          <p:cNvPr id="1582" name="Oval 1581"/>
          <p:cNvSpPr/>
          <p:nvPr/>
        </p:nvSpPr>
        <p:spPr bwMode="auto">
          <a:xfrm>
            <a:off x="8574523" y="383450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89" name="Straight Arrow Connector 1588"/>
          <p:cNvCxnSpPr/>
          <p:nvPr/>
        </p:nvCxnSpPr>
        <p:spPr bwMode="auto">
          <a:xfrm>
            <a:off x="1150442" y="6540687"/>
            <a:ext cx="16769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590" name="Straight Arrow Connector 1589"/>
          <p:cNvCxnSpPr/>
          <p:nvPr/>
        </p:nvCxnSpPr>
        <p:spPr bwMode="auto">
          <a:xfrm>
            <a:off x="1150442" y="5727140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91" name="Trapezoid 1590"/>
          <p:cNvSpPr/>
          <p:nvPr/>
        </p:nvSpPr>
        <p:spPr bwMode="auto">
          <a:xfrm rot="5400000">
            <a:off x="2574515" y="5845735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92" name="TextBox 1591"/>
          <p:cNvSpPr txBox="1"/>
          <p:nvPr/>
        </p:nvSpPr>
        <p:spPr>
          <a:xfrm>
            <a:off x="2750721" y="5867328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93" name="Straight Arrow Connector 1592"/>
          <p:cNvCxnSpPr/>
          <p:nvPr/>
        </p:nvCxnSpPr>
        <p:spPr bwMode="auto">
          <a:xfrm>
            <a:off x="3344098" y="6130347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94" name="Oval 1593"/>
          <p:cNvSpPr/>
          <p:nvPr/>
        </p:nvSpPr>
        <p:spPr bwMode="auto">
          <a:xfrm>
            <a:off x="1020317" y="6472257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5" name="Rectangle 1594"/>
          <p:cNvSpPr/>
          <p:nvPr/>
        </p:nvSpPr>
        <p:spPr>
          <a:xfrm>
            <a:off x="562542" y="6186974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596" name="Rectangle 1595"/>
          <p:cNvSpPr/>
          <p:nvPr/>
        </p:nvSpPr>
        <p:spPr>
          <a:xfrm>
            <a:off x="704551" y="5400343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dirty="0"/>
          </a:p>
        </p:txBody>
      </p:sp>
      <p:sp>
        <p:nvSpPr>
          <p:cNvPr id="1597" name="Rectangle 1596"/>
          <p:cNvSpPr/>
          <p:nvPr/>
        </p:nvSpPr>
        <p:spPr>
          <a:xfrm>
            <a:off x="3935872" y="6019276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1598" name="Oval 1597"/>
          <p:cNvSpPr/>
          <p:nvPr/>
        </p:nvSpPr>
        <p:spPr bwMode="auto">
          <a:xfrm>
            <a:off x="3972684" y="6074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59" name="Oval 58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Oval 1526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Oval 1529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Oval 1531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Oval 1532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Oval 1534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Oval 1543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5" name="Oval 1564"/>
          <p:cNvSpPr/>
          <p:nvPr/>
        </p:nvSpPr>
        <p:spPr bwMode="auto">
          <a:xfrm>
            <a:off x="7579559" y="64387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6" name="Oval 1565"/>
          <p:cNvSpPr/>
          <p:nvPr/>
        </p:nvSpPr>
        <p:spPr bwMode="auto">
          <a:xfrm>
            <a:off x="6153244" y="461711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7" name="Oval 1566"/>
          <p:cNvSpPr/>
          <p:nvPr/>
        </p:nvSpPr>
        <p:spPr bwMode="auto">
          <a:xfrm>
            <a:off x="8434041" y="591849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8" name="Oval 1567"/>
          <p:cNvSpPr/>
          <p:nvPr/>
        </p:nvSpPr>
        <p:spPr bwMode="auto">
          <a:xfrm>
            <a:off x="7775967" y="270404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9" name="Oval 1568"/>
          <p:cNvSpPr/>
          <p:nvPr/>
        </p:nvSpPr>
        <p:spPr bwMode="auto">
          <a:xfrm>
            <a:off x="8137546" y="3524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0" name="Oval 1569"/>
          <p:cNvSpPr/>
          <p:nvPr/>
        </p:nvSpPr>
        <p:spPr bwMode="auto">
          <a:xfrm>
            <a:off x="5490059" y="38324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1" name="Oval 1570"/>
          <p:cNvSpPr/>
          <p:nvPr/>
        </p:nvSpPr>
        <p:spPr bwMode="auto">
          <a:xfrm>
            <a:off x="5263094" y="55718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2" name="Oval 1571"/>
          <p:cNvSpPr/>
          <p:nvPr/>
        </p:nvSpPr>
        <p:spPr bwMode="auto">
          <a:xfrm>
            <a:off x="6718581" y="497742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3" name="Oval 1572"/>
          <p:cNvSpPr/>
          <p:nvPr/>
        </p:nvSpPr>
        <p:spPr bwMode="auto">
          <a:xfrm>
            <a:off x="6129845" y="23671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4" name="Oval 1573"/>
          <p:cNvSpPr/>
          <p:nvPr/>
        </p:nvSpPr>
        <p:spPr bwMode="auto">
          <a:xfrm>
            <a:off x="8636910" y="49353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5" name="Rounded Rectangle 1574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/>
        </p:nvSpPr>
        <p:spPr bwMode="auto">
          <a:xfrm>
            <a:off x="7309199" y="199125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7" name="Oval 1576"/>
          <p:cNvSpPr/>
          <p:nvPr/>
        </p:nvSpPr>
        <p:spPr bwMode="auto">
          <a:xfrm>
            <a:off x="7052003" y="4723198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8" name="Oval 1577"/>
          <p:cNvSpPr/>
          <p:nvPr/>
        </p:nvSpPr>
        <p:spPr>
          <a:xfrm>
            <a:off x="6407585" y="4046056"/>
            <a:ext cx="1463040" cy="1463040"/>
          </a:xfrm>
          <a:prstGeom prst="ellipse">
            <a:avLst/>
          </a:prstGeom>
          <a:noFill/>
          <a:ln w="19050"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/>
        </p:nvSpPr>
        <p:spPr bwMode="auto">
          <a:xfrm>
            <a:off x="5179270" y="27680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22098" y="4439632"/>
            <a:ext cx="691702" cy="523220"/>
            <a:chOff x="910781" y="4599132"/>
            <a:chExt cx="691702" cy="523220"/>
          </a:xfrm>
        </p:grpSpPr>
        <p:sp>
          <p:nvSpPr>
            <p:cNvPr id="2" name="Rounded Rectangle 1"/>
            <p:cNvSpPr/>
            <p:nvPr/>
          </p:nvSpPr>
          <p:spPr>
            <a:xfrm>
              <a:off x="968375" y="4787206"/>
              <a:ext cx="415925" cy="335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Rectangle 1579"/>
            <p:cNvSpPr/>
            <p:nvPr/>
          </p:nvSpPr>
          <p:spPr>
            <a:xfrm>
              <a:off x="910781" y="4599132"/>
              <a:ext cx="6917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</p:grpSp>
      <p:sp>
        <p:nvSpPr>
          <p:cNvPr id="1583" name="Oval 1582"/>
          <p:cNvSpPr/>
          <p:nvPr/>
        </p:nvSpPr>
        <p:spPr bwMode="auto">
          <a:xfrm>
            <a:off x="7081882" y="328972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4" name="Oval 1583"/>
          <p:cNvSpPr/>
          <p:nvPr/>
        </p:nvSpPr>
        <p:spPr bwMode="auto">
          <a:xfrm>
            <a:off x="6508407" y="63278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81" name="Straight Arrow Connector 1580"/>
          <p:cNvCxnSpPr/>
          <p:nvPr/>
        </p:nvCxnSpPr>
        <p:spPr bwMode="auto">
          <a:xfrm>
            <a:off x="1150442" y="6540687"/>
            <a:ext cx="16769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582" name="Straight Arrow Connector 1581"/>
          <p:cNvCxnSpPr/>
          <p:nvPr/>
        </p:nvCxnSpPr>
        <p:spPr bwMode="auto">
          <a:xfrm>
            <a:off x="1150442" y="5727140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86" name="Trapezoid 1585"/>
          <p:cNvSpPr/>
          <p:nvPr/>
        </p:nvSpPr>
        <p:spPr bwMode="auto">
          <a:xfrm rot="5400000">
            <a:off x="2574515" y="5845735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87" name="TextBox 1586"/>
          <p:cNvSpPr txBox="1"/>
          <p:nvPr/>
        </p:nvSpPr>
        <p:spPr>
          <a:xfrm>
            <a:off x="2750721" y="5867328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88" name="Straight Arrow Connector 1587"/>
          <p:cNvCxnSpPr/>
          <p:nvPr/>
        </p:nvCxnSpPr>
        <p:spPr bwMode="auto">
          <a:xfrm>
            <a:off x="3344098" y="6130347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89" name="Oval 1588"/>
          <p:cNvSpPr/>
          <p:nvPr/>
        </p:nvSpPr>
        <p:spPr bwMode="auto">
          <a:xfrm>
            <a:off x="1020317" y="6472257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0" name="Rectangle 1589"/>
          <p:cNvSpPr/>
          <p:nvPr/>
        </p:nvSpPr>
        <p:spPr>
          <a:xfrm>
            <a:off x="562542" y="6186974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591" name="Rectangle 1590"/>
          <p:cNvSpPr/>
          <p:nvPr/>
        </p:nvSpPr>
        <p:spPr>
          <a:xfrm>
            <a:off x="704551" y="5400343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dirty="0"/>
          </a:p>
        </p:txBody>
      </p:sp>
      <p:sp>
        <p:nvSpPr>
          <p:cNvPr id="1592" name="Content Placeholder 1"/>
          <p:cNvSpPr txBox="1">
            <a:spLocks/>
          </p:cNvSpPr>
          <p:nvPr/>
        </p:nvSpPr>
        <p:spPr>
          <a:xfrm>
            <a:off x="130728" y="1808813"/>
            <a:ext cx="4893474" cy="1454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Rec</a:t>
            </a:r>
            <a:r>
              <a:rPr lang="en-US" sz="2800" dirty="0" smtClean="0">
                <a:cs typeface="Times New Roman" charset="0"/>
              </a:rPr>
              <a:t> needs to recover from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regardless of which </a:t>
            </a:r>
            <a:r>
              <a:rPr lang="en-US" sz="2800" i="1" dirty="0" smtClean="0">
                <a:latin typeface="Times New Roman"/>
                <a:cs typeface="Times New Roman"/>
              </a:rPr>
              <a:t>W </a:t>
            </a:r>
            <a:r>
              <a:rPr lang="en-US" sz="2800" dirty="0">
                <a:cs typeface="Times New Roman" charset="0"/>
              </a:rPr>
              <a:t/>
            </a:r>
            <a:br>
              <a:rPr lang="en-US" sz="2800" dirty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the original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came from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593" name="Rectangle 1592"/>
          <p:cNvSpPr/>
          <p:nvPr/>
        </p:nvSpPr>
        <p:spPr>
          <a:xfrm>
            <a:off x="3935872" y="6019276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1594" name="Oval 1593"/>
          <p:cNvSpPr/>
          <p:nvPr/>
        </p:nvSpPr>
        <p:spPr bwMode="auto">
          <a:xfrm>
            <a:off x="3972684" y="6074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8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59" name="Oval 58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Oval 1526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Oval 1529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Oval 1531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Oval 1532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Oval 1534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Oval 1543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5" name="Oval 1564"/>
          <p:cNvSpPr/>
          <p:nvPr/>
        </p:nvSpPr>
        <p:spPr bwMode="auto">
          <a:xfrm>
            <a:off x="7579559" y="64387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6" name="Oval 1565"/>
          <p:cNvSpPr/>
          <p:nvPr/>
        </p:nvSpPr>
        <p:spPr bwMode="auto">
          <a:xfrm>
            <a:off x="6153244" y="461711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7" name="Oval 1566"/>
          <p:cNvSpPr/>
          <p:nvPr/>
        </p:nvSpPr>
        <p:spPr bwMode="auto">
          <a:xfrm>
            <a:off x="8434041" y="591849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8" name="Oval 1567"/>
          <p:cNvSpPr/>
          <p:nvPr/>
        </p:nvSpPr>
        <p:spPr bwMode="auto">
          <a:xfrm>
            <a:off x="7775967" y="270404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9" name="Oval 1568"/>
          <p:cNvSpPr/>
          <p:nvPr/>
        </p:nvSpPr>
        <p:spPr bwMode="auto">
          <a:xfrm>
            <a:off x="8137546" y="3524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0" name="Oval 1569"/>
          <p:cNvSpPr/>
          <p:nvPr/>
        </p:nvSpPr>
        <p:spPr bwMode="auto">
          <a:xfrm>
            <a:off x="5490059" y="38324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1" name="Oval 1570"/>
          <p:cNvSpPr/>
          <p:nvPr/>
        </p:nvSpPr>
        <p:spPr bwMode="auto">
          <a:xfrm>
            <a:off x="5263094" y="55718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2" name="Oval 1571"/>
          <p:cNvSpPr/>
          <p:nvPr/>
        </p:nvSpPr>
        <p:spPr bwMode="auto">
          <a:xfrm>
            <a:off x="6718581" y="497742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3" name="Oval 1572"/>
          <p:cNvSpPr/>
          <p:nvPr/>
        </p:nvSpPr>
        <p:spPr bwMode="auto">
          <a:xfrm>
            <a:off x="6129845" y="23671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4" name="Oval 1573"/>
          <p:cNvSpPr/>
          <p:nvPr/>
        </p:nvSpPr>
        <p:spPr bwMode="auto">
          <a:xfrm>
            <a:off x="8636910" y="49353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5" name="Rounded Rectangle 1574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/>
        </p:nvSpPr>
        <p:spPr bwMode="auto">
          <a:xfrm>
            <a:off x="7309199" y="199125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7" name="Oval 1576"/>
          <p:cNvSpPr/>
          <p:nvPr/>
        </p:nvSpPr>
        <p:spPr bwMode="auto">
          <a:xfrm>
            <a:off x="7052003" y="4723198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8" name="Oval 1577"/>
          <p:cNvSpPr/>
          <p:nvPr/>
        </p:nvSpPr>
        <p:spPr>
          <a:xfrm>
            <a:off x="6407585" y="4046056"/>
            <a:ext cx="1463040" cy="1463040"/>
          </a:xfrm>
          <a:prstGeom prst="ellipse">
            <a:avLst/>
          </a:prstGeom>
          <a:noFill/>
          <a:ln w="19050"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/>
        </p:nvSpPr>
        <p:spPr bwMode="auto">
          <a:xfrm>
            <a:off x="5179270" y="27680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22098" y="4439632"/>
            <a:ext cx="691702" cy="523220"/>
            <a:chOff x="910781" y="4599132"/>
            <a:chExt cx="691702" cy="523220"/>
          </a:xfrm>
        </p:grpSpPr>
        <p:sp>
          <p:nvSpPr>
            <p:cNvPr id="2" name="Rounded Rectangle 1"/>
            <p:cNvSpPr/>
            <p:nvPr/>
          </p:nvSpPr>
          <p:spPr>
            <a:xfrm>
              <a:off x="968375" y="4787206"/>
              <a:ext cx="415925" cy="335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Rectangle 1579"/>
            <p:cNvSpPr/>
            <p:nvPr/>
          </p:nvSpPr>
          <p:spPr>
            <a:xfrm>
              <a:off x="910781" y="4599132"/>
              <a:ext cx="6917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</p:grpSp>
      <p:sp>
        <p:nvSpPr>
          <p:cNvPr id="1583" name="Oval 1582"/>
          <p:cNvSpPr/>
          <p:nvPr/>
        </p:nvSpPr>
        <p:spPr bwMode="auto">
          <a:xfrm>
            <a:off x="7081882" y="328972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4" name="Oval 1583"/>
          <p:cNvSpPr/>
          <p:nvPr/>
        </p:nvSpPr>
        <p:spPr bwMode="auto">
          <a:xfrm>
            <a:off x="6508407" y="63278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5" name="Content Placeholder 1"/>
          <p:cNvSpPr txBox="1">
            <a:spLocks/>
          </p:cNvSpPr>
          <p:nvPr/>
        </p:nvSpPr>
        <p:spPr>
          <a:xfrm>
            <a:off x="130728" y="1808813"/>
            <a:ext cx="4893474" cy="1454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Rec</a:t>
            </a:r>
            <a:r>
              <a:rPr lang="en-US" sz="2800" dirty="0" smtClean="0">
                <a:cs typeface="Times New Roman" charset="0"/>
              </a:rPr>
              <a:t> needs to recover from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regardless of which </a:t>
            </a:r>
            <a:r>
              <a:rPr lang="en-US" sz="2800" i="1" dirty="0" smtClean="0">
                <a:latin typeface="Times New Roman"/>
                <a:cs typeface="Times New Roman"/>
              </a:rPr>
              <a:t>W </a:t>
            </a:r>
            <a:r>
              <a:rPr lang="en-US" sz="2800" dirty="0">
                <a:cs typeface="Times New Roman" charset="0"/>
              </a:rPr>
              <a:t/>
            </a:r>
            <a:br>
              <a:rPr lang="en-US" sz="2800" dirty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the original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came from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592" name="Rectangle 1591"/>
          <p:cNvSpPr/>
          <p:nvPr/>
        </p:nvSpPr>
        <p:spPr>
          <a:xfrm>
            <a:off x="2369251" y="3042865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/>
              </a:rPr>
              <a:t></a:t>
            </a:r>
            <a:endParaRPr lang="en-US" sz="2800" dirty="0"/>
          </a:p>
        </p:txBody>
      </p:sp>
      <p:sp>
        <p:nvSpPr>
          <p:cNvPr id="1593" name="Content Placeholder 1"/>
          <p:cNvSpPr txBox="1">
            <a:spLocks/>
          </p:cNvSpPr>
          <p:nvPr/>
        </p:nvSpPr>
        <p:spPr>
          <a:xfrm>
            <a:off x="-207453" y="3441616"/>
            <a:ext cx="5744169" cy="96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has a lot of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information about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594" name="Content Placeholder 1"/>
          <p:cNvSpPr txBox="1">
            <a:spLocks/>
          </p:cNvSpPr>
          <p:nvPr/>
        </p:nvSpPr>
        <p:spPr>
          <a:xfrm>
            <a:off x="-295796" y="4527902"/>
            <a:ext cx="5744169" cy="96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combined with Eve’s </a:t>
            </a:r>
            <a:r>
              <a:rPr lang="en-US" sz="2800" i="1" dirty="0" smtClean="0">
                <a:latin typeface="Times New Roman"/>
                <a:cs typeface="Times New Roman"/>
              </a:rPr>
              <a:t>z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i="1" dirty="0" smtClean="0">
                <a:latin typeface="Times New Roman"/>
                <a:cs typeface="Times New Roman"/>
              </a:rPr>
              <a:t>Gw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it’s too much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(because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is generated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without knowledge of 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Times New Roman" charset="0"/>
              </a:rPr>
              <a:t>)</a:t>
            </a:r>
            <a:endParaRPr lang="en-US" sz="2800" i="1" dirty="0" smtClean="0">
              <a:latin typeface="Times New Roman"/>
              <a:cs typeface="Times New Roman"/>
            </a:endParaRPr>
          </a:p>
        </p:txBody>
      </p:sp>
      <p:sp>
        <p:nvSpPr>
          <p:cNvPr id="1595" name="Rectangle 1594"/>
          <p:cNvSpPr/>
          <p:nvPr/>
        </p:nvSpPr>
        <p:spPr>
          <a:xfrm>
            <a:off x="2363143" y="4189768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/>
              </a:rPr>
              <a:t>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40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" grpId="0"/>
      <p:bldP spid="159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sp>
        <p:nvSpPr>
          <p:cNvPr id="1575" name="Rounded Rectangle 1574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Content Placeholder 1"/>
          <p:cNvSpPr txBox="1">
            <a:spLocks/>
          </p:cNvSpPr>
          <p:nvPr/>
        </p:nvSpPr>
        <p:spPr>
          <a:xfrm>
            <a:off x="130728" y="1808813"/>
            <a:ext cx="4893474" cy="1454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Rec</a:t>
            </a:r>
            <a:r>
              <a:rPr lang="en-US" sz="2800" dirty="0" smtClean="0">
                <a:cs typeface="Times New Roman" charset="0"/>
              </a:rPr>
              <a:t> needs to recover from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regardless of which </a:t>
            </a:r>
            <a:r>
              <a:rPr lang="en-US" sz="2800" i="1" dirty="0" smtClean="0">
                <a:latin typeface="Times New Roman"/>
                <a:cs typeface="Times New Roman"/>
              </a:rPr>
              <a:t>W </a:t>
            </a:r>
            <a:r>
              <a:rPr lang="en-US" sz="2800" dirty="0">
                <a:cs typeface="Times New Roman" charset="0"/>
              </a:rPr>
              <a:t/>
            </a:r>
            <a:br>
              <a:rPr lang="en-US" sz="2800" dirty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the original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came from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592" name="Rectangle 1591"/>
          <p:cNvSpPr/>
          <p:nvPr/>
        </p:nvSpPr>
        <p:spPr>
          <a:xfrm>
            <a:off x="2369251" y="3042865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/>
              </a:rPr>
              <a:t></a:t>
            </a:r>
            <a:endParaRPr lang="en-US" sz="2800" dirty="0"/>
          </a:p>
        </p:txBody>
      </p:sp>
      <p:sp>
        <p:nvSpPr>
          <p:cNvPr id="1593" name="Content Placeholder 1"/>
          <p:cNvSpPr txBox="1">
            <a:spLocks/>
          </p:cNvSpPr>
          <p:nvPr/>
        </p:nvSpPr>
        <p:spPr>
          <a:xfrm>
            <a:off x="-207453" y="3441616"/>
            <a:ext cx="5744169" cy="96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has a lot of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information about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594" name="Content Placeholder 1"/>
          <p:cNvSpPr txBox="1">
            <a:spLocks/>
          </p:cNvSpPr>
          <p:nvPr/>
        </p:nvSpPr>
        <p:spPr>
          <a:xfrm>
            <a:off x="-295796" y="4527902"/>
            <a:ext cx="5744169" cy="96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combined with Eve’s </a:t>
            </a:r>
            <a:r>
              <a:rPr lang="en-US" sz="2800" i="1" dirty="0" smtClean="0">
                <a:latin typeface="Times New Roman"/>
                <a:cs typeface="Times New Roman"/>
              </a:rPr>
              <a:t>z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i="1" dirty="0" smtClean="0">
                <a:latin typeface="Times New Roman"/>
                <a:cs typeface="Times New Roman"/>
              </a:rPr>
              <a:t>Gw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it’s too much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(because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is generated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without knowledge of 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Times New Roman" charset="0"/>
              </a:rPr>
              <a:t>)</a:t>
            </a:r>
            <a:endParaRPr lang="en-US" sz="2800" i="1" dirty="0" smtClean="0">
              <a:latin typeface="Times New Roman"/>
              <a:cs typeface="Times New Roman"/>
            </a:endParaRPr>
          </a:p>
        </p:txBody>
      </p:sp>
      <p:sp>
        <p:nvSpPr>
          <p:cNvPr id="1595" name="Rectangle 1594"/>
          <p:cNvSpPr/>
          <p:nvPr/>
        </p:nvSpPr>
        <p:spPr>
          <a:xfrm>
            <a:off x="2363143" y="4189768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/>
              </a:rPr>
              <a:t></a:t>
            </a:r>
            <a:endParaRPr lang="en-US" sz="2800" dirty="0"/>
          </a:p>
        </p:txBody>
      </p:sp>
      <p:sp>
        <p:nvSpPr>
          <p:cNvPr id="1581" name="Content Placeholder 1"/>
          <p:cNvSpPr txBox="1">
            <a:spLocks/>
          </p:cNvSpPr>
          <p:nvPr/>
        </p:nvSpPr>
        <p:spPr>
          <a:xfrm>
            <a:off x="4989899" y="2446015"/>
            <a:ext cx="4249686" cy="1454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u="sng" dirty="0" smtClean="0">
                <a:cs typeface="Times New Roman" charset="0"/>
              </a:rPr>
              <a:t>Theorem</a:t>
            </a:r>
            <a:r>
              <a:rPr lang="en-US" sz="2800" dirty="0" smtClean="0">
                <a:cs typeface="Times New Roman" charset="0"/>
              </a:rPr>
              <a:t>: </a:t>
            </a:r>
            <a:r>
              <a:rPr lang="en-US" sz="2800" dirty="0">
                <a:sym typeface="Symbol"/>
              </a:rPr>
              <a:t></a:t>
            </a:r>
            <a:r>
              <a:rPr lang="en-US" sz="2800" dirty="0"/>
              <a:t> </a:t>
            </a:r>
            <a:r>
              <a:rPr lang="en-US" sz="2800" dirty="0" smtClean="0">
                <a:cs typeface="Times New Roman" charset="0"/>
              </a:rPr>
              <a:t>a family </a:t>
            </a:r>
            <a:r>
              <a:rPr lang="en-US" sz="2800" dirty="0" smtClean="0">
                <a:latin typeface="Times New Roman"/>
                <a:cs typeface="Times New Roman"/>
              </a:rPr>
              <a:t>{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}</a:t>
            </a:r>
            <a:r>
              <a:rPr lang="en-US" sz="2800" dirty="0" smtClean="0">
                <a:cs typeface="Times New Roman" charset="0"/>
              </a:rPr>
              <a:t> with </a:t>
            </a:r>
            <a:r>
              <a:rPr lang="en-US" sz="2800" dirty="0" err="1" smtClean="0">
                <a:cs typeface="Times New Roman" charset="0"/>
              </a:rPr>
              <a:t>superlog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sym typeface="Symbol"/>
              </a:rPr>
              <a:t>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r>
              <a:rPr lang="en-US" sz="2800" i="1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cs typeface="Times New Roman" charset="0"/>
              </a:rPr>
              <a:t>s.t.</a:t>
            </a:r>
            <a:r>
              <a:rPr lang="en-US" sz="2800" dirty="0" smtClean="0">
                <a:cs typeface="Times New Roman" charset="0"/>
              </a:rPr>
              <a:t> any </a:t>
            </a:r>
            <a:r>
              <a:rPr lang="en-US" sz="2800" i="1" dirty="0" smtClean="0">
                <a:latin typeface="Times New Roman"/>
                <a:cs typeface="Times New Roman"/>
              </a:rPr>
              <a:t>Sketch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Rec</a:t>
            </a:r>
            <a:r>
              <a:rPr lang="en-US" sz="2800" dirty="0" smtClean="0">
                <a:cs typeface="Times New Roman" charset="0"/>
              </a:rPr>
              <a:t> that corrects 4 Hamming errors with prob. </a:t>
            </a:r>
            <a:r>
              <a:rPr lang="en-US" sz="2800" dirty="0" smtClean="0">
                <a:sym typeface="Symbol"/>
              </a:rPr>
              <a:t>&gt;</a:t>
            </a:r>
            <a:r>
              <a:rPr lang="en-US" sz="2800" dirty="0" smtClean="0"/>
              <a:t> 1/4 </a:t>
            </a:r>
            <a:br>
              <a:rPr lang="en-US" sz="2800" dirty="0" smtClean="0"/>
            </a:br>
            <a:r>
              <a:rPr lang="en-US" sz="2800" dirty="0" smtClean="0"/>
              <a:t>will have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 | p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ym typeface="Symbol"/>
              </a:rPr>
              <a:t>&lt;</a:t>
            </a:r>
            <a:r>
              <a:rPr lang="en-US" sz="2800" dirty="0" smtClean="0"/>
              <a:t> 2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1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sp>
        <p:nvSpPr>
          <p:cNvPr id="1592" name="Content Placeholder 1"/>
          <p:cNvSpPr txBox="1">
            <a:spLocks/>
          </p:cNvSpPr>
          <p:nvPr/>
        </p:nvSpPr>
        <p:spPr>
          <a:xfrm>
            <a:off x="-228610" y="1664874"/>
            <a:ext cx="5402297" cy="68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But we don’t have to recover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!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014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59639" y="72739"/>
            <a:ext cx="9887312" cy="861257"/>
          </a:xfrm>
        </p:spPr>
        <p:txBody>
          <a:bodyPr>
            <a:noAutofit/>
          </a:bodyPr>
          <a:lstStyle/>
          <a:p>
            <a:r>
              <a:rPr lang="en-US" sz="3200" dirty="0" smtClean="0"/>
              <a:t>Yao 1982: </a:t>
            </a:r>
            <a:r>
              <a:rPr lang="en-US" sz="2800" dirty="0" smtClean="0"/>
              <a:t>“Theory and Applications of Trapdoor Functions”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12932" y="2924180"/>
            <a:ext cx="3854624" cy="7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lang="en-US" sz="2800" kern="0" dirty="0">
                <a:solidFill>
                  <a:srgbClr val="0000FF"/>
                </a:solidFill>
              </a:rPr>
              <a:t>noiseless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but bounded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17337" y="1725057"/>
            <a:ext cx="20392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Securely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conveys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 = </a:t>
            </a:r>
            <a:r>
              <a:rPr lang="en-US" sz="36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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(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x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i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08" y="641104"/>
            <a:ext cx="68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PK</a:t>
            </a:r>
            <a:r>
              <a:rPr lang="en-US" sz="2800" dirty="0">
                <a:solidFill>
                  <a:prstClr val="black"/>
                </a:solidFill>
                <a:cs typeface="Arial Narrow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26111" y="576794"/>
            <a:ext cx="64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SK</a:t>
            </a:r>
            <a:r>
              <a:rPr lang="en-US" sz="2800" dirty="0" smtClean="0">
                <a:solidFill>
                  <a:prstClr val="black"/>
                </a:solidFill>
                <a:cs typeface="Arial Narrow"/>
              </a:rPr>
              <a:t> </a:t>
            </a:r>
            <a:endParaRPr 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541237" y="828465"/>
            <a:ext cx="240642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</a:t>
            </a:r>
            <a:r>
              <a:rPr lang="en-US" sz="2800" i="1" kern="0" baseline="30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x</a:t>
            </a:r>
            <a:r>
              <a:rPr lang="en-US" sz="2800" kern="0" baseline="-25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), 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</a:t>
            </a:r>
            <a:r>
              <a:rPr lang="en-US" sz="2800" i="1" kern="0" baseline="30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x</a:t>
            </a:r>
            <a:r>
              <a:rPr lang="en-US" sz="2800" kern="0" baseline="-25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), …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564954" y="3664049"/>
            <a:ext cx="8204317" cy="314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“this </a:t>
            </a:r>
            <a:r>
              <a:rPr lang="en-US" sz="2800" dirty="0"/>
              <a:t>situation has an exact </a:t>
            </a:r>
            <a:r>
              <a:rPr lang="en-US" sz="2800" dirty="0" smtClean="0"/>
              <a:t>analogue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 smtClean="0"/>
              <a:t>in </a:t>
            </a:r>
            <a:r>
              <a:rPr lang="en-US" sz="2800" dirty="0"/>
              <a:t>the classical information theory,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known </a:t>
            </a:r>
            <a:r>
              <a:rPr lang="en-US" sz="2800" dirty="0"/>
              <a:t>as the </a:t>
            </a:r>
            <a:r>
              <a:rPr lang="en-US" sz="2800" dirty="0" err="1"/>
              <a:t>Wyner</a:t>
            </a:r>
            <a:r>
              <a:rPr lang="en-US" sz="2800" dirty="0"/>
              <a:t> wiretap channel [25].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Wyner</a:t>
            </a:r>
            <a:r>
              <a:rPr lang="en-US" sz="2800" dirty="0" smtClean="0"/>
              <a:t> </a:t>
            </a:r>
            <a:r>
              <a:rPr lang="en-US" sz="2800" dirty="0"/>
              <a:t>showed that even when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the noise</a:t>
            </a:r>
            <a:r>
              <a:rPr lang="en-US" sz="2800" dirty="0"/>
              <a:t> </a:t>
            </a:r>
            <a:r>
              <a:rPr lang="en-US" sz="2800" dirty="0" smtClean="0"/>
              <a:t>in [Eve’s]</a:t>
            </a:r>
            <a:r>
              <a:rPr lang="en-US" sz="2800" i="1" dirty="0" smtClean="0"/>
              <a:t> </a:t>
            </a:r>
            <a:r>
              <a:rPr lang="en-US" sz="2800" dirty="0"/>
              <a:t>channel is small,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[Alice] can magnify the noise </a:t>
            </a:r>
            <a:br>
              <a:rPr lang="en-US" sz="2800" dirty="0" smtClean="0"/>
            </a:br>
            <a:r>
              <a:rPr lang="en-US" sz="2800" dirty="0" smtClean="0"/>
              <a:t>  			by properly encoding [her] messages.”</a:t>
            </a:r>
            <a:endParaRPr lang="en-US" sz="2800" dirty="0"/>
          </a:p>
          <a:p>
            <a:pPr>
              <a:tabLst>
                <a:tab pos="1035050" algn="l"/>
              </a:tabLst>
            </a:pPr>
            <a:endParaRPr lang="en-US" sz="2800" dirty="0" smtClean="0">
              <a:cs typeface="Arial Narrow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20854365">
            <a:off x="4516028" y="1625155"/>
            <a:ext cx="4975774" cy="875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Perfect knowledge of </a:t>
            </a:r>
            <a:r>
              <a:rPr lang="en-US" sz="2800" i="1" dirty="0" smtClean="0">
                <a:latin typeface="Times New Roman"/>
                <a:cs typeface="Times New Roman"/>
                <a:sym typeface="Symbol"/>
              </a:rPr>
              <a:t>f</a:t>
            </a:r>
            <a:r>
              <a:rPr lang="en-US" sz="2800" i="1" baseline="30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800" i="1" dirty="0">
                <a:latin typeface="Times New Roman"/>
                <a:cs typeface="Times New Roman"/>
                <a:sym typeface="Symbol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  <a:sym typeface="Symbol"/>
              </a:rPr>
              <a:t>i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),</a:t>
            </a:r>
            <a:br>
              <a:rPr lang="en-US" sz="2800" dirty="0" smtClean="0">
                <a:latin typeface="Times New Roman"/>
                <a:cs typeface="Times New Roman"/>
                <a:sym typeface="Symbol"/>
              </a:rPr>
            </a:br>
            <a:r>
              <a:rPr lang="en-US" sz="2800" kern="0" dirty="0" smtClean="0">
                <a:solidFill>
                  <a:sysClr val="windowText" lastClr="000000"/>
                </a:solidFill>
              </a:rPr>
              <a:t>but “noisy” knowledge of </a:t>
            </a:r>
            <a:r>
              <a:rPr lang="en-US" sz="2800" i="1" dirty="0">
                <a:latin typeface="Times New Roman"/>
                <a:cs typeface="Times New Roman"/>
                <a:sym typeface="Symbol"/>
              </a:rPr>
              <a:t>P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800" i="1" dirty="0">
                <a:latin typeface="Times New Roman"/>
                <a:cs typeface="Times New Roman"/>
                <a:sym typeface="Symbol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  <a:sym typeface="Symbol"/>
              </a:rPr>
              <a:t>i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825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sp>
        <p:nvSpPr>
          <p:cNvPr id="1581" name="Rectangle 1580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85" name="Group 1584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1586" name="Trapezoid 15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587" name="TextBox 15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588" name="Straight Arrow Connector 1587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589" name="Straight Arrow Connector 1588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1590" name="Group 1589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1591" name="Trapezoid 15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593" name="TextBox 1592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594" name="Straight Arrow Connector 1593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95" name="TextBox 1594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96" name="TextBox 1595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97" name="TextBox 1596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598" name="Group 1597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1599" name="Trapezoid 1598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600" name="TextBox 1599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601" name="Elbow Connector 1600"/>
          <p:cNvCxnSpPr>
            <a:endCxn id="1599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2" name="Elbow Connector 1601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03" name="Group 1602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1604" name="Trapezoid 1603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605" name="TextBox 1604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606" name="Elbow Connector 1605"/>
          <p:cNvCxnSpPr>
            <a:endCxn id="1604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7" name="Straight Arrow Connector 1606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608" name="Oval 1607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9" name="Rectangle 1608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610" name="Oval 1609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11" name="Straight Arrow Connector 1610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612" name="Straight Arrow Connector 1611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613" name="Rectangle 1612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1614" name="Rectangle 1613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TextBox 1614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618" name="Elbow Connector 1617"/>
          <p:cNvCxnSpPr>
            <a:endCxn id="1620" idx="2"/>
          </p:cNvCxnSpPr>
          <p:nvPr/>
        </p:nvCxnSpPr>
        <p:spPr>
          <a:xfrm rot="10800000" flipH="1" flipV="1">
            <a:off x="1492901" y="5118137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9" name="Group 1618"/>
          <p:cNvGrpSpPr/>
          <p:nvPr/>
        </p:nvGrpSpPr>
        <p:grpSpPr>
          <a:xfrm>
            <a:off x="2048280" y="5270536"/>
            <a:ext cx="1018094" cy="734722"/>
            <a:chOff x="7008234" y="2074428"/>
            <a:chExt cx="391556" cy="749241"/>
          </a:xfrm>
        </p:grpSpPr>
        <p:sp>
          <p:nvSpPr>
            <p:cNvPr id="1620" name="Trapezoid 1619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621" name="TextBox 1620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622" name="Elbow Connector 1621"/>
          <p:cNvCxnSpPr/>
          <p:nvPr/>
        </p:nvCxnSpPr>
        <p:spPr>
          <a:xfrm rot="10800000" flipV="1">
            <a:off x="2892243" y="5496221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3" name="Trapezoid 1622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24" name="TextBox 1623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25" name="Straight Connector 1624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6" name="Straight Connector 1625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7" name="Straight Arrow Connector 1626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628" name="Rectangle 1627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1629" name="Content Placeholder 1"/>
          <p:cNvSpPr txBox="1">
            <a:spLocks/>
          </p:cNvSpPr>
          <p:nvPr/>
        </p:nvSpPr>
        <p:spPr>
          <a:xfrm>
            <a:off x="-228610" y="1664874"/>
            <a:ext cx="5402297" cy="68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But we don’t have to recover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!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485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sp>
        <p:nvSpPr>
          <p:cNvPr id="1581" name="Rectangle 1580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85" name="Group 1584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1586" name="Trapezoid 15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587" name="TextBox 15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588" name="Straight Arrow Connector 1587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589" name="Straight Arrow Connector 1588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1590" name="Group 1589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1591" name="Trapezoid 15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593" name="TextBox 1592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594" name="Straight Arrow Connector 1593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595" name="TextBox 1594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96" name="TextBox 1595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97" name="TextBox 1596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607" name="Straight Arrow Connector 1606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608" name="Oval 1607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9" name="Rectangle 1608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610" name="Oval 1609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11" name="Straight Arrow Connector 1610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612" name="Straight Arrow Connector 1611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613" name="Rectangle 1612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1614" name="Rectangle 1613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TextBox 1614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29" name="Content Placeholder 1"/>
          <p:cNvSpPr txBox="1">
            <a:spLocks/>
          </p:cNvSpPr>
          <p:nvPr/>
        </p:nvSpPr>
        <p:spPr>
          <a:xfrm>
            <a:off x="-228610" y="1664874"/>
            <a:ext cx="5402297" cy="68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But we don’t have to recover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!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1475965" y="4646695"/>
            <a:ext cx="2216913" cy="68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something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else entirely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5412964" y="5359922"/>
            <a:ext cx="2216913" cy="68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something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else entirely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59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744042" y="6652331"/>
            <a:ext cx="12540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44042" y="5838784"/>
            <a:ext cx="1254091" cy="112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0" name="Trapezoid 49"/>
          <p:cNvSpPr/>
          <p:nvPr/>
        </p:nvSpPr>
        <p:spPr bwMode="auto">
          <a:xfrm rot="5400000">
            <a:off x="1755087" y="5957380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37905" y="5970505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2548216" y="6233524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3" name="Oval 52"/>
          <p:cNvSpPr/>
          <p:nvPr/>
        </p:nvSpPr>
        <p:spPr bwMode="auto">
          <a:xfrm>
            <a:off x="613917" y="658390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6142" y="6298618"/>
            <a:ext cx="69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298151" y="5511987"/>
            <a:ext cx="4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3117535" y="5908950"/>
            <a:ext cx="331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2506793" y="6322291"/>
            <a:ext cx="319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(even just one bit)</a:t>
            </a:r>
            <a:endParaRPr lang="en-US" sz="28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63" name="Oval 62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7" name="Rounded Rectangle 1536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Content Placeholder 1"/>
          <p:cNvSpPr txBox="1">
            <a:spLocks/>
          </p:cNvSpPr>
          <p:nvPr/>
        </p:nvSpPr>
        <p:spPr>
          <a:xfrm>
            <a:off x="-26592" y="1760017"/>
            <a:ext cx="5581595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Given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, this partition is known</a:t>
            </a: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48" name="Content Placeholder 1"/>
          <p:cNvSpPr txBox="1">
            <a:spLocks/>
          </p:cNvSpPr>
          <p:nvPr/>
        </p:nvSpPr>
        <p:spPr>
          <a:xfrm>
            <a:off x="-8480" y="2335512"/>
            <a:ext cx="4852592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Nothing near the boundary can have been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 charset="0"/>
              </a:rPr>
              <a:t>(else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 charset="0"/>
              </a:rPr>
              <a:t> wouldn’t be 100% correct)</a:t>
            </a: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50" name="Rectangle 1549"/>
          <p:cNvSpPr/>
          <p:nvPr/>
        </p:nvSpPr>
        <p:spPr>
          <a:xfrm rot="20390572">
            <a:off x="5315638" y="2482985"/>
            <a:ext cx="31989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err="1" smtClean="0">
                <a:latin typeface="Times New Roman"/>
                <a:cs typeface="Times New Roman"/>
              </a:rPr>
              <a:t>s.t.</a:t>
            </a:r>
            <a:r>
              <a:rPr lang="en-US" sz="2800" dirty="0" smtClean="0">
                <a:latin typeface="Times New Roman"/>
                <a:cs typeface="Times New Roman"/>
              </a:rPr>
              <a:t> Rep(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) = 0</a:t>
            </a:r>
            <a:endParaRPr lang="en-US" sz="2800" dirty="0"/>
          </a:p>
        </p:txBody>
      </p:sp>
      <p:sp>
        <p:nvSpPr>
          <p:cNvPr id="1551" name="Rectangle 1550"/>
          <p:cNvSpPr/>
          <p:nvPr/>
        </p:nvSpPr>
        <p:spPr>
          <a:xfrm rot="20390572">
            <a:off x="5620422" y="5498594"/>
            <a:ext cx="31989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err="1" smtClean="0">
                <a:latin typeface="Times New Roman"/>
                <a:cs typeface="Times New Roman"/>
              </a:rPr>
              <a:t>s.t.</a:t>
            </a:r>
            <a:r>
              <a:rPr lang="en-US" sz="2800" dirty="0" smtClean="0">
                <a:latin typeface="Times New Roman"/>
                <a:cs typeface="Times New Roman"/>
              </a:rPr>
              <a:t> Rep(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) = 1</a:t>
            </a:r>
            <a:endParaRPr lang="en-US" sz="2800" dirty="0"/>
          </a:p>
        </p:txBody>
      </p:sp>
      <p:grpSp>
        <p:nvGrpSpPr>
          <p:cNvPr id="1554" name="Group 1553"/>
          <p:cNvGrpSpPr/>
          <p:nvPr/>
        </p:nvGrpSpPr>
        <p:grpSpPr>
          <a:xfrm>
            <a:off x="6619895" y="3277731"/>
            <a:ext cx="691702" cy="523220"/>
            <a:chOff x="692045" y="4119324"/>
            <a:chExt cx="691702" cy="523220"/>
          </a:xfrm>
        </p:grpSpPr>
        <p:sp>
          <p:nvSpPr>
            <p:cNvPr id="1555" name="Rounded Rectangle 1554"/>
            <p:cNvSpPr/>
            <p:nvPr/>
          </p:nvSpPr>
          <p:spPr>
            <a:xfrm>
              <a:off x="763751" y="4300342"/>
              <a:ext cx="415925" cy="335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Rectangle 1555"/>
            <p:cNvSpPr/>
            <p:nvPr/>
          </p:nvSpPr>
          <p:spPr>
            <a:xfrm>
              <a:off x="692045" y="4119324"/>
              <a:ext cx="6917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endParaRPr lang="en-US" sz="2800" dirty="0"/>
            </a:p>
          </p:txBody>
        </p:sp>
      </p:grpSp>
      <p:sp>
        <p:nvSpPr>
          <p:cNvPr id="1552" name="Oval 1551"/>
          <p:cNvSpPr/>
          <p:nvPr/>
        </p:nvSpPr>
        <p:spPr bwMode="auto">
          <a:xfrm>
            <a:off x="6579468" y="36474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44558" y="3736936"/>
            <a:ext cx="365629" cy="478496"/>
          </a:xfrm>
          <a:custGeom>
            <a:avLst/>
            <a:gdLst>
              <a:gd name="connsiteX0" fmla="*/ 2242 w 365629"/>
              <a:gd name="connsiteY0" fmla="*/ 50839 h 478496"/>
              <a:gd name="connsiteX1" fmla="*/ 59392 w 365629"/>
              <a:gd name="connsiteY1" fmla="*/ 12739 h 478496"/>
              <a:gd name="connsiteX2" fmla="*/ 126067 w 365629"/>
              <a:gd name="connsiteY2" fmla="*/ 39 h 478496"/>
              <a:gd name="connsiteX3" fmla="*/ 183217 w 365629"/>
              <a:gd name="connsiteY3" fmla="*/ 15914 h 478496"/>
              <a:gd name="connsiteX4" fmla="*/ 230842 w 365629"/>
              <a:gd name="connsiteY4" fmla="*/ 50839 h 478496"/>
              <a:gd name="connsiteX5" fmla="*/ 278467 w 365629"/>
              <a:gd name="connsiteY5" fmla="*/ 127039 h 478496"/>
              <a:gd name="connsiteX6" fmla="*/ 307042 w 365629"/>
              <a:gd name="connsiteY6" fmla="*/ 193714 h 478496"/>
              <a:gd name="connsiteX7" fmla="*/ 329267 w 365629"/>
              <a:gd name="connsiteY7" fmla="*/ 276264 h 478496"/>
              <a:gd name="connsiteX8" fmla="*/ 348317 w 365629"/>
              <a:gd name="connsiteY8" fmla="*/ 368339 h 478496"/>
              <a:gd name="connsiteX9" fmla="*/ 364192 w 365629"/>
              <a:gd name="connsiteY9" fmla="*/ 473114 h 478496"/>
              <a:gd name="connsiteX10" fmla="*/ 310217 w 365629"/>
              <a:gd name="connsiteY10" fmla="*/ 460414 h 478496"/>
              <a:gd name="connsiteX11" fmla="*/ 249892 w 365629"/>
              <a:gd name="connsiteY11" fmla="*/ 435014 h 478496"/>
              <a:gd name="connsiteX12" fmla="*/ 170517 w 365629"/>
              <a:gd name="connsiteY12" fmla="*/ 368339 h 478496"/>
              <a:gd name="connsiteX13" fmla="*/ 110192 w 365629"/>
              <a:gd name="connsiteY13" fmla="*/ 292139 h 478496"/>
              <a:gd name="connsiteX14" fmla="*/ 46692 w 365629"/>
              <a:gd name="connsiteY14" fmla="*/ 209589 h 478496"/>
              <a:gd name="connsiteX15" fmla="*/ 14942 w 365629"/>
              <a:gd name="connsiteY15" fmla="*/ 133389 h 478496"/>
              <a:gd name="connsiteX16" fmla="*/ 2242 w 365629"/>
              <a:gd name="connsiteY16" fmla="*/ 50839 h 4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629" h="478496">
                <a:moveTo>
                  <a:pt x="2242" y="50839"/>
                </a:moveTo>
                <a:cubicBezTo>
                  <a:pt x="9650" y="30731"/>
                  <a:pt x="38754" y="21206"/>
                  <a:pt x="59392" y="12739"/>
                </a:cubicBezTo>
                <a:cubicBezTo>
                  <a:pt x="80030" y="4272"/>
                  <a:pt x="105430" y="-490"/>
                  <a:pt x="126067" y="39"/>
                </a:cubicBezTo>
                <a:cubicBezTo>
                  <a:pt x="146704" y="568"/>
                  <a:pt x="165755" y="7447"/>
                  <a:pt x="183217" y="15914"/>
                </a:cubicBezTo>
                <a:cubicBezTo>
                  <a:pt x="200679" y="24381"/>
                  <a:pt x="214967" y="32318"/>
                  <a:pt x="230842" y="50839"/>
                </a:cubicBezTo>
                <a:cubicBezTo>
                  <a:pt x="246717" y="69360"/>
                  <a:pt x="265767" y="103227"/>
                  <a:pt x="278467" y="127039"/>
                </a:cubicBezTo>
                <a:cubicBezTo>
                  <a:pt x="291167" y="150852"/>
                  <a:pt x="298575" y="168843"/>
                  <a:pt x="307042" y="193714"/>
                </a:cubicBezTo>
                <a:cubicBezTo>
                  <a:pt x="315509" y="218585"/>
                  <a:pt x="322388" y="247160"/>
                  <a:pt x="329267" y="276264"/>
                </a:cubicBezTo>
                <a:cubicBezTo>
                  <a:pt x="336146" y="305368"/>
                  <a:pt x="342496" y="335531"/>
                  <a:pt x="348317" y="368339"/>
                </a:cubicBezTo>
                <a:cubicBezTo>
                  <a:pt x="354138" y="401147"/>
                  <a:pt x="370542" y="457768"/>
                  <a:pt x="364192" y="473114"/>
                </a:cubicBezTo>
                <a:cubicBezTo>
                  <a:pt x="357842" y="488460"/>
                  <a:pt x="329267" y="466764"/>
                  <a:pt x="310217" y="460414"/>
                </a:cubicBezTo>
                <a:cubicBezTo>
                  <a:pt x="291167" y="454064"/>
                  <a:pt x="273175" y="450360"/>
                  <a:pt x="249892" y="435014"/>
                </a:cubicBezTo>
                <a:cubicBezTo>
                  <a:pt x="226609" y="419668"/>
                  <a:pt x="193800" y="392152"/>
                  <a:pt x="170517" y="368339"/>
                </a:cubicBezTo>
                <a:cubicBezTo>
                  <a:pt x="147234" y="344527"/>
                  <a:pt x="130830" y="318597"/>
                  <a:pt x="110192" y="292139"/>
                </a:cubicBezTo>
                <a:cubicBezTo>
                  <a:pt x="89554" y="265681"/>
                  <a:pt x="62567" y="236047"/>
                  <a:pt x="46692" y="209589"/>
                </a:cubicBezTo>
                <a:cubicBezTo>
                  <a:pt x="30817" y="183131"/>
                  <a:pt x="22350" y="158260"/>
                  <a:pt x="14942" y="133389"/>
                </a:cubicBezTo>
                <a:cubicBezTo>
                  <a:pt x="7534" y="108518"/>
                  <a:pt x="-5166" y="70947"/>
                  <a:pt x="2242" y="508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42502" y="3726416"/>
            <a:ext cx="257179" cy="442604"/>
          </a:xfrm>
          <a:custGeom>
            <a:avLst/>
            <a:gdLst>
              <a:gd name="connsiteX0" fmla="*/ 13922 w 241486"/>
              <a:gd name="connsiteY0" fmla="*/ 382474 h 383459"/>
              <a:gd name="connsiteX1" fmla="*/ 1222 w 241486"/>
              <a:gd name="connsiteY1" fmla="*/ 312624 h 383459"/>
              <a:gd name="connsiteX2" fmla="*/ 1222 w 241486"/>
              <a:gd name="connsiteY2" fmla="*/ 264999 h 383459"/>
              <a:gd name="connsiteX3" fmla="*/ 7572 w 241486"/>
              <a:gd name="connsiteY3" fmla="*/ 220549 h 383459"/>
              <a:gd name="connsiteX4" fmla="*/ 23447 w 241486"/>
              <a:gd name="connsiteY4" fmla="*/ 179274 h 383459"/>
              <a:gd name="connsiteX5" fmla="*/ 55197 w 241486"/>
              <a:gd name="connsiteY5" fmla="*/ 141174 h 383459"/>
              <a:gd name="connsiteX6" fmla="*/ 71072 w 241486"/>
              <a:gd name="connsiteY6" fmla="*/ 125299 h 383459"/>
              <a:gd name="connsiteX7" fmla="*/ 112347 w 241486"/>
              <a:gd name="connsiteY7" fmla="*/ 80849 h 383459"/>
              <a:gd name="connsiteX8" fmla="*/ 144097 w 241486"/>
              <a:gd name="connsiteY8" fmla="*/ 68149 h 383459"/>
              <a:gd name="connsiteX9" fmla="*/ 188547 w 241486"/>
              <a:gd name="connsiteY9" fmla="*/ 33224 h 383459"/>
              <a:gd name="connsiteX10" fmla="*/ 213947 w 241486"/>
              <a:gd name="connsiteY10" fmla="*/ 10999 h 383459"/>
              <a:gd name="connsiteX11" fmla="*/ 232997 w 241486"/>
              <a:gd name="connsiteY11" fmla="*/ 7824 h 383459"/>
              <a:gd name="connsiteX12" fmla="*/ 239347 w 241486"/>
              <a:gd name="connsiteY12" fmla="*/ 4649 h 383459"/>
              <a:gd name="connsiteX13" fmla="*/ 239347 w 241486"/>
              <a:gd name="connsiteY13" fmla="*/ 77674 h 383459"/>
              <a:gd name="connsiteX14" fmla="*/ 213947 w 241486"/>
              <a:gd name="connsiteY14" fmla="*/ 118949 h 383459"/>
              <a:gd name="connsiteX15" fmla="*/ 198072 w 241486"/>
              <a:gd name="connsiteY15" fmla="*/ 185624 h 383459"/>
              <a:gd name="connsiteX16" fmla="*/ 156797 w 241486"/>
              <a:gd name="connsiteY16" fmla="*/ 239599 h 383459"/>
              <a:gd name="connsiteX17" fmla="*/ 125047 w 241486"/>
              <a:gd name="connsiteY17" fmla="*/ 293574 h 383459"/>
              <a:gd name="connsiteX18" fmla="*/ 93297 w 241486"/>
              <a:gd name="connsiteY18" fmla="*/ 312624 h 383459"/>
              <a:gd name="connsiteX19" fmla="*/ 67897 w 241486"/>
              <a:gd name="connsiteY19" fmla="*/ 341199 h 383459"/>
              <a:gd name="connsiteX20" fmla="*/ 58372 w 241486"/>
              <a:gd name="connsiteY20" fmla="*/ 353899 h 383459"/>
              <a:gd name="connsiteX21" fmla="*/ 13922 w 241486"/>
              <a:gd name="connsiteY21" fmla="*/ 382474 h 38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1486" h="383459">
                <a:moveTo>
                  <a:pt x="13922" y="382474"/>
                </a:moveTo>
                <a:cubicBezTo>
                  <a:pt x="4397" y="375595"/>
                  <a:pt x="3339" y="332203"/>
                  <a:pt x="1222" y="312624"/>
                </a:cubicBezTo>
                <a:cubicBezTo>
                  <a:pt x="-895" y="293045"/>
                  <a:pt x="164" y="280345"/>
                  <a:pt x="1222" y="264999"/>
                </a:cubicBezTo>
                <a:cubicBezTo>
                  <a:pt x="2280" y="249653"/>
                  <a:pt x="3868" y="234836"/>
                  <a:pt x="7572" y="220549"/>
                </a:cubicBezTo>
                <a:cubicBezTo>
                  <a:pt x="11276" y="206262"/>
                  <a:pt x="15510" y="192503"/>
                  <a:pt x="23447" y="179274"/>
                </a:cubicBezTo>
                <a:cubicBezTo>
                  <a:pt x="31384" y="166045"/>
                  <a:pt x="47260" y="150170"/>
                  <a:pt x="55197" y="141174"/>
                </a:cubicBezTo>
                <a:cubicBezTo>
                  <a:pt x="63135" y="132178"/>
                  <a:pt x="61547" y="135353"/>
                  <a:pt x="71072" y="125299"/>
                </a:cubicBezTo>
                <a:cubicBezTo>
                  <a:pt x="80597" y="115245"/>
                  <a:pt x="100176" y="90374"/>
                  <a:pt x="112347" y="80849"/>
                </a:cubicBezTo>
                <a:cubicBezTo>
                  <a:pt x="124518" y="71324"/>
                  <a:pt x="131397" y="76086"/>
                  <a:pt x="144097" y="68149"/>
                </a:cubicBezTo>
                <a:cubicBezTo>
                  <a:pt x="156797" y="60212"/>
                  <a:pt x="176905" y="42749"/>
                  <a:pt x="188547" y="33224"/>
                </a:cubicBezTo>
                <a:cubicBezTo>
                  <a:pt x="200189" y="23699"/>
                  <a:pt x="206539" y="15232"/>
                  <a:pt x="213947" y="10999"/>
                </a:cubicBezTo>
                <a:cubicBezTo>
                  <a:pt x="221355" y="6766"/>
                  <a:pt x="228764" y="8882"/>
                  <a:pt x="232997" y="7824"/>
                </a:cubicBezTo>
                <a:cubicBezTo>
                  <a:pt x="237230" y="6766"/>
                  <a:pt x="238289" y="-6993"/>
                  <a:pt x="239347" y="4649"/>
                </a:cubicBezTo>
                <a:cubicBezTo>
                  <a:pt x="240405" y="16291"/>
                  <a:pt x="243580" y="58624"/>
                  <a:pt x="239347" y="77674"/>
                </a:cubicBezTo>
                <a:cubicBezTo>
                  <a:pt x="235114" y="96724"/>
                  <a:pt x="220826" y="100957"/>
                  <a:pt x="213947" y="118949"/>
                </a:cubicBezTo>
                <a:cubicBezTo>
                  <a:pt x="207068" y="136941"/>
                  <a:pt x="207597" y="165516"/>
                  <a:pt x="198072" y="185624"/>
                </a:cubicBezTo>
                <a:cubicBezTo>
                  <a:pt x="188547" y="205732"/>
                  <a:pt x="168968" y="221607"/>
                  <a:pt x="156797" y="239599"/>
                </a:cubicBezTo>
                <a:cubicBezTo>
                  <a:pt x="144626" y="257591"/>
                  <a:pt x="135630" y="281403"/>
                  <a:pt x="125047" y="293574"/>
                </a:cubicBezTo>
                <a:cubicBezTo>
                  <a:pt x="114464" y="305745"/>
                  <a:pt x="102822" y="304687"/>
                  <a:pt x="93297" y="312624"/>
                </a:cubicBezTo>
                <a:cubicBezTo>
                  <a:pt x="83772" y="320561"/>
                  <a:pt x="73718" y="334320"/>
                  <a:pt x="67897" y="341199"/>
                </a:cubicBezTo>
                <a:cubicBezTo>
                  <a:pt x="62076" y="348078"/>
                  <a:pt x="62605" y="349666"/>
                  <a:pt x="58372" y="353899"/>
                </a:cubicBezTo>
                <a:cubicBezTo>
                  <a:pt x="54139" y="358132"/>
                  <a:pt x="23447" y="389353"/>
                  <a:pt x="13922" y="3824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Oval 1552"/>
          <p:cNvSpPr/>
          <p:nvPr/>
        </p:nvSpPr>
        <p:spPr>
          <a:xfrm>
            <a:off x="6138892" y="3181909"/>
            <a:ext cx="1060790" cy="1060790"/>
          </a:xfrm>
          <a:prstGeom prst="ellipse">
            <a:avLst/>
          </a:prstGeom>
          <a:noFill/>
          <a:ln w="19050"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14052" y="2899833"/>
            <a:ext cx="3556000" cy="2164763"/>
          </a:xfrm>
          <a:custGeom>
            <a:avLst/>
            <a:gdLst>
              <a:gd name="connsiteX0" fmla="*/ 0 w 3556000"/>
              <a:gd name="connsiteY0" fmla="*/ 1262945 h 2164763"/>
              <a:gd name="connsiteX1" fmla="*/ 423333 w 3556000"/>
              <a:gd name="connsiteY1" fmla="*/ 1792111 h 2164763"/>
              <a:gd name="connsiteX2" fmla="*/ 754944 w 3556000"/>
              <a:gd name="connsiteY2" fmla="*/ 1354667 h 2164763"/>
              <a:gd name="connsiteX3" fmla="*/ 952500 w 3556000"/>
              <a:gd name="connsiteY3" fmla="*/ 874889 h 2164763"/>
              <a:gd name="connsiteX4" fmla="*/ 1227667 w 3556000"/>
              <a:gd name="connsiteY4" fmla="*/ 994834 h 2164763"/>
              <a:gd name="connsiteX5" fmla="*/ 1404056 w 3556000"/>
              <a:gd name="connsiteY5" fmla="*/ 1982611 h 2164763"/>
              <a:gd name="connsiteX6" fmla="*/ 1700389 w 3556000"/>
              <a:gd name="connsiteY6" fmla="*/ 2144889 h 2164763"/>
              <a:gd name="connsiteX7" fmla="*/ 2017889 w 3556000"/>
              <a:gd name="connsiteY7" fmla="*/ 1728611 h 2164763"/>
              <a:gd name="connsiteX8" fmla="*/ 1763889 w 3556000"/>
              <a:gd name="connsiteY8" fmla="*/ 1361723 h 2164763"/>
              <a:gd name="connsiteX9" fmla="*/ 1756833 w 3556000"/>
              <a:gd name="connsiteY9" fmla="*/ 1008945 h 2164763"/>
              <a:gd name="connsiteX10" fmla="*/ 2208389 w 3556000"/>
              <a:gd name="connsiteY10" fmla="*/ 691445 h 2164763"/>
              <a:gd name="connsiteX11" fmla="*/ 2624667 w 3556000"/>
              <a:gd name="connsiteY11" fmla="*/ 254000 h 2164763"/>
              <a:gd name="connsiteX12" fmla="*/ 2695222 w 3556000"/>
              <a:gd name="connsiteY12" fmla="*/ 733778 h 2164763"/>
              <a:gd name="connsiteX13" fmla="*/ 2836333 w 3556000"/>
              <a:gd name="connsiteY13" fmla="*/ 1453445 h 2164763"/>
              <a:gd name="connsiteX14" fmla="*/ 3407833 w 3556000"/>
              <a:gd name="connsiteY14" fmla="*/ 980723 h 2164763"/>
              <a:gd name="connsiteX15" fmla="*/ 3118556 w 3556000"/>
              <a:gd name="connsiteY15" fmla="*/ 515056 h 2164763"/>
              <a:gd name="connsiteX16" fmla="*/ 3556000 w 3556000"/>
              <a:gd name="connsiteY16" fmla="*/ 0 h 216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6000" h="2164763">
                <a:moveTo>
                  <a:pt x="0" y="1262945"/>
                </a:moveTo>
                <a:cubicBezTo>
                  <a:pt x="148754" y="1519884"/>
                  <a:pt x="297509" y="1776824"/>
                  <a:pt x="423333" y="1792111"/>
                </a:cubicBezTo>
                <a:cubicBezTo>
                  <a:pt x="549157" y="1807398"/>
                  <a:pt x="666749" y="1507537"/>
                  <a:pt x="754944" y="1354667"/>
                </a:cubicBezTo>
                <a:cubicBezTo>
                  <a:pt x="843139" y="1201797"/>
                  <a:pt x="873713" y="934861"/>
                  <a:pt x="952500" y="874889"/>
                </a:cubicBezTo>
                <a:cubicBezTo>
                  <a:pt x="1031287" y="814917"/>
                  <a:pt x="1152408" y="810214"/>
                  <a:pt x="1227667" y="994834"/>
                </a:cubicBezTo>
                <a:cubicBezTo>
                  <a:pt x="1302926" y="1179454"/>
                  <a:pt x="1325269" y="1790935"/>
                  <a:pt x="1404056" y="1982611"/>
                </a:cubicBezTo>
                <a:cubicBezTo>
                  <a:pt x="1482843" y="2174287"/>
                  <a:pt x="1598084" y="2187222"/>
                  <a:pt x="1700389" y="2144889"/>
                </a:cubicBezTo>
                <a:cubicBezTo>
                  <a:pt x="1802695" y="2102556"/>
                  <a:pt x="2007306" y="1859139"/>
                  <a:pt x="2017889" y="1728611"/>
                </a:cubicBezTo>
                <a:cubicBezTo>
                  <a:pt x="2028472" y="1598083"/>
                  <a:pt x="1807398" y="1481667"/>
                  <a:pt x="1763889" y="1361723"/>
                </a:cubicBezTo>
                <a:cubicBezTo>
                  <a:pt x="1720380" y="1241779"/>
                  <a:pt x="1682750" y="1120658"/>
                  <a:pt x="1756833" y="1008945"/>
                </a:cubicBezTo>
                <a:cubicBezTo>
                  <a:pt x="1830916" y="897232"/>
                  <a:pt x="2063750" y="817269"/>
                  <a:pt x="2208389" y="691445"/>
                </a:cubicBezTo>
                <a:cubicBezTo>
                  <a:pt x="2353028" y="565621"/>
                  <a:pt x="2543528" y="246945"/>
                  <a:pt x="2624667" y="254000"/>
                </a:cubicBezTo>
                <a:cubicBezTo>
                  <a:pt x="2705806" y="261055"/>
                  <a:pt x="2659944" y="533870"/>
                  <a:pt x="2695222" y="733778"/>
                </a:cubicBezTo>
                <a:cubicBezTo>
                  <a:pt x="2730500" y="933685"/>
                  <a:pt x="2717565" y="1412288"/>
                  <a:pt x="2836333" y="1453445"/>
                </a:cubicBezTo>
                <a:cubicBezTo>
                  <a:pt x="2955101" y="1494602"/>
                  <a:pt x="3360796" y="1137121"/>
                  <a:pt x="3407833" y="980723"/>
                </a:cubicBezTo>
                <a:cubicBezTo>
                  <a:pt x="3454870" y="824325"/>
                  <a:pt x="3093862" y="678510"/>
                  <a:pt x="3118556" y="515056"/>
                </a:cubicBezTo>
                <a:cubicBezTo>
                  <a:pt x="3143251" y="351602"/>
                  <a:pt x="3349625" y="175801"/>
                  <a:pt x="3556000" y="0"/>
                </a:cubicBez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537" grpId="0" animBg="1"/>
      <p:bldP spid="1547" grpId="0"/>
      <p:bldP spid="1548" grpId="0"/>
      <p:bldP spid="1550" grpId="0" animBg="1"/>
      <p:bldP spid="1551" grpId="0" animBg="1"/>
      <p:bldP spid="1552" grpId="0" animBg="1"/>
      <p:bldP spid="6" grpId="0" animBg="1"/>
      <p:bldP spid="7" grpId="0" animBg="1"/>
      <p:bldP spid="1553" grpId="0" animBg="1"/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63" name="Oval 62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7" name="Rounded Rectangle 1536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Content Placeholder 1"/>
          <p:cNvSpPr txBox="1">
            <a:spLocks/>
          </p:cNvSpPr>
          <p:nvPr/>
        </p:nvSpPr>
        <p:spPr>
          <a:xfrm>
            <a:off x="-26592" y="1760017"/>
            <a:ext cx="5581595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Given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, this partition is known</a:t>
            </a: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48" name="Content Placeholder 1"/>
          <p:cNvSpPr txBox="1">
            <a:spLocks/>
          </p:cNvSpPr>
          <p:nvPr/>
        </p:nvSpPr>
        <p:spPr>
          <a:xfrm>
            <a:off x="-8480" y="2335512"/>
            <a:ext cx="4852592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Nothing near the boundary can have been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 charset="0"/>
              </a:rPr>
              <a:t>(else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 charset="0"/>
              </a:rPr>
              <a:t> wouldn’t be 100% correct)</a:t>
            </a: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50" name="Rectangle 1549"/>
          <p:cNvSpPr/>
          <p:nvPr/>
        </p:nvSpPr>
        <p:spPr>
          <a:xfrm rot="20390572">
            <a:off x="5315638" y="2482985"/>
            <a:ext cx="31989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err="1" smtClean="0">
                <a:latin typeface="Times New Roman"/>
                <a:cs typeface="Times New Roman"/>
              </a:rPr>
              <a:t>s.t.</a:t>
            </a:r>
            <a:r>
              <a:rPr lang="en-US" sz="2800" dirty="0" smtClean="0">
                <a:latin typeface="Times New Roman"/>
                <a:cs typeface="Times New Roman"/>
              </a:rPr>
              <a:t> Rep(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) = 0</a:t>
            </a:r>
            <a:endParaRPr lang="en-US" sz="2800" dirty="0"/>
          </a:p>
        </p:txBody>
      </p:sp>
      <p:sp>
        <p:nvSpPr>
          <p:cNvPr id="1551" name="Rectangle 1550"/>
          <p:cNvSpPr/>
          <p:nvPr/>
        </p:nvSpPr>
        <p:spPr>
          <a:xfrm rot="20390572">
            <a:off x="5620422" y="5498594"/>
            <a:ext cx="31989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err="1" smtClean="0">
                <a:latin typeface="Times New Roman"/>
                <a:cs typeface="Times New Roman"/>
              </a:rPr>
              <a:t>s.t.</a:t>
            </a:r>
            <a:r>
              <a:rPr lang="en-US" sz="2800" dirty="0" smtClean="0">
                <a:latin typeface="Times New Roman"/>
                <a:cs typeface="Times New Roman"/>
              </a:rPr>
              <a:t> Rep(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) = 1</a:t>
            </a:r>
            <a:endParaRPr lang="en-US" sz="2800" dirty="0"/>
          </a:p>
        </p:txBody>
      </p:sp>
      <p:sp>
        <p:nvSpPr>
          <p:cNvPr id="5" name="Freeform 4"/>
          <p:cNvSpPr/>
          <p:nvPr/>
        </p:nvSpPr>
        <p:spPr>
          <a:xfrm>
            <a:off x="5214052" y="2899833"/>
            <a:ext cx="3556000" cy="2164763"/>
          </a:xfrm>
          <a:custGeom>
            <a:avLst/>
            <a:gdLst>
              <a:gd name="connsiteX0" fmla="*/ 0 w 3556000"/>
              <a:gd name="connsiteY0" fmla="*/ 1262945 h 2164763"/>
              <a:gd name="connsiteX1" fmla="*/ 423333 w 3556000"/>
              <a:gd name="connsiteY1" fmla="*/ 1792111 h 2164763"/>
              <a:gd name="connsiteX2" fmla="*/ 754944 w 3556000"/>
              <a:gd name="connsiteY2" fmla="*/ 1354667 h 2164763"/>
              <a:gd name="connsiteX3" fmla="*/ 952500 w 3556000"/>
              <a:gd name="connsiteY3" fmla="*/ 874889 h 2164763"/>
              <a:gd name="connsiteX4" fmla="*/ 1227667 w 3556000"/>
              <a:gd name="connsiteY4" fmla="*/ 994834 h 2164763"/>
              <a:gd name="connsiteX5" fmla="*/ 1404056 w 3556000"/>
              <a:gd name="connsiteY5" fmla="*/ 1982611 h 2164763"/>
              <a:gd name="connsiteX6" fmla="*/ 1700389 w 3556000"/>
              <a:gd name="connsiteY6" fmla="*/ 2144889 h 2164763"/>
              <a:gd name="connsiteX7" fmla="*/ 2017889 w 3556000"/>
              <a:gd name="connsiteY7" fmla="*/ 1728611 h 2164763"/>
              <a:gd name="connsiteX8" fmla="*/ 1763889 w 3556000"/>
              <a:gd name="connsiteY8" fmla="*/ 1361723 h 2164763"/>
              <a:gd name="connsiteX9" fmla="*/ 1756833 w 3556000"/>
              <a:gd name="connsiteY9" fmla="*/ 1008945 h 2164763"/>
              <a:gd name="connsiteX10" fmla="*/ 2208389 w 3556000"/>
              <a:gd name="connsiteY10" fmla="*/ 691445 h 2164763"/>
              <a:gd name="connsiteX11" fmla="*/ 2624667 w 3556000"/>
              <a:gd name="connsiteY11" fmla="*/ 254000 h 2164763"/>
              <a:gd name="connsiteX12" fmla="*/ 2695222 w 3556000"/>
              <a:gd name="connsiteY12" fmla="*/ 733778 h 2164763"/>
              <a:gd name="connsiteX13" fmla="*/ 2836333 w 3556000"/>
              <a:gd name="connsiteY13" fmla="*/ 1453445 h 2164763"/>
              <a:gd name="connsiteX14" fmla="*/ 3407833 w 3556000"/>
              <a:gd name="connsiteY14" fmla="*/ 980723 h 2164763"/>
              <a:gd name="connsiteX15" fmla="*/ 3118556 w 3556000"/>
              <a:gd name="connsiteY15" fmla="*/ 515056 h 2164763"/>
              <a:gd name="connsiteX16" fmla="*/ 3556000 w 3556000"/>
              <a:gd name="connsiteY16" fmla="*/ 0 h 216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6000" h="2164763">
                <a:moveTo>
                  <a:pt x="0" y="1262945"/>
                </a:moveTo>
                <a:cubicBezTo>
                  <a:pt x="148754" y="1519884"/>
                  <a:pt x="297509" y="1776824"/>
                  <a:pt x="423333" y="1792111"/>
                </a:cubicBezTo>
                <a:cubicBezTo>
                  <a:pt x="549157" y="1807398"/>
                  <a:pt x="666749" y="1507537"/>
                  <a:pt x="754944" y="1354667"/>
                </a:cubicBezTo>
                <a:cubicBezTo>
                  <a:pt x="843139" y="1201797"/>
                  <a:pt x="873713" y="934861"/>
                  <a:pt x="952500" y="874889"/>
                </a:cubicBezTo>
                <a:cubicBezTo>
                  <a:pt x="1031287" y="814917"/>
                  <a:pt x="1152408" y="810214"/>
                  <a:pt x="1227667" y="994834"/>
                </a:cubicBezTo>
                <a:cubicBezTo>
                  <a:pt x="1302926" y="1179454"/>
                  <a:pt x="1325269" y="1790935"/>
                  <a:pt x="1404056" y="1982611"/>
                </a:cubicBezTo>
                <a:cubicBezTo>
                  <a:pt x="1482843" y="2174287"/>
                  <a:pt x="1598084" y="2187222"/>
                  <a:pt x="1700389" y="2144889"/>
                </a:cubicBezTo>
                <a:cubicBezTo>
                  <a:pt x="1802695" y="2102556"/>
                  <a:pt x="2007306" y="1859139"/>
                  <a:pt x="2017889" y="1728611"/>
                </a:cubicBezTo>
                <a:cubicBezTo>
                  <a:pt x="2028472" y="1598083"/>
                  <a:pt x="1807398" y="1481667"/>
                  <a:pt x="1763889" y="1361723"/>
                </a:cubicBezTo>
                <a:cubicBezTo>
                  <a:pt x="1720380" y="1241779"/>
                  <a:pt x="1682750" y="1120658"/>
                  <a:pt x="1756833" y="1008945"/>
                </a:cubicBezTo>
                <a:cubicBezTo>
                  <a:pt x="1830916" y="897232"/>
                  <a:pt x="2063750" y="817269"/>
                  <a:pt x="2208389" y="691445"/>
                </a:cubicBezTo>
                <a:cubicBezTo>
                  <a:pt x="2353028" y="565621"/>
                  <a:pt x="2543528" y="246945"/>
                  <a:pt x="2624667" y="254000"/>
                </a:cubicBezTo>
                <a:cubicBezTo>
                  <a:pt x="2705806" y="261055"/>
                  <a:pt x="2659944" y="533870"/>
                  <a:pt x="2695222" y="733778"/>
                </a:cubicBezTo>
                <a:cubicBezTo>
                  <a:pt x="2730500" y="933685"/>
                  <a:pt x="2717565" y="1412288"/>
                  <a:pt x="2836333" y="1453445"/>
                </a:cubicBezTo>
                <a:cubicBezTo>
                  <a:pt x="2955101" y="1494602"/>
                  <a:pt x="3360796" y="1137121"/>
                  <a:pt x="3407833" y="980723"/>
                </a:cubicBezTo>
                <a:cubicBezTo>
                  <a:pt x="3454870" y="824325"/>
                  <a:pt x="3093862" y="678510"/>
                  <a:pt x="3118556" y="515056"/>
                </a:cubicBezTo>
                <a:cubicBezTo>
                  <a:pt x="3143251" y="351602"/>
                  <a:pt x="3349625" y="175801"/>
                  <a:pt x="3556000" y="0"/>
                </a:cubicBez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13350" y="4289425"/>
            <a:ext cx="3546475" cy="1208045"/>
          </a:xfrm>
          <a:custGeom>
            <a:avLst/>
            <a:gdLst>
              <a:gd name="connsiteX0" fmla="*/ 0 w 3546475"/>
              <a:gd name="connsiteY0" fmla="*/ 631825 h 1208045"/>
              <a:gd name="connsiteX1" fmla="*/ 168275 w 3546475"/>
              <a:gd name="connsiteY1" fmla="*/ 822325 h 1208045"/>
              <a:gd name="connsiteX2" fmla="*/ 288925 w 3546475"/>
              <a:gd name="connsiteY2" fmla="*/ 882650 h 1208045"/>
              <a:gd name="connsiteX3" fmla="*/ 327025 w 3546475"/>
              <a:gd name="connsiteY3" fmla="*/ 895350 h 1208045"/>
              <a:gd name="connsiteX4" fmla="*/ 396875 w 3546475"/>
              <a:gd name="connsiteY4" fmla="*/ 895350 h 1208045"/>
              <a:gd name="connsiteX5" fmla="*/ 571500 w 3546475"/>
              <a:gd name="connsiteY5" fmla="*/ 847725 h 1208045"/>
              <a:gd name="connsiteX6" fmla="*/ 714375 w 3546475"/>
              <a:gd name="connsiteY6" fmla="*/ 717550 h 1208045"/>
              <a:gd name="connsiteX7" fmla="*/ 835025 w 3546475"/>
              <a:gd name="connsiteY7" fmla="*/ 574675 h 1208045"/>
              <a:gd name="connsiteX8" fmla="*/ 923925 w 3546475"/>
              <a:gd name="connsiteY8" fmla="*/ 571500 h 1208045"/>
              <a:gd name="connsiteX9" fmla="*/ 984250 w 3546475"/>
              <a:gd name="connsiteY9" fmla="*/ 628650 h 1208045"/>
              <a:gd name="connsiteX10" fmla="*/ 1082675 w 3546475"/>
              <a:gd name="connsiteY10" fmla="*/ 815975 h 1208045"/>
              <a:gd name="connsiteX11" fmla="*/ 1177925 w 3546475"/>
              <a:gd name="connsiteY11" fmla="*/ 946150 h 1208045"/>
              <a:gd name="connsiteX12" fmla="*/ 1343025 w 3546475"/>
              <a:gd name="connsiteY12" fmla="*/ 1120775 h 1208045"/>
              <a:gd name="connsiteX13" fmla="*/ 1549400 w 3546475"/>
              <a:gd name="connsiteY13" fmla="*/ 1196975 h 1208045"/>
              <a:gd name="connsiteX14" fmla="*/ 1717675 w 3546475"/>
              <a:gd name="connsiteY14" fmla="*/ 1203325 h 1208045"/>
              <a:gd name="connsiteX15" fmla="*/ 1828800 w 3546475"/>
              <a:gd name="connsiteY15" fmla="*/ 1155700 h 1208045"/>
              <a:gd name="connsiteX16" fmla="*/ 1958975 w 3546475"/>
              <a:gd name="connsiteY16" fmla="*/ 1060450 h 1208045"/>
              <a:gd name="connsiteX17" fmla="*/ 2120900 w 3546475"/>
              <a:gd name="connsiteY17" fmla="*/ 939800 h 1208045"/>
              <a:gd name="connsiteX18" fmla="*/ 2190750 w 3546475"/>
              <a:gd name="connsiteY18" fmla="*/ 860425 h 1208045"/>
              <a:gd name="connsiteX19" fmla="*/ 2263775 w 3546475"/>
              <a:gd name="connsiteY19" fmla="*/ 774700 h 1208045"/>
              <a:gd name="connsiteX20" fmla="*/ 2314575 w 3546475"/>
              <a:gd name="connsiteY20" fmla="*/ 669925 h 1208045"/>
              <a:gd name="connsiteX21" fmla="*/ 2387600 w 3546475"/>
              <a:gd name="connsiteY21" fmla="*/ 492125 h 1208045"/>
              <a:gd name="connsiteX22" fmla="*/ 2406650 w 3546475"/>
              <a:gd name="connsiteY22" fmla="*/ 355600 h 1208045"/>
              <a:gd name="connsiteX23" fmla="*/ 2406650 w 3546475"/>
              <a:gd name="connsiteY23" fmla="*/ 260350 h 1208045"/>
              <a:gd name="connsiteX24" fmla="*/ 2413000 w 3546475"/>
              <a:gd name="connsiteY24" fmla="*/ 200025 h 1208045"/>
              <a:gd name="connsiteX25" fmla="*/ 2466975 w 3546475"/>
              <a:gd name="connsiteY25" fmla="*/ 130175 h 1208045"/>
              <a:gd name="connsiteX26" fmla="*/ 2501900 w 3546475"/>
              <a:gd name="connsiteY26" fmla="*/ 114300 h 1208045"/>
              <a:gd name="connsiteX27" fmla="*/ 2587625 w 3546475"/>
              <a:gd name="connsiteY27" fmla="*/ 285750 h 1208045"/>
              <a:gd name="connsiteX28" fmla="*/ 2730500 w 3546475"/>
              <a:gd name="connsiteY28" fmla="*/ 425450 h 1208045"/>
              <a:gd name="connsiteX29" fmla="*/ 2990850 w 3546475"/>
              <a:gd name="connsiteY29" fmla="*/ 450850 h 1208045"/>
              <a:gd name="connsiteX30" fmla="*/ 3152775 w 3546475"/>
              <a:gd name="connsiteY30" fmla="*/ 403225 h 1208045"/>
              <a:gd name="connsiteX31" fmla="*/ 3235325 w 3546475"/>
              <a:gd name="connsiteY31" fmla="*/ 304800 h 1208045"/>
              <a:gd name="connsiteX32" fmla="*/ 3327400 w 3546475"/>
              <a:gd name="connsiteY32" fmla="*/ 250825 h 1208045"/>
              <a:gd name="connsiteX33" fmla="*/ 3441700 w 3546475"/>
              <a:gd name="connsiteY33" fmla="*/ 136525 h 1208045"/>
              <a:gd name="connsiteX34" fmla="*/ 3546475 w 3546475"/>
              <a:gd name="connsiteY34" fmla="*/ 0 h 1208045"/>
              <a:gd name="connsiteX0" fmla="*/ 0 w 3546475"/>
              <a:gd name="connsiteY0" fmla="*/ 631825 h 1208045"/>
              <a:gd name="connsiteX1" fmla="*/ 168275 w 3546475"/>
              <a:gd name="connsiteY1" fmla="*/ 822325 h 1208045"/>
              <a:gd name="connsiteX2" fmla="*/ 288925 w 3546475"/>
              <a:gd name="connsiteY2" fmla="*/ 882650 h 1208045"/>
              <a:gd name="connsiteX3" fmla="*/ 327025 w 3546475"/>
              <a:gd name="connsiteY3" fmla="*/ 895350 h 1208045"/>
              <a:gd name="connsiteX4" fmla="*/ 396875 w 3546475"/>
              <a:gd name="connsiteY4" fmla="*/ 895350 h 1208045"/>
              <a:gd name="connsiteX5" fmla="*/ 571500 w 3546475"/>
              <a:gd name="connsiteY5" fmla="*/ 847725 h 1208045"/>
              <a:gd name="connsiteX6" fmla="*/ 714375 w 3546475"/>
              <a:gd name="connsiteY6" fmla="*/ 717550 h 1208045"/>
              <a:gd name="connsiteX7" fmla="*/ 835025 w 3546475"/>
              <a:gd name="connsiteY7" fmla="*/ 574675 h 1208045"/>
              <a:gd name="connsiteX8" fmla="*/ 923925 w 3546475"/>
              <a:gd name="connsiteY8" fmla="*/ 571500 h 1208045"/>
              <a:gd name="connsiteX9" fmla="*/ 984250 w 3546475"/>
              <a:gd name="connsiteY9" fmla="*/ 628650 h 1208045"/>
              <a:gd name="connsiteX10" fmla="*/ 1082675 w 3546475"/>
              <a:gd name="connsiteY10" fmla="*/ 815975 h 1208045"/>
              <a:gd name="connsiteX11" fmla="*/ 1177925 w 3546475"/>
              <a:gd name="connsiteY11" fmla="*/ 946150 h 1208045"/>
              <a:gd name="connsiteX12" fmla="*/ 1343025 w 3546475"/>
              <a:gd name="connsiteY12" fmla="*/ 1120775 h 1208045"/>
              <a:gd name="connsiteX13" fmla="*/ 1549400 w 3546475"/>
              <a:gd name="connsiteY13" fmla="*/ 1196975 h 1208045"/>
              <a:gd name="connsiteX14" fmla="*/ 1717675 w 3546475"/>
              <a:gd name="connsiteY14" fmla="*/ 1203325 h 1208045"/>
              <a:gd name="connsiteX15" fmla="*/ 1828800 w 3546475"/>
              <a:gd name="connsiteY15" fmla="*/ 1155700 h 1208045"/>
              <a:gd name="connsiteX16" fmla="*/ 1958975 w 3546475"/>
              <a:gd name="connsiteY16" fmla="*/ 1060450 h 1208045"/>
              <a:gd name="connsiteX17" fmla="*/ 2120900 w 3546475"/>
              <a:gd name="connsiteY17" fmla="*/ 939800 h 1208045"/>
              <a:gd name="connsiteX18" fmla="*/ 2190750 w 3546475"/>
              <a:gd name="connsiteY18" fmla="*/ 860425 h 1208045"/>
              <a:gd name="connsiteX19" fmla="*/ 2263775 w 3546475"/>
              <a:gd name="connsiteY19" fmla="*/ 774700 h 1208045"/>
              <a:gd name="connsiteX20" fmla="*/ 2314575 w 3546475"/>
              <a:gd name="connsiteY20" fmla="*/ 669925 h 1208045"/>
              <a:gd name="connsiteX21" fmla="*/ 2387600 w 3546475"/>
              <a:gd name="connsiteY21" fmla="*/ 492125 h 1208045"/>
              <a:gd name="connsiteX22" fmla="*/ 2406650 w 3546475"/>
              <a:gd name="connsiteY22" fmla="*/ 355600 h 1208045"/>
              <a:gd name="connsiteX23" fmla="*/ 2406650 w 3546475"/>
              <a:gd name="connsiteY23" fmla="*/ 260350 h 1208045"/>
              <a:gd name="connsiteX24" fmla="*/ 2413000 w 3546475"/>
              <a:gd name="connsiteY24" fmla="*/ 200025 h 1208045"/>
              <a:gd name="connsiteX25" fmla="*/ 2470150 w 3546475"/>
              <a:gd name="connsiteY25" fmla="*/ 190500 h 1208045"/>
              <a:gd name="connsiteX26" fmla="*/ 2501900 w 3546475"/>
              <a:gd name="connsiteY26" fmla="*/ 114300 h 1208045"/>
              <a:gd name="connsiteX27" fmla="*/ 2587625 w 3546475"/>
              <a:gd name="connsiteY27" fmla="*/ 285750 h 1208045"/>
              <a:gd name="connsiteX28" fmla="*/ 2730500 w 3546475"/>
              <a:gd name="connsiteY28" fmla="*/ 425450 h 1208045"/>
              <a:gd name="connsiteX29" fmla="*/ 2990850 w 3546475"/>
              <a:gd name="connsiteY29" fmla="*/ 450850 h 1208045"/>
              <a:gd name="connsiteX30" fmla="*/ 3152775 w 3546475"/>
              <a:gd name="connsiteY30" fmla="*/ 403225 h 1208045"/>
              <a:gd name="connsiteX31" fmla="*/ 3235325 w 3546475"/>
              <a:gd name="connsiteY31" fmla="*/ 304800 h 1208045"/>
              <a:gd name="connsiteX32" fmla="*/ 3327400 w 3546475"/>
              <a:gd name="connsiteY32" fmla="*/ 250825 h 1208045"/>
              <a:gd name="connsiteX33" fmla="*/ 3441700 w 3546475"/>
              <a:gd name="connsiteY33" fmla="*/ 136525 h 1208045"/>
              <a:gd name="connsiteX34" fmla="*/ 3546475 w 3546475"/>
              <a:gd name="connsiteY34" fmla="*/ 0 h 1208045"/>
              <a:gd name="connsiteX0" fmla="*/ 0 w 3546475"/>
              <a:gd name="connsiteY0" fmla="*/ 631825 h 1208045"/>
              <a:gd name="connsiteX1" fmla="*/ 168275 w 3546475"/>
              <a:gd name="connsiteY1" fmla="*/ 822325 h 1208045"/>
              <a:gd name="connsiteX2" fmla="*/ 288925 w 3546475"/>
              <a:gd name="connsiteY2" fmla="*/ 882650 h 1208045"/>
              <a:gd name="connsiteX3" fmla="*/ 327025 w 3546475"/>
              <a:gd name="connsiteY3" fmla="*/ 895350 h 1208045"/>
              <a:gd name="connsiteX4" fmla="*/ 396875 w 3546475"/>
              <a:gd name="connsiteY4" fmla="*/ 895350 h 1208045"/>
              <a:gd name="connsiteX5" fmla="*/ 571500 w 3546475"/>
              <a:gd name="connsiteY5" fmla="*/ 847725 h 1208045"/>
              <a:gd name="connsiteX6" fmla="*/ 714375 w 3546475"/>
              <a:gd name="connsiteY6" fmla="*/ 717550 h 1208045"/>
              <a:gd name="connsiteX7" fmla="*/ 835025 w 3546475"/>
              <a:gd name="connsiteY7" fmla="*/ 574675 h 1208045"/>
              <a:gd name="connsiteX8" fmla="*/ 923925 w 3546475"/>
              <a:gd name="connsiteY8" fmla="*/ 571500 h 1208045"/>
              <a:gd name="connsiteX9" fmla="*/ 984250 w 3546475"/>
              <a:gd name="connsiteY9" fmla="*/ 628650 h 1208045"/>
              <a:gd name="connsiteX10" fmla="*/ 1082675 w 3546475"/>
              <a:gd name="connsiteY10" fmla="*/ 815975 h 1208045"/>
              <a:gd name="connsiteX11" fmla="*/ 1177925 w 3546475"/>
              <a:gd name="connsiteY11" fmla="*/ 946150 h 1208045"/>
              <a:gd name="connsiteX12" fmla="*/ 1343025 w 3546475"/>
              <a:gd name="connsiteY12" fmla="*/ 1120775 h 1208045"/>
              <a:gd name="connsiteX13" fmla="*/ 1549400 w 3546475"/>
              <a:gd name="connsiteY13" fmla="*/ 1196975 h 1208045"/>
              <a:gd name="connsiteX14" fmla="*/ 1717675 w 3546475"/>
              <a:gd name="connsiteY14" fmla="*/ 1203325 h 1208045"/>
              <a:gd name="connsiteX15" fmla="*/ 1828800 w 3546475"/>
              <a:gd name="connsiteY15" fmla="*/ 1155700 h 1208045"/>
              <a:gd name="connsiteX16" fmla="*/ 1958975 w 3546475"/>
              <a:gd name="connsiteY16" fmla="*/ 1060450 h 1208045"/>
              <a:gd name="connsiteX17" fmla="*/ 2120900 w 3546475"/>
              <a:gd name="connsiteY17" fmla="*/ 939800 h 1208045"/>
              <a:gd name="connsiteX18" fmla="*/ 2190750 w 3546475"/>
              <a:gd name="connsiteY18" fmla="*/ 860425 h 1208045"/>
              <a:gd name="connsiteX19" fmla="*/ 2263775 w 3546475"/>
              <a:gd name="connsiteY19" fmla="*/ 774700 h 1208045"/>
              <a:gd name="connsiteX20" fmla="*/ 2314575 w 3546475"/>
              <a:gd name="connsiteY20" fmla="*/ 669925 h 1208045"/>
              <a:gd name="connsiteX21" fmla="*/ 2387600 w 3546475"/>
              <a:gd name="connsiteY21" fmla="*/ 492125 h 1208045"/>
              <a:gd name="connsiteX22" fmla="*/ 2406650 w 3546475"/>
              <a:gd name="connsiteY22" fmla="*/ 355600 h 1208045"/>
              <a:gd name="connsiteX23" fmla="*/ 2406650 w 3546475"/>
              <a:gd name="connsiteY23" fmla="*/ 260350 h 1208045"/>
              <a:gd name="connsiteX24" fmla="*/ 2413000 w 3546475"/>
              <a:gd name="connsiteY24" fmla="*/ 200025 h 1208045"/>
              <a:gd name="connsiteX25" fmla="*/ 2501900 w 3546475"/>
              <a:gd name="connsiteY25" fmla="*/ 114300 h 1208045"/>
              <a:gd name="connsiteX26" fmla="*/ 2587625 w 3546475"/>
              <a:gd name="connsiteY26" fmla="*/ 285750 h 1208045"/>
              <a:gd name="connsiteX27" fmla="*/ 2730500 w 3546475"/>
              <a:gd name="connsiteY27" fmla="*/ 425450 h 1208045"/>
              <a:gd name="connsiteX28" fmla="*/ 2990850 w 3546475"/>
              <a:gd name="connsiteY28" fmla="*/ 450850 h 1208045"/>
              <a:gd name="connsiteX29" fmla="*/ 3152775 w 3546475"/>
              <a:gd name="connsiteY29" fmla="*/ 403225 h 1208045"/>
              <a:gd name="connsiteX30" fmla="*/ 3235325 w 3546475"/>
              <a:gd name="connsiteY30" fmla="*/ 304800 h 1208045"/>
              <a:gd name="connsiteX31" fmla="*/ 3327400 w 3546475"/>
              <a:gd name="connsiteY31" fmla="*/ 250825 h 1208045"/>
              <a:gd name="connsiteX32" fmla="*/ 3441700 w 3546475"/>
              <a:gd name="connsiteY32" fmla="*/ 136525 h 1208045"/>
              <a:gd name="connsiteX33" fmla="*/ 3546475 w 3546475"/>
              <a:gd name="connsiteY33" fmla="*/ 0 h 1208045"/>
              <a:gd name="connsiteX0" fmla="*/ 0 w 3546475"/>
              <a:gd name="connsiteY0" fmla="*/ 631825 h 1208045"/>
              <a:gd name="connsiteX1" fmla="*/ 168275 w 3546475"/>
              <a:gd name="connsiteY1" fmla="*/ 822325 h 1208045"/>
              <a:gd name="connsiteX2" fmla="*/ 288925 w 3546475"/>
              <a:gd name="connsiteY2" fmla="*/ 882650 h 1208045"/>
              <a:gd name="connsiteX3" fmla="*/ 327025 w 3546475"/>
              <a:gd name="connsiteY3" fmla="*/ 895350 h 1208045"/>
              <a:gd name="connsiteX4" fmla="*/ 396875 w 3546475"/>
              <a:gd name="connsiteY4" fmla="*/ 895350 h 1208045"/>
              <a:gd name="connsiteX5" fmla="*/ 571500 w 3546475"/>
              <a:gd name="connsiteY5" fmla="*/ 847725 h 1208045"/>
              <a:gd name="connsiteX6" fmla="*/ 714375 w 3546475"/>
              <a:gd name="connsiteY6" fmla="*/ 717550 h 1208045"/>
              <a:gd name="connsiteX7" fmla="*/ 835025 w 3546475"/>
              <a:gd name="connsiteY7" fmla="*/ 574675 h 1208045"/>
              <a:gd name="connsiteX8" fmla="*/ 923925 w 3546475"/>
              <a:gd name="connsiteY8" fmla="*/ 571500 h 1208045"/>
              <a:gd name="connsiteX9" fmla="*/ 984250 w 3546475"/>
              <a:gd name="connsiteY9" fmla="*/ 628650 h 1208045"/>
              <a:gd name="connsiteX10" fmla="*/ 1082675 w 3546475"/>
              <a:gd name="connsiteY10" fmla="*/ 815975 h 1208045"/>
              <a:gd name="connsiteX11" fmla="*/ 1177925 w 3546475"/>
              <a:gd name="connsiteY11" fmla="*/ 946150 h 1208045"/>
              <a:gd name="connsiteX12" fmla="*/ 1343025 w 3546475"/>
              <a:gd name="connsiteY12" fmla="*/ 1120775 h 1208045"/>
              <a:gd name="connsiteX13" fmla="*/ 1549400 w 3546475"/>
              <a:gd name="connsiteY13" fmla="*/ 1196975 h 1208045"/>
              <a:gd name="connsiteX14" fmla="*/ 1717675 w 3546475"/>
              <a:gd name="connsiteY14" fmla="*/ 1203325 h 1208045"/>
              <a:gd name="connsiteX15" fmla="*/ 1828800 w 3546475"/>
              <a:gd name="connsiteY15" fmla="*/ 1155700 h 1208045"/>
              <a:gd name="connsiteX16" fmla="*/ 1958975 w 3546475"/>
              <a:gd name="connsiteY16" fmla="*/ 1060450 h 1208045"/>
              <a:gd name="connsiteX17" fmla="*/ 2120900 w 3546475"/>
              <a:gd name="connsiteY17" fmla="*/ 939800 h 1208045"/>
              <a:gd name="connsiteX18" fmla="*/ 2190750 w 3546475"/>
              <a:gd name="connsiteY18" fmla="*/ 860425 h 1208045"/>
              <a:gd name="connsiteX19" fmla="*/ 2263775 w 3546475"/>
              <a:gd name="connsiteY19" fmla="*/ 774700 h 1208045"/>
              <a:gd name="connsiteX20" fmla="*/ 2314575 w 3546475"/>
              <a:gd name="connsiteY20" fmla="*/ 669925 h 1208045"/>
              <a:gd name="connsiteX21" fmla="*/ 2387600 w 3546475"/>
              <a:gd name="connsiteY21" fmla="*/ 492125 h 1208045"/>
              <a:gd name="connsiteX22" fmla="*/ 2406650 w 3546475"/>
              <a:gd name="connsiteY22" fmla="*/ 355600 h 1208045"/>
              <a:gd name="connsiteX23" fmla="*/ 2406650 w 3546475"/>
              <a:gd name="connsiteY23" fmla="*/ 260350 h 1208045"/>
              <a:gd name="connsiteX24" fmla="*/ 2413000 w 3546475"/>
              <a:gd name="connsiteY24" fmla="*/ 200025 h 1208045"/>
              <a:gd name="connsiteX25" fmla="*/ 2501900 w 3546475"/>
              <a:gd name="connsiteY25" fmla="*/ 114300 h 1208045"/>
              <a:gd name="connsiteX26" fmla="*/ 2587625 w 3546475"/>
              <a:gd name="connsiteY26" fmla="*/ 285750 h 1208045"/>
              <a:gd name="connsiteX27" fmla="*/ 2730500 w 3546475"/>
              <a:gd name="connsiteY27" fmla="*/ 425450 h 1208045"/>
              <a:gd name="connsiteX28" fmla="*/ 2990850 w 3546475"/>
              <a:gd name="connsiteY28" fmla="*/ 450850 h 1208045"/>
              <a:gd name="connsiteX29" fmla="*/ 3152775 w 3546475"/>
              <a:gd name="connsiteY29" fmla="*/ 403225 h 1208045"/>
              <a:gd name="connsiteX30" fmla="*/ 3254375 w 3546475"/>
              <a:gd name="connsiteY30" fmla="*/ 320675 h 1208045"/>
              <a:gd name="connsiteX31" fmla="*/ 3327400 w 3546475"/>
              <a:gd name="connsiteY31" fmla="*/ 250825 h 1208045"/>
              <a:gd name="connsiteX32" fmla="*/ 3441700 w 3546475"/>
              <a:gd name="connsiteY32" fmla="*/ 136525 h 1208045"/>
              <a:gd name="connsiteX33" fmla="*/ 3546475 w 3546475"/>
              <a:gd name="connsiteY33" fmla="*/ 0 h 1208045"/>
              <a:gd name="connsiteX0" fmla="*/ 0 w 3546475"/>
              <a:gd name="connsiteY0" fmla="*/ 631825 h 1208045"/>
              <a:gd name="connsiteX1" fmla="*/ 168275 w 3546475"/>
              <a:gd name="connsiteY1" fmla="*/ 822325 h 1208045"/>
              <a:gd name="connsiteX2" fmla="*/ 288925 w 3546475"/>
              <a:gd name="connsiteY2" fmla="*/ 882650 h 1208045"/>
              <a:gd name="connsiteX3" fmla="*/ 327025 w 3546475"/>
              <a:gd name="connsiteY3" fmla="*/ 895350 h 1208045"/>
              <a:gd name="connsiteX4" fmla="*/ 396875 w 3546475"/>
              <a:gd name="connsiteY4" fmla="*/ 895350 h 1208045"/>
              <a:gd name="connsiteX5" fmla="*/ 571500 w 3546475"/>
              <a:gd name="connsiteY5" fmla="*/ 847725 h 1208045"/>
              <a:gd name="connsiteX6" fmla="*/ 714375 w 3546475"/>
              <a:gd name="connsiteY6" fmla="*/ 717550 h 1208045"/>
              <a:gd name="connsiteX7" fmla="*/ 835025 w 3546475"/>
              <a:gd name="connsiteY7" fmla="*/ 574675 h 1208045"/>
              <a:gd name="connsiteX8" fmla="*/ 974725 w 3546475"/>
              <a:gd name="connsiteY8" fmla="*/ 542925 h 1208045"/>
              <a:gd name="connsiteX9" fmla="*/ 984250 w 3546475"/>
              <a:gd name="connsiteY9" fmla="*/ 628650 h 1208045"/>
              <a:gd name="connsiteX10" fmla="*/ 1082675 w 3546475"/>
              <a:gd name="connsiteY10" fmla="*/ 815975 h 1208045"/>
              <a:gd name="connsiteX11" fmla="*/ 1177925 w 3546475"/>
              <a:gd name="connsiteY11" fmla="*/ 946150 h 1208045"/>
              <a:gd name="connsiteX12" fmla="*/ 1343025 w 3546475"/>
              <a:gd name="connsiteY12" fmla="*/ 1120775 h 1208045"/>
              <a:gd name="connsiteX13" fmla="*/ 1549400 w 3546475"/>
              <a:gd name="connsiteY13" fmla="*/ 1196975 h 1208045"/>
              <a:gd name="connsiteX14" fmla="*/ 1717675 w 3546475"/>
              <a:gd name="connsiteY14" fmla="*/ 1203325 h 1208045"/>
              <a:gd name="connsiteX15" fmla="*/ 1828800 w 3546475"/>
              <a:gd name="connsiteY15" fmla="*/ 1155700 h 1208045"/>
              <a:gd name="connsiteX16" fmla="*/ 1958975 w 3546475"/>
              <a:gd name="connsiteY16" fmla="*/ 1060450 h 1208045"/>
              <a:gd name="connsiteX17" fmla="*/ 2120900 w 3546475"/>
              <a:gd name="connsiteY17" fmla="*/ 939800 h 1208045"/>
              <a:gd name="connsiteX18" fmla="*/ 2190750 w 3546475"/>
              <a:gd name="connsiteY18" fmla="*/ 860425 h 1208045"/>
              <a:gd name="connsiteX19" fmla="*/ 2263775 w 3546475"/>
              <a:gd name="connsiteY19" fmla="*/ 774700 h 1208045"/>
              <a:gd name="connsiteX20" fmla="*/ 2314575 w 3546475"/>
              <a:gd name="connsiteY20" fmla="*/ 669925 h 1208045"/>
              <a:gd name="connsiteX21" fmla="*/ 2387600 w 3546475"/>
              <a:gd name="connsiteY21" fmla="*/ 492125 h 1208045"/>
              <a:gd name="connsiteX22" fmla="*/ 2406650 w 3546475"/>
              <a:gd name="connsiteY22" fmla="*/ 355600 h 1208045"/>
              <a:gd name="connsiteX23" fmla="*/ 2406650 w 3546475"/>
              <a:gd name="connsiteY23" fmla="*/ 260350 h 1208045"/>
              <a:gd name="connsiteX24" fmla="*/ 2413000 w 3546475"/>
              <a:gd name="connsiteY24" fmla="*/ 200025 h 1208045"/>
              <a:gd name="connsiteX25" fmla="*/ 2501900 w 3546475"/>
              <a:gd name="connsiteY25" fmla="*/ 114300 h 1208045"/>
              <a:gd name="connsiteX26" fmla="*/ 2587625 w 3546475"/>
              <a:gd name="connsiteY26" fmla="*/ 285750 h 1208045"/>
              <a:gd name="connsiteX27" fmla="*/ 2730500 w 3546475"/>
              <a:gd name="connsiteY27" fmla="*/ 425450 h 1208045"/>
              <a:gd name="connsiteX28" fmla="*/ 2990850 w 3546475"/>
              <a:gd name="connsiteY28" fmla="*/ 450850 h 1208045"/>
              <a:gd name="connsiteX29" fmla="*/ 3152775 w 3546475"/>
              <a:gd name="connsiteY29" fmla="*/ 403225 h 1208045"/>
              <a:gd name="connsiteX30" fmla="*/ 3254375 w 3546475"/>
              <a:gd name="connsiteY30" fmla="*/ 320675 h 1208045"/>
              <a:gd name="connsiteX31" fmla="*/ 3327400 w 3546475"/>
              <a:gd name="connsiteY31" fmla="*/ 250825 h 1208045"/>
              <a:gd name="connsiteX32" fmla="*/ 3441700 w 3546475"/>
              <a:gd name="connsiteY32" fmla="*/ 136525 h 1208045"/>
              <a:gd name="connsiteX33" fmla="*/ 3546475 w 3546475"/>
              <a:gd name="connsiteY33" fmla="*/ 0 h 1208045"/>
              <a:gd name="connsiteX0" fmla="*/ 0 w 3546475"/>
              <a:gd name="connsiteY0" fmla="*/ 631825 h 1208045"/>
              <a:gd name="connsiteX1" fmla="*/ 168275 w 3546475"/>
              <a:gd name="connsiteY1" fmla="*/ 822325 h 1208045"/>
              <a:gd name="connsiteX2" fmla="*/ 288925 w 3546475"/>
              <a:gd name="connsiteY2" fmla="*/ 882650 h 1208045"/>
              <a:gd name="connsiteX3" fmla="*/ 327025 w 3546475"/>
              <a:gd name="connsiteY3" fmla="*/ 895350 h 1208045"/>
              <a:gd name="connsiteX4" fmla="*/ 396875 w 3546475"/>
              <a:gd name="connsiteY4" fmla="*/ 895350 h 1208045"/>
              <a:gd name="connsiteX5" fmla="*/ 571500 w 3546475"/>
              <a:gd name="connsiteY5" fmla="*/ 847725 h 1208045"/>
              <a:gd name="connsiteX6" fmla="*/ 714375 w 3546475"/>
              <a:gd name="connsiteY6" fmla="*/ 717550 h 1208045"/>
              <a:gd name="connsiteX7" fmla="*/ 835025 w 3546475"/>
              <a:gd name="connsiteY7" fmla="*/ 574675 h 1208045"/>
              <a:gd name="connsiteX8" fmla="*/ 974725 w 3546475"/>
              <a:gd name="connsiteY8" fmla="*/ 542925 h 1208045"/>
              <a:gd name="connsiteX9" fmla="*/ 1012825 w 3546475"/>
              <a:gd name="connsiteY9" fmla="*/ 622300 h 1208045"/>
              <a:gd name="connsiteX10" fmla="*/ 1082675 w 3546475"/>
              <a:gd name="connsiteY10" fmla="*/ 815975 h 1208045"/>
              <a:gd name="connsiteX11" fmla="*/ 1177925 w 3546475"/>
              <a:gd name="connsiteY11" fmla="*/ 946150 h 1208045"/>
              <a:gd name="connsiteX12" fmla="*/ 1343025 w 3546475"/>
              <a:gd name="connsiteY12" fmla="*/ 1120775 h 1208045"/>
              <a:gd name="connsiteX13" fmla="*/ 1549400 w 3546475"/>
              <a:gd name="connsiteY13" fmla="*/ 1196975 h 1208045"/>
              <a:gd name="connsiteX14" fmla="*/ 1717675 w 3546475"/>
              <a:gd name="connsiteY14" fmla="*/ 1203325 h 1208045"/>
              <a:gd name="connsiteX15" fmla="*/ 1828800 w 3546475"/>
              <a:gd name="connsiteY15" fmla="*/ 1155700 h 1208045"/>
              <a:gd name="connsiteX16" fmla="*/ 1958975 w 3546475"/>
              <a:gd name="connsiteY16" fmla="*/ 1060450 h 1208045"/>
              <a:gd name="connsiteX17" fmla="*/ 2120900 w 3546475"/>
              <a:gd name="connsiteY17" fmla="*/ 939800 h 1208045"/>
              <a:gd name="connsiteX18" fmla="*/ 2190750 w 3546475"/>
              <a:gd name="connsiteY18" fmla="*/ 860425 h 1208045"/>
              <a:gd name="connsiteX19" fmla="*/ 2263775 w 3546475"/>
              <a:gd name="connsiteY19" fmla="*/ 774700 h 1208045"/>
              <a:gd name="connsiteX20" fmla="*/ 2314575 w 3546475"/>
              <a:gd name="connsiteY20" fmla="*/ 669925 h 1208045"/>
              <a:gd name="connsiteX21" fmla="*/ 2387600 w 3546475"/>
              <a:gd name="connsiteY21" fmla="*/ 492125 h 1208045"/>
              <a:gd name="connsiteX22" fmla="*/ 2406650 w 3546475"/>
              <a:gd name="connsiteY22" fmla="*/ 355600 h 1208045"/>
              <a:gd name="connsiteX23" fmla="*/ 2406650 w 3546475"/>
              <a:gd name="connsiteY23" fmla="*/ 260350 h 1208045"/>
              <a:gd name="connsiteX24" fmla="*/ 2413000 w 3546475"/>
              <a:gd name="connsiteY24" fmla="*/ 200025 h 1208045"/>
              <a:gd name="connsiteX25" fmla="*/ 2501900 w 3546475"/>
              <a:gd name="connsiteY25" fmla="*/ 114300 h 1208045"/>
              <a:gd name="connsiteX26" fmla="*/ 2587625 w 3546475"/>
              <a:gd name="connsiteY26" fmla="*/ 285750 h 1208045"/>
              <a:gd name="connsiteX27" fmla="*/ 2730500 w 3546475"/>
              <a:gd name="connsiteY27" fmla="*/ 425450 h 1208045"/>
              <a:gd name="connsiteX28" fmla="*/ 2990850 w 3546475"/>
              <a:gd name="connsiteY28" fmla="*/ 450850 h 1208045"/>
              <a:gd name="connsiteX29" fmla="*/ 3152775 w 3546475"/>
              <a:gd name="connsiteY29" fmla="*/ 403225 h 1208045"/>
              <a:gd name="connsiteX30" fmla="*/ 3254375 w 3546475"/>
              <a:gd name="connsiteY30" fmla="*/ 320675 h 1208045"/>
              <a:gd name="connsiteX31" fmla="*/ 3327400 w 3546475"/>
              <a:gd name="connsiteY31" fmla="*/ 250825 h 1208045"/>
              <a:gd name="connsiteX32" fmla="*/ 3441700 w 3546475"/>
              <a:gd name="connsiteY32" fmla="*/ 136525 h 1208045"/>
              <a:gd name="connsiteX33" fmla="*/ 3546475 w 3546475"/>
              <a:gd name="connsiteY33" fmla="*/ 0 h 120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46475" h="1208045">
                <a:moveTo>
                  <a:pt x="0" y="631825"/>
                </a:moveTo>
                <a:cubicBezTo>
                  <a:pt x="60060" y="706173"/>
                  <a:pt x="120121" y="780521"/>
                  <a:pt x="168275" y="822325"/>
                </a:cubicBezTo>
                <a:cubicBezTo>
                  <a:pt x="216429" y="864129"/>
                  <a:pt x="262467" y="870479"/>
                  <a:pt x="288925" y="882650"/>
                </a:cubicBezTo>
                <a:cubicBezTo>
                  <a:pt x="315383" y="894821"/>
                  <a:pt x="309033" y="893233"/>
                  <a:pt x="327025" y="895350"/>
                </a:cubicBezTo>
                <a:cubicBezTo>
                  <a:pt x="345017" y="897467"/>
                  <a:pt x="356129" y="903287"/>
                  <a:pt x="396875" y="895350"/>
                </a:cubicBezTo>
                <a:cubicBezTo>
                  <a:pt x="437621" y="887413"/>
                  <a:pt x="518583" y="877358"/>
                  <a:pt x="571500" y="847725"/>
                </a:cubicBezTo>
                <a:cubicBezTo>
                  <a:pt x="624417" y="818092"/>
                  <a:pt x="670454" y="763058"/>
                  <a:pt x="714375" y="717550"/>
                </a:cubicBezTo>
                <a:cubicBezTo>
                  <a:pt x="758296" y="672042"/>
                  <a:pt x="791633" y="603779"/>
                  <a:pt x="835025" y="574675"/>
                </a:cubicBezTo>
                <a:cubicBezTo>
                  <a:pt x="878417" y="545571"/>
                  <a:pt x="945092" y="534988"/>
                  <a:pt x="974725" y="542925"/>
                </a:cubicBezTo>
                <a:cubicBezTo>
                  <a:pt x="1004358" y="550862"/>
                  <a:pt x="994833" y="576792"/>
                  <a:pt x="1012825" y="622300"/>
                </a:cubicBezTo>
                <a:cubicBezTo>
                  <a:pt x="1030817" y="667808"/>
                  <a:pt x="1055158" y="762000"/>
                  <a:pt x="1082675" y="815975"/>
                </a:cubicBezTo>
                <a:cubicBezTo>
                  <a:pt x="1110192" y="869950"/>
                  <a:pt x="1134533" y="895350"/>
                  <a:pt x="1177925" y="946150"/>
                </a:cubicBezTo>
                <a:cubicBezTo>
                  <a:pt x="1221317" y="996950"/>
                  <a:pt x="1281113" y="1078971"/>
                  <a:pt x="1343025" y="1120775"/>
                </a:cubicBezTo>
                <a:cubicBezTo>
                  <a:pt x="1404938" y="1162579"/>
                  <a:pt x="1486958" y="1183217"/>
                  <a:pt x="1549400" y="1196975"/>
                </a:cubicBezTo>
                <a:cubicBezTo>
                  <a:pt x="1611842" y="1210733"/>
                  <a:pt x="1671108" y="1210204"/>
                  <a:pt x="1717675" y="1203325"/>
                </a:cubicBezTo>
                <a:cubicBezTo>
                  <a:pt x="1764242" y="1196446"/>
                  <a:pt x="1788583" y="1179513"/>
                  <a:pt x="1828800" y="1155700"/>
                </a:cubicBezTo>
                <a:cubicBezTo>
                  <a:pt x="1869017" y="1131887"/>
                  <a:pt x="1958975" y="1060450"/>
                  <a:pt x="1958975" y="1060450"/>
                </a:cubicBezTo>
                <a:cubicBezTo>
                  <a:pt x="2007658" y="1024467"/>
                  <a:pt x="2082271" y="973138"/>
                  <a:pt x="2120900" y="939800"/>
                </a:cubicBezTo>
                <a:cubicBezTo>
                  <a:pt x="2159529" y="906462"/>
                  <a:pt x="2166938" y="887942"/>
                  <a:pt x="2190750" y="860425"/>
                </a:cubicBezTo>
                <a:cubicBezTo>
                  <a:pt x="2214562" y="832908"/>
                  <a:pt x="2243138" y="806450"/>
                  <a:pt x="2263775" y="774700"/>
                </a:cubicBezTo>
                <a:cubicBezTo>
                  <a:pt x="2284412" y="742950"/>
                  <a:pt x="2293938" y="717021"/>
                  <a:pt x="2314575" y="669925"/>
                </a:cubicBezTo>
                <a:cubicBezTo>
                  <a:pt x="2335212" y="622829"/>
                  <a:pt x="2372254" y="544512"/>
                  <a:pt x="2387600" y="492125"/>
                </a:cubicBezTo>
                <a:cubicBezTo>
                  <a:pt x="2402946" y="439737"/>
                  <a:pt x="2403475" y="394229"/>
                  <a:pt x="2406650" y="355600"/>
                </a:cubicBezTo>
                <a:cubicBezTo>
                  <a:pt x="2409825" y="316971"/>
                  <a:pt x="2405592" y="286279"/>
                  <a:pt x="2406650" y="260350"/>
                </a:cubicBezTo>
                <a:cubicBezTo>
                  <a:pt x="2407708" y="234421"/>
                  <a:pt x="2397125" y="224367"/>
                  <a:pt x="2413000" y="200025"/>
                </a:cubicBezTo>
                <a:cubicBezTo>
                  <a:pt x="2428875" y="175683"/>
                  <a:pt x="2472796" y="100013"/>
                  <a:pt x="2501900" y="114300"/>
                </a:cubicBezTo>
                <a:cubicBezTo>
                  <a:pt x="2531004" y="128587"/>
                  <a:pt x="2549525" y="233892"/>
                  <a:pt x="2587625" y="285750"/>
                </a:cubicBezTo>
                <a:cubicBezTo>
                  <a:pt x="2625725" y="337608"/>
                  <a:pt x="2663296" y="397933"/>
                  <a:pt x="2730500" y="425450"/>
                </a:cubicBezTo>
                <a:cubicBezTo>
                  <a:pt x="2797704" y="452967"/>
                  <a:pt x="2920471" y="454554"/>
                  <a:pt x="2990850" y="450850"/>
                </a:cubicBezTo>
                <a:cubicBezTo>
                  <a:pt x="3061229" y="447146"/>
                  <a:pt x="3108854" y="424921"/>
                  <a:pt x="3152775" y="403225"/>
                </a:cubicBezTo>
                <a:cubicBezTo>
                  <a:pt x="3196696" y="381529"/>
                  <a:pt x="3225271" y="346075"/>
                  <a:pt x="3254375" y="320675"/>
                </a:cubicBezTo>
                <a:cubicBezTo>
                  <a:pt x="3283479" y="295275"/>
                  <a:pt x="3296179" y="281517"/>
                  <a:pt x="3327400" y="250825"/>
                </a:cubicBezTo>
                <a:cubicBezTo>
                  <a:pt x="3358621" y="220133"/>
                  <a:pt x="3405187" y="178329"/>
                  <a:pt x="3441700" y="136525"/>
                </a:cubicBezTo>
                <a:cubicBezTo>
                  <a:pt x="3478213" y="94721"/>
                  <a:pt x="3546475" y="0"/>
                  <a:pt x="3546475" y="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16823" y="2400301"/>
            <a:ext cx="3524250" cy="1594849"/>
          </a:xfrm>
          <a:custGeom>
            <a:avLst/>
            <a:gdLst>
              <a:gd name="connsiteX0" fmla="*/ 0 w 3524250"/>
              <a:gd name="connsiteY0" fmla="*/ 1238250 h 1586065"/>
              <a:gd name="connsiteX1" fmla="*/ 209550 w 3524250"/>
              <a:gd name="connsiteY1" fmla="*/ 1498600 h 1586065"/>
              <a:gd name="connsiteX2" fmla="*/ 225425 w 3524250"/>
              <a:gd name="connsiteY2" fmla="*/ 1524000 h 1586065"/>
              <a:gd name="connsiteX3" fmla="*/ 288925 w 3524250"/>
              <a:gd name="connsiteY3" fmla="*/ 1555750 h 1586065"/>
              <a:gd name="connsiteX4" fmla="*/ 349250 w 3524250"/>
              <a:gd name="connsiteY4" fmla="*/ 1571625 h 1586065"/>
              <a:gd name="connsiteX5" fmla="*/ 533400 w 3524250"/>
              <a:gd name="connsiteY5" fmla="*/ 1333500 h 1586065"/>
              <a:gd name="connsiteX6" fmla="*/ 593725 w 3524250"/>
              <a:gd name="connsiteY6" fmla="*/ 1216025 h 1586065"/>
              <a:gd name="connsiteX7" fmla="*/ 739775 w 3524250"/>
              <a:gd name="connsiteY7" fmla="*/ 1000125 h 1586065"/>
              <a:gd name="connsiteX8" fmla="*/ 904875 w 3524250"/>
              <a:gd name="connsiteY8" fmla="*/ 876300 h 1586065"/>
              <a:gd name="connsiteX9" fmla="*/ 981075 w 3524250"/>
              <a:gd name="connsiteY9" fmla="*/ 850900 h 1586065"/>
              <a:gd name="connsiteX10" fmla="*/ 1076325 w 3524250"/>
              <a:gd name="connsiteY10" fmla="*/ 854075 h 1586065"/>
              <a:gd name="connsiteX11" fmla="*/ 1184275 w 3524250"/>
              <a:gd name="connsiteY11" fmla="*/ 873125 h 1586065"/>
              <a:gd name="connsiteX12" fmla="*/ 1231900 w 3524250"/>
              <a:gd name="connsiteY12" fmla="*/ 933450 h 1586065"/>
              <a:gd name="connsiteX13" fmla="*/ 1270000 w 3524250"/>
              <a:gd name="connsiteY13" fmla="*/ 993775 h 1586065"/>
              <a:gd name="connsiteX14" fmla="*/ 1368425 w 3524250"/>
              <a:gd name="connsiteY14" fmla="*/ 1117600 h 1586065"/>
              <a:gd name="connsiteX15" fmla="*/ 1431925 w 3524250"/>
              <a:gd name="connsiteY15" fmla="*/ 1165225 h 1586065"/>
              <a:gd name="connsiteX16" fmla="*/ 1568450 w 3524250"/>
              <a:gd name="connsiteY16" fmla="*/ 1123950 h 1586065"/>
              <a:gd name="connsiteX17" fmla="*/ 1701800 w 3524250"/>
              <a:gd name="connsiteY17" fmla="*/ 1054100 h 1586065"/>
              <a:gd name="connsiteX18" fmla="*/ 1866900 w 3524250"/>
              <a:gd name="connsiteY18" fmla="*/ 974725 h 1586065"/>
              <a:gd name="connsiteX19" fmla="*/ 1958975 w 3524250"/>
              <a:gd name="connsiteY19" fmla="*/ 962025 h 1586065"/>
              <a:gd name="connsiteX20" fmla="*/ 2063750 w 3524250"/>
              <a:gd name="connsiteY20" fmla="*/ 914400 h 1586065"/>
              <a:gd name="connsiteX21" fmla="*/ 2212975 w 3524250"/>
              <a:gd name="connsiteY21" fmla="*/ 711200 h 1586065"/>
              <a:gd name="connsiteX22" fmla="*/ 2305050 w 3524250"/>
              <a:gd name="connsiteY22" fmla="*/ 549275 h 1586065"/>
              <a:gd name="connsiteX23" fmla="*/ 2359025 w 3524250"/>
              <a:gd name="connsiteY23" fmla="*/ 492125 h 1586065"/>
              <a:gd name="connsiteX24" fmla="*/ 2517775 w 3524250"/>
              <a:gd name="connsiteY24" fmla="*/ 352425 h 1586065"/>
              <a:gd name="connsiteX25" fmla="*/ 2600325 w 3524250"/>
              <a:gd name="connsiteY25" fmla="*/ 327025 h 1586065"/>
              <a:gd name="connsiteX26" fmla="*/ 2673350 w 3524250"/>
              <a:gd name="connsiteY26" fmla="*/ 320675 h 1586065"/>
              <a:gd name="connsiteX27" fmla="*/ 2714625 w 3524250"/>
              <a:gd name="connsiteY27" fmla="*/ 352425 h 1586065"/>
              <a:gd name="connsiteX28" fmla="*/ 2752725 w 3524250"/>
              <a:gd name="connsiteY28" fmla="*/ 396875 h 1586065"/>
              <a:gd name="connsiteX29" fmla="*/ 2781300 w 3524250"/>
              <a:gd name="connsiteY29" fmla="*/ 463550 h 1586065"/>
              <a:gd name="connsiteX30" fmla="*/ 2841625 w 3524250"/>
              <a:gd name="connsiteY30" fmla="*/ 511175 h 1586065"/>
              <a:gd name="connsiteX31" fmla="*/ 2946400 w 3524250"/>
              <a:gd name="connsiteY31" fmla="*/ 488950 h 1586065"/>
              <a:gd name="connsiteX32" fmla="*/ 3003550 w 3524250"/>
              <a:gd name="connsiteY32" fmla="*/ 552450 h 1586065"/>
              <a:gd name="connsiteX33" fmla="*/ 3159125 w 3524250"/>
              <a:gd name="connsiteY33" fmla="*/ 377825 h 1586065"/>
              <a:gd name="connsiteX34" fmla="*/ 3282950 w 3524250"/>
              <a:gd name="connsiteY34" fmla="*/ 247650 h 1586065"/>
              <a:gd name="connsiteX35" fmla="*/ 3381375 w 3524250"/>
              <a:gd name="connsiteY35" fmla="*/ 184150 h 1586065"/>
              <a:gd name="connsiteX36" fmla="*/ 3489325 w 3524250"/>
              <a:gd name="connsiteY36" fmla="*/ 53975 h 1586065"/>
              <a:gd name="connsiteX37" fmla="*/ 3524250 w 3524250"/>
              <a:gd name="connsiteY37" fmla="*/ 0 h 1586065"/>
              <a:gd name="connsiteX0" fmla="*/ 0 w 3524250"/>
              <a:gd name="connsiteY0" fmla="*/ 1238250 h 1586065"/>
              <a:gd name="connsiteX1" fmla="*/ 206375 w 3524250"/>
              <a:gd name="connsiteY1" fmla="*/ 1482725 h 1586065"/>
              <a:gd name="connsiteX2" fmla="*/ 225425 w 3524250"/>
              <a:gd name="connsiteY2" fmla="*/ 1524000 h 1586065"/>
              <a:gd name="connsiteX3" fmla="*/ 288925 w 3524250"/>
              <a:gd name="connsiteY3" fmla="*/ 1555750 h 1586065"/>
              <a:gd name="connsiteX4" fmla="*/ 349250 w 3524250"/>
              <a:gd name="connsiteY4" fmla="*/ 1571625 h 1586065"/>
              <a:gd name="connsiteX5" fmla="*/ 533400 w 3524250"/>
              <a:gd name="connsiteY5" fmla="*/ 1333500 h 1586065"/>
              <a:gd name="connsiteX6" fmla="*/ 593725 w 3524250"/>
              <a:gd name="connsiteY6" fmla="*/ 1216025 h 1586065"/>
              <a:gd name="connsiteX7" fmla="*/ 739775 w 3524250"/>
              <a:gd name="connsiteY7" fmla="*/ 1000125 h 1586065"/>
              <a:gd name="connsiteX8" fmla="*/ 904875 w 3524250"/>
              <a:gd name="connsiteY8" fmla="*/ 876300 h 1586065"/>
              <a:gd name="connsiteX9" fmla="*/ 981075 w 3524250"/>
              <a:gd name="connsiteY9" fmla="*/ 850900 h 1586065"/>
              <a:gd name="connsiteX10" fmla="*/ 1076325 w 3524250"/>
              <a:gd name="connsiteY10" fmla="*/ 854075 h 1586065"/>
              <a:gd name="connsiteX11" fmla="*/ 1184275 w 3524250"/>
              <a:gd name="connsiteY11" fmla="*/ 873125 h 1586065"/>
              <a:gd name="connsiteX12" fmla="*/ 1231900 w 3524250"/>
              <a:gd name="connsiteY12" fmla="*/ 933450 h 1586065"/>
              <a:gd name="connsiteX13" fmla="*/ 1270000 w 3524250"/>
              <a:gd name="connsiteY13" fmla="*/ 993775 h 1586065"/>
              <a:gd name="connsiteX14" fmla="*/ 1368425 w 3524250"/>
              <a:gd name="connsiteY14" fmla="*/ 1117600 h 1586065"/>
              <a:gd name="connsiteX15" fmla="*/ 1431925 w 3524250"/>
              <a:gd name="connsiteY15" fmla="*/ 1165225 h 1586065"/>
              <a:gd name="connsiteX16" fmla="*/ 1568450 w 3524250"/>
              <a:gd name="connsiteY16" fmla="*/ 1123950 h 1586065"/>
              <a:gd name="connsiteX17" fmla="*/ 1701800 w 3524250"/>
              <a:gd name="connsiteY17" fmla="*/ 1054100 h 1586065"/>
              <a:gd name="connsiteX18" fmla="*/ 1866900 w 3524250"/>
              <a:gd name="connsiteY18" fmla="*/ 974725 h 1586065"/>
              <a:gd name="connsiteX19" fmla="*/ 1958975 w 3524250"/>
              <a:gd name="connsiteY19" fmla="*/ 962025 h 1586065"/>
              <a:gd name="connsiteX20" fmla="*/ 2063750 w 3524250"/>
              <a:gd name="connsiteY20" fmla="*/ 914400 h 1586065"/>
              <a:gd name="connsiteX21" fmla="*/ 2212975 w 3524250"/>
              <a:gd name="connsiteY21" fmla="*/ 711200 h 1586065"/>
              <a:gd name="connsiteX22" fmla="*/ 2305050 w 3524250"/>
              <a:gd name="connsiteY22" fmla="*/ 549275 h 1586065"/>
              <a:gd name="connsiteX23" fmla="*/ 2359025 w 3524250"/>
              <a:gd name="connsiteY23" fmla="*/ 492125 h 1586065"/>
              <a:gd name="connsiteX24" fmla="*/ 2517775 w 3524250"/>
              <a:gd name="connsiteY24" fmla="*/ 352425 h 1586065"/>
              <a:gd name="connsiteX25" fmla="*/ 2600325 w 3524250"/>
              <a:gd name="connsiteY25" fmla="*/ 327025 h 1586065"/>
              <a:gd name="connsiteX26" fmla="*/ 2673350 w 3524250"/>
              <a:gd name="connsiteY26" fmla="*/ 320675 h 1586065"/>
              <a:gd name="connsiteX27" fmla="*/ 2714625 w 3524250"/>
              <a:gd name="connsiteY27" fmla="*/ 352425 h 1586065"/>
              <a:gd name="connsiteX28" fmla="*/ 2752725 w 3524250"/>
              <a:gd name="connsiteY28" fmla="*/ 396875 h 1586065"/>
              <a:gd name="connsiteX29" fmla="*/ 2781300 w 3524250"/>
              <a:gd name="connsiteY29" fmla="*/ 463550 h 1586065"/>
              <a:gd name="connsiteX30" fmla="*/ 2841625 w 3524250"/>
              <a:gd name="connsiteY30" fmla="*/ 511175 h 1586065"/>
              <a:gd name="connsiteX31" fmla="*/ 2946400 w 3524250"/>
              <a:gd name="connsiteY31" fmla="*/ 488950 h 1586065"/>
              <a:gd name="connsiteX32" fmla="*/ 3003550 w 3524250"/>
              <a:gd name="connsiteY32" fmla="*/ 552450 h 1586065"/>
              <a:gd name="connsiteX33" fmla="*/ 3159125 w 3524250"/>
              <a:gd name="connsiteY33" fmla="*/ 377825 h 1586065"/>
              <a:gd name="connsiteX34" fmla="*/ 3282950 w 3524250"/>
              <a:gd name="connsiteY34" fmla="*/ 247650 h 1586065"/>
              <a:gd name="connsiteX35" fmla="*/ 3381375 w 3524250"/>
              <a:gd name="connsiteY35" fmla="*/ 184150 h 1586065"/>
              <a:gd name="connsiteX36" fmla="*/ 3489325 w 3524250"/>
              <a:gd name="connsiteY36" fmla="*/ 53975 h 1586065"/>
              <a:gd name="connsiteX37" fmla="*/ 3524250 w 3524250"/>
              <a:gd name="connsiteY37" fmla="*/ 0 h 1586065"/>
              <a:gd name="connsiteX0" fmla="*/ 0 w 3524250"/>
              <a:gd name="connsiteY0" fmla="*/ 1238250 h 1602494"/>
              <a:gd name="connsiteX1" fmla="*/ 206375 w 3524250"/>
              <a:gd name="connsiteY1" fmla="*/ 1482725 h 1602494"/>
              <a:gd name="connsiteX2" fmla="*/ 225425 w 3524250"/>
              <a:gd name="connsiteY2" fmla="*/ 1524000 h 1602494"/>
              <a:gd name="connsiteX3" fmla="*/ 288925 w 3524250"/>
              <a:gd name="connsiteY3" fmla="*/ 1555750 h 1602494"/>
              <a:gd name="connsiteX4" fmla="*/ 387350 w 3524250"/>
              <a:gd name="connsiteY4" fmla="*/ 1590675 h 1602494"/>
              <a:gd name="connsiteX5" fmla="*/ 533400 w 3524250"/>
              <a:gd name="connsiteY5" fmla="*/ 1333500 h 1602494"/>
              <a:gd name="connsiteX6" fmla="*/ 593725 w 3524250"/>
              <a:gd name="connsiteY6" fmla="*/ 1216025 h 1602494"/>
              <a:gd name="connsiteX7" fmla="*/ 739775 w 3524250"/>
              <a:gd name="connsiteY7" fmla="*/ 1000125 h 1602494"/>
              <a:gd name="connsiteX8" fmla="*/ 904875 w 3524250"/>
              <a:gd name="connsiteY8" fmla="*/ 876300 h 1602494"/>
              <a:gd name="connsiteX9" fmla="*/ 981075 w 3524250"/>
              <a:gd name="connsiteY9" fmla="*/ 850900 h 1602494"/>
              <a:gd name="connsiteX10" fmla="*/ 1076325 w 3524250"/>
              <a:gd name="connsiteY10" fmla="*/ 854075 h 1602494"/>
              <a:gd name="connsiteX11" fmla="*/ 1184275 w 3524250"/>
              <a:gd name="connsiteY11" fmla="*/ 873125 h 1602494"/>
              <a:gd name="connsiteX12" fmla="*/ 1231900 w 3524250"/>
              <a:gd name="connsiteY12" fmla="*/ 933450 h 1602494"/>
              <a:gd name="connsiteX13" fmla="*/ 1270000 w 3524250"/>
              <a:gd name="connsiteY13" fmla="*/ 993775 h 1602494"/>
              <a:gd name="connsiteX14" fmla="*/ 1368425 w 3524250"/>
              <a:gd name="connsiteY14" fmla="*/ 1117600 h 1602494"/>
              <a:gd name="connsiteX15" fmla="*/ 1431925 w 3524250"/>
              <a:gd name="connsiteY15" fmla="*/ 1165225 h 1602494"/>
              <a:gd name="connsiteX16" fmla="*/ 1568450 w 3524250"/>
              <a:gd name="connsiteY16" fmla="*/ 1123950 h 1602494"/>
              <a:gd name="connsiteX17" fmla="*/ 1701800 w 3524250"/>
              <a:gd name="connsiteY17" fmla="*/ 1054100 h 1602494"/>
              <a:gd name="connsiteX18" fmla="*/ 1866900 w 3524250"/>
              <a:gd name="connsiteY18" fmla="*/ 974725 h 1602494"/>
              <a:gd name="connsiteX19" fmla="*/ 1958975 w 3524250"/>
              <a:gd name="connsiteY19" fmla="*/ 962025 h 1602494"/>
              <a:gd name="connsiteX20" fmla="*/ 2063750 w 3524250"/>
              <a:gd name="connsiteY20" fmla="*/ 914400 h 1602494"/>
              <a:gd name="connsiteX21" fmla="*/ 2212975 w 3524250"/>
              <a:gd name="connsiteY21" fmla="*/ 711200 h 1602494"/>
              <a:gd name="connsiteX22" fmla="*/ 2305050 w 3524250"/>
              <a:gd name="connsiteY22" fmla="*/ 549275 h 1602494"/>
              <a:gd name="connsiteX23" fmla="*/ 2359025 w 3524250"/>
              <a:gd name="connsiteY23" fmla="*/ 492125 h 1602494"/>
              <a:gd name="connsiteX24" fmla="*/ 2517775 w 3524250"/>
              <a:gd name="connsiteY24" fmla="*/ 352425 h 1602494"/>
              <a:gd name="connsiteX25" fmla="*/ 2600325 w 3524250"/>
              <a:gd name="connsiteY25" fmla="*/ 327025 h 1602494"/>
              <a:gd name="connsiteX26" fmla="*/ 2673350 w 3524250"/>
              <a:gd name="connsiteY26" fmla="*/ 320675 h 1602494"/>
              <a:gd name="connsiteX27" fmla="*/ 2714625 w 3524250"/>
              <a:gd name="connsiteY27" fmla="*/ 352425 h 1602494"/>
              <a:gd name="connsiteX28" fmla="*/ 2752725 w 3524250"/>
              <a:gd name="connsiteY28" fmla="*/ 396875 h 1602494"/>
              <a:gd name="connsiteX29" fmla="*/ 2781300 w 3524250"/>
              <a:gd name="connsiteY29" fmla="*/ 463550 h 1602494"/>
              <a:gd name="connsiteX30" fmla="*/ 2841625 w 3524250"/>
              <a:gd name="connsiteY30" fmla="*/ 511175 h 1602494"/>
              <a:gd name="connsiteX31" fmla="*/ 2946400 w 3524250"/>
              <a:gd name="connsiteY31" fmla="*/ 488950 h 1602494"/>
              <a:gd name="connsiteX32" fmla="*/ 3003550 w 3524250"/>
              <a:gd name="connsiteY32" fmla="*/ 552450 h 1602494"/>
              <a:gd name="connsiteX33" fmla="*/ 3159125 w 3524250"/>
              <a:gd name="connsiteY33" fmla="*/ 377825 h 1602494"/>
              <a:gd name="connsiteX34" fmla="*/ 3282950 w 3524250"/>
              <a:gd name="connsiteY34" fmla="*/ 247650 h 1602494"/>
              <a:gd name="connsiteX35" fmla="*/ 3381375 w 3524250"/>
              <a:gd name="connsiteY35" fmla="*/ 184150 h 1602494"/>
              <a:gd name="connsiteX36" fmla="*/ 3489325 w 3524250"/>
              <a:gd name="connsiteY36" fmla="*/ 53975 h 1602494"/>
              <a:gd name="connsiteX37" fmla="*/ 3524250 w 3524250"/>
              <a:gd name="connsiteY37" fmla="*/ 0 h 1602494"/>
              <a:gd name="connsiteX0" fmla="*/ 0 w 3524250"/>
              <a:gd name="connsiteY0" fmla="*/ 1238250 h 1628278"/>
              <a:gd name="connsiteX1" fmla="*/ 206375 w 3524250"/>
              <a:gd name="connsiteY1" fmla="*/ 1482725 h 1628278"/>
              <a:gd name="connsiteX2" fmla="*/ 225425 w 3524250"/>
              <a:gd name="connsiteY2" fmla="*/ 1524000 h 1628278"/>
              <a:gd name="connsiteX3" fmla="*/ 288925 w 3524250"/>
              <a:gd name="connsiteY3" fmla="*/ 1555750 h 1628278"/>
              <a:gd name="connsiteX4" fmla="*/ 387350 w 3524250"/>
              <a:gd name="connsiteY4" fmla="*/ 1590675 h 1628278"/>
              <a:gd name="connsiteX5" fmla="*/ 533400 w 3524250"/>
              <a:gd name="connsiteY5" fmla="*/ 1333500 h 1628278"/>
              <a:gd name="connsiteX6" fmla="*/ 593725 w 3524250"/>
              <a:gd name="connsiteY6" fmla="*/ 1216025 h 1628278"/>
              <a:gd name="connsiteX7" fmla="*/ 739775 w 3524250"/>
              <a:gd name="connsiteY7" fmla="*/ 1000125 h 1628278"/>
              <a:gd name="connsiteX8" fmla="*/ 904875 w 3524250"/>
              <a:gd name="connsiteY8" fmla="*/ 876300 h 1628278"/>
              <a:gd name="connsiteX9" fmla="*/ 981075 w 3524250"/>
              <a:gd name="connsiteY9" fmla="*/ 850900 h 1628278"/>
              <a:gd name="connsiteX10" fmla="*/ 1076325 w 3524250"/>
              <a:gd name="connsiteY10" fmla="*/ 854075 h 1628278"/>
              <a:gd name="connsiteX11" fmla="*/ 1184275 w 3524250"/>
              <a:gd name="connsiteY11" fmla="*/ 873125 h 1628278"/>
              <a:gd name="connsiteX12" fmla="*/ 1231900 w 3524250"/>
              <a:gd name="connsiteY12" fmla="*/ 933450 h 1628278"/>
              <a:gd name="connsiteX13" fmla="*/ 1270000 w 3524250"/>
              <a:gd name="connsiteY13" fmla="*/ 993775 h 1628278"/>
              <a:gd name="connsiteX14" fmla="*/ 1368425 w 3524250"/>
              <a:gd name="connsiteY14" fmla="*/ 1117600 h 1628278"/>
              <a:gd name="connsiteX15" fmla="*/ 1431925 w 3524250"/>
              <a:gd name="connsiteY15" fmla="*/ 1165225 h 1628278"/>
              <a:gd name="connsiteX16" fmla="*/ 1568450 w 3524250"/>
              <a:gd name="connsiteY16" fmla="*/ 1123950 h 1628278"/>
              <a:gd name="connsiteX17" fmla="*/ 1701800 w 3524250"/>
              <a:gd name="connsiteY17" fmla="*/ 1054100 h 1628278"/>
              <a:gd name="connsiteX18" fmla="*/ 1866900 w 3524250"/>
              <a:gd name="connsiteY18" fmla="*/ 974725 h 1628278"/>
              <a:gd name="connsiteX19" fmla="*/ 1958975 w 3524250"/>
              <a:gd name="connsiteY19" fmla="*/ 962025 h 1628278"/>
              <a:gd name="connsiteX20" fmla="*/ 2063750 w 3524250"/>
              <a:gd name="connsiteY20" fmla="*/ 914400 h 1628278"/>
              <a:gd name="connsiteX21" fmla="*/ 2212975 w 3524250"/>
              <a:gd name="connsiteY21" fmla="*/ 711200 h 1628278"/>
              <a:gd name="connsiteX22" fmla="*/ 2305050 w 3524250"/>
              <a:gd name="connsiteY22" fmla="*/ 549275 h 1628278"/>
              <a:gd name="connsiteX23" fmla="*/ 2359025 w 3524250"/>
              <a:gd name="connsiteY23" fmla="*/ 492125 h 1628278"/>
              <a:gd name="connsiteX24" fmla="*/ 2517775 w 3524250"/>
              <a:gd name="connsiteY24" fmla="*/ 352425 h 1628278"/>
              <a:gd name="connsiteX25" fmla="*/ 2600325 w 3524250"/>
              <a:gd name="connsiteY25" fmla="*/ 327025 h 1628278"/>
              <a:gd name="connsiteX26" fmla="*/ 2673350 w 3524250"/>
              <a:gd name="connsiteY26" fmla="*/ 320675 h 1628278"/>
              <a:gd name="connsiteX27" fmla="*/ 2714625 w 3524250"/>
              <a:gd name="connsiteY27" fmla="*/ 352425 h 1628278"/>
              <a:gd name="connsiteX28" fmla="*/ 2752725 w 3524250"/>
              <a:gd name="connsiteY28" fmla="*/ 396875 h 1628278"/>
              <a:gd name="connsiteX29" fmla="*/ 2781300 w 3524250"/>
              <a:gd name="connsiteY29" fmla="*/ 463550 h 1628278"/>
              <a:gd name="connsiteX30" fmla="*/ 2841625 w 3524250"/>
              <a:gd name="connsiteY30" fmla="*/ 511175 h 1628278"/>
              <a:gd name="connsiteX31" fmla="*/ 2946400 w 3524250"/>
              <a:gd name="connsiteY31" fmla="*/ 488950 h 1628278"/>
              <a:gd name="connsiteX32" fmla="*/ 3003550 w 3524250"/>
              <a:gd name="connsiteY32" fmla="*/ 552450 h 1628278"/>
              <a:gd name="connsiteX33" fmla="*/ 3159125 w 3524250"/>
              <a:gd name="connsiteY33" fmla="*/ 377825 h 1628278"/>
              <a:gd name="connsiteX34" fmla="*/ 3282950 w 3524250"/>
              <a:gd name="connsiteY34" fmla="*/ 247650 h 1628278"/>
              <a:gd name="connsiteX35" fmla="*/ 3381375 w 3524250"/>
              <a:gd name="connsiteY35" fmla="*/ 184150 h 1628278"/>
              <a:gd name="connsiteX36" fmla="*/ 3489325 w 3524250"/>
              <a:gd name="connsiteY36" fmla="*/ 53975 h 1628278"/>
              <a:gd name="connsiteX37" fmla="*/ 3524250 w 3524250"/>
              <a:gd name="connsiteY37" fmla="*/ 0 h 1628278"/>
              <a:gd name="connsiteX0" fmla="*/ 0 w 3524250"/>
              <a:gd name="connsiteY0" fmla="*/ 1238250 h 1628278"/>
              <a:gd name="connsiteX1" fmla="*/ 206375 w 3524250"/>
              <a:gd name="connsiteY1" fmla="*/ 1482725 h 1628278"/>
              <a:gd name="connsiteX2" fmla="*/ 225425 w 3524250"/>
              <a:gd name="connsiteY2" fmla="*/ 1524000 h 1628278"/>
              <a:gd name="connsiteX3" fmla="*/ 288925 w 3524250"/>
              <a:gd name="connsiteY3" fmla="*/ 1555750 h 1628278"/>
              <a:gd name="connsiteX4" fmla="*/ 387350 w 3524250"/>
              <a:gd name="connsiteY4" fmla="*/ 1590675 h 1628278"/>
              <a:gd name="connsiteX5" fmla="*/ 533400 w 3524250"/>
              <a:gd name="connsiteY5" fmla="*/ 1333500 h 1628278"/>
              <a:gd name="connsiteX6" fmla="*/ 488950 w 3524250"/>
              <a:gd name="connsiteY6" fmla="*/ 1304924 h 1628278"/>
              <a:gd name="connsiteX7" fmla="*/ 593725 w 3524250"/>
              <a:gd name="connsiteY7" fmla="*/ 1216025 h 1628278"/>
              <a:gd name="connsiteX8" fmla="*/ 739775 w 3524250"/>
              <a:gd name="connsiteY8" fmla="*/ 1000125 h 1628278"/>
              <a:gd name="connsiteX9" fmla="*/ 904875 w 3524250"/>
              <a:gd name="connsiteY9" fmla="*/ 876300 h 1628278"/>
              <a:gd name="connsiteX10" fmla="*/ 981075 w 3524250"/>
              <a:gd name="connsiteY10" fmla="*/ 850900 h 1628278"/>
              <a:gd name="connsiteX11" fmla="*/ 1076325 w 3524250"/>
              <a:gd name="connsiteY11" fmla="*/ 854075 h 1628278"/>
              <a:gd name="connsiteX12" fmla="*/ 1184275 w 3524250"/>
              <a:gd name="connsiteY12" fmla="*/ 873125 h 1628278"/>
              <a:gd name="connsiteX13" fmla="*/ 1231900 w 3524250"/>
              <a:gd name="connsiteY13" fmla="*/ 933450 h 1628278"/>
              <a:gd name="connsiteX14" fmla="*/ 1270000 w 3524250"/>
              <a:gd name="connsiteY14" fmla="*/ 993775 h 1628278"/>
              <a:gd name="connsiteX15" fmla="*/ 1368425 w 3524250"/>
              <a:gd name="connsiteY15" fmla="*/ 1117600 h 1628278"/>
              <a:gd name="connsiteX16" fmla="*/ 1431925 w 3524250"/>
              <a:gd name="connsiteY16" fmla="*/ 1165225 h 1628278"/>
              <a:gd name="connsiteX17" fmla="*/ 1568450 w 3524250"/>
              <a:gd name="connsiteY17" fmla="*/ 1123950 h 1628278"/>
              <a:gd name="connsiteX18" fmla="*/ 1701800 w 3524250"/>
              <a:gd name="connsiteY18" fmla="*/ 1054100 h 1628278"/>
              <a:gd name="connsiteX19" fmla="*/ 1866900 w 3524250"/>
              <a:gd name="connsiteY19" fmla="*/ 974725 h 1628278"/>
              <a:gd name="connsiteX20" fmla="*/ 1958975 w 3524250"/>
              <a:gd name="connsiteY20" fmla="*/ 962025 h 1628278"/>
              <a:gd name="connsiteX21" fmla="*/ 2063750 w 3524250"/>
              <a:gd name="connsiteY21" fmla="*/ 914400 h 1628278"/>
              <a:gd name="connsiteX22" fmla="*/ 2212975 w 3524250"/>
              <a:gd name="connsiteY22" fmla="*/ 711200 h 1628278"/>
              <a:gd name="connsiteX23" fmla="*/ 2305050 w 3524250"/>
              <a:gd name="connsiteY23" fmla="*/ 549275 h 1628278"/>
              <a:gd name="connsiteX24" fmla="*/ 2359025 w 3524250"/>
              <a:gd name="connsiteY24" fmla="*/ 492125 h 1628278"/>
              <a:gd name="connsiteX25" fmla="*/ 2517775 w 3524250"/>
              <a:gd name="connsiteY25" fmla="*/ 352425 h 1628278"/>
              <a:gd name="connsiteX26" fmla="*/ 2600325 w 3524250"/>
              <a:gd name="connsiteY26" fmla="*/ 327025 h 1628278"/>
              <a:gd name="connsiteX27" fmla="*/ 2673350 w 3524250"/>
              <a:gd name="connsiteY27" fmla="*/ 320675 h 1628278"/>
              <a:gd name="connsiteX28" fmla="*/ 2714625 w 3524250"/>
              <a:gd name="connsiteY28" fmla="*/ 352425 h 1628278"/>
              <a:gd name="connsiteX29" fmla="*/ 2752725 w 3524250"/>
              <a:gd name="connsiteY29" fmla="*/ 396875 h 1628278"/>
              <a:gd name="connsiteX30" fmla="*/ 2781300 w 3524250"/>
              <a:gd name="connsiteY30" fmla="*/ 463550 h 1628278"/>
              <a:gd name="connsiteX31" fmla="*/ 2841625 w 3524250"/>
              <a:gd name="connsiteY31" fmla="*/ 511175 h 1628278"/>
              <a:gd name="connsiteX32" fmla="*/ 2946400 w 3524250"/>
              <a:gd name="connsiteY32" fmla="*/ 488950 h 1628278"/>
              <a:gd name="connsiteX33" fmla="*/ 3003550 w 3524250"/>
              <a:gd name="connsiteY33" fmla="*/ 552450 h 1628278"/>
              <a:gd name="connsiteX34" fmla="*/ 3159125 w 3524250"/>
              <a:gd name="connsiteY34" fmla="*/ 377825 h 1628278"/>
              <a:gd name="connsiteX35" fmla="*/ 3282950 w 3524250"/>
              <a:gd name="connsiteY35" fmla="*/ 247650 h 1628278"/>
              <a:gd name="connsiteX36" fmla="*/ 3381375 w 3524250"/>
              <a:gd name="connsiteY36" fmla="*/ 184150 h 1628278"/>
              <a:gd name="connsiteX37" fmla="*/ 3489325 w 3524250"/>
              <a:gd name="connsiteY37" fmla="*/ 53975 h 1628278"/>
              <a:gd name="connsiteX38" fmla="*/ 3524250 w 3524250"/>
              <a:gd name="connsiteY38" fmla="*/ 0 h 1628278"/>
              <a:gd name="connsiteX0" fmla="*/ 0 w 3524250"/>
              <a:gd name="connsiteY0" fmla="*/ 1238250 h 1628278"/>
              <a:gd name="connsiteX1" fmla="*/ 206375 w 3524250"/>
              <a:gd name="connsiteY1" fmla="*/ 1482725 h 1628278"/>
              <a:gd name="connsiteX2" fmla="*/ 225425 w 3524250"/>
              <a:gd name="connsiteY2" fmla="*/ 1524000 h 1628278"/>
              <a:gd name="connsiteX3" fmla="*/ 288925 w 3524250"/>
              <a:gd name="connsiteY3" fmla="*/ 1555750 h 1628278"/>
              <a:gd name="connsiteX4" fmla="*/ 387350 w 3524250"/>
              <a:gd name="connsiteY4" fmla="*/ 1590675 h 1628278"/>
              <a:gd name="connsiteX5" fmla="*/ 533400 w 3524250"/>
              <a:gd name="connsiteY5" fmla="*/ 1333500 h 1628278"/>
              <a:gd name="connsiteX6" fmla="*/ 530225 w 3524250"/>
              <a:gd name="connsiteY6" fmla="*/ 1279524 h 1628278"/>
              <a:gd name="connsiteX7" fmla="*/ 593725 w 3524250"/>
              <a:gd name="connsiteY7" fmla="*/ 1216025 h 1628278"/>
              <a:gd name="connsiteX8" fmla="*/ 739775 w 3524250"/>
              <a:gd name="connsiteY8" fmla="*/ 1000125 h 1628278"/>
              <a:gd name="connsiteX9" fmla="*/ 904875 w 3524250"/>
              <a:gd name="connsiteY9" fmla="*/ 876300 h 1628278"/>
              <a:gd name="connsiteX10" fmla="*/ 981075 w 3524250"/>
              <a:gd name="connsiteY10" fmla="*/ 850900 h 1628278"/>
              <a:gd name="connsiteX11" fmla="*/ 1076325 w 3524250"/>
              <a:gd name="connsiteY11" fmla="*/ 854075 h 1628278"/>
              <a:gd name="connsiteX12" fmla="*/ 1184275 w 3524250"/>
              <a:gd name="connsiteY12" fmla="*/ 873125 h 1628278"/>
              <a:gd name="connsiteX13" fmla="*/ 1231900 w 3524250"/>
              <a:gd name="connsiteY13" fmla="*/ 933450 h 1628278"/>
              <a:gd name="connsiteX14" fmla="*/ 1270000 w 3524250"/>
              <a:gd name="connsiteY14" fmla="*/ 993775 h 1628278"/>
              <a:gd name="connsiteX15" fmla="*/ 1368425 w 3524250"/>
              <a:gd name="connsiteY15" fmla="*/ 1117600 h 1628278"/>
              <a:gd name="connsiteX16" fmla="*/ 1431925 w 3524250"/>
              <a:gd name="connsiteY16" fmla="*/ 1165225 h 1628278"/>
              <a:gd name="connsiteX17" fmla="*/ 1568450 w 3524250"/>
              <a:gd name="connsiteY17" fmla="*/ 1123950 h 1628278"/>
              <a:gd name="connsiteX18" fmla="*/ 1701800 w 3524250"/>
              <a:gd name="connsiteY18" fmla="*/ 1054100 h 1628278"/>
              <a:gd name="connsiteX19" fmla="*/ 1866900 w 3524250"/>
              <a:gd name="connsiteY19" fmla="*/ 974725 h 1628278"/>
              <a:gd name="connsiteX20" fmla="*/ 1958975 w 3524250"/>
              <a:gd name="connsiteY20" fmla="*/ 962025 h 1628278"/>
              <a:gd name="connsiteX21" fmla="*/ 2063750 w 3524250"/>
              <a:gd name="connsiteY21" fmla="*/ 914400 h 1628278"/>
              <a:gd name="connsiteX22" fmla="*/ 2212975 w 3524250"/>
              <a:gd name="connsiteY22" fmla="*/ 711200 h 1628278"/>
              <a:gd name="connsiteX23" fmla="*/ 2305050 w 3524250"/>
              <a:gd name="connsiteY23" fmla="*/ 549275 h 1628278"/>
              <a:gd name="connsiteX24" fmla="*/ 2359025 w 3524250"/>
              <a:gd name="connsiteY24" fmla="*/ 492125 h 1628278"/>
              <a:gd name="connsiteX25" fmla="*/ 2517775 w 3524250"/>
              <a:gd name="connsiteY25" fmla="*/ 352425 h 1628278"/>
              <a:gd name="connsiteX26" fmla="*/ 2600325 w 3524250"/>
              <a:gd name="connsiteY26" fmla="*/ 327025 h 1628278"/>
              <a:gd name="connsiteX27" fmla="*/ 2673350 w 3524250"/>
              <a:gd name="connsiteY27" fmla="*/ 320675 h 1628278"/>
              <a:gd name="connsiteX28" fmla="*/ 2714625 w 3524250"/>
              <a:gd name="connsiteY28" fmla="*/ 352425 h 1628278"/>
              <a:gd name="connsiteX29" fmla="*/ 2752725 w 3524250"/>
              <a:gd name="connsiteY29" fmla="*/ 396875 h 1628278"/>
              <a:gd name="connsiteX30" fmla="*/ 2781300 w 3524250"/>
              <a:gd name="connsiteY30" fmla="*/ 463550 h 1628278"/>
              <a:gd name="connsiteX31" fmla="*/ 2841625 w 3524250"/>
              <a:gd name="connsiteY31" fmla="*/ 511175 h 1628278"/>
              <a:gd name="connsiteX32" fmla="*/ 2946400 w 3524250"/>
              <a:gd name="connsiteY32" fmla="*/ 488950 h 1628278"/>
              <a:gd name="connsiteX33" fmla="*/ 3003550 w 3524250"/>
              <a:gd name="connsiteY33" fmla="*/ 552450 h 1628278"/>
              <a:gd name="connsiteX34" fmla="*/ 3159125 w 3524250"/>
              <a:gd name="connsiteY34" fmla="*/ 377825 h 1628278"/>
              <a:gd name="connsiteX35" fmla="*/ 3282950 w 3524250"/>
              <a:gd name="connsiteY35" fmla="*/ 247650 h 1628278"/>
              <a:gd name="connsiteX36" fmla="*/ 3381375 w 3524250"/>
              <a:gd name="connsiteY36" fmla="*/ 184150 h 1628278"/>
              <a:gd name="connsiteX37" fmla="*/ 3489325 w 3524250"/>
              <a:gd name="connsiteY37" fmla="*/ 53975 h 1628278"/>
              <a:gd name="connsiteX38" fmla="*/ 3524250 w 3524250"/>
              <a:gd name="connsiteY38" fmla="*/ 0 h 1628278"/>
              <a:gd name="connsiteX0" fmla="*/ 0 w 3524250"/>
              <a:gd name="connsiteY0" fmla="*/ 1238250 h 1602926"/>
              <a:gd name="connsiteX1" fmla="*/ 206375 w 3524250"/>
              <a:gd name="connsiteY1" fmla="*/ 1482725 h 1602926"/>
              <a:gd name="connsiteX2" fmla="*/ 225425 w 3524250"/>
              <a:gd name="connsiteY2" fmla="*/ 1524000 h 1602926"/>
              <a:gd name="connsiteX3" fmla="*/ 288925 w 3524250"/>
              <a:gd name="connsiteY3" fmla="*/ 1555750 h 1602926"/>
              <a:gd name="connsiteX4" fmla="*/ 387350 w 3524250"/>
              <a:gd name="connsiteY4" fmla="*/ 1590675 h 1602926"/>
              <a:gd name="connsiteX5" fmla="*/ 514350 w 3524250"/>
              <a:gd name="connsiteY5" fmla="*/ 1327150 h 1602926"/>
              <a:gd name="connsiteX6" fmla="*/ 530225 w 3524250"/>
              <a:gd name="connsiteY6" fmla="*/ 1279524 h 1602926"/>
              <a:gd name="connsiteX7" fmla="*/ 593725 w 3524250"/>
              <a:gd name="connsiteY7" fmla="*/ 1216025 h 1602926"/>
              <a:gd name="connsiteX8" fmla="*/ 739775 w 3524250"/>
              <a:gd name="connsiteY8" fmla="*/ 1000125 h 1602926"/>
              <a:gd name="connsiteX9" fmla="*/ 904875 w 3524250"/>
              <a:gd name="connsiteY9" fmla="*/ 876300 h 1602926"/>
              <a:gd name="connsiteX10" fmla="*/ 981075 w 3524250"/>
              <a:gd name="connsiteY10" fmla="*/ 850900 h 1602926"/>
              <a:gd name="connsiteX11" fmla="*/ 1076325 w 3524250"/>
              <a:gd name="connsiteY11" fmla="*/ 854075 h 1602926"/>
              <a:gd name="connsiteX12" fmla="*/ 1184275 w 3524250"/>
              <a:gd name="connsiteY12" fmla="*/ 873125 h 1602926"/>
              <a:gd name="connsiteX13" fmla="*/ 1231900 w 3524250"/>
              <a:gd name="connsiteY13" fmla="*/ 933450 h 1602926"/>
              <a:gd name="connsiteX14" fmla="*/ 1270000 w 3524250"/>
              <a:gd name="connsiteY14" fmla="*/ 993775 h 1602926"/>
              <a:gd name="connsiteX15" fmla="*/ 1368425 w 3524250"/>
              <a:gd name="connsiteY15" fmla="*/ 1117600 h 1602926"/>
              <a:gd name="connsiteX16" fmla="*/ 1431925 w 3524250"/>
              <a:gd name="connsiteY16" fmla="*/ 1165225 h 1602926"/>
              <a:gd name="connsiteX17" fmla="*/ 1568450 w 3524250"/>
              <a:gd name="connsiteY17" fmla="*/ 1123950 h 1602926"/>
              <a:gd name="connsiteX18" fmla="*/ 1701800 w 3524250"/>
              <a:gd name="connsiteY18" fmla="*/ 1054100 h 1602926"/>
              <a:gd name="connsiteX19" fmla="*/ 1866900 w 3524250"/>
              <a:gd name="connsiteY19" fmla="*/ 974725 h 1602926"/>
              <a:gd name="connsiteX20" fmla="*/ 1958975 w 3524250"/>
              <a:gd name="connsiteY20" fmla="*/ 962025 h 1602926"/>
              <a:gd name="connsiteX21" fmla="*/ 2063750 w 3524250"/>
              <a:gd name="connsiteY21" fmla="*/ 914400 h 1602926"/>
              <a:gd name="connsiteX22" fmla="*/ 2212975 w 3524250"/>
              <a:gd name="connsiteY22" fmla="*/ 711200 h 1602926"/>
              <a:gd name="connsiteX23" fmla="*/ 2305050 w 3524250"/>
              <a:gd name="connsiteY23" fmla="*/ 549275 h 1602926"/>
              <a:gd name="connsiteX24" fmla="*/ 2359025 w 3524250"/>
              <a:gd name="connsiteY24" fmla="*/ 492125 h 1602926"/>
              <a:gd name="connsiteX25" fmla="*/ 2517775 w 3524250"/>
              <a:gd name="connsiteY25" fmla="*/ 352425 h 1602926"/>
              <a:gd name="connsiteX26" fmla="*/ 2600325 w 3524250"/>
              <a:gd name="connsiteY26" fmla="*/ 327025 h 1602926"/>
              <a:gd name="connsiteX27" fmla="*/ 2673350 w 3524250"/>
              <a:gd name="connsiteY27" fmla="*/ 320675 h 1602926"/>
              <a:gd name="connsiteX28" fmla="*/ 2714625 w 3524250"/>
              <a:gd name="connsiteY28" fmla="*/ 352425 h 1602926"/>
              <a:gd name="connsiteX29" fmla="*/ 2752725 w 3524250"/>
              <a:gd name="connsiteY29" fmla="*/ 396875 h 1602926"/>
              <a:gd name="connsiteX30" fmla="*/ 2781300 w 3524250"/>
              <a:gd name="connsiteY30" fmla="*/ 463550 h 1602926"/>
              <a:gd name="connsiteX31" fmla="*/ 2841625 w 3524250"/>
              <a:gd name="connsiteY31" fmla="*/ 511175 h 1602926"/>
              <a:gd name="connsiteX32" fmla="*/ 2946400 w 3524250"/>
              <a:gd name="connsiteY32" fmla="*/ 488950 h 1602926"/>
              <a:gd name="connsiteX33" fmla="*/ 3003550 w 3524250"/>
              <a:gd name="connsiteY33" fmla="*/ 552450 h 1602926"/>
              <a:gd name="connsiteX34" fmla="*/ 3159125 w 3524250"/>
              <a:gd name="connsiteY34" fmla="*/ 377825 h 1602926"/>
              <a:gd name="connsiteX35" fmla="*/ 3282950 w 3524250"/>
              <a:gd name="connsiteY35" fmla="*/ 247650 h 1602926"/>
              <a:gd name="connsiteX36" fmla="*/ 3381375 w 3524250"/>
              <a:gd name="connsiteY36" fmla="*/ 184150 h 1602926"/>
              <a:gd name="connsiteX37" fmla="*/ 3489325 w 3524250"/>
              <a:gd name="connsiteY37" fmla="*/ 53975 h 1602926"/>
              <a:gd name="connsiteX38" fmla="*/ 3524250 w 3524250"/>
              <a:gd name="connsiteY38" fmla="*/ 0 h 1602926"/>
              <a:gd name="connsiteX0" fmla="*/ 0 w 3524250"/>
              <a:gd name="connsiteY0" fmla="*/ 1238250 h 1602926"/>
              <a:gd name="connsiteX1" fmla="*/ 206375 w 3524250"/>
              <a:gd name="connsiteY1" fmla="*/ 1482725 h 1602926"/>
              <a:gd name="connsiteX2" fmla="*/ 225425 w 3524250"/>
              <a:gd name="connsiteY2" fmla="*/ 1524000 h 1602926"/>
              <a:gd name="connsiteX3" fmla="*/ 288925 w 3524250"/>
              <a:gd name="connsiteY3" fmla="*/ 1555750 h 1602926"/>
              <a:gd name="connsiteX4" fmla="*/ 387350 w 3524250"/>
              <a:gd name="connsiteY4" fmla="*/ 1590675 h 1602926"/>
              <a:gd name="connsiteX5" fmla="*/ 514350 w 3524250"/>
              <a:gd name="connsiteY5" fmla="*/ 1327150 h 1602926"/>
              <a:gd name="connsiteX6" fmla="*/ 530225 w 3524250"/>
              <a:gd name="connsiteY6" fmla="*/ 1279524 h 1602926"/>
              <a:gd name="connsiteX7" fmla="*/ 606425 w 3524250"/>
              <a:gd name="connsiteY7" fmla="*/ 1162050 h 1602926"/>
              <a:gd name="connsiteX8" fmla="*/ 739775 w 3524250"/>
              <a:gd name="connsiteY8" fmla="*/ 1000125 h 1602926"/>
              <a:gd name="connsiteX9" fmla="*/ 904875 w 3524250"/>
              <a:gd name="connsiteY9" fmla="*/ 876300 h 1602926"/>
              <a:gd name="connsiteX10" fmla="*/ 981075 w 3524250"/>
              <a:gd name="connsiteY10" fmla="*/ 850900 h 1602926"/>
              <a:gd name="connsiteX11" fmla="*/ 1076325 w 3524250"/>
              <a:gd name="connsiteY11" fmla="*/ 854075 h 1602926"/>
              <a:gd name="connsiteX12" fmla="*/ 1184275 w 3524250"/>
              <a:gd name="connsiteY12" fmla="*/ 873125 h 1602926"/>
              <a:gd name="connsiteX13" fmla="*/ 1231900 w 3524250"/>
              <a:gd name="connsiteY13" fmla="*/ 933450 h 1602926"/>
              <a:gd name="connsiteX14" fmla="*/ 1270000 w 3524250"/>
              <a:gd name="connsiteY14" fmla="*/ 993775 h 1602926"/>
              <a:gd name="connsiteX15" fmla="*/ 1368425 w 3524250"/>
              <a:gd name="connsiteY15" fmla="*/ 1117600 h 1602926"/>
              <a:gd name="connsiteX16" fmla="*/ 1431925 w 3524250"/>
              <a:gd name="connsiteY16" fmla="*/ 1165225 h 1602926"/>
              <a:gd name="connsiteX17" fmla="*/ 1568450 w 3524250"/>
              <a:gd name="connsiteY17" fmla="*/ 1123950 h 1602926"/>
              <a:gd name="connsiteX18" fmla="*/ 1701800 w 3524250"/>
              <a:gd name="connsiteY18" fmla="*/ 1054100 h 1602926"/>
              <a:gd name="connsiteX19" fmla="*/ 1866900 w 3524250"/>
              <a:gd name="connsiteY19" fmla="*/ 974725 h 1602926"/>
              <a:gd name="connsiteX20" fmla="*/ 1958975 w 3524250"/>
              <a:gd name="connsiteY20" fmla="*/ 962025 h 1602926"/>
              <a:gd name="connsiteX21" fmla="*/ 2063750 w 3524250"/>
              <a:gd name="connsiteY21" fmla="*/ 914400 h 1602926"/>
              <a:gd name="connsiteX22" fmla="*/ 2212975 w 3524250"/>
              <a:gd name="connsiteY22" fmla="*/ 711200 h 1602926"/>
              <a:gd name="connsiteX23" fmla="*/ 2305050 w 3524250"/>
              <a:gd name="connsiteY23" fmla="*/ 549275 h 1602926"/>
              <a:gd name="connsiteX24" fmla="*/ 2359025 w 3524250"/>
              <a:gd name="connsiteY24" fmla="*/ 492125 h 1602926"/>
              <a:gd name="connsiteX25" fmla="*/ 2517775 w 3524250"/>
              <a:gd name="connsiteY25" fmla="*/ 352425 h 1602926"/>
              <a:gd name="connsiteX26" fmla="*/ 2600325 w 3524250"/>
              <a:gd name="connsiteY26" fmla="*/ 327025 h 1602926"/>
              <a:gd name="connsiteX27" fmla="*/ 2673350 w 3524250"/>
              <a:gd name="connsiteY27" fmla="*/ 320675 h 1602926"/>
              <a:gd name="connsiteX28" fmla="*/ 2714625 w 3524250"/>
              <a:gd name="connsiteY28" fmla="*/ 352425 h 1602926"/>
              <a:gd name="connsiteX29" fmla="*/ 2752725 w 3524250"/>
              <a:gd name="connsiteY29" fmla="*/ 396875 h 1602926"/>
              <a:gd name="connsiteX30" fmla="*/ 2781300 w 3524250"/>
              <a:gd name="connsiteY30" fmla="*/ 463550 h 1602926"/>
              <a:gd name="connsiteX31" fmla="*/ 2841625 w 3524250"/>
              <a:gd name="connsiteY31" fmla="*/ 511175 h 1602926"/>
              <a:gd name="connsiteX32" fmla="*/ 2946400 w 3524250"/>
              <a:gd name="connsiteY32" fmla="*/ 488950 h 1602926"/>
              <a:gd name="connsiteX33" fmla="*/ 3003550 w 3524250"/>
              <a:gd name="connsiteY33" fmla="*/ 552450 h 1602926"/>
              <a:gd name="connsiteX34" fmla="*/ 3159125 w 3524250"/>
              <a:gd name="connsiteY34" fmla="*/ 377825 h 1602926"/>
              <a:gd name="connsiteX35" fmla="*/ 3282950 w 3524250"/>
              <a:gd name="connsiteY35" fmla="*/ 247650 h 1602926"/>
              <a:gd name="connsiteX36" fmla="*/ 3381375 w 3524250"/>
              <a:gd name="connsiteY36" fmla="*/ 184150 h 1602926"/>
              <a:gd name="connsiteX37" fmla="*/ 3489325 w 3524250"/>
              <a:gd name="connsiteY37" fmla="*/ 53975 h 1602926"/>
              <a:gd name="connsiteX38" fmla="*/ 3524250 w 3524250"/>
              <a:gd name="connsiteY38" fmla="*/ 0 h 1602926"/>
              <a:gd name="connsiteX0" fmla="*/ 0 w 3524250"/>
              <a:gd name="connsiteY0" fmla="*/ 1238250 h 1605748"/>
              <a:gd name="connsiteX1" fmla="*/ 206375 w 3524250"/>
              <a:gd name="connsiteY1" fmla="*/ 1482725 h 1605748"/>
              <a:gd name="connsiteX2" fmla="*/ 225425 w 3524250"/>
              <a:gd name="connsiteY2" fmla="*/ 1524000 h 1605748"/>
              <a:gd name="connsiteX3" fmla="*/ 288925 w 3524250"/>
              <a:gd name="connsiteY3" fmla="*/ 1555750 h 1605748"/>
              <a:gd name="connsiteX4" fmla="*/ 415925 w 3524250"/>
              <a:gd name="connsiteY4" fmla="*/ 1593850 h 1605748"/>
              <a:gd name="connsiteX5" fmla="*/ 514350 w 3524250"/>
              <a:gd name="connsiteY5" fmla="*/ 1327150 h 1605748"/>
              <a:gd name="connsiteX6" fmla="*/ 530225 w 3524250"/>
              <a:gd name="connsiteY6" fmla="*/ 1279524 h 1605748"/>
              <a:gd name="connsiteX7" fmla="*/ 606425 w 3524250"/>
              <a:gd name="connsiteY7" fmla="*/ 1162050 h 1605748"/>
              <a:gd name="connsiteX8" fmla="*/ 739775 w 3524250"/>
              <a:gd name="connsiteY8" fmla="*/ 1000125 h 1605748"/>
              <a:gd name="connsiteX9" fmla="*/ 904875 w 3524250"/>
              <a:gd name="connsiteY9" fmla="*/ 876300 h 1605748"/>
              <a:gd name="connsiteX10" fmla="*/ 981075 w 3524250"/>
              <a:gd name="connsiteY10" fmla="*/ 850900 h 1605748"/>
              <a:gd name="connsiteX11" fmla="*/ 1076325 w 3524250"/>
              <a:gd name="connsiteY11" fmla="*/ 854075 h 1605748"/>
              <a:gd name="connsiteX12" fmla="*/ 1184275 w 3524250"/>
              <a:gd name="connsiteY12" fmla="*/ 873125 h 1605748"/>
              <a:gd name="connsiteX13" fmla="*/ 1231900 w 3524250"/>
              <a:gd name="connsiteY13" fmla="*/ 933450 h 1605748"/>
              <a:gd name="connsiteX14" fmla="*/ 1270000 w 3524250"/>
              <a:gd name="connsiteY14" fmla="*/ 993775 h 1605748"/>
              <a:gd name="connsiteX15" fmla="*/ 1368425 w 3524250"/>
              <a:gd name="connsiteY15" fmla="*/ 1117600 h 1605748"/>
              <a:gd name="connsiteX16" fmla="*/ 1431925 w 3524250"/>
              <a:gd name="connsiteY16" fmla="*/ 1165225 h 1605748"/>
              <a:gd name="connsiteX17" fmla="*/ 1568450 w 3524250"/>
              <a:gd name="connsiteY17" fmla="*/ 1123950 h 1605748"/>
              <a:gd name="connsiteX18" fmla="*/ 1701800 w 3524250"/>
              <a:gd name="connsiteY18" fmla="*/ 1054100 h 1605748"/>
              <a:gd name="connsiteX19" fmla="*/ 1866900 w 3524250"/>
              <a:gd name="connsiteY19" fmla="*/ 974725 h 1605748"/>
              <a:gd name="connsiteX20" fmla="*/ 1958975 w 3524250"/>
              <a:gd name="connsiteY20" fmla="*/ 962025 h 1605748"/>
              <a:gd name="connsiteX21" fmla="*/ 2063750 w 3524250"/>
              <a:gd name="connsiteY21" fmla="*/ 914400 h 1605748"/>
              <a:gd name="connsiteX22" fmla="*/ 2212975 w 3524250"/>
              <a:gd name="connsiteY22" fmla="*/ 711200 h 1605748"/>
              <a:gd name="connsiteX23" fmla="*/ 2305050 w 3524250"/>
              <a:gd name="connsiteY23" fmla="*/ 549275 h 1605748"/>
              <a:gd name="connsiteX24" fmla="*/ 2359025 w 3524250"/>
              <a:gd name="connsiteY24" fmla="*/ 492125 h 1605748"/>
              <a:gd name="connsiteX25" fmla="*/ 2517775 w 3524250"/>
              <a:gd name="connsiteY25" fmla="*/ 352425 h 1605748"/>
              <a:gd name="connsiteX26" fmla="*/ 2600325 w 3524250"/>
              <a:gd name="connsiteY26" fmla="*/ 327025 h 1605748"/>
              <a:gd name="connsiteX27" fmla="*/ 2673350 w 3524250"/>
              <a:gd name="connsiteY27" fmla="*/ 320675 h 1605748"/>
              <a:gd name="connsiteX28" fmla="*/ 2714625 w 3524250"/>
              <a:gd name="connsiteY28" fmla="*/ 352425 h 1605748"/>
              <a:gd name="connsiteX29" fmla="*/ 2752725 w 3524250"/>
              <a:gd name="connsiteY29" fmla="*/ 396875 h 1605748"/>
              <a:gd name="connsiteX30" fmla="*/ 2781300 w 3524250"/>
              <a:gd name="connsiteY30" fmla="*/ 463550 h 1605748"/>
              <a:gd name="connsiteX31" fmla="*/ 2841625 w 3524250"/>
              <a:gd name="connsiteY31" fmla="*/ 511175 h 1605748"/>
              <a:gd name="connsiteX32" fmla="*/ 2946400 w 3524250"/>
              <a:gd name="connsiteY32" fmla="*/ 488950 h 1605748"/>
              <a:gd name="connsiteX33" fmla="*/ 3003550 w 3524250"/>
              <a:gd name="connsiteY33" fmla="*/ 552450 h 1605748"/>
              <a:gd name="connsiteX34" fmla="*/ 3159125 w 3524250"/>
              <a:gd name="connsiteY34" fmla="*/ 377825 h 1605748"/>
              <a:gd name="connsiteX35" fmla="*/ 3282950 w 3524250"/>
              <a:gd name="connsiteY35" fmla="*/ 247650 h 1605748"/>
              <a:gd name="connsiteX36" fmla="*/ 3381375 w 3524250"/>
              <a:gd name="connsiteY36" fmla="*/ 184150 h 1605748"/>
              <a:gd name="connsiteX37" fmla="*/ 3489325 w 3524250"/>
              <a:gd name="connsiteY37" fmla="*/ 53975 h 1605748"/>
              <a:gd name="connsiteX38" fmla="*/ 3524250 w 3524250"/>
              <a:gd name="connsiteY38" fmla="*/ 0 h 1605748"/>
              <a:gd name="connsiteX0" fmla="*/ 0 w 3524250"/>
              <a:gd name="connsiteY0" fmla="*/ 1238250 h 1605748"/>
              <a:gd name="connsiteX1" fmla="*/ 180975 w 3524250"/>
              <a:gd name="connsiteY1" fmla="*/ 1457325 h 1605748"/>
              <a:gd name="connsiteX2" fmla="*/ 225425 w 3524250"/>
              <a:gd name="connsiteY2" fmla="*/ 1524000 h 1605748"/>
              <a:gd name="connsiteX3" fmla="*/ 288925 w 3524250"/>
              <a:gd name="connsiteY3" fmla="*/ 1555750 h 1605748"/>
              <a:gd name="connsiteX4" fmla="*/ 415925 w 3524250"/>
              <a:gd name="connsiteY4" fmla="*/ 1593850 h 1605748"/>
              <a:gd name="connsiteX5" fmla="*/ 514350 w 3524250"/>
              <a:gd name="connsiteY5" fmla="*/ 1327150 h 1605748"/>
              <a:gd name="connsiteX6" fmla="*/ 530225 w 3524250"/>
              <a:gd name="connsiteY6" fmla="*/ 1279524 h 1605748"/>
              <a:gd name="connsiteX7" fmla="*/ 606425 w 3524250"/>
              <a:gd name="connsiteY7" fmla="*/ 1162050 h 1605748"/>
              <a:gd name="connsiteX8" fmla="*/ 739775 w 3524250"/>
              <a:gd name="connsiteY8" fmla="*/ 1000125 h 1605748"/>
              <a:gd name="connsiteX9" fmla="*/ 904875 w 3524250"/>
              <a:gd name="connsiteY9" fmla="*/ 876300 h 1605748"/>
              <a:gd name="connsiteX10" fmla="*/ 981075 w 3524250"/>
              <a:gd name="connsiteY10" fmla="*/ 850900 h 1605748"/>
              <a:gd name="connsiteX11" fmla="*/ 1076325 w 3524250"/>
              <a:gd name="connsiteY11" fmla="*/ 854075 h 1605748"/>
              <a:gd name="connsiteX12" fmla="*/ 1184275 w 3524250"/>
              <a:gd name="connsiteY12" fmla="*/ 873125 h 1605748"/>
              <a:gd name="connsiteX13" fmla="*/ 1231900 w 3524250"/>
              <a:gd name="connsiteY13" fmla="*/ 933450 h 1605748"/>
              <a:gd name="connsiteX14" fmla="*/ 1270000 w 3524250"/>
              <a:gd name="connsiteY14" fmla="*/ 993775 h 1605748"/>
              <a:gd name="connsiteX15" fmla="*/ 1368425 w 3524250"/>
              <a:gd name="connsiteY15" fmla="*/ 1117600 h 1605748"/>
              <a:gd name="connsiteX16" fmla="*/ 1431925 w 3524250"/>
              <a:gd name="connsiteY16" fmla="*/ 1165225 h 1605748"/>
              <a:gd name="connsiteX17" fmla="*/ 1568450 w 3524250"/>
              <a:gd name="connsiteY17" fmla="*/ 1123950 h 1605748"/>
              <a:gd name="connsiteX18" fmla="*/ 1701800 w 3524250"/>
              <a:gd name="connsiteY18" fmla="*/ 1054100 h 1605748"/>
              <a:gd name="connsiteX19" fmla="*/ 1866900 w 3524250"/>
              <a:gd name="connsiteY19" fmla="*/ 974725 h 1605748"/>
              <a:gd name="connsiteX20" fmla="*/ 1958975 w 3524250"/>
              <a:gd name="connsiteY20" fmla="*/ 962025 h 1605748"/>
              <a:gd name="connsiteX21" fmla="*/ 2063750 w 3524250"/>
              <a:gd name="connsiteY21" fmla="*/ 914400 h 1605748"/>
              <a:gd name="connsiteX22" fmla="*/ 2212975 w 3524250"/>
              <a:gd name="connsiteY22" fmla="*/ 711200 h 1605748"/>
              <a:gd name="connsiteX23" fmla="*/ 2305050 w 3524250"/>
              <a:gd name="connsiteY23" fmla="*/ 549275 h 1605748"/>
              <a:gd name="connsiteX24" fmla="*/ 2359025 w 3524250"/>
              <a:gd name="connsiteY24" fmla="*/ 492125 h 1605748"/>
              <a:gd name="connsiteX25" fmla="*/ 2517775 w 3524250"/>
              <a:gd name="connsiteY25" fmla="*/ 352425 h 1605748"/>
              <a:gd name="connsiteX26" fmla="*/ 2600325 w 3524250"/>
              <a:gd name="connsiteY26" fmla="*/ 327025 h 1605748"/>
              <a:gd name="connsiteX27" fmla="*/ 2673350 w 3524250"/>
              <a:gd name="connsiteY27" fmla="*/ 320675 h 1605748"/>
              <a:gd name="connsiteX28" fmla="*/ 2714625 w 3524250"/>
              <a:gd name="connsiteY28" fmla="*/ 352425 h 1605748"/>
              <a:gd name="connsiteX29" fmla="*/ 2752725 w 3524250"/>
              <a:gd name="connsiteY29" fmla="*/ 396875 h 1605748"/>
              <a:gd name="connsiteX30" fmla="*/ 2781300 w 3524250"/>
              <a:gd name="connsiteY30" fmla="*/ 463550 h 1605748"/>
              <a:gd name="connsiteX31" fmla="*/ 2841625 w 3524250"/>
              <a:gd name="connsiteY31" fmla="*/ 511175 h 1605748"/>
              <a:gd name="connsiteX32" fmla="*/ 2946400 w 3524250"/>
              <a:gd name="connsiteY32" fmla="*/ 488950 h 1605748"/>
              <a:gd name="connsiteX33" fmla="*/ 3003550 w 3524250"/>
              <a:gd name="connsiteY33" fmla="*/ 552450 h 1605748"/>
              <a:gd name="connsiteX34" fmla="*/ 3159125 w 3524250"/>
              <a:gd name="connsiteY34" fmla="*/ 377825 h 1605748"/>
              <a:gd name="connsiteX35" fmla="*/ 3282950 w 3524250"/>
              <a:gd name="connsiteY35" fmla="*/ 247650 h 1605748"/>
              <a:gd name="connsiteX36" fmla="*/ 3381375 w 3524250"/>
              <a:gd name="connsiteY36" fmla="*/ 184150 h 1605748"/>
              <a:gd name="connsiteX37" fmla="*/ 3489325 w 3524250"/>
              <a:gd name="connsiteY37" fmla="*/ 53975 h 1605748"/>
              <a:gd name="connsiteX38" fmla="*/ 3524250 w 3524250"/>
              <a:gd name="connsiteY38" fmla="*/ 0 h 1605748"/>
              <a:gd name="connsiteX0" fmla="*/ 0 w 3524250"/>
              <a:gd name="connsiteY0" fmla="*/ 1238250 h 1605999"/>
              <a:gd name="connsiteX1" fmla="*/ 180975 w 3524250"/>
              <a:gd name="connsiteY1" fmla="*/ 1457325 h 1605999"/>
              <a:gd name="connsiteX2" fmla="*/ 241300 w 3524250"/>
              <a:gd name="connsiteY2" fmla="*/ 1511300 h 1605999"/>
              <a:gd name="connsiteX3" fmla="*/ 288925 w 3524250"/>
              <a:gd name="connsiteY3" fmla="*/ 1555750 h 1605999"/>
              <a:gd name="connsiteX4" fmla="*/ 415925 w 3524250"/>
              <a:gd name="connsiteY4" fmla="*/ 1593850 h 1605999"/>
              <a:gd name="connsiteX5" fmla="*/ 514350 w 3524250"/>
              <a:gd name="connsiteY5" fmla="*/ 1327150 h 1605999"/>
              <a:gd name="connsiteX6" fmla="*/ 530225 w 3524250"/>
              <a:gd name="connsiteY6" fmla="*/ 1279524 h 1605999"/>
              <a:gd name="connsiteX7" fmla="*/ 606425 w 3524250"/>
              <a:gd name="connsiteY7" fmla="*/ 1162050 h 1605999"/>
              <a:gd name="connsiteX8" fmla="*/ 739775 w 3524250"/>
              <a:gd name="connsiteY8" fmla="*/ 1000125 h 1605999"/>
              <a:gd name="connsiteX9" fmla="*/ 904875 w 3524250"/>
              <a:gd name="connsiteY9" fmla="*/ 876300 h 1605999"/>
              <a:gd name="connsiteX10" fmla="*/ 981075 w 3524250"/>
              <a:gd name="connsiteY10" fmla="*/ 850900 h 1605999"/>
              <a:gd name="connsiteX11" fmla="*/ 1076325 w 3524250"/>
              <a:gd name="connsiteY11" fmla="*/ 854075 h 1605999"/>
              <a:gd name="connsiteX12" fmla="*/ 1184275 w 3524250"/>
              <a:gd name="connsiteY12" fmla="*/ 873125 h 1605999"/>
              <a:gd name="connsiteX13" fmla="*/ 1231900 w 3524250"/>
              <a:gd name="connsiteY13" fmla="*/ 933450 h 1605999"/>
              <a:gd name="connsiteX14" fmla="*/ 1270000 w 3524250"/>
              <a:gd name="connsiteY14" fmla="*/ 993775 h 1605999"/>
              <a:gd name="connsiteX15" fmla="*/ 1368425 w 3524250"/>
              <a:gd name="connsiteY15" fmla="*/ 1117600 h 1605999"/>
              <a:gd name="connsiteX16" fmla="*/ 1431925 w 3524250"/>
              <a:gd name="connsiteY16" fmla="*/ 1165225 h 1605999"/>
              <a:gd name="connsiteX17" fmla="*/ 1568450 w 3524250"/>
              <a:gd name="connsiteY17" fmla="*/ 1123950 h 1605999"/>
              <a:gd name="connsiteX18" fmla="*/ 1701800 w 3524250"/>
              <a:gd name="connsiteY18" fmla="*/ 1054100 h 1605999"/>
              <a:gd name="connsiteX19" fmla="*/ 1866900 w 3524250"/>
              <a:gd name="connsiteY19" fmla="*/ 974725 h 1605999"/>
              <a:gd name="connsiteX20" fmla="*/ 1958975 w 3524250"/>
              <a:gd name="connsiteY20" fmla="*/ 962025 h 1605999"/>
              <a:gd name="connsiteX21" fmla="*/ 2063750 w 3524250"/>
              <a:gd name="connsiteY21" fmla="*/ 914400 h 1605999"/>
              <a:gd name="connsiteX22" fmla="*/ 2212975 w 3524250"/>
              <a:gd name="connsiteY22" fmla="*/ 711200 h 1605999"/>
              <a:gd name="connsiteX23" fmla="*/ 2305050 w 3524250"/>
              <a:gd name="connsiteY23" fmla="*/ 549275 h 1605999"/>
              <a:gd name="connsiteX24" fmla="*/ 2359025 w 3524250"/>
              <a:gd name="connsiteY24" fmla="*/ 492125 h 1605999"/>
              <a:gd name="connsiteX25" fmla="*/ 2517775 w 3524250"/>
              <a:gd name="connsiteY25" fmla="*/ 352425 h 1605999"/>
              <a:gd name="connsiteX26" fmla="*/ 2600325 w 3524250"/>
              <a:gd name="connsiteY26" fmla="*/ 327025 h 1605999"/>
              <a:gd name="connsiteX27" fmla="*/ 2673350 w 3524250"/>
              <a:gd name="connsiteY27" fmla="*/ 320675 h 1605999"/>
              <a:gd name="connsiteX28" fmla="*/ 2714625 w 3524250"/>
              <a:gd name="connsiteY28" fmla="*/ 352425 h 1605999"/>
              <a:gd name="connsiteX29" fmla="*/ 2752725 w 3524250"/>
              <a:gd name="connsiteY29" fmla="*/ 396875 h 1605999"/>
              <a:gd name="connsiteX30" fmla="*/ 2781300 w 3524250"/>
              <a:gd name="connsiteY30" fmla="*/ 463550 h 1605999"/>
              <a:gd name="connsiteX31" fmla="*/ 2841625 w 3524250"/>
              <a:gd name="connsiteY31" fmla="*/ 511175 h 1605999"/>
              <a:gd name="connsiteX32" fmla="*/ 2946400 w 3524250"/>
              <a:gd name="connsiteY32" fmla="*/ 488950 h 1605999"/>
              <a:gd name="connsiteX33" fmla="*/ 3003550 w 3524250"/>
              <a:gd name="connsiteY33" fmla="*/ 552450 h 1605999"/>
              <a:gd name="connsiteX34" fmla="*/ 3159125 w 3524250"/>
              <a:gd name="connsiteY34" fmla="*/ 377825 h 1605999"/>
              <a:gd name="connsiteX35" fmla="*/ 3282950 w 3524250"/>
              <a:gd name="connsiteY35" fmla="*/ 247650 h 1605999"/>
              <a:gd name="connsiteX36" fmla="*/ 3381375 w 3524250"/>
              <a:gd name="connsiteY36" fmla="*/ 184150 h 1605999"/>
              <a:gd name="connsiteX37" fmla="*/ 3489325 w 3524250"/>
              <a:gd name="connsiteY37" fmla="*/ 53975 h 1605999"/>
              <a:gd name="connsiteX38" fmla="*/ 3524250 w 3524250"/>
              <a:gd name="connsiteY38" fmla="*/ 0 h 1605999"/>
              <a:gd name="connsiteX0" fmla="*/ 0 w 3524250"/>
              <a:gd name="connsiteY0" fmla="*/ 1238250 h 1605380"/>
              <a:gd name="connsiteX1" fmla="*/ 180975 w 3524250"/>
              <a:gd name="connsiteY1" fmla="*/ 1457325 h 1605380"/>
              <a:gd name="connsiteX2" fmla="*/ 241300 w 3524250"/>
              <a:gd name="connsiteY2" fmla="*/ 1511300 h 1605380"/>
              <a:gd name="connsiteX3" fmla="*/ 298450 w 3524250"/>
              <a:gd name="connsiteY3" fmla="*/ 1552575 h 1605380"/>
              <a:gd name="connsiteX4" fmla="*/ 415925 w 3524250"/>
              <a:gd name="connsiteY4" fmla="*/ 1593850 h 1605380"/>
              <a:gd name="connsiteX5" fmla="*/ 514350 w 3524250"/>
              <a:gd name="connsiteY5" fmla="*/ 1327150 h 1605380"/>
              <a:gd name="connsiteX6" fmla="*/ 530225 w 3524250"/>
              <a:gd name="connsiteY6" fmla="*/ 1279524 h 1605380"/>
              <a:gd name="connsiteX7" fmla="*/ 606425 w 3524250"/>
              <a:gd name="connsiteY7" fmla="*/ 1162050 h 1605380"/>
              <a:gd name="connsiteX8" fmla="*/ 739775 w 3524250"/>
              <a:gd name="connsiteY8" fmla="*/ 1000125 h 1605380"/>
              <a:gd name="connsiteX9" fmla="*/ 904875 w 3524250"/>
              <a:gd name="connsiteY9" fmla="*/ 876300 h 1605380"/>
              <a:gd name="connsiteX10" fmla="*/ 981075 w 3524250"/>
              <a:gd name="connsiteY10" fmla="*/ 850900 h 1605380"/>
              <a:gd name="connsiteX11" fmla="*/ 1076325 w 3524250"/>
              <a:gd name="connsiteY11" fmla="*/ 854075 h 1605380"/>
              <a:gd name="connsiteX12" fmla="*/ 1184275 w 3524250"/>
              <a:gd name="connsiteY12" fmla="*/ 873125 h 1605380"/>
              <a:gd name="connsiteX13" fmla="*/ 1231900 w 3524250"/>
              <a:gd name="connsiteY13" fmla="*/ 933450 h 1605380"/>
              <a:gd name="connsiteX14" fmla="*/ 1270000 w 3524250"/>
              <a:gd name="connsiteY14" fmla="*/ 993775 h 1605380"/>
              <a:gd name="connsiteX15" fmla="*/ 1368425 w 3524250"/>
              <a:gd name="connsiteY15" fmla="*/ 1117600 h 1605380"/>
              <a:gd name="connsiteX16" fmla="*/ 1431925 w 3524250"/>
              <a:gd name="connsiteY16" fmla="*/ 1165225 h 1605380"/>
              <a:gd name="connsiteX17" fmla="*/ 1568450 w 3524250"/>
              <a:gd name="connsiteY17" fmla="*/ 1123950 h 1605380"/>
              <a:gd name="connsiteX18" fmla="*/ 1701800 w 3524250"/>
              <a:gd name="connsiteY18" fmla="*/ 1054100 h 1605380"/>
              <a:gd name="connsiteX19" fmla="*/ 1866900 w 3524250"/>
              <a:gd name="connsiteY19" fmla="*/ 974725 h 1605380"/>
              <a:gd name="connsiteX20" fmla="*/ 1958975 w 3524250"/>
              <a:gd name="connsiteY20" fmla="*/ 962025 h 1605380"/>
              <a:gd name="connsiteX21" fmla="*/ 2063750 w 3524250"/>
              <a:gd name="connsiteY21" fmla="*/ 914400 h 1605380"/>
              <a:gd name="connsiteX22" fmla="*/ 2212975 w 3524250"/>
              <a:gd name="connsiteY22" fmla="*/ 711200 h 1605380"/>
              <a:gd name="connsiteX23" fmla="*/ 2305050 w 3524250"/>
              <a:gd name="connsiteY23" fmla="*/ 549275 h 1605380"/>
              <a:gd name="connsiteX24" fmla="*/ 2359025 w 3524250"/>
              <a:gd name="connsiteY24" fmla="*/ 492125 h 1605380"/>
              <a:gd name="connsiteX25" fmla="*/ 2517775 w 3524250"/>
              <a:gd name="connsiteY25" fmla="*/ 352425 h 1605380"/>
              <a:gd name="connsiteX26" fmla="*/ 2600325 w 3524250"/>
              <a:gd name="connsiteY26" fmla="*/ 327025 h 1605380"/>
              <a:gd name="connsiteX27" fmla="*/ 2673350 w 3524250"/>
              <a:gd name="connsiteY27" fmla="*/ 320675 h 1605380"/>
              <a:gd name="connsiteX28" fmla="*/ 2714625 w 3524250"/>
              <a:gd name="connsiteY28" fmla="*/ 352425 h 1605380"/>
              <a:gd name="connsiteX29" fmla="*/ 2752725 w 3524250"/>
              <a:gd name="connsiteY29" fmla="*/ 396875 h 1605380"/>
              <a:gd name="connsiteX30" fmla="*/ 2781300 w 3524250"/>
              <a:gd name="connsiteY30" fmla="*/ 463550 h 1605380"/>
              <a:gd name="connsiteX31" fmla="*/ 2841625 w 3524250"/>
              <a:gd name="connsiteY31" fmla="*/ 511175 h 1605380"/>
              <a:gd name="connsiteX32" fmla="*/ 2946400 w 3524250"/>
              <a:gd name="connsiteY32" fmla="*/ 488950 h 1605380"/>
              <a:gd name="connsiteX33" fmla="*/ 3003550 w 3524250"/>
              <a:gd name="connsiteY33" fmla="*/ 552450 h 1605380"/>
              <a:gd name="connsiteX34" fmla="*/ 3159125 w 3524250"/>
              <a:gd name="connsiteY34" fmla="*/ 377825 h 1605380"/>
              <a:gd name="connsiteX35" fmla="*/ 3282950 w 3524250"/>
              <a:gd name="connsiteY35" fmla="*/ 247650 h 1605380"/>
              <a:gd name="connsiteX36" fmla="*/ 3381375 w 3524250"/>
              <a:gd name="connsiteY36" fmla="*/ 184150 h 1605380"/>
              <a:gd name="connsiteX37" fmla="*/ 3489325 w 3524250"/>
              <a:gd name="connsiteY37" fmla="*/ 53975 h 1605380"/>
              <a:gd name="connsiteX38" fmla="*/ 3524250 w 3524250"/>
              <a:gd name="connsiteY38" fmla="*/ 0 h 1605380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31925 w 3524250"/>
              <a:gd name="connsiteY16" fmla="*/ 116522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62025 h 1619809"/>
              <a:gd name="connsiteX21" fmla="*/ 2063750 w 3524250"/>
              <a:gd name="connsiteY21" fmla="*/ 914400 h 1619809"/>
              <a:gd name="connsiteX22" fmla="*/ 2212975 w 3524250"/>
              <a:gd name="connsiteY22" fmla="*/ 7112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6400 w 3524250"/>
              <a:gd name="connsiteY32" fmla="*/ 488950 h 1619809"/>
              <a:gd name="connsiteX33" fmla="*/ 3003550 w 3524250"/>
              <a:gd name="connsiteY33" fmla="*/ 552450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62025 h 1619809"/>
              <a:gd name="connsiteX21" fmla="*/ 2063750 w 3524250"/>
              <a:gd name="connsiteY21" fmla="*/ 914400 h 1619809"/>
              <a:gd name="connsiteX22" fmla="*/ 2212975 w 3524250"/>
              <a:gd name="connsiteY22" fmla="*/ 7112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6400 w 3524250"/>
              <a:gd name="connsiteY32" fmla="*/ 488950 h 1619809"/>
              <a:gd name="connsiteX33" fmla="*/ 3003550 w 3524250"/>
              <a:gd name="connsiteY33" fmla="*/ 552450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62025 h 1619809"/>
              <a:gd name="connsiteX21" fmla="*/ 2057400 w 3524250"/>
              <a:gd name="connsiteY21" fmla="*/ 860425 h 1619809"/>
              <a:gd name="connsiteX22" fmla="*/ 2212975 w 3524250"/>
              <a:gd name="connsiteY22" fmla="*/ 7112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6400 w 3524250"/>
              <a:gd name="connsiteY32" fmla="*/ 488950 h 1619809"/>
              <a:gd name="connsiteX33" fmla="*/ 3003550 w 3524250"/>
              <a:gd name="connsiteY33" fmla="*/ 552450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12975 w 3524250"/>
              <a:gd name="connsiteY22" fmla="*/ 7112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6400 w 3524250"/>
              <a:gd name="connsiteY32" fmla="*/ 488950 h 1619809"/>
              <a:gd name="connsiteX33" fmla="*/ 3003550 w 3524250"/>
              <a:gd name="connsiteY33" fmla="*/ 552450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6400 w 3524250"/>
              <a:gd name="connsiteY32" fmla="*/ 488950 h 1619809"/>
              <a:gd name="connsiteX33" fmla="*/ 3003550 w 3524250"/>
              <a:gd name="connsiteY33" fmla="*/ 552450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03550 w 3524250"/>
              <a:gd name="connsiteY33" fmla="*/ 552450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82950 w 3524250"/>
              <a:gd name="connsiteY35" fmla="*/ 247650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67075 w 3524250"/>
              <a:gd name="connsiteY35" fmla="*/ 206375 h 1619809"/>
              <a:gd name="connsiteX36" fmla="*/ 3381375 w 3524250"/>
              <a:gd name="connsiteY36" fmla="*/ 1841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67075 w 3524250"/>
              <a:gd name="connsiteY35" fmla="*/ 206375 h 1619809"/>
              <a:gd name="connsiteX36" fmla="*/ 3378200 w 3524250"/>
              <a:gd name="connsiteY36" fmla="*/ 133350 h 1619809"/>
              <a:gd name="connsiteX37" fmla="*/ 3489325 w 3524250"/>
              <a:gd name="connsiteY37" fmla="*/ 5397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67075 w 3524250"/>
              <a:gd name="connsiteY35" fmla="*/ 206375 h 1619809"/>
              <a:gd name="connsiteX36" fmla="*/ 3378200 w 3524250"/>
              <a:gd name="connsiteY36" fmla="*/ 133350 h 1619809"/>
              <a:gd name="connsiteX37" fmla="*/ 3479800 w 3524250"/>
              <a:gd name="connsiteY37" fmla="*/ 3492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781300 w 3524250"/>
              <a:gd name="connsiteY30" fmla="*/ 463550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67075 w 3524250"/>
              <a:gd name="connsiteY35" fmla="*/ 206375 h 1619809"/>
              <a:gd name="connsiteX36" fmla="*/ 3365500 w 3524250"/>
              <a:gd name="connsiteY36" fmla="*/ 117475 h 1619809"/>
              <a:gd name="connsiteX37" fmla="*/ 3479800 w 3524250"/>
              <a:gd name="connsiteY37" fmla="*/ 3492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803525 w 3524250"/>
              <a:gd name="connsiteY30" fmla="*/ 454025 h 1619809"/>
              <a:gd name="connsiteX31" fmla="*/ 2841625 w 3524250"/>
              <a:gd name="connsiteY31" fmla="*/ 51117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67075 w 3524250"/>
              <a:gd name="connsiteY35" fmla="*/ 206375 h 1619809"/>
              <a:gd name="connsiteX36" fmla="*/ 3365500 w 3524250"/>
              <a:gd name="connsiteY36" fmla="*/ 117475 h 1619809"/>
              <a:gd name="connsiteX37" fmla="*/ 3479800 w 3524250"/>
              <a:gd name="connsiteY37" fmla="*/ 34925 h 1619809"/>
              <a:gd name="connsiteX38" fmla="*/ 3524250 w 3524250"/>
              <a:gd name="connsiteY38" fmla="*/ 0 h 1619809"/>
              <a:gd name="connsiteX0" fmla="*/ 0 w 3524250"/>
              <a:gd name="connsiteY0" fmla="*/ 1238250 h 1619809"/>
              <a:gd name="connsiteX1" fmla="*/ 180975 w 3524250"/>
              <a:gd name="connsiteY1" fmla="*/ 1457325 h 1619809"/>
              <a:gd name="connsiteX2" fmla="*/ 241300 w 3524250"/>
              <a:gd name="connsiteY2" fmla="*/ 1511300 h 1619809"/>
              <a:gd name="connsiteX3" fmla="*/ 298450 w 3524250"/>
              <a:gd name="connsiteY3" fmla="*/ 1552575 h 1619809"/>
              <a:gd name="connsiteX4" fmla="*/ 415925 w 3524250"/>
              <a:gd name="connsiteY4" fmla="*/ 1609725 h 1619809"/>
              <a:gd name="connsiteX5" fmla="*/ 514350 w 3524250"/>
              <a:gd name="connsiteY5" fmla="*/ 1327150 h 1619809"/>
              <a:gd name="connsiteX6" fmla="*/ 530225 w 3524250"/>
              <a:gd name="connsiteY6" fmla="*/ 1279524 h 1619809"/>
              <a:gd name="connsiteX7" fmla="*/ 606425 w 3524250"/>
              <a:gd name="connsiteY7" fmla="*/ 1162050 h 1619809"/>
              <a:gd name="connsiteX8" fmla="*/ 739775 w 3524250"/>
              <a:gd name="connsiteY8" fmla="*/ 1000125 h 1619809"/>
              <a:gd name="connsiteX9" fmla="*/ 904875 w 3524250"/>
              <a:gd name="connsiteY9" fmla="*/ 876300 h 1619809"/>
              <a:gd name="connsiteX10" fmla="*/ 981075 w 3524250"/>
              <a:gd name="connsiteY10" fmla="*/ 850900 h 1619809"/>
              <a:gd name="connsiteX11" fmla="*/ 1076325 w 3524250"/>
              <a:gd name="connsiteY11" fmla="*/ 854075 h 1619809"/>
              <a:gd name="connsiteX12" fmla="*/ 1184275 w 3524250"/>
              <a:gd name="connsiteY12" fmla="*/ 873125 h 1619809"/>
              <a:gd name="connsiteX13" fmla="*/ 1231900 w 3524250"/>
              <a:gd name="connsiteY13" fmla="*/ 933450 h 1619809"/>
              <a:gd name="connsiteX14" fmla="*/ 1270000 w 3524250"/>
              <a:gd name="connsiteY14" fmla="*/ 993775 h 1619809"/>
              <a:gd name="connsiteX15" fmla="*/ 1368425 w 3524250"/>
              <a:gd name="connsiteY15" fmla="*/ 1117600 h 1619809"/>
              <a:gd name="connsiteX16" fmla="*/ 1454150 w 3524250"/>
              <a:gd name="connsiteY16" fmla="*/ 1158875 h 1619809"/>
              <a:gd name="connsiteX17" fmla="*/ 1568450 w 3524250"/>
              <a:gd name="connsiteY17" fmla="*/ 1123950 h 1619809"/>
              <a:gd name="connsiteX18" fmla="*/ 1701800 w 3524250"/>
              <a:gd name="connsiteY18" fmla="*/ 1054100 h 1619809"/>
              <a:gd name="connsiteX19" fmla="*/ 1866900 w 3524250"/>
              <a:gd name="connsiteY19" fmla="*/ 974725 h 1619809"/>
              <a:gd name="connsiteX20" fmla="*/ 1958975 w 3524250"/>
              <a:gd name="connsiteY20" fmla="*/ 923925 h 1619809"/>
              <a:gd name="connsiteX21" fmla="*/ 2057400 w 3524250"/>
              <a:gd name="connsiteY21" fmla="*/ 860425 h 1619809"/>
              <a:gd name="connsiteX22" fmla="*/ 2209800 w 3524250"/>
              <a:gd name="connsiteY22" fmla="*/ 698500 h 1619809"/>
              <a:gd name="connsiteX23" fmla="*/ 2305050 w 3524250"/>
              <a:gd name="connsiteY23" fmla="*/ 549275 h 1619809"/>
              <a:gd name="connsiteX24" fmla="*/ 2359025 w 3524250"/>
              <a:gd name="connsiteY24" fmla="*/ 492125 h 1619809"/>
              <a:gd name="connsiteX25" fmla="*/ 2517775 w 3524250"/>
              <a:gd name="connsiteY25" fmla="*/ 352425 h 1619809"/>
              <a:gd name="connsiteX26" fmla="*/ 2600325 w 3524250"/>
              <a:gd name="connsiteY26" fmla="*/ 327025 h 1619809"/>
              <a:gd name="connsiteX27" fmla="*/ 2673350 w 3524250"/>
              <a:gd name="connsiteY27" fmla="*/ 320675 h 1619809"/>
              <a:gd name="connsiteX28" fmla="*/ 2714625 w 3524250"/>
              <a:gd name="connsiteY28" fmla="*/ 352425 h 1619809"/>
              <a:gd name="connsiteX29" fmla="*/ 2752725 w 3524250"/>
              <a:gd name="connsiteY29" fmla="*/ 396875 h 1619809"/>
              <a:gd name="connsiteX30" fmla="*/ 2803525 w 3524250"/>
              <a:gd name="connsiteY30" fmla="*/ 454025 h 1619809"/>
              <a:gd name="connsiteX31" fmla="*/ 2873375 w 3524250"/>
              <a:gd name="connsiteY31" fmla="*/ 504825 h 1619809"/>
              <a:gd name="connsiteX32" fmla="*/ 2943225 w 3524250"/>
              <a:gd name="connsiteY32" fmla="*/ 539750 h 1619809"/>
              <a:gd name="connsiteX33" fmla="*/ 3070225 w 3524250"/>
              <a:gd name="connsiteY33" fmla="*/ 466725 h 1619809"/>
              <a:gd name="connsiteX34" fmla="*/ 3159125 w 3524250"/>
              <a:gd name="connsiteY34" fmla="*/ 377825 h 1619809"/>
              <a:gd name="connsiteX35" fmla="*/ 3267075 w 3524250"/>
              <a:gd name="connsiteY35" fmla="*/ 206375 h 1619809"/>
              <a:gd name="connsiteX36" fmla="*/ 3365500 w 3524250"/>
              <a:gd name="connsiteY36" fmla="*/ 117475 h 1619809"/>
              <a:gd name="connsiteX37" fmla="*/ 3479800 w 3524250"/>
              <a:gd name="connsiteY37" fmla="*/ 34925 h 1619809"/>
              <a:gd name="connsiteX38" fmla="*/ 3524250 w 3524250"/>
              <a:gd name="connsiteY38" fmla="*/ 0 h 1619809"/>
              <a:gd name="connsiteX0" fmla="*/ 0 w 3524250"/>
              <a:gd name="connsiteY0" fmla="*/ 1238250 h 1586044"/>
              <a:gd name="connsiteX1" fmla="*/ 180975 w 3524250"/>
              <a:gd name="connsiteY1" fmla="*/ 1457325 h 1586044"/>
              <a:gd name="connsiteX2" fmla="*/ 241300 w 3524250"/>
              <a:gd name="connsiteY2" fmla="*/ 1511300 h 1586044"/>
              <a:gd name="connsiteX3" fmla="*/ 298450 w 3524250"/>
              <a:gd name="connsiteY3" fmla="*/ 1552575 h 1586044"/>
              <a:gd name="connsiteX4" fmla="*/ 441325 w 3524250"/>
              <a:gd name="connsiteY4" fmla="*/ 1571625 h 1586044"/>
              <a:gd name="connsiteX5" fmla="*/ 514350 w 3524250"/>
              <a:gd name="connsiteY5" fmla="*/ 1327150 h 1586044"/>
              <a:gd name="connsiteX6" fmla="*/ 530225 w 3524250"/>
              <a:gd name="connsiteY6" fmla="*/ 1279524 h 1586044"/>
              <a:gd name="connsiteX7" fmla="*/ 606425 w 3524250"/>
              <a:gd name="connsiteY7" fmla="*/ 1162050 h 1586044"/>
              <a:gd name="connsiteX8" fmla="*/ 739775 w 3524250"/>
              <a:gd name="connsiteY8" fmla="*/ 1000125 h 1586044"/>
              <a:gd name="connsiteX9" fmla="*/ 904875 w 3524250"/>
              <a:gd name="connsiteY9" fmla="*/ 876300 h 1586044"/>
              <a:gd name="connsiteX10" fmla="*/ 981075 w 3524250"/>
              <a:gd name="connsiteY10" fmla="*/ 850900 h 1586044"/>
              <a:gd name="connsiteX11" fmla="*/ 1076325 w 3524250"/>
              <a:gd name="connsiteY11" fmla="*/ 854075 h 1586044"/>
              <a:gd name="connsiteX12" fmla="*/ 1184275 w 3524250"/>
              <a:gd name="connsiteY12" fmla="*/ 873125 h 1586044"/>
              <a:gd name="connsiteX13" fmla="*/ 1231900 w 3524250"/>
              <a:gd name="connsiteY13" fmla="*/ 933450 h 1586044"/>
              <a:gd name="connsiteX14" fmla="*/ 1270000 w 3524250"/>
              <a:gd name="connsiteY14" fmla="*/ 993775 h 1586044"/>
              <a:gd name="connsiteX15" fmla="*/ 1368425 w 3524250"/>
              <a:gd name="connsiteY15" fmla="*/ 1117600 h 1586044"/>
              <a:gd name="connsiteX16" fmla="*/ 1454150 w 3524250"/>
              <a:gd name="connsiteY16" fmla="*/ 1158875 h 1586044"/>
              <a:gd name="connsiteX17" fmla="*/ 1568450 w 3524250"/>
              <a:gd name="connsiteY17" fmla="*/ 1123950 h 1586044"/>
              <a:gd name="connsiteX18" fmla="*/ 1701800 w 3524250"/>
              <a:gd name="connsiteY18" fmla="*/ 1054100 h 1586044"/>
              <a:gd name="connsiteX19" fmla="*/ 1866900 w 3524250"/>
              <a:gd name="connsiteY19" fmla="*/ 974725 h 1586044"/>
              <a:gd name="connsiteX20" fmla="*/ 1958975 w 3524250"/>
              <a:gd name="connsiteY20" fmla="*/ 923925 h 1586044"/>
              <a:gd name="connsiteX21" fmla="*/ 2057400 w 3524250"/>
              <a:gd name="connsiteY21" fmla="*/ 860425 h 1586044"/>
              <a:gd name="connsiteX22" fmla="*/ 2209800 w 3524250"/>
              <a:gd name="connsiteY22" fmla="*/ 698500 h 1586044"/>
              <a:gd name="connsiteX23" fmla="*/ 2305050 w 3524250"/>
              <a:gd name="connsiteY23" fmla="*/ 549275 h 1586044"/>
              <a:gd name="connsiteX24" fmla="*/ 2359025 w 3524250"/>
              <a:gd name="connsiteY24" fmla="*/ 492125 h 1586044"/>
              <a:gd name="connsiteX25" fmla="*/ 2517775 w 3524250"/>
              <a:gd name="connsiteY25" fmla="*/ 352425 h 1586044"/>
              <a:gd name="connsiteX26" fmla="*/ 2600325 w 3524250"/>
              <a:gd name="connsiteY26" fmla="*/ 327025 h 1586044"/>
              <a:gd name="connsiteX27" fmla="*/ 2673350 w 3524250"/>
              <a:gd name="connsiteY27" fmla="*/ 320675 h 1586044"/>
              <a:gd name="connsiteX28" fmla="*/ 2714625 w 3524250"/>
              <a:gd name="connsiteY28" fmla="*/ 352425 h 1586044"/>
              <a:gd name="connsiteX29" fmla="*/ 2752725 w 3524250"/>
              <a:gd name="connsiteY29" fmla="*/ 396875 h 1586044"/>
              <a:gd name="connsiteX30" fmla="*/ 2803525 w 3524250"/>
              <a:gd name="connsiteY30" fmla="*/ 454025 h 1586044"/>
              <a:gd name="connsiteX31" fmla="*/ 2873375 w 3524250"/>
              <a:gd name="connsiteY31" fmla="*/ 504825 h 1586044"/>
              <a:gd name="connsiteX32" fmla="*/ 2943225 w 3524250"/>
              <a:gd name="connsiteY32" fmla="*/ 539750 h 1586044"/>
              <a:gd name="connsiteX33" fmla="*/ 3070225 w 3524250"/>
              <a:gd name="connsiteY33" fmla="*/ 466725 h 1586044"/>
              <a:gd name="connsiteX34" fmla="*/ 3159125 w 3524250"/>
              <a:gd name="connsiteY34" fmla="*/ 377825 h 1586044"/>
              <a:gd name="connsiteX35" fmla="*/ 3267075 w 3524250"/>
              <a:gd name="connsiteY35" fmla="*/ 206375 h 1586044"/>
              <a:gd name="connsiteX36" fmla="*/ 3365500 w 3524250"/>
              <a:gd name="connsiteY36" fmla="*/ 117475 h 1586044"/>
              <a:gd name="connsiteX37" fmla="*/ 3479800 w 3524250"/>
              <a:gd name="connsiteY37" fmla="*/ 34925 h 1586044"/>
              <a:gd name="connsiteX38" fmla="*/ 3524250 w 3524250"/>
              <a:gd name="connsiteY38" fmla="*/ 0 h 1586044"/>
              <a:gd name="connsiteX0" fmla="*/ 0 w 3524250"/>
              <a:gd name="connsiteY0" fmla="*/ 1238250 h 1594849"/>
              <a:gd name="connsiteX1" fmla="*/ 180975 w 3524250"/>
              <a:gd name="connsiteY1" fmla="*/ 1457325 h 1594849"/>
              <a:gd name="connsiteX2" fmla="*/ 241300 w 3524250"/>
              <a:gd name="connsiteY2" fmla="*/ 1511300 h 1594849"/>
              <a:gd name="connsiteX3" fmla="*/ 320675 w 3524250"/>
              <a:gd name="connsiteY3" fmla="*/ 1577975 h 1594849"/>
              <a:gd name="connsiteX4" fmla="*/ 441325 w 3524250"/>
              <a:gd name="connsiteY4" fmla="*/ 1571625 h 1594849"/>
              <a:gd name="connsiteX5" fmla="*/ 514350 w 3524250"/>
              <a:gd name="connsiteY5" fmla="*/ 1327150 h 1594849"/>
              <a:gd name="connsiteX6" fmla="*/ 530225 w 3524250"/>
              <a:gd name="connsiteY6" fmla="*/ 1279524 h 1594849"/>
              <a:gd name="connsiteX7" fmla="*/ 606425 w 3524250"/>
              <a:gd name="connsiteY7" fmla="*/ 1162050 h 1594849"/>
              <a:gd name="connsiteX8" fmla="*/ 739775 w 3524250"/>
              <a:gd name="connsiteY8" fmla="*/ 1000125 h 1594849"/>
              <a:gd name="connsiteX9" fmla="*/ 904875 w 3524250"/>
              <a:gd name="connsiteY9" fmla="*/ 876300 h 1594849"/>
              <a:gd name="connsiteX10" fmla="*/ 981075 w 3524250"/>
              <a:gd name="connsiteY10" fmla="*/ 850900 h 1594849"/>
              <a:gd name="connsiteX11" fmla="*/ 1076325 w 3524250"/>
              <a:gd name="connsiteY11" fmla="*/ 854075 h 1594849"/>
              <a:gd name="connsiteX12" fmla="*/ 1184275 w 3524250"/>
              <a:gd name="connsiteY12" fmla="*/ 873125 h 1594849"/>
              <a:gd name="connsiteX13" fmla="*/ 1231900 w 3524250"/>
              <a:gd name="connsiteY13" fmla="*/ 933450 h 1594849"/>
              <a:gd name="connsiteX14" fmla="*/ 1270000 w 3524250"/>
              <a:gd name="connsiteY14" fmla="*/ 993775 h 1594849"/>
              <a:gd name="connsiteX15" fmla="*/ 1368425 w 3524250"/>
              <a:gd name="connsiteY15" fmla="*/ 1117600 h 1594849"/>
              <a:gd name="connsiteX16" fmla="*/ 1454150 w 3524250"/>
              <a:gd name="connsiteY16" fmla="*/ 1158875 h 1594849"/>
              <a:gd name="connsiteX17" fmla="*/ 1568450 w 3524250"/>
              <a:gd name="connsiteY17" fmla="*/ 1123950 h 1594849"/>
              <a:gd name="connsiteX18" fmla="*/ 1701800 w 3524250"/>
              <a:gd name="connsiteY18" fmla="*/ 1054100 h 1594849"/>
              <a:gd name="connsiteX19" fmla="*/ 1866900 w 3524250"/>
              <a:gd name="connsiteY19" fmla="*/ 974725 h 1594849"/>
              <a:gd name="connsiteX20" fmla="*/ 1958975 w 3524250"/>
              <a:gd name="connsiteY20" fmla="*/ 923925 h 1594849"/>
              <a:gd name="connsiteX21" fmla="*/ 2057400 w 3524250"/>
              <a:gd name="connsiteY21" fmla="*/ 860425 h 1594849"/>
              <a:gd name="connsiteX22" fmla="*/ 2209800 w 3524250"/>
              <a:gd name="connsiteY22" fmla="*/ 698500 h 1594849"/>
              <a:gd name="connsiteX23" fmla="*/ 2305050 w 3524250"/>
              <a:gd name="connsiteY23" fmla="*/ 549275 h 1594849"/>
              <a:gd name="connsiteX24" fmla="*/ 2359025 w 3524250"/>
              <a:gd name="connsiteY24" fmla="*/ 492125 h 1594849"/>
              <a:gd name="connsiteX25" fmla="*/ 2517775 w 3524250"/>
              <a:gd name="connsiteY25" fmla="*/ 352425 h 1594849"/>
              <a:gd name="connsiteX26" fmla="*/ 2600325 w 3524250"/>
              <a:gd name="connsiteY26" fmla="*/ 327025 h 1594849"/>
              <a:gd name="connsiteX27" fmla="*/ 2673350 w 3524250"/>
              <a:gd name="connsiteY27" fmla="*/ 320675 h 1594849"/>
              <a:gd name="connsiteX28" fmla="*/ 2714625 w 3524250"/>
              <a:gd name="connsiteY28" fmla="*/ 352425 h 1594849"/>
              <a:gd name="connsiteX29" fmla="*/ 2752725 w 3524250"/>
              <a:gd name="connsiteY29" fmla="*/ 396875 h 1594849"/>
              <a:gd name="connsiteX30" fmla="*/ 2803525 w 3524250"/>
              <a:gd name="connsiteY30" fmla="*/ 454025 h 1594849"/>
              <a:gd name="connsiteX31" fmla="*/ 2873375 w 3524250"/>
              <a:gd name="connsiteY31" fmla="*/ 504825 h 1594849"/>
              <a:gd name="connsiteX32" fmla="*/ 2943225 w 3524250"/>
              <a:gd name="connsiteY32" fmla="*/ 539750 h 1594849"/>
              <a:gd name="connsiteX33" fmla="*/ 3070225 w 3524250"/>
              <a:gd name="connsiteY33" fmla="*/ 466725 h 1594849"/>
              <a:gd name="connsiteX34" fmla="*/ 3159125 w 3524250"/>
              <a:gd name="connsiteY34" fmla="*/ 377825 h 1594849"/>
              <a:gd name="connsiteX35" fmla="*/ 3267075 w 3524250"/>
              <a:gd name="connsiteY35" fmla="*/ 206375 h 1594849"/>
              <a:gd name="connsiteX36" fmla="*/ 3365500 w 3524250"/>
              <a:gd name="connsiteY36" fmla="*/ 117475 h 1594849"/>
              <a:gd name="connsiteX37" fmla="*/ 3479800 w 3524250"/>
              <a:gd name="connsiteY37" fmla="*/ 34925 h 1594849"/>
              <a:gd name="connsiteX38" fmla="*/ 3524250 w 3524250"/>
              <a:gd name="connsiteY38" fmla="*/ 0 h 159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524250" h="1594849">
                <a:moveTo>
                  <a:pt x="0" y="1238250"/>
                </a:moveTo>
                <a:cubicBezTo>
                  <a:pt x="60325" y="1311275"/>
                  <a:pt x="140758" y="1411817"/>
                  <a:pt x="180975" y="1457325"/>
                </a:cubicBezTo>
                <a:cubicBezTo>
                  <a:pt x="221192" y="1502833"/>
                  <a:pt x="218017" y="1491192"/>
                  <a:pt x="241300" y="1511300"/>
                </a:cubicBezTo>
                <a:cubicBezTo>
                  <a:pt x="264583" y="1531408"/>
                  <a:pt x="287337" y="1567921"/>
                  <a:pt x="320675" y="1577975"/>
                </a:cubicBezTo>
                <a:cubicBezTo>
                  <a:pt x="354013" y="1588029"/>
                  <a:pt x="409046" y="1613429"/>
                  <a:pt x="441325" y="1571625"/>
                </a:cubicBezTo>
                <a:cubicBezTo>
                  <a:pt x="473604" y="1529821"/>
                  <a:pt x="499533" y="1375833"/>
                  <a:pt x="514350" y="1327150"/>
                </a:cubicBezTo>
                <a:cubicBezTo>
                  <a:pt x="529167" y="1278467"/>
                  <a:pt x="520171" y="1299103"/>
                  <a:pt x="530225" y="1279524"/>
                </a:cubicBezTo>
                <a:cubicBezTo>
                  <a:pt x="540279" y="1259945"/>
                  <a:pt x="571500" y="1208617"/>
                  <a:pt x="606425" y="1162050"/>
                </a:cubicBezTo>
                <a:cubicBezTo>
                  <a:pt x="641350" y="1115484"/>
                  <a:pt x="690033" y="1047750"/>
                  <a:pt x="739775" y="1000125"/>
                </a:cubicBezTo>
                <a:cubicBezTo>
                  <a:pt x="789517" y="952500"/>
                  <a:pt x="864658" y="901171"/>
                  <a:pt x="904875" y="876300"/>
                </a:cubicBezTo>
                <a:cubicBezTo>
                  <a:pt x="945092" y="851429"/>
                  <a:pt x="952500" y="854604"/>
                  <a:pt x="981075" y="850900"/>
                </a:cubicBezTo>
                <a:cubicBezTo>
                  <a:pt x="1009650" y="847196"/>
                  <a:pt x="1042458" y="850371"/>
                  <a:pt x="1076325" y="854075"/>
                </a:cubicBezTo>
                <a:cubicBezTo>
                  <a:pt x="1110192" y="857779"/>
                  <a:pt x="1158346" y="859896"/>
                  <a:pt x="1184275" y="873125"/>
                </a:cubicBezTo>
                <a:cubicBezTo>
                  <a:pt x="1210204" y="886354"/>
                  <a:pt x="1217613" y="913342"/>
                  <a:pt x="1231900" y="933450"/>
                </a:cubicBezTo>
                <a:cubicBezTo>
                  <a:pt x="1246187" y="953558"/>
                  <a:pt x="1247246" y="963083"/>
                  <a:pt x="1270000" y="993775"/>
                </a:cubicBezTo>
                <a:cubicBezTo>
                  <a:pt x="1292754" y="1024467"/>
                  <a:pt x="1337733" y="1090083"/>
                  <a:pt x="1368425" y="1117600"/>
                </a:cubicBezTo>
                <a:cubicBezTo>
                  <a:pt x="1399117" y="1145117"/>
                  <a:pt x="1420813" y="1157817"/>
                  <a:pt x="1454150" y="1158875"/>
                </a:cubicBezTo>
                <a:cubicBezTo>
                  <a:pt x="1487487" y="1159933"/>
                  <a:pt x="1527175" y="1141413"/>
                  <a:pt x="1568450" y="1123950"/>
                </a:cubicBezTo>
                <a:cubicBezTo>
                  <a:pt x="1609725" y="1106488"/>
                  <a:pt x="1652058" y="1078971"/>
                  <a:pt x="1701800" y="1054100"/>
                </a:cubicBezTo>
                <a:cubicBezTo>
                  <a:pt x="1751542" y="1029229"/>
                  <a:pt x="1824038" y="996421"/>
                  <a:pt x="1866900" y="974725"/>
                </a:cubicBezTo>
                <a:cubicBezTo>
                  <a:pt x="1909763" y="953029"/>
                  <a:pt x="1927225" y="942975"/>
                  <a:pt x="1958975" y="923925"/>
                </a:cubicBezTo>
                <a:cubicBezTo>
                  <a:pt x="1990725" y="904875"/>
                  <a:pt x="2015596" y="897996"/>
                  <a:pt x="2057400" y="860425"/>
                </a:cubicBezTo>
                <a:cubicBezTo>
                  <a:pt x="2099204" y="822854"/>
                  <a:pt x="2168525" y="750358"/>
                  <a:pt x="2209800" y="698500"/>
                </a:cubicBezTo>
                <a:cubicBezTo>
                  <a:pt x="2251075" y="646642"/>
                  <a:pt x="2280179" y="583671"/>
                  <a:pt x="2305050" y="549275"/>
                </a:cubicBezTo>
                <a:cubicBezTo>
                  <a:pt x="2329921" y="514879"/>
                  <a:pt x="2323571" y="524933"/>
                  <a:pt x="2359025" y="492125"/>
                </a:cubicBezTo>
                <a:cubicBezTo>
                  <a:pt x="2394479" y="459317"/>
                  <a:pt x="2477558" y="379942"/>
                  <a:pt x="2517775" y="352425"/>
                </a:cubicBezTo>
                <a:cubicBezTo>
                  <a:pt x="2557992" y="324908"/>
                  <a:pt x="2574396" y="332317"/>
                  <a:pt x="2600325" y="327025"/>
                </a:cubicBezTo>
                <a:cubicBezTo>
                  <a:pt x="2626254" y="321733"/>
                  <a:pt x="2654300" y="316442"/>
                  <a:pt x="2673350" y="320675"/>
                </a:cubicBezTo>
                <a:cubicBezTo>
                  <a:pt x="2692400" y="324908"/>
                  <a:pt x="2701396" y="339725"/>
                  <a:pt x="2714625" y="352425"/>
                </a:cubicBezTo>
                <a:cubicBezTo>
                  <a:pt x="2727854" y="365125"/>
                  <a:pt x="2737908" y="379942"/>
                  <a:pt x="2752725" y="396875"/>
                </a:cubicBezTo>
                <a:cubicBezTo>
                  <a:pt x="2767542" y="413808"/>
                  <a:pt x="2783417" y="436033"/>
                  <a:pt x="2803525" y="454025"/>
                </a:cubicBezTo>
                <a:cubicBezTo>
                  <a:pt x="2823633" y="472017"/>
                  <a:pt x="2850092" y="490538"/>
                  <a:pt x="2873375" y="504825"/>
                </a:cubicBezTo>
                <a:cubicBezTo>
                  <a:pt x="2896658" y="519112"/>
                  <a:pt x="2910417" y="546100"/>
                  <a:pt x="2943225" y="539750"/>
                </a:cubicBezTo>
                <a:cubicBezTo>
                  <a:pt x="2976033" y="533400"/>
                  <a:pt x="3034242" y="493712"/>
                  <a:pt x="3070225" y="466725"/>
                </a:cubicBezTo>
                <a:cubicBezTo>
                  <a:pt x="3106208" y="439738"/>
                  <a:pt x="3126317" y="421217"/>
                  <a:pt x="3159125" y="377825"/>
                </a:cubicBezTo>
                <a:cubicBezTo>
                  <a:pt x="3191933" y="334433"/>
                  <a:pt x="3232679" y="249766"/>
                  <a:pt x="3267075" y="206375"/>
                </a:cubicBezTo>
                <a:cubicBezTo>
                  <a:pt x="3301471" y="162984"/>
                  <a:pt x="3330046" y="146050"/>
                  <a:pt x="3365500" y="117475"/>
                </a:cubicBezTo>
                <a:cubicBezTo>
                  <a:pt x="3400954" y="88900"/>
                  <a:pt x="3453342" y="54504"/>
                  <a:pt x="3479800" y="34925"/>
                </a:cubicBezTo>
                <a:cubicBezTo>
                  <a:pt x="3506258" y="15346"/>
                  <a:pt x="3524250" y="0"/>
                  <a:pt x="3524250" y="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Rectangle 1561"/>
          <p:cNvSpPr/>
          <p:nvPr/>
        </p:nvSpPr>
        <p:spPr>
          <a:xfrm rot="20390572">
            <a:off x="5900498" y="3701954"/>
            <a:ext cx="241370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cs typeface="Times New Roman"/>
              </a:rPr>
              <a:t>No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solidFill>
                  <a:srgbClr val="FF0000"/>
                </a:solidFill>
                <a:cs typeface="Times New Roman"/>
              </a:rPr>
              <a:t>in here!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63" name="Content Placeholder 1"/>
          <p:cNvSpPr txBox="1">
            <a:spLocks/>
          </p:cNvSpPr>
          <p:nvPr/>
        </p:nvSpPr>
        <p:spPr>
          <a:xfrm>
            <a:off x="7854" y="3732424"/>
            <a:ext cx="5333888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Leaves little uncertainty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about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baseline="-25000" dirty="0" smtClean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(high-dimensions </a:t>
            </a:r>
            <a:r>
              <a:rPr lang="en-US" sz="2800" dirty="0" smtClean="0">
                <a:sym typeface="Symbol"/>
              </a:rPr>
              <a:t></a:t>
            </a:r>
            <a:r>
              <a:rPr lang="en-US" sz="2800" dirty="0">
                <a:sym typeface="Symbol"/>
              </a:rPr>
              <a:t/>
            </a:r>
            <a:br>
              <a:rPr lang="en-US" sz="2800" dirty="0">
                <a:sym typeface="Symbol"/>
              </a:rPr>
            </a:br>
            <a:r>
              <a:rPr lang="en-US" sz="2800" dirty="0" smtClean="0">
                <a:cs typeface="Times New Roman" charset="0"/>
              </a:rPr>
              <a:t>everything near boundary)</a:t>
            </a:r>
            <a:endParaRPr lang="en-US" sz="2800" baseline="-25000" dirty="0" smtClean="0">
              <a:latin typeface="Times New Roman"/>
              <a:cs typeface="Times New Roman"/>
            </a:endParaRP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64" name="Content Placeholder 1"/>
          <p:cNvSpPr txBox="1">
            <a:spLocks/>
          </p:cNvSpPr>
          <p:nvPr/>
        </p:nvSpPr>
        <p:spPr>
          <a:xfrm>
            <a:off x="24097" y="5112427"/>
            <a:ext cx="5744169" cy="96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Combined with Eve’s </a:t>
            </a:r>
            <a:r>
              <a:rPr lang="en-US" sz="2800" i="1" dirty="0" smtClean="0">
                <a:latin typeface="Times New Roman"/>
                <a:cs typeface="Times New Roman"/>
              </a:rPr>
              <a:t>z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i="1" dirty="0" smtClean="0">
                <a:latin typeface="Times New Roman"/>
                <a:cs typeface="Times New Roman"/>
              </a:rPr>
              <a:t>Gw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no uncertainty left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(because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is generated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without knowledge of 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Times New Roman" charset="0"/>
              </a:rPr>
              <a:t>)</a:t>
            </a:r>
            <a:endParaRPr lang="en-US" sz="2800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56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" grpId="0"/>
      <p:bldP spid="156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don’t know </a:t>
            </a:r>
            <a:r>
              <a:rPr lang="en-US" i="1" dirty="0" smtClean="0">
                <a:latin typeface="Times New Roman"/>
                <a:cs typeface="Times New Roman"/>
              </a:rPr>
              <a:t>W </a:t>
            </a:r>
            <a:r>
              <a:rPr lang="en-US" dirty="0" smtClean="0"/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-26591" y="669283"/>
            <a:ext cx="9425878" cy="101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design goal: one construction for family of sources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(e.g., all sources of a given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sp>
        <p:nvSpPr>
          <p:cNvPr id="1537" name="Rounded Rectangle 1536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Content Placeholder 1"/>
          <p:cNvSpPr txBox="1">
            <a:spLocks/>
          </p:cNvSpPr>
          <p:nvPr/>
        </p:nvSpPr>
        <p:spPr>
          <a:xfrm>
            <a:off x="-26592" y="1760017"/>
            <a:ext cx="5581595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Given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, this partition is known</a:t>
            </a: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48" name="Content Placeholder 1"/>
          <p:cNvSpPr txBox="1">
            <a:spLocks/>
          </p:cNvSpPr>
          <p:nvPr/>
        </p:nvSpPr>
        <p:spPr>
          <a:xfrm>
            <a:off x="-8480" y="2335512"/>
            <a:ext cx="4852592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Nothing near the boundary can have been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 charset="0"/>
              </a:rPr>
              <a:t>(else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 charset="0"/>
              </a:rPr>
              <a:t> wouldn’t be </a:t>
            </a:r>
            <a:r>
              <a:rPr lang="en-US" sz="2800" dirty="0">
                <a:cs typeface="Times New Roman" charset="0"/>
              </a:rPr>
              <a:t>100% correct)</a:t>
            </a:r>
            <a:endParaRPr lang="en-US" sz="28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63" name="Content Placeholder 1"/>
          <p:cNvSpPr txBox="1">
            <a:spLocks/>
          </p:cNvSpPr>
          <p:nvPr/>
        </p:nvSpPr>
        <p:spPr>
          <a:xfrm>
            <a:off x="7854" y="3732424"/>
            <a:ext cx="5333888" cy="47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Leaves little uncertainty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about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baseline="-25000" dirty="0" smtClean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(high-dimensions </a:t>
            </a:r>
            <a:r>
              <a:rPr lang="en-US" sz="2800" dirty="0" smtClean="0">
                <a:sym typeface="Symbol"/>
              </a:rPr>
              <a:t></a:t>
            </a:r>
            <a:r>
              <a:rPr lang="en-US" sz="2800" dirty="0">
                <a:sym typeface="Symbol"/>
              </a:rPr>
              <a:t/>
            </a:r>
            <a:br>
              <a:rPr lang="en-US" sz="2800" dirty="0">
                <a:sym typeface="Symbol"/>
              </a:rPr>
            </a:br>
            <a:r>
              <a:rPr lang="en-US" sz="2800" dirty="0" smtClean="0">
                <a:cs typeface="Times New Roman" charset="0"/>
              </a:rPr>
              <a:t>everything near boundary)</a:t>
            </a:r>
            <a:endParaRPr lang="en-US" sz="2800" baseline="-25000" dirty="0" smtClean="0">
              <a:latin typeface="Times New Roman"/>
              <a:cs typeface="Times New Roman"/>
            </a:endParaRP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1564" name="Content Placeholder 1"/>
          <p:cNvSpPr txBox="1">
            <a:spLocks/>
          </p:cNvSpPr>
          <p:nvPr/>
        </p:nvSpPr>
        <p:spPr>
          <a:xfrm>
            <a:off x="24097" y="5112427"/>
            <a:ext cx="5744169" cy="96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Combined with Eve’s </a:t>
            </a:r>
            <a:r>
              <a:rPr lang="en-US" sz="2800" i="1" dirty="0" smtClean="0">
                <a:latin typeface="Times New Roman"/>
                <a:cs typeface="Times New Roman"/>
              </a:rPr>
              <a:t>z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i="1" dirty="0" smtClean="0">
                <a:latin typeface="Times New Roman"/>
                <a:cs typeface="Times New Roman"/>
              </a:rPr>
              <a:t>Gw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/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no uncertainty left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(because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is generated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without knowledge of 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Times New Roman" charset="0"/>
              </a:rPr>
              <a:t>)</a:t>
            </a:r>
            <a:endParaRPr lang="en-US" sz="2800" i="1" dirty="0" smtClean="0">
              <a:latin typeface="Times New Roman"/>
              <a:cs typeface="Times New Roman"/>
            </a:endParaRPr>
          </a:p>
        </p:txBody>
      </p:sp>
      <p:sp>
        <p:nvSpPr>
          <p:cNvPr id="1527" name="Content Placeholder 1"/>
          <p:cNvSpPr txBox="1">
            <a:spLocks/>
          </p:cNvSpPr>
          <p:nvPr/>
        </p:nvSpPr>
        <p:spPr>
          <a:xfrm>
            <a:off x="4921624" y="2446015"/>
            <a:ext cx="4249686" cy="1454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u="sng" dirty="0" smtClean="0">
                <a:cs typeface="Times New Roman" charset="0"/>
              </a:rPr>
              <a:t>Theorem</a:t>
            </a:r>
            <a:r>
              <a:rPr lang="en-US" sz="2800" dirty="0" smtClean="0">
                <a:cs typeface="Times New Roman" charset="0"/>
              </a:rPr>
              <a:t>: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sym typeface="Symbol"/>
              </a:rPr>
              <a:t></a:t>
            </a:r>
            <a:r>
              <a:rPr lang="en-US" sz="2800" dirty="0" smtClean="0"/>
              <a:t> </a:t>
            </a:r>
            <a:r>
              <a:rPr lang="en-US" sz="2800" dirty="0" smtClean="0">
                <a:cs typeface="Times New Roman" charset="0"/>
              </a:rPr>
              <a:t>a family </a:t>
            </a:r>
            <a:r>
              <a:rPr lang="en-US" sz="2800" dirty="0" smtClean="0">
                <a:latin typeface="Times New Roman"/>
                <a:cs typeface="Times New Roman"/>
              </a:rPr>
              <a:t>{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}</a:t>
            </a:r>
            <a:r>
              <a:rPr lang="en-US" sz="2800" dirty="0" smtClean="0">
                <a:cs typeface="Times New Roman" charset="0"/>
              </a:rPr>
              <a:t> over </a:t>
            </a:r>
            <a:r>
              <a:rPr lang="en-US" sz="2800" dirty="0" smtClean="0">
                <a:latin typeface="Times New Roman"/>
                <a:cs typeface="Times New Roman"/>
              </a:rPr>
              <a:t>{0,1}</a:t>
            </a:r>
            <a:r>
              <a:rPr lang="en-US" sz="2800" i="1" baseline="30000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>
                <a:cs typeface="Times New Roman" charset="0"/>
              </a:rPr>
              <a:t>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with </a:t>
            </a:r>
            <a:r>
              <a:rPr lang="en-US" sz="2800" dirty="0" err="1" smtClean="0">
                <a:cs typeface="Times New Roman" charset="0"/>
              </a:rPr>
              <a:t>superlog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sym typeface="Symbol"/>
              </a:rPr>
              <a:t>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r>
              <a:rPr lang="en-US" sz="2800" i="1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cs typeface="Times New Roman" charset="0"/>
              </a:rPr>
              <a:t>s.t.</a:t>
            </a:r>
            <a:r>
              <a:rPr lang="en-US" sz="2800" dirty="0" smtClean="0">
                <a:cs typeface="Times New Roman" charset="0"/>
              </a:rPr>
              <a:t> any </a:t>
            </a:r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 charset="0"/>
              </a:rPr>
              <a:t> that handles at least </a:t>
            </a:r>
            <a:r>
              <a:rPr lang="en-US" sz="2800" i="1" dirty="0" smtClean="0">
                <a:latin typeface="Times New Roman"/>
                <a:cs typeface="Times New Roman"/>
              </a:rPr>
              <a:t>n</a:t>
            </a:r>
            <a:r>
              <a:rPr lang="en-US" sz="2800" baseline="30000" dirty="0" smtClean="0">
                <a:latin typeface="Times New Roman"/>
                <a:cs typeface="Times New Roman"/>
              </a:rPr>
              <a:t>1/2</a:t>
            </a:r>
            <a:r>
              <a:rPr lang="en-US" sz="2800" dirty="0" smtClean="0">
                <a:latin typeface="Times New Roman"/>
                <a:cs typeface="Times New Roman"/>
              </a:rPr>
              <a:t>log </a:t>
            </a:r>
            <a:r>
              <a:rPr lang="en-US" sz="2800" i="1" dirty="0" smtClean="0">
                <a:latin typeface="Times New Roman"/>
                <a:cs typeface="Times New Roman"/>
              </a:rPr>
              <a:t>n</a:t>
            </a:r>
            <a:r>
              <a:rPr lang="en-US" sz="2800" baseline="300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Times New Roman" charset="0"/>
              </a:rPr>
              <a:t>errors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can’t output even 2 bits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(if Rep is 100% correct)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57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03690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90063" y="2248709"/>
            <a:ext cx="2194560" cy="219456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538611" y="309172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2204" y="2799475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7285" y="23729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52731" y="189122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114282" y="46926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554335" y="467196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549343" y="150495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806154" y="24713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4122" y="46762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32431" y="39126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54001" y="23729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657082" y="448200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71797" y="440792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95742" y="189122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3319" y="3275705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294395" y="3305618"/>
            <a:ext cx="1297154" cy="3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254429" y="3294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Rectangle 33"/>
          <p:cNvSpPr/>
          <p:nvPr/>
        </p:nvSpPr>
        <p:spPr>
          <a:xfrm>
            <a:off x="8317927" y="2777527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4435" y="277752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rapezoid 36"/>
          <p:cNvSpPr/>
          <p:nvPr/>
        </p:nvSpPr>
        <p:spPr bwMode="auto">
          <a:xfrm rot="5400000">
            <a:off x="7598739" y="2927770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64239" y="2978163"/>
            <a:ext cx="87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5829303" y="2340924"/>
            <a:ext cx="324662" cy="934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41" name="Rectangle 40"/>
          <p:cNvSpPr/>
          <p:nvPr/>
        </p:nvSpPr>
        <p:spPr>
          <a:xfrm rot="4179712">
            <a:off x="5667747" y="2607513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54407"/>
            <a:ext cx="986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Natural and necessary notion: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 = log (1/max </a:t>
            </a:r>
            <a:r>
              <a:rPr lang="en-US" sz="2800" dirty="0" err="1" smtClean="0">
                <a:latin typeface="Times New Roman"/>
                <a:cs typeface="Times New Roman"/>
              </a:rPr>
              <a:t>wt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395388"/>
            <a:ext cx="482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Sufficient under </a:t>
            </a:r>
            <a:br>
              <a:rPr lang="en-US" sz="2800" dirty="0" smtClean="0"/>
            </a:br>
            <a:r>
              <a:rPr lang="en-US" sz="2800" dirty="0" smtClean="0"/>
              <a:t>computational assumptions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471383"/>
            <a:ext cx="4459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Sufficient if the distribution is known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6472"/>
            <a:ext cx="7383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case of</a:t>
            </a:r>
            <a:br>
              <a:rPr lang="en-US" sz="2800" dirty="0" smtClean="0"/>
            </a:br>
            <a:r>
              <a:rPr lang="en-US" sz="2800" dirty="0" smtClean="0"/>
              <a:t>distributional uncertainty: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cs typeface="Times New Roman"/>
              </a:rPr>
              <a:t>Insufficient for secure sketches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cs typeface="Times New Roman"/>
              </a:rPr>
              <a:t>Insufficient for perfectly correct</a:t>
            </a:r>
            <a:br>
              <a:rPr lang="en-US" sz="2800" dirty="0" smtClean="0">
                <a:cs typeface="Times New Roman"/>
              </a:rPr>
            </a:br>
            <a:r>
              <a:rPr lang="en-US" sz="2800" dirty="0" smtClean="0">
                <a:cs typeface="Times New Roman"/>
              </a:rPr>
              <a:t>fuzzy extractors in high dimensions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404985" y="41925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772941" y="357184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925341" y="390176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472531" y="357184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667032" y="268541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072078"/>
            <a:ext cx="724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Open: removing perfect correctness limitation</a:t>
            </a:r>
            <a:endParaRPr lang="en-US" sz="2800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817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/>
      <p:bldP spid="37" grpId="0" animBg="1"/>
      <p:bldP spid="38" grpId="0"/>
      <p:bldP spid="41" grpId="0"/>
      <p:bldP spid="29" grpId="0"/>
      <p:bldP spid="28" grpId="0"/>
      <p:bldP spid="30" grpId="0"/>
      <p:bldP spid="33" grpId="0"/>
      <p:bldP spid="36" grpId="0" animBg="1"/>
      <p:bldP spid="39" grpId="0" animBg="1"/>
      <p:bldP spid="42" grpId="0" animBg="1"/>
      <p:bldP spid="43" grpId="0" animBg="1"/>
      <p:bldP spid="44" grpId="0" animBg="1"/>
      <p:bldP spid="4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957355" y="976162"/>
            <a:ext cx="3054119" cy="1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4652" y="656953"/>
            <a:ext cx="25693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Arc 22"/>
          <p:cNvSpPr>
            <a:spLocks/>
          </p:cNvSpPr>
          <p:nvPr/>
        </p:nvSpPr>
        <p:spPr bwMode="auto">
          <a:xfrm>
            <a:off x="2560304" y="979439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7539" y="3099629"/>
            <a:ext cx="9085895" cy="31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Research Directions: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Finding the right notion of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Minimizing assumptions about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Broadening sources of secrets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Understanding fundamental bounds on what’s feasible</a:t>
            </a:r>
          </a:p>
          <a:p>
            <a:pPr lvl="1">
              <a:tabLst>
                <a:tab pos="1035050" algn="l"/>
              </a:tabLst>
            </a:pPr>
            <a:r>
              <a:rPr lang="en-US" dirty="0" smtClean="0">
                <a:solidFill>
                  <a:srgbClr val="0000FF"/>
                </a:solidFill>
                <a:cs typeface="Times New Roman" charset="0"/>
              </a:rPr>
              <a:t>Finding the right notion of input entropy</a:t>
            </a:r>
            <a:endParaRPr lang="en-US" sz="2400" dirty="0" smtClean="0">
              <a:solidFill>
                <a:srgbClr val="0000FF"/>
              </a:solidFill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00"/>
                </a:solidFill>
                <a:cs typeface="Times New Roman" charset="0"/>
              </a:rPr>
              <a:t>Making it all efficient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901" y="2259540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Secrets can come from nature, but we need to tame them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854" y="5235548"/>
            <a:ext cx="8384636" cy="893269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What I just showed</a:t>
            </a:r>
            <a:endParaRPr lang="en-US" sz="360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663767" y="1628123"/>
            <a:ext cx="4415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passive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or active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960181" y="564695"/>
            <a:ext cx="227647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08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957355" y="976162"/>
            <a:ext cx="3054119" cy="1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Lots more to be done!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4652" y="656953"/>
            <a:ext cx="25693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Arc 22"/>
          <p:cNvSpPr>
            <a:spLocks/>
          </p:cNvSpPr>
          <p:nvPr/>
        </p:nvSpPr>
        <p:spPr bwMode="auto">
          <a:xfrm>
            <a:off x="2560304" y="979439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7539" y="3099629"/>
            <a:ext cx="9085895" cy="31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Research Directions: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Finding the right notion of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Minimizing assumptions about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Broadening sources of secrets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Understanding fundamental bounds on what’s feasible</a:t>
            </a:r>
          </a:p>
          <a:p>
            <a:pPr lvl="1">
              <a:tabLst>
                <a:tab pos="1035050" algn="l"/>
              </a:tabLst>
            </a:pPr>
            <a:r>
              <a:rPr lang="en-US" dirty="0" smtClean="0">
                <a:cs typeface="Times New Roman" charset="0"/>
              </a:rPr>
              <a:t>Finding the right notion of input entropy</a:t>
            </a:r>
            <a:endParaRPr lang="en-US" sz="24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Making it all efficient</a:t>
            </a:r>
            <a:endParaRPr lang="en-US" sz="240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120901" y="2259540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Secrets can come from nature, but we need to tame them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663767" y="1628123"/>
            <a:ext cx="4415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passive or active)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27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00195" y="1590683"/>
            <a:ext cx="4983480" cy="4156179"/>
          </a:xfrm>
          <a:prstGeom prst="rect">
            <a:avLst/>
          </a:prstGeom>
        </p:spPr>
      </p:pic>
      <p:pic>
        <p:nvPicPr>
          <p:cNvPr id="4" name="Picture 3" descr="Screen Shot 2015-01-17 at 5.53.30 PM (1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" y="1590684"/>
            <a:ext cx="3785616" cy="401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3625" y="3066587"/>
            <a:ext cx="942975" cy="1873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12275" y="5603884"/>
            <a:ext cx="3873499" cy="84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800" dirty="0" smtClean="0"/>
              <a:t>Aaron </a:t>
            </a:r>
            <a:r>
              <a:rPr lang="en-US" sz="2800" dirty="0" err="1" smtClean="0"/>
              <a:t>Wyner</a:t>
            </a:r>
            <a:r>
              <a:rPr lang="en-US" sz="2800" dirty="0" smtClean="0"/>
              <a:t> c. 1975 </a:t>
            </a:r>
            <a:br>
              <a:rPr lang="en-US" sz="2800" dirty="0" smtClean="0"/>
            </a:br>
            <a:r>
              <a:rPr lang="en-US" sz="2800" dirty="0" smtClean="0"/>
              <a:t>(courtesy of </a:t>
            </a:r>
            <a:r>
              <a:rPr lang="en-US" sz="2800" dirty="0" err="1" smtClean="0"/>
              <a:t>Adi</a:t>
            </a:r>
            <a:r>
              <a:rPr lang="en-US" sz="2800" dirty="0" smtClean="0"/>
              <a:t> </a:t>
            </a:r>
            <a:r>
              <a:rPr lang="en-US" sz="2800" dirty="0" err="1" smtClean="0"/>
              <a:t>Wyner</a:t>
            </a:r>
            <a:r>
              <a:rPr lang="en-US" sz="2800" dirty="0" smtClean="0"/>
              <a:t>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1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2736" y="57775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Levin 1985</a:t>
            </a:r>
            <a:r>
              <a:rPr lang="en-US" sz="3600" dirty="0"/>
              <a:t>,</a:t>
            </a:r>
            <a:r>
              <a:rPr lang="en-US" sz="3600" dirty="0" smtClean="0"/>
              <a:t>87</a:t>
            </a:r>
            <a:br>
              <a:rPr lang="en-US" sz="3600" dirty="0" smtClean="0"/>
            </a:br>
            <a:r>
              <a:rPr lang="en-US" sz="3200" dirty="0" smtClean="0"/>
              <a:t>“One-Way Functions and Pseudorandom Generators”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smtClean="0">
                <a:cs typeface="Arial Narrow"/>
              </a:rPr>
              <a:t>proof of Yao’s </a:t>
            </a:r>
            <a:r>
              <a:rPr lang="en-US" sz="3200" dirty="0">
                <a:cs typeface="Arial Narrow"/>
              </a:rPr>
              <a:t>XOR </a:t>
            </a:r>
            <a:r>
              <a:rPr lang="en-US" sz="3200" dirty="0" smtClean="0">
                <a:cs typeface="Arial Narrow"/>
              </a:rPr>
              <a:t>Lemma)</a:t>
            </a:r>
            <a:r>
              <a:rPr lang="en-US" sz="3200" dirty="0">
                <a:cs typeface="Arial Narrow"/>
              </a:rPr>
              <a:t/>
            </a:r>
            <a:br>
              <a:rPr lang="en-US" sz="3200" dirty="0">
                <a:cs typeface="Arial Narrow"/>
              </a:rPr>
            </a:br>
            <a:endParaRPr lang="en-US" sz="3200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122406" y="2038115"/>
            <a:ext cx="9256840" cy="314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One of the important ideas of [Yao 82] </a:t>
            </a:r>
            <a:r>
              <a:rPr lang="en-US" sz="2800" dirty="0" smtClean="0"/>
              <a:t>is</a:t>
            </a:r>
            <a:br>
              <a:rPr lang="en-US" sz="2800" dirty="0" smtClean="0"/>
            </a:br>
            <a:r>
              <a:rPr lang="en-US" sz="2800" dirty="0" smtClean="0"/>
              <a:t>	that </a:t>
            </a:r>
            <a:r>
              <a:rPr lang="en-US" sz="2800" dirty="0"/>
              <a:t>the methods of [</a:t>
            </a:r>
            <a:r>
              <a:rPr lang="en-US" sz="2800" dirty="0" err="1"/>
              <a:t>Wyner</a:t>
            </a:r>
            <a:r>
              <a:rPr lang="en-US" sz="2800" dirty="0"/>
              <a:t> 75]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can </a:t>
            </a:r>
            <a:r>
              <a:rPr lang="en-US" sz="2800" dirty="0"/>
              <a:t>be applied for computational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as </a:t>
            </a:r>
            <a:r>
              <a:rPr lang="en-US" sz="2800" dirty="0"/>
              <a:t>well as for purely probabilistic unpredictability</a:t>
            </a:r>
            <a:r>
              <a:rPr lang="en-US" sz="2800" dirty="0" smtClean="0"/>
              <a:t>.”</a:t>
            </a:r>
            <a:endParaRPr lang="en-US" sz="2800" dirty="0"/>
          </a:p>
          <a:p>
            <a:pPr>
              <a:tabLst>
                <a:tab pos="1035050" algn="l"/>
              </a:tabLst>
            </a:pPr>
            <a:endParaRPr lang="en-US" sz="2800" dirty="0" smtClean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253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72331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Back to </a:t>
            </a:r>
            <a:r>
              <a:rPr lang="en-US" sz="3600" dirty="0" err="1" smtClean="0"/>
              <a:t>Wyner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26720" y="830694"/>
            <a:ext cx="307715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 =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…</a:t>
            </a:r>
            <a:r>
              <a:rPr lang="en-US" sz="2800" dirty="0" smtClean="0">
                <a:cs typeface="Times New Roman" charset="0"/>
              </a:rPr>
              <a:t>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422637" y="1652100"/>
            <a:ext cx="3720005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bits flipped with </a:t>
            </a:r>
            <a:br>
              <a:rPr lang="en-US" sz="2800" kern="0" dirty="0" smtClean="0">
                <a:solidFill>
                  <a:sysClr val="windowText" lastClr="000000"/>
                </a:solidFill>
              </a:rPr>
            </a:br>
            <a:r>
              <a:rPr lang="en-US" sz="2800" kern="0" dirty="0" smtClean="0">
                <a:solidFill>
                  <a:sysClr val="windowText" lastClr="000000"/>
                </a:solidFill>
              </a:rPr>
              <a:t>small probability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3" y="3423762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/>
              </a:rPr>
              <a:t>Consider the conditional distribution </a:t>
            </a: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latin typeface="Times New Roman"/>
                <a:cs typeface="Times New Roman"/>
              </a:rPr>
              <a:t>| Eve’s knowledge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                               </a:t>
            </a:r>
            <a:r>
              <a:rPr lang="en-US" sz="2800" dirty="0" smtClean="0">
                <a:cs typeface="Times New Roman"/>
              </a:rPr>
              <a:t>(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i="1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 | </a:t>
            </a:r>
            <a:r>
              <a:rPr lang="en-US" sz="2800" i="1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 </a:t>
            </a:r>
            <a:r>
              <a:rPr lang="en-US" sz="2800" dirty="0" smtClean="0"/>
              <a:t>binary symmetric noise)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err="1" smtClean="0"/>
              <a:t>Wyner’s</a:t>
            </a:r>
            <a:r>
              <a:rPr lang="en-US" sz="2800" dirty="0" smtClean="0"/>
              <a:t> observation (reformulated): 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parity is a deterministic extractor from this distribution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Q: Can we do better? (i.e., extract more bits = increase rate)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A [</a:t>
            </a:r>
            <a:r>
              <a:rPr lang="en-US" sz="2800" dirty="0" err="1" smtClean="0"/>
              <a:t>Wyner</a:t>
            </a:r>
            <a:r>
              <a:rPr lang="en-US" sz="2800" dirty="0" smtClean="0"/>
              <a:t>]: Yes!</a:t>
            </a:r>
            <a:r>
              <a:rPr lang="en-US" sz="2800" dirty="0"/>
              <a:t>	</a:t>
            </a:r>
            <a:endParaRPr lang="en-US" sz="2800" dirty="0" smtClean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97540" y="1384820"/>
            <a:ext cx="203926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Conveys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= </a:t>
            </a:r>
            <a:r>
              <a:rPr lang="en-US" sz="3600" dirty="0" smtClean="0">
                <a:latin typeface="Times New Roman"/>
                <a:cs typeface="Times New Roman"/>
                <a:sym typeface="Symbol"/>
              </a:rPr>
              <a:t>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  <a:sym typeface="Symbol"/>
              </a:rPr>
              <a:t>p</a:t>
            </a:r>
            <a:r>
              <a:rPr lang="en-US" sz="2800" i="1" baseline="-25000" dirty="0" smtClean="0">
                <a:latin typeface="Times New Roman"/>
                <a:cs typeface="Times New Roman"/>
                <a:sym typeface="Symbol"/>
              </a:rPr>
              <a:t>i</a:t>
            </a:r>
            <a:endParaRPr lang="en-US" sz="2800" i="1" dirty="0"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852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72331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Back to </a:t>
            </a:r>
            <a:r>
              <a:rPr lang="en-US" sz="3600" dirty="0" err="1" smtClean="0"/>
              <a:t>Wyner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26720" y="830694"/>
            <a:ext cx="307715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 =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…</a:t>
            </a:r>
            <a:r>
              <a:rPr lang="en-US" sz="2800" dirty="0" smtClean="0">
                <a:cs typeface="Times New Roman" charset="0"/>
              </a:rPr>
              <a:t>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422637" y="1652100"/>
            <a:ext cx="3720005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bits flipped with </a:t>
            </a:r>
            <a:br>
              <a:rPr lang="en-US" sz="2800" kern="0" dirty="0" smtClean="0">
                <a:solidFill>
                  <a:sysClr val="windowText" lastClr="000000"/>
                </a:solidFill>
              </a:rPr>
            </a:br>
            <a:r>
              <a:rPr lang="en-US" sz="2800" kern="0" dirty="0" smtClean="0">
                <a:solidFill>
                  <a:sysClr val="windowText" lastClr="000000"/>
                </a:solidFill>
              </a:rPr>
              <a:t>small probability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3" y="3423762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/>
              </a:rPr>
              <a:t>Consider the conditional distribution </a:t>
            </a: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latin typeface="Times New Roman"/>
                <a:cs typeface="Times New Roman"/>
              </a:rPr>
              <a:t>| Eve’s knowledge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                               </a:t>
            </a:r>
            <a:r>
              <a:rPr lang="en-US" sz="2800" dirty="0" smtClean="0">
                <a:cs typeface="Times New Roman"/>
              </a:rPr>
              <a:t>(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i="1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 | </a:t>
            </a:r>
            <a:r>
              <a:rPr lang="en-US" sz="2800" i="1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 </a:t>
            </a:r>
            <a:r>
              <a:rPr lang="en-US" sz="2800" dirty="0" smtClean="0"/>
              <a:t>binary symmetric noise)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err="1" smtClean="0"/>
              <a:t>Wyner’s</a:t>
            </a:r>
            <a:r>
              <a:rPr lang="en-US" sz="2800" dirty="0" smtClean="0"/>
              <a:t> observation (reformulated): 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parity is a deterministic extractor from this distribution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Q: Can we do better? (i.e., extract more bits = increase rate)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A [</a:t>
            </a:r>
            <a:r>
              <a:rPr lang="en-US" sz="2800" dirty="0" err="1" smtClean="0"/>
              <a:t>Wyner</a:t>
            </a:r>
            <a:r>
              <a:rPr lang="en-US" sz="2800" dirty="0" smtClean="0"/>
              <a:t>]: Yes!</a:t>
            </a:r>
            <a:r>
              <a:rPr lang="en-US" sz="2800" dirty="0"/>
              <a:t>	</a:t>
            </a:r>
            <a:endParaRPr lang="en-US" sz="2800" dirty="0" smtClean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97539" y="1384820"/>
            <a:ext cx="46904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Conveys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 =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Hp</a:t>
            </a:r>
            <a:endParaRPr lang="en-US" sz="2800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defTabSz="914400"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(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 = </a:t>
            </a:r>
            <a:r>
              <a:rPr lang="en-US" sz="2800" kern="0" dirty="0" smtClean="0">
                <a:solidFill>
                  <a:srgbClr val="0000FF"/>
                </a:solidFill>
              </a:rPr>
              <a:t>parity-check matrix for a linear error-correcting code)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99" y="6327428"/>
            <a:ext cx="9884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35050" algn="l"/>
              </a:tabLst>
            </a:pPr>
            <a:r>
              <a:rPr lang="en-US" sz="2400" dirty="0"/>
              <a:t>“the coding scheme [above] is based on an idea of Mr</a:t>
            </a:r>
            <a:r>
              <a:rPr lang="en-US" sz="2400" dirty="0" smtClean="0"/>
              <a:t>. [Colin] </a:t>
            </a:r>
            <a:r>
              <a:rPr lang="en-US" sz="2400" dirty="0"/>
              <a:t>Mallows”</a:t>
            </a:r>
          </a:p>
        </p:txBody>
      </p:sp>
    </p:spTree>
    <p:extLst>
      <p:ext uri="{BB962C8B-B14F-4D97-AF65-F5344CB8AC3E}">
        <p14:creationId xmlns:p14="http://schemas.microsoft.com/office/powerpoint/2010/main" val="303381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94948" y="-17037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Santha-Vazirani</a:t>
            </a:r>
            <a:r>
              <a:rPr lang="en-US" sz="3600" dirty="0" smtClean="0"/>
              <a:t> 1986</a:t>
            </a:r>
            <a:br>
              <a:rPr lang="en-US" sz="3600" dirty="0" smtClean="0"/>
            </a:br>
            <a:r>
              <a:rPr lang="en-US" sz="2600" dirty="0" smtClean="0"/>
              <a:t>“Generating quasi-random sequences from semi-random sources”</a:t>
            </a:r>
            <a:endParaRPr lang="en-US" sz="2600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5904" y="3957539"/>
            <a:ext cx="10253706" cy="2608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err="1" smtClean="0">
                <a:solidFill>
                  <a:srgbClr val="0000FF"/>
                </a:solidFill>
                <a:latin typeface="Calibri"/>
                <a:cs typeface="Calibri"/>
              </a:rPr>
              <a:t>Thm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Hp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 an extractor from any </a:t>
            </a:r>
            <a:r>
              <a:rPr lang="en-US" sz="2800" dirty="0" smtClean="0">
                <a:solidFill>
                  <a:srgbClr val="0000FF"/>
                </a:solidFill>
              </a:rPr>
              <a:t>distribution where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each bit has pre-selected bounded bias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smtClean="0"/>
              <a:t>(under </a:t>
            </a:r>
            <a:r>
              <a:rPr lang="en-US" sz="2800" dirty="0"/>
              <a:t>stronger demands on quality of </a:t>
            </a:r>
            <a:r>
              <a:rPr lang="en-US" sz="2800" dirty="0" smtClean="0"/>
              <a:t>output</a:t>
            </a:r>
            <a:r>
              <a:rPr lang="en-US" sz="2800" dirty="0"/>
              <a:t> </a:t>
            </a:r>
            <a:r>
              <a:rPr lang="en-US" sz="2800" dirty="0" smtClean="0"/>
              <a:t>than </a:t>
            </a:r>
            <a:r>
              <a:rPr lang="en-US" sz="2800" dirty="0" err="1" smtClean="0"/>
              <a:t>Wyner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904" y="1221418"/>
            <a:ext cx="8858037" cy="2312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 err="1" smtClean="0"/>
              <a:t>Wyner</a:t>
            </a:r>
            <a:r>
              <a:rPr lang="en-US" sz="2800" dirty="0" smtClean="0"/>
              <a:t> </a:t>
            </a:r>
            <a:r>
              <a:rPr lang="en-US" sz="2800" dirty="0"/>
              <a:t>shows how to achieve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optimal </a:t>
            </a:r>
            <a:r>
              <a:rPr lang="en-US" sz="2800" dirty="0"/>
              <a:t>rate </a:t>
            </a:r>
            <a:r>
              <a:rPr lang="en-US" sz="2800" dirty="0" smtClean="0"/>
              <a:t>of communication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using </a:t>
            </a:r>
            <a:r>
              <a:rPr lang="en-US" sz="2800" dirty="0"/>
              <a:t>parity-check codes.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We </a:t>
            </a:r>
            <a:r>
              <a:rPr lang="en-US" sz="2800" dirty="0"/>
              <a:t>show how to use the same method </a:t>
            </a:r>
            <a:br>
              <a:rPr lang="en-US" sz="2800" dirty="0"/>
            </a:br>
            <a:r>
              <a:rPr lang="en-US" sz="2800" dirty="0" smtClean="0"/>
              <a:t>	to </a:t>
            </a:r>
            <a:r>
              <a:rPr lang="en-US" sz="2800" dirty="0"/>
              <a:t>extract quasi-random sequences at a higher rate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067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08831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Note the two views of extractors</a:t>
            </a:r>
            <a:endParaRPr lang="en-US" sz="3600" dirty="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637744" y="1885295"/>
            <a:ext cx="13716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071007" y="2302808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018869" y="2266295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1062655" y="1731408"/>
            <a:ext cx="3098964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poor quality randomness</a:t>
            </a:r>
          </a:p>
        </p:txBody>
      </p:sp>
      <p:sp>
        <p:nvSpPr>
          <p:cNvPr id="53" name="Text Box 78"/>
          <p:cNvSpPr txBox="1">
            <a:spLocks noChangeArrowheads="1"/>
          </p:cNvSpPr>
          <p:nvPr/>
        </p:nvSpPr>
        <p:spPr bwMode="auto">
          <a:xfrm>
            <a:off x="5472196" y="1813883"/>
            <a:ext cx="3510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ysClr val="windowText" lastClr="000000"/>
                </a:solidFill>
              </a:rPr>
              <a:t>ind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istinguishable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lang="en-US" sz="2800" kern="0" noProof="0" dirty="0" smtClean="0">
                <a:solidFill>
                  <a:sysClr val="windowText" lastClr="000000"/>
                </a:solidFill>
              </a:rPr>
              <a:t>uniform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3592696" y="3750116"/>
            <a:ext cx="13716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>
            <a:off x="2403257" y="4167629"/>
            <a:ext cx="117832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973821" y="4131116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214421" y="3725879"/>
            <a:ext cx="27050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randomness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(maybe uniform)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5427148" y="3645714"/>
            <a:ext cx="3510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ndistinguishable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uniform given leakage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845042" y="5784914"/>
            <a:ext cx="1124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2548646" y="416268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 rot="20854365">
            <a:off x="3377001" y="5061335"/>
            <a:ext cx="1709537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leakage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Content Placeholder 1"/>
          <p:cNvSpPr>
            <a:spLocks noGrp="1"/>
          </p:cNvSpPr>
          <p:nvPr>
            <p:ph idx="1"/>
          </p:nvPr>
        </p:nvSpPr>
        <p:spPr>
          <a:xfrm>
            <a:off x="30810" y="1233279"/>
            <a:ext cx="2856586" cy="635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[</a:t>
            </a:r>
            <a:r>
              <a:rPr lang="en-US" sz="2800" dirty="0" err="1" smtClean="0"/>
              <a:t>Santha-Vazirani</a:t>
            </a:r>
            <a:r>
              <a:rPr lang="en-US" sz="2800" dirty="0" smtClean="0"/>
              <a:t>]:</a:t>
            </a:r>
            <a:endParaRPr lang="en-US" sz="2800" dirty="0"/>
          </a:p>
        </p:txBody>
      </p:sp>
      <p:sp>
        <p:nvSpPr>
          <p:cNvPr id="66" name="Content Placeholder 1"/>
          <p:cNvSpPr txBox="1">
            <a:spLocks/>
          </p:cNvSpPr>
          <p:nvPr/>
        </p:nvSpPr>
        <p:spPr>
          <a:xfrm>
            <a:off x="12371" y="3090059"/>
            <a:ext cx="2856586" cy="635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[</a:t>
            </a:r>
            <a:r>
              <a:rPr lang="en-US" sz="2800" dirty="0" err="1" smtClean="0"/>
              <a:t>Wyner</a:t>
            </a:r>
            <a:r>
              <a:rPr lang="en-US" sz="2800" dirty="0" smtClean="0"/>
              <a:t>]: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54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50" grpId="0"/>
      <p:bldP spid="53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P spid="65" grpId="0" build="p"/>
      <p:bldP spid="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 of </a:t>
            </a:r>
            <a:r>
              <a:rPr lang="en-US" sz="3600" dirty="0" err="1" smtClean="0"/>
              <a:t>Wyner’s</a:t>
            </a:r>
            <a:r>
              <a:rPr lang="en-US" sz="3600" dirty="0" smtClean="0"/>
              <a:t> paper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748394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99420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9095" y="640194"/>
            <a:ext cx="24806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884175" y="1491029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additional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3" y="3405818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u="sng" dirty="0" smtClean="0"/>
              <a:t>Goal</a:t>
            </a:r>
            <a:r>
              <a:rPr lang="en-US" sz="2800" dirty="0" smtClean="0"/>
              <a:t>: 	transfer information from Alice to Bob reliably </a:t>
            </a:r>
            <a:br>
              <a:rPr lang="en-US" sz="2800" dirty="0" smtClean="0"/>
            </a:br>
            <a:r>
              <a:rPr lang="en-US" sz="2800" dirty="0" smtClean="0"/>
              <a:t>	while hiding it from Eve</a:t>
            </a:r>
            <a:endParaRPr lang="en-US" sz="2800" dirty="0">
              <a:cs typeface="Times New Roman" charset="0"/>
            </a:endParaRPr>
          </a:p>
          <a:p>
            <a:pPr marL="0" indent="0">
              <a:buNone/>
              <a:tabLst>
                <a:tab pos="1035050" algn="l"/>
                <a:tab pos="1490663" algn="l"/>
              </a:tabLst>
            </a:pPr>
            <a:r>
              <a:rPr lang="en-US" sz="2800" u="sng" dirty="0" smtClean="0">
                <a:cs typeface="Times New Roman" charset="0"/>
              </a:rPr>
              <a:t>Results</a:t>
            </a:r>
            <a:r>
              <a:rPr lang="en-US" sz="2800" dirty="0" smtClean="0">
                <a:cs typeface="Times New Roman" charset="0"/>
              </a:rPr>
              <a:t>: 	- Derive best achievable “secrecy capacity”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		- Achieve it constructively for the case above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			(assuming good linear codes)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		- Achieve it </a:t>
            </a:r>
            <a:r>
              <a:rPr lang="en-US" sz="2800" dirty="0" err="1" smtClean="0">
                <a:cs typeface="Times New Roman" charset="0"/>
              </a:rPr>
              <a:t>nonconstructively</a:t>
            </a:r>
            <a:r>
              <a:rPr lang="en-US" sz="2800" dirty="0" smtClean="0">
                <a:cs typeface="Times New Roman" charset="0"/>
              </a:rPr>
              <a:t> in all other cases</a:t>
            </a:r>
          </a:p>
          <a:p>
            <a:pPr marL="0" indent="0">
              <a:buNone/>
              <a:tabLst>
                <a:tab pos="1035050" algn="l"/>
                <a:tab pos="1490663" algn="l"/>
              </a:tabLst>
            </a:pPr>
            <a:r>
              <a:rPr lang="en-US" sz="2800" u="sng" dirty="0" smtClean="0">
                <a:cs typeface="Times New Roman" charset="0"/>
              </a:rPr>
              <a:t>Drawback</a:t>
            </a:r>
            <a:r>
              <a:rPr lang="en-US" sz="2800" dirty="0" smtClean="0">
                <a:cs typeface="Times New Roman" charset="0"/>
              </a:rPr>
              <a:t>: Weak notion of security (“low rate of leakage”)</a:t>
            </a:r>
          </a:p>
        </p:txBody>
      </p:sp>
    </p:spTree>
    <p:extLst>
      <p:ext uri="{BB962C8B-B14F-4D97-AF65-F5344CB8AC3E}">
        <p14:creationId xmlns:p14="http://schemas.microsoft.com/office/powerpoint/2010/main" val="210928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Lessons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748394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99420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9095" y="640194"/>
            <a:ext cx="24806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884175" y="1491029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additional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3" y="3405818"/>
            <a:ext cx="9085895" cy="3149888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/>
              <a:t>There is interesting work to do in provable</a:t>
            </a:r>
            <a:br>
              <a:rPr lang="en-US" sz="2800" dirty="0" smtClean="0"/>
            </a:br>
            <a:r>
              <a:rPr lang="en-US" sz="2800" dirty="0" smtClean="0"/>
              <a:t>information-theoretic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Noise can be your friend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Secrets can come from nature</a:t>
            </a:r>
          </a:p>
        </p:txBody>
      </p:sp>
    </p:spTree>
    <p:extLst>
      <p:ext uri="{BB962C8B-B14F-4D97-AF65-F5344CB8AC3E}">
        <p14:creationId xmlns:p14="http://schemas.microsoft.com/office/powerpoint/2010/main" val="77463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9095" y="640194"/>
            <a:ext cx="24806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26064" y="994207"/>
            <a:ext cx="3771104" cy="2277407"/>
            <a:chOff x="5326064" y="994207"/>
            <a:chExt cx="3771104" cy="2277407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914231" y="2748394"/>
              <a:ext cx="318293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Eve (wire-tapper)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rc 22"/>
            <p:cNvSpPr>
              <a:spLocks/>
            </p:cNvSpPr>
            <p:nvPr/>
          </p:nvSpPr>
          <p:spPr bwMode="auto">
            <a:xfrm>
              <a:off x="5326064" y="994207"/>
              <a:ext cx="1684336" cy="17541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 rot="20854365">
              <a:off x="5884175" y="1491029"/>
              <a:ext cx="1841274" cy="717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Text" lastClr="000000"/>
                  </a:solidFill>
                </a:rPr>
                <a:t>additional noise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itle 2"/>
          <p:cNvSpPr txBox="1">
            <a:spLocks/>
          </p:cNvSpPr>
          <p:nvPr/>
        </p:nvSpPr>
        <p:spPr>
          <a:xfrm>
            <a:off x="-493861" y="-188206"/>
            <a:ext cx="9887312" cy="8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Early Generalization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1204" y="4315299"/>
            <a:ext cx="3407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Csiszár</a:t>
            </a:r>
            <a:r>
              <a:rPr lang="en-US" sz="2800" dirty="0" err="1">
                <a:solidFill>
                  <a:prstClr val="black"/>
                </a:solidFill>
                <a:cs typeface="Times New Roman" charset="0"/>
              </a:rPr>
              <a:t>-Körner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1978]: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2066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875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975"/>
            <a:ext cx="7924800" cy="944563"/>
          </a:xfrm>
        </p:spPr>
        <p:txBody>
          <a:bodyPr>
            <a:normAutofit/>
          </a:bodyPr>
          <a:lstStyle/>
          <a:p>
            <a:r>
              <a:rPr lang="en-US" dirty="0" smtClean="0"/>
              <a:t>Part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2509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History and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3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Early Generalization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6172" y="2882598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99420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00525" y="682839"/>
            <a:ext cx="2276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3041764" y="1443404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noisier</a:t>
            </a:r>
            <a:br>
              <a:rPr lang="en-US" sz="2800" kern="0" dirty="0" smtClean="0">
                <a:solidFill>
                  <a:srgbClr val="0000FF"/>
                </a:solidFill>
              </a:rPr>
            </a:br>
            <a:r>
              <a:rPr lang="en-US" sz="2800" kern="0" dirty="0" smtClean="0">
                <a:solidFill>
                  <a:srgbClr val="0000FF"/>
                </a:solidFill>
              </a:rPr>
              <a:t>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296527" y="4905198"/>
            <a:ext cx="9085895" cy="1690057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no reason Eve’s channel should be a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degraded version of Bob’s: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it just needs to be worse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04" y="4315299"/>
            <a:ext cx="3407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Csiszár</a:t>
            </a:r>
            <a:r>
              <a:rPr lang="en-US" sz="2800" dirty="0" err="1">
                <a:solidFill>
                  <a:prstClr val="black"/>
                </a:solidFill>
                <a:cs typeface="Times New Roman" charset="0"/>
              </a:rPr>
              <a:t>-Körner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1978]: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A Different Model for Eve’s Knowledge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6172" y="2882598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99420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00525" y="682839"/>
            <a:ext cx="2276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2743350" y="1566662"/>
            <a:ext cx="2417615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000FF"/>
                </a:solidFill>
              </a:rPr>
              <a:t>a few chosen</a:t>
            </a:r>
            <a:br>
              <a:rPr lang="en-US" sz="2800" kern="0" noProof="0" dirty="0" smtClean="0">
                <a:solidFill>
                  <a:srgbClr val="0000FF"/>
                </a:solidFill>
              </a:rPr>
            </a:br>
            <a:r>
              <a:rPr lang="en-US" sz="2800" kern="0" noProof="0" dirty="0" smtClean="0">
                <a:solidFill>
                  <a:srgbClr val="0000FF"/>
                </a:solidFill>
              </a:rPr>
              <a:t>bit positions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47895" y="4072568"/>
            <a:ext cx="9085895" cy="1690057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						wire-tapper gets to choose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						specific symbols to see</a:t>
            </a:r>
          </a:p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Result: </a:t>
            </a:r>
            <a:r>
              <a:rPr lang="en-US" sz="2800" i="1" dirty="0" err="1" smtClean="0">
                <a:latin typeface="Times New Roman"/>
                <a:cs typeface="Times New Roman"/>
              </a:rPr>
              <a:t>Hp</a:t>
            </a:r>
            <a:r>
              <a:rPr lang="en-US" sz="2800" dirty="0" smtClean="0">
                <a:cs typeface="Times New Roman" charset="0"/>
              </a:rPr>
              <a:t> is still a good deterministic extractor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38" y="4088710"/>
            <a:ext cx="3517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Ozarow</a:t>
            </a:r>
            <a:r>
              <a:rPr lang="en-US" sz="2800" dirty="0" err="1">
                <a:solidFill>
                  <a:prstClr val="black"/>
                </a:solidFill>
                <a:cs typeface="Times New Roman" charset="0"/>
              </a:rPr>
              <a:t>-Wyner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1985]: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Adding a Feedback Channel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87831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9260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46540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1465400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00525" y="1154032"/>
            <a:ext cx="2276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3041764" y="1763788"/>
            <a:ext cx="1841274" cy="1018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possibly less noisy</a:t>
            </a:r>
            <a:br>
              <a:rPr lang="en-US" sz="2800" kern="0" dirty="0" smtClean="0">
                <a:solidFill>
                  <a:srgbClr val="0000FF"/>
                </a:solidFill>
              </a:rPr>
            </a:br>
            <a:r>
              <a:rPr lang="en-US" sz="2800" kern="0" dirty="0" smtClean="0">
                <a:solidFill>
                  <a:srgbClr val="0000FF"/>
                </a:solidFill>
              </a:rPr>
              <a:t>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28136" y="4072568"/>
            <a:ext cx="9085895" cy="1690057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[Leung</a:t>
            </a:r>
            <a:r>
              <a:rPr lang="en-US" sz="2800" dirty="0">
                <a:cs typeface="Times New Roman" charset="0"/>
              </a:rPr>
              <a:t>-Yan-</a:t>
            </a:r>
            <a:r>
              <a:rPr lang="en-US" sz="2800" dirty="0" smtClean="0">
                <a:cs typeface="Times New Roman" charset="0"/>
              </a:rPr>
              <a:t>Cheong 1976] (Ph.D. Thesis under Hellman), [Maurer 1993], [</a:t>
            </a:r>
            <a:r>
              <a:rPr lang="en-US" sz="2800" dirty="0" err="1" smtClean="0">
                <a:cs typeface="Times New Roman" charset="0"/>
              </a:rPr>
              <a:t>Ahlswede-Csiszár</a:t>
            </a:r>
            <a:r>
              <a:rPr lang="en-US" sz="2800" dirty="0" smtClean="0">
                <a:cs typeface="Times New Roman" charset="0"/>
              </a:rPr>
              <a:t> 1993]: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  Eve’s channel need not be noisier if Bob has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  a feedback channel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943100" y="981350"/>
            <a:ext cx="50673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90801" y="687962"/>
            <a:ext cx="38323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authentic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986172" y="3068041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981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Generalizing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87831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9260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46540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1465400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00525" y="1154032"/>
            <a:ext cx="2276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3041764" y="1763788"/>
            <a:ext cx="1841274" cy="1018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possibly less noisy</a:t>
            </a:r>
            <a:br>
              <a:rPr lang="en-US" sz="2800" kern="0" dirty="0" smtClean="0">
                <a:solidFill>
                  <a:srgbClr val="000000"/>
                </a:solidFill>
              </a:rPr>
            </a:br>
            <a:r>
              <a:rPr lang="en-US" sz="2800" kern="0" dirty="0" smtClean="0">
                <a:solidFill>
                  <a:srgbClr val="000000"/>
                </a:solidFill>
              </a:rPr>
              <a:t>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374335" y="981350"/>
            <a:ext cx="16360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943100" y="981350"/>
            <a:ext cx="506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590801" y="687962"/>
            <a:ext cx="38323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authentic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986172" y="3068041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-20477" y="4072568"/>
            <a:ext cx="9413928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[</a:t>
            </a:r>
            <a:r>
              <a:rPr lang="en-US" sz="2800" dirty="0" err="1" smtClean="0">
                <a:cs typeface="Times New Roman" charset="0"/>
              </a:rPr>
              <a:t>Bennett,Brassard</a:t>
            </a:r>
            <a:r>
              <a:rPr lang="en-US" sz="2800" dirty="0" err="1">
                <a:cs typeface="Times New Roman" charset="0"/>
              </a:rPr>
              <a:t>,</a:t>
            </a:r>
            <a:r>
              <a:rPr lang="en-US" sz="2800" dirty="0" err="1" smtClean="0">
                <a:cs typeface="Times New Roman" charset="0"/>
              </a:rPr>
              <a:t>Robert</a:t>
            </a:r>
            <a:r>
              <a:rPr lang="en-US" sz="2800" dirty="0" smtClean="0">
                <a:cs typeface="Times New Roman" charset="0"/>
              </a:rPr>
              <a:t> 1985,88] (motivated by quantum):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- errors can be adversarial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- leakage can be arbitrary</a:t>
            </a:r>
            <a:endParaRPr lang="en-US" sz="2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4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943100" y="98135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Generalizing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87831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9260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46540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1465400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3041764" y="1763788"/>
            <a:ext cx="1841274" cy="1018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possibly less noisy</a:t>
            </a:r>
            <a:br>
              <a:rPr lang="en-US" sz="2800" kern="0" dirty="0" smtClean="0">
                <a:solidFill>
                  <a:srgbClr val="000000"/>
                </a:solidFill>
              </a:rPr>
            </a:br>
            <a:r>
              <a:rPr lang="en-US" sz="2800" kern="0" dirty="0" smtClean="0">
                <a:solidFill>
                  <a:srgbClr val="000000"/>
                </a:solidFill>
              </a:rPr>
              <a:t>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90801" y="687962"/>
            <a:ext cx="38323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authentic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57517" y="1132298"/>
            <a:ext cx="3165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00FF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rbitrary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bounded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5208" y="1465018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rgbClr val="0000FF"/>
                </a:solidFill>
              </a:rPr>
              <a:t>tampering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86172" y="3068041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-20477" y="4072568"/>
            <a:ext cx="9413928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[</a:t>
            </a:r>
            <a:r>
              <a:rPr lang="en-US" sz="2800" dirty="0" err="1" smtClean="0">
                <a:cs typeface="Times New Roman" charset="0"/>
              </a:rPr>
              <a:t>Bennett,Brassard</a:t>
            </a:r>
            <a:r>
              <a:rPr lang="en-US" sz="2800" dirty="0" err="1">
                <a:cs typeface="Times New Roman" charset="0"/>
              </a:rPr>
              <a:t>,</a:t>
            </a:r>
            <a:r>
              <a:rPr lang="en-US" sz="2800" dirty="0" err="1" smtClean="0">
                <a:cs typeface="Times New Roman" charset="0"/>
              </a:rPr>
              <a:t>Robert</a:t>
            </a:r>
            <a:r>
              <a:rPr lang="en-US" sz="2800" dirty="0" smtClean="0">
                <a:cs typeface="Times New Roman" charset="0"/>
              </a:rPr>
              <a:t> 1985,88] (motivated by quantum):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- errors can be adversarial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- leakage can be arbitrary</a:t>
            </a:r>
            <a:endParaRPr lang="en-US" sz="2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Generalizing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87831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9260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6172" y="3068041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46540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1465400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57517" y="1132298"/>
            <a:ext cx="3165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00FF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rbitrary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bounded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3041764" y="1795539"/>
            <a:ext cx="1841274" cy="1018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arbitrary bounded leakage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-20477" y="4072568"/>
            <a:ext cx="9413928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[</a:t>
            </a:r>
            <a:r>
              <a:rPr lang="en-US" sz="2800" dirty="0" err="1" smtClean="0">
                <a:cs typeface="Times New Roman" charset="0"/>
              </a:rPr>
              <a:t>Bennett,Brassard</a:t>
            </a:r>
            <a:r>
              <a:rPr lang="en-US" sz="2800" dirty="0" err="1">
                <a:cs typeface="Times New Roman" charset="0"/>
              </a:rPr>
              <a:t>,</a:t>
            </a:r>
            <a:r>
              <a:rPr lang="en-US" sz="2800" dirty="0" err="1" smtClean="0">
                <a:cs typeface="Times New Roman" charset="0"/>
              </a:rPr>
              <a:t>Robert</a:t>
            </a:r>
            <a:r>
              <a:rPr lang="en-US" sz="2800" dirty="0" smtClean="0">
                <a:cs typeface="Times New Roman" charset="0"/>
              </a:rPr>
              <a:t> 1985,88] (motivated by quantum):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- errors can be adversarial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- leakage can be arbitrary</a:t>
            </a:r>
            <a:endParaRPr lang="en-US" sz="2800" dirty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Better security notion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Generalized further, better notions of entropy in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[</a:t>
            </a:r>
            <a:r>
              <a:rPr lang="en-US" sz="2800" dirty="0" err="1" smtClean="0">
                <a:cs typeface="Times New Roman" charset="0"/>
              </a:rPr>
              <a:t>Bennett,Brassard,Crépeau,Maurer</a:t>
            </a:r>
            <a:r>
              <a:rPr lang="en-US" sz="2800" dirty="0" smtClean="0">
                <a:cs typeface="Times New Roman" charset="0"/>
              </a:rPr>
              <a:t> 1995]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943100" y="98135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90801" y="687962"/>
            <a:ext cx="38323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authentic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5208" y="1465018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rgbClr val="0000FF"/>
                </a:solidFill>
              </a:rPr>
              <a:t>tampering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94875" y="4560937"/>
            <a:ext cx="4455524" cy="43719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nformation reconciliation</a:t>
            </a:r>
            <a:endParaRPr lang="en-US" sz="2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20750" y="5080613"/>
            <a:ext cx="4446143" cy="4675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privacy amplification</a:t>
            </a:r>
            <a:endParaRPr lang="en-US" sz="2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1" name="Freeform 70"/>
          <p:cNvSpPr>
            <a:spLocks/>
          </p:cNvSpPr>
          <p:nvPr/>
        </p:nvSpPr>
        <p:spPr bwMode="auto">
          <a:xfrm rot="2490738">
            <a:off x="4253279" y="4559533"/>
            <a:ext cx="353202" cy="392588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Freeform 70"/>
          <p:cNvSpPr>
            <a:spLocks/>
          </p:cNvSpPr>
          <p:nvPr/>
        </p:nvSpPr>
        <p:spPr bwMode="auto">
          <a:xfrm rot="3239794">
            <a:off x="4246122" y="4972993"/>
            <a:ext cx="313064" cy="576371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/>
      <p:bldP spid="5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Privacy Amplification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87831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9260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6172" y="3068041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46540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2516189" y="1465400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8025" y="1122282"/>
            <a:ext cx="358775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 tampering (for now)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3041764" y="1795539"/>
            <a:ext cx="1841274" cy="1018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arbitrary bounded leakage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3" y="3723318"/>
            <a:ext cx="9085895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Bennett-Brassard-Robert: no fixed function will work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(as opposed to </a:t>
            </a:r>
            <a:r>
              <a:rPr lang="en-US" sz="2800" dirty="0" err="1" smtClean="0">
                <a:cs typeface="Times New Roman" charset="0"/>
              </a:rPr>
              <a:t>Wyner’s</a:t>
            </a:r>
            <a:r>
              <a:rPr lang="en-US" sz="2800" dirty="0" smtClean="0">
                <a:cs typeface="Times New Roman" charset="0"/>
              </a:rPr>
              <a:t> specific kind of leakage)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But: a random universal hash function is an extractor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 (“leftover hash lemma”)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Just send the choice of the function (“extractor seed”)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over the public channel</a:t>
            </a:r>
            <a:endParaRPr lang="en-US" sz="2800" dirty="0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943100" y="981350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90801" y="687962"/>
            <a:ext cx="38323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authentic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319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Privacy Amplification = Strong Extractor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43658" y="1700522"/>
            <a:ext cx="2123787" cy="1568538"/>
            <a:chOff x="943658" y="1700522"/>
            <a:chExt cx="2123787" cy="1568538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943100" y="2745840"/>
              <a:ext cx="11243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Text" lastClr="000000"/>
                  </a:solidFill>
                </a:rPr>
                <a:t>Eve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1019285" y="1700522"/>
              <a:ext cx="1289910" cy="1009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 rot="20854365">
              <a:off x="943658" y="1868950"/>
              <a:ext cx="1709537" cy="451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Text" lastClr="000000"/>
                  </a:solidFill>
                </a:rPr>
                <a:t>leakage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30365" y="4531650"/>
            <a:ext cx="6734582" cy="219695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In [</a:t>
            </a:r>
            <a:r>
              <a:rPr lang="en-US" sz="2800" dirty="0" err="1" smtClean="0">
                <a:solidFill>
                  <a:schemeClr val="tx1"/>
                </a:solidFill>
                <a:cs typeface="Times New Roman"/>
              </a:rPr>
              <a:t>Wyner</a:t>
            </a: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], these are outcomes</a:t>
            </a:r>
            <a:br>
              <a:rPr lang="en-US" sz="28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of his channel.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But can be obtained in other</a:t>
            </a:r>
            <a:r>
              <a:rPr lang="en-US" sz="28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ways.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We will speak of </a:t>
            </a:r>
            <a:r>
              <a:rPr lang="en-US" sz="2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 instead of a channel</a:t>
            </a:r>
            <a:br>
              <a:rPr lang="en-US" sz="28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from now on</a:t>
            </a:r>
            <a:endParaRPr lang="en-US" sz="2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1" name="Freeform 70"/>
          <p:cNvSpPr>
            <a:spLocks/>
          </p:cNvSpPr>
          <p:nvPr/>
        </p:nvSpPr>
        <p:spPr bwMode="auto">
          <a:xfrm rot="2490738" flipH="1">
            <a:off x="6644828" y="1985619"/>
            <a:ext cx="1552480" cy="2396996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Freeform 70"/>
          <p:cNvSpPr>
            <a:spLocks/>
          </p:cNvSpPr>
          <p:nvPr/>
        </p:nvSpPr>
        <p:spPr bwMode="auto">
          <a:xfrm rot="5051293">
            <a:off x="-17320" y="2642052"/>
            <a:ext cx="2953856" cy="987465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  <p:bldP spid="37" grpId="0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Privacy Amplification = Strong Extractor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9315" y="638477"/>
            <a:ext cx="5858671" cy="1140825"/>
            <a:chOff x="1349315" y="638477"/>
            <a:chExt cx="5858671" cy="1140825"/>
          </a:xfrm>
        </p:grpSpPr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349315" y="1179290"/>
              <a:ext cx="58586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216373" y="638477"/>
              <a:ext cx="2971526" cy="1140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kern="0" dirty="0" smtClean="0">
                  <a:latin typeface="Times New Roman"/>
                  <a:cs typeface="Times New Roman"/>
                </a:rPr>
                <a:t>seed</a:t>
              </a:r>
              <a:r>
                <a:rPr lang="en-US" sz="2800" kern="0" dirty="0" smtClean="0"/>
                <a:t> over </a:t>
              </a:r>
              <a:br>
                <a:rPr lang="en-US" sz="2800" kern="0" dirty="0" smtClean="0"/>
              </a:br>
              <a:r>
                <a:rPr lang="en-US" sz="2800" kern="0" dirty="0" smtClean="0"/>
                <a:t>authentic public </a:t>
              </a:r>
              <a:br>
                <a:rPr lang="en-US" sz="2800" kern="0" dirty="0" smtClean="0"/>
              </a:br>
              <a:r>
                <a:rPr lang="en-US" sz="2800" kern="0" dirty="0" smtClean="0"/>
                <a:t>channel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839458" y="3055528"/>
            <a:ext cx="955375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3795408" y="3687476"/>
            <a:ext cx="1032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5841221" y="3436528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6261560" y="3108938"/>
            <a:ext cx="539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43658" y="1700522"/>
            <a:ext cx="2123787" cy="1568538"/>
            <a:chOff x="943658" y="1700522"/>
            <a:chExt cx="2123787" cy="1568538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943100" y="2745840"/>
              <a:ext cx="11243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Text" lastClr="000000"/>
                  </a:solidFill>
                </a:rPr>
                <a:t>Eve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1019285" y="1700522"/>
              <a:ext cx="1289910" cy="1009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 rot="20854365">
              <a:off x="943658" y="1868950"/>
              <a:ext cx="1709537" cy="451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Text" lastClr="000000"/>
                  </a:solidFill>
                </a:rPr>
                <a:t>leakage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3795408" y="3292015"/>
            <a:ext cx="1044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974316" y="2940482"/>
            <a:ext cx="946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seed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94474" y="4133616"/>
            <a:ext cx="1918039" cy="1446777"/>
          </a:xfrm>
          <a:prstGeom prst="roundRect">
            <a:avLst>
              <a:gd name="adj" fmla="val 3029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28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uniform</a:t>
            </a:r>
            <a:br>
              <a:rPr lang="en-US" sz="28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/>
              </a:rPr>
              <a:t>given</a:t>
            </a:r>
            <a:br>
              <a:rPr lang="en-US" sz="28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800" kern="0" dirty="0" smtClean="0">
                <a:solidFill>
                  <a:sysClr val="windowText" lastClr="000000"/>
                </a:solidFill>
              </a:rPr>
              <a:t>leakage</a:t>
            </a:r>
            <a:r>
              <a:rPr lang="en-US" sz="2800" kern="0" dirty="0">
                <a:solidFill>
                  <a:sysClr val="windowText" lastClr="000000"/>
                </a:solidFill>
              </a:rPr>
              <a:t>+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r>
              <a:rPr lang="en-US" sz="280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seed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8180473">
            <a:off x="6409957" y="3496972"/>
            <a:ext cx="295602" cy="640807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3389173" y="335403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39" name="Content Placeholder 1"/>
          <p:cNvSpPr>
            <a:spLocks noGrp="1"/>
          </p:cNvSpPr>
          <p:nvPr>
            <p:ph idx="1"/>
          </p:nvPr>
        </p:nvSpPr>
        <p:spPr>
          <a:xfrm>
            <a:off x="-1" y="4691626"/>
            <a:ext cx="9144001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Note the power of the public channel:</a:t>
            </a:r>
            <a:r>
              <a:rPr lang="en-US" sz="2400" dirty="0" smtClean="0">
                <a:cs typeface="Times New Roman" charset="0"/>
              </a:rPr>
              <a:t/>
            </a:r>
            <a:br>
              <a:rPr lang="en-US" sz="24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fewer assumptions on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Modified goal: derive a good key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(can use public channel once the key is derived)</a:t>
            </a:r>
          </a:p>
        </p:txBody>
      </p:sp>
    </p:spTree>
    <p:extLst>
      <p:ext uri="{BB962C8B-B14F-4D97-AF65-F5344CB8AC3E}">
        <p14:creationId xmlns:p14="http://schemas.microsoft.com/office/powerpoint/2010/main" val="412783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8" grpId="0"/>
      <p:bldP spid="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Privacy Amplification and Extractors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576" y="1600201"/>
            <a:ext cx="9433287" cy="227820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err="1" smtClean="0">
                <a:sym typeface="Symbol"/>
              </a:rPr>
              <a:t>Håstad</a:t>
            </a:r>
            <a:r>
              <a:rPr lang="en-US" sz="2800" dirty="0" smtClean="0">
                <a:sym typeface="Symbol"/>
              </a:rPr>
              <a:t>-</a:t>
            </a:r>
            <a:r>
              <a:rPr lang="en-US" sz="2800" dirty="0" err="1" smtClean="0">
                <a:sym typeface="Symbol"/>
              </a:rPr>
              <a:t>Impagliazzo</a:t>
            </a:r>
            <a:r>
              <a:rPr lang="en-US" sz="2800" dirty="0" smtClean="0">
                <a:sym typeface="Symbol"/>
              </a:rPr>
              <a:t>-Levin-</a:t>
            </a:r>
            <a:r>
              <a:rPr lang="en-US" sz="2800" dirty="0" err="1" smtClean="0">
                <a:sym typeface="Symbol"/>
              </a:rPr>
              <a:t>Luby</a:t>
            </a:r>
            <a:r>
              <a:rPr lang="en-US" sz="2800" dirty="0" smtClean="0">
                <a:sym typeface="Symbol"/>
              </a:rPr>
              <a:t> 1989,99 </a:t>
            </a:r>
            <a:r>
              <a:rPr lang="en-US" sz="2800" dirty="0" smtClean="0">
                <a:cs typeface="Times New Roman" charset="0"/>
              </a:rPr>
              <a:t>(</a:t>
            </a:r>
            <a:r>
              <a:rPr lang="en-US" sz="2800" dirty="0">
                <a:cs typeface="Times New Roman" charset="0"/>
              </a:rPr>
              <a:t>OWF</a:t>
            </a:r>
            <a:r>
              <a:rPr lang="en-US" sz="2800" dirty="0">
                <a:sym typeface="Symbol"/>
              </a:rPr>
              <a:t>PRG</a:t>
            </a:r>
            <a:r>
              <a:rPr lang="en-US" sz="2800" dirty="0" smtClean="0">
                <a:sym typeface="Symbol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ym typeface="Symbol"/>
              </a:rPr>
              <a:t>  another version of the same result: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            universal hash function is an extractor</a:t>
            </a:r>
            <a:r>
              <a:rPr lang="en-US" sz="2800" dirty="0">
                <a:sym typeface="Symbol"/>
              </a:rPr>
              <a:t/>
            </a:r>
            <a:br>
              <a:rPr lang="en-US" sz="2800" dirty="0">
                <a:sym typeface="Symbol"/>
              </a:rPr>
            </a:b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-39836" y="249944"/>
            <a:ext cx="3754586" cy="8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FF"/>
                </a:solidFill>
              </a:rPr>
              <a:t>Hardness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028700" y="297569"/>
            <a:ext cx="1454150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451" y="4015709"/>
            <a:ext cx="9144000" cy="254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(thus, three chain from </a:t>
            </a:r>
            <a:r>
              <a:rPr lang="en-US" sz="2800" dirty="0" err="1" smtClean="0">
                <a:solidFill>
                  <a:prstClr val="black"/>
                </a:solidFill>
              </a:rPr>
              <a:t>Wyner</a:t>
            </a:r>
            <a:r>
              <a:rPr lang="en-US" sz="2800" dirty="0" smtClean="0">
                <a:solidFill>
                  <a:prstClr val="black"/>
                </a:solidFill>
              </a:rPr>
              <a:t> to extractors: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			</a:t>
            </a:r>
            <a:r>
              <a:rPr lang="en-US" sz="2800" dirty="0" err="1" smtClean="0">
                <a:solidFill>
                  <a:prstClr val="black"/>
                </a:solidFill>
              </a:rPr>
              <a:t>Wyner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75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 Yao 82  Levin 87 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HILL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			 	</a:t>
            </a:r>
            <a:r>
              <a:rPr lang="en-US" sz="2800" dirty="0" err="1" smtClean="0">
                <a:solidFill>
                  <a:prstClr val="black"/>
                </a:solidFill>
              </a:rPr>
              <a:t>Wyner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75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 </a:t>
            </a:r>
            <a:r>
              <a:rPr lang="en-US" sz="2800" dirty="0" err="1" smtClean="0">
                <a:solidFill>
                  <a:prstClr val="black"/>
                </a:solidFill>
                <a:sym typeface="Symbol"/>
              </a:rPr>
              <a:t>Santha-Vazirani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/>
            </a:r>
            <a:br>
              <a:rPr lang="en-US" sz="2800" dirty="0" smtClean="0">
                <a:solidFill>
                  <a:prstClr val="black"/>
                </a:solidFill>
                <a:sym typeface="Symbol"/>
              </a:rPr>
            </a:br>
            <a:r>
              <a:rPr lang="en-US" sz="2800" dirty="0" smtClean="0">
                <a:solidFill>
                  <a:prstClr val="black"/>
                </a:solidFill>
                <a:sym typeface="Symbol"/>
              </a:rPr>
              <a:t>				</a:t>
            </a:r>
            <a:r>
              <a:rPr lang="en-US" sz="2800" dirty="0" err="1">
                <a:solidFill>
                  <a:prstClr val="black"/>
                </a:solidFill>
              </a:rPr>
              <a:t>Wyner</a:t>
            </a:r>
            <a:r>
              <a:rPr lang="en-US" sz="2800" dirty="0">
                <a:solidFill>
                  <a:prstClr val="black"/>
                </a:solidFill>
              </a:rPr>
              <a:t> 75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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Bennett-Brassard-Robert)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/>
            </a:r>
            <a:br>
              <a:rPr lang="en-US" sz="2800" dirty="0">
                <a:solidFill>
                  <a:prstClr val="black"/>
                </a:solidFill>
                <a:sym typeface="Symbol"/>
              </a:rPr>
            </a:b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0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Events in October 1975 Enabled This Talk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262806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Calibri"/>
              </a:rPr>
              <a:t>I was born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Calibri"/>
              </a:rPr>
              <a:t>Aaron D. </a:t>
            </a:r>
            <a:r>
              <a:rPr lang="en-US" sz="2800" dirty="0" err="1" smtClean="0">
                <a:cs typeface="Calibri"/>
              </a:rPr>
              <a:t>Wyner</a:t>
            </a:r>
            <a:r>
              <a:rPr lang="en-US" sz="2800" dirty="0" smtClean="0">
                <a:cs typeface="Calibri"/>
              </a:rPr>
              <a:t> published “The Wire-Tap Channel”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00195" y="2092795"/>
            <a:ext cx="4983480" cy="4155605"/>
          </a:xfrm>
          <a:prstGeom prst="rect">
            <a:avLst/>
          </a:prstGeom>
        </p:spPr>
      </p:pic>
      <p:pic>
        <p:nvPicPr>
          <p:cNvPr id="4" name="Picture 3" descr="Screen Shot 2015-01-17 at 5.53.30 PM (1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2" y="2092796"/>
            <a:ext cx="3758184" cy="401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8859" y="3568699"/>
            <a:ext cx="942975" cy="1873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12275" y="6105996"/>
            <a:ext cx="3873499" cy="84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800" dirty="0" smtClean="0"/>
              <a:t>Aaron </a:t>
            </a:r>
            <a:r>
              <a:rPr lang="en-US" sz="2800" dirty="0" err="1" smtClean="0"/>
              <a:t>Wyner</a:t>
            </a:r>
            <a:r>
              <a:rPr lang="en-US" sz="2800" dirty="0" smtClean="0"/>
              <a:t> c. 1975 </a:t>
            </a:r>
            <a:br>
              <a:rPr lang="en-US" sz="2800" dirty="0" smtClean="0"/>
            </a:br>
            <a:r>
              <a:rPr lang="en-US" sz="2800" dirty="0" smtClean="0"/>
              <a:t>(courtesy of </a:t>
            </a:r>
            <a:r>
              <a:rPr lang="en-US" sz="2800" dirty="0" err="1" smtClean="0"/>
              <a:t>Adi</a:t>
            </a:r>
            <a:r>
              <a:rPr lang="en-US" sz="2800" dirty="0" smtClean="0"/>
              <a:t> </a:t>
            </a:r>
            <a:r>
              <a:rPr lang="en-US" sz="2800" dirty="0" err="1" smtClean="0"/>
              <a:t>Wyner</a:t>
            </a:r>
            <a:r>
              <a:rPr lang="en-US" sz="2800" dirty="0" smtClean="0"/>
              <a:t>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98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5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467988" y="1108350"/>
            <a:ext cx="554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-42333" y="2187522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Can no longer simply send the extractor seed: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adversary may tamper 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Single-message protocols still possible: “robust” extractors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[Maurer-Wolf 97, </a:t>
            </a:r>
            <a:r>
              <a:rPr lang="en-US" sz="2800" dirty="0" err="1" smtClean="0">
                <a:cs typeface="Times New Roman" charset="0"/>
              </a:rPr>
              <a:t>Boyen</a:t>
            </a:r>
            <a:r>
              <a:rPr lang="en-US" sz="2800" dirty="0">
                <a:cs typeface="Times New Roman" charset="0"/>
              </a:rPr>
              <a:t>-</a:t>
            </a:r>
            <a:r>
              <a:rPr lang="en-US" sz="2800" dirty="0" err="1">
                <a:cs typeface="Times New Roman" charset="0"/>
              </a:rPr>
              <a:t>Dodis</a:t>
            </a:r>
            <a:r>
              <a:rPr lang="en-US" sz="2800" dirty="0">
                <a:cs typeface="Times New Roman" charset="0"/>
              </a:rPr>
              <a:t>-Katz-</a:t>
            </a:r>
            <a:r>
              <a:rPr lang="en-US" sz="2800" dirty="0" err="1">
                <a:cs typeface="Times New Roman" charset="0"/>
              </a:rPr>
              <a:t>Ostrovsky</a:t>
            </a:r>
            <a:r>
              <a:rPr lang="en-US" sz="2800" dirty="0">
                <a:cs typeface="Times New Roman" charset="0"/>
              </a:rPr>
              <a:t>-Smith 05</a:t>
            </a:r>
            <a:r>
              <a:rPr lang="en-US" sz="2800" dirty="0" smtClean="0">
                <a:cs typeface="Times New Roman" charset="0"/>
              </a:rPr>
              <a:t>]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but they exist only if </a:t>
            </a:r>
            <a:r>
              <a:rPr lang="en-US" sz="2800" i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w </a:t>
            </a:r>
            <a:r>
              <a:rPr lang="en-US" sz="2800" dirty="0" smtClean="0">
                <a:cs typeface="Times New Roman" charset="0"/>
              </a:rPr>
              <a:t>at least ½-entropic [</a:t>
            </a:r>
            <a:r>
              <a:rPr lang="en-US" sz="2800" dirty="0" err="1" smtClean="0">
                <a:cs typeface="Times New Roman" charset="0"/>
              </a:rPr>
              <a:t>Dodis-Wichs</a:t>
            </a:r>
            <a:r>
              <a:rPr lang="en-US" sz="2800" dirty="0" smtClean="0">
                <a:cs typeface="Times New Roman" charset="0"/>
              </a:rPr>
              <a:t> 09]</a:t>
            </a:r>
          </a:p>
          <a:p>
            <a:pPr lvl="0"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Lots of work on multi-message protocols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[RW03,KR09,DW09,CKOR10,DLWZ11,CRS12,Li12,Li15…];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important tool: “non-malleable” extractors [</a:t>
            </a:r>
            <a:r>
              <a:rPr lang="en-US" sz="2800" dirty="0" err="1" smtClean="0">
                <a:cs typeface="Times New Roman" charset="0"/>
              </a:rPr>
              <a:t>Dodis-Wichs</a:t>
            </a:r>
            <a:r>
              <a:rPr lang="en-US" sz="2800" dirty="0" smtClean="0">
                <a:cs typeface="Times New Roman" charset="0"/>
              </a:rPr>
              <a:t> 09]</a:t>
            </a:r>
          </a:p>
          <a:p>
            <a:pPr lvl="0"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Two kinds of robustness: tampering before/after </a:t>
            </a:r>
            <a:r>
              <a:rPr lang="en-US" sz="2800" i="1" dirty="0" smtClean="0">
                <a:latin typeface="Times New Roman"/>
                <a:cs typeface="Times New Roman"/>
              </a:rPr>
              <a:t>r </a:t>
            </a:r>
            <a:r>
              <a:rPr lang="en-US" sz="2800" dirty="0" smtClean="0">
                <a:cs typeface="Times New Roman" charset="0"/>
              </a:rPr>
              <a:t>is used</a:t>
            </a:r>
            <a:r>
              <a:rPr lang="en-US" sz="2800" i="1" dirty="0">
                <a:latin typeface="Times New Roman"/>
                <a:cs typeface="Times New Roman"/>
              </a:rPr>
              <a:t/>
            </a:r>
            <a:br>
              <a:rPr lang="en-US" sz="2800" i="1" dirty="0">
                <a:latin typeface="Times New Roman"/>
                <a:cs typeface="Times New Roman"/>
              </a:rPr>
            </a:br>
            <a:r>
              <a:rPr lang="en-US" sz="2800" dirty="0" smtClean="0">
                <a:cs typeface="Times New Roman" charset="0"/>
              </a:rPr>
              <a:t>(pre/post- application) [</a:t>
            </a:r>
            <a:r>
              <a:rPr lang="en-US" sz="2800" dirty="0" err="1" smtClean="0">
                <a:cs typeface="Times New Roman" charset="0"/>
              </a:rPr>
              <a:t>Dodis</a:t>
            </a:r>
            <a:r>
              <a:rPr lang="en-US" sz="2800" dirty="0" smtClean="0">
                <a:cs typeface="Times New Roman" charset="0"/>
              </a:rPr>
              <a:t>-</a:t>
            </a:r>
            <a:r>
              <a:rPr lang="en-US" sz="2800" dirty="0" err="1" smtClean="0">
                <a:cs typeface="Times New Roman" charset="0"/>
              </a:rPr>
              <a:t>Kanukurthi</a:t>
            </a:r>
            <a:r>
              <a:rPr lang="en-US" sz="2800" dirty="0" smtClean="0">
                <a:cs typeface="Times New Roman" charset="0"/>
              </a:rPr>
              <a:t>-Katz-Reyzin-Smith]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-414486" y="-71555"/>
            <a:ext cx="9887312" cy="8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New Model: no authentic channels (besides </a:t>
            </a:r>
            <a:r>
              <a:rPr lang="en-US" sz="3200" i="1" dirty="0" smtClean="0">
                <a:latin typeface="Times New Roman"/>
                <a:cs typeface="Times New Roman"/>
              </a:rPr>
              <a:t>w</a:t>
            </a:r>
            <a:r>
              <a:rPr lang="en-US" sz="3200" dirty="0" smtClean="0"/>
              <a:t>)</a:t>
            </a:r>
          </a:p>
          <a:p>
            <a:r>
              <a:rPr lang="en-US" sz="2800" dirty="0">
                <a:cs typeface="Times New Roman" charset="0"/>
              </a:rPr>
              <a:t>[Maurer, Maurer-Wolf 1997, 2003</a:t>
            </a:r>
            <a:r>
              <a:rPr lang="en-US" sz="2800" dirty="0" smtClean="0">
                <a:cs typeface="Times New Roman" charset="0"/>
              </a:rPr>
              <a:t>]</a:t>
            </a:r>
            <a:endParaRPr lang="en-US" sz="2800" dirty="0">
              <a:cs typeface="Times New Roman" charset="0"/>
            </a:endParaRP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704243" y="1752296"/>
            <a:ext cx="373693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6754" y="1414461"/>
            <a:ext cx="5152189" cy="565147"/>
            <a:chOff x="1466754" y="1414461"/>
            <a:chExt cx="5152189" cy="565147"/>
          </a:xfrm>
        </p:grpSpPr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1499856" y="1979608"/>
              <a:ext cx="45235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1466754" y="1414461"/>
              <a:ext cx="5152189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sz="2800" kern="0" dirty="0" smtClean="0"/>
                <a:t>last protocol message, </a:t>
              </a:r>
              <a:r>
                <a:rPr lang="en-US" sz="2800" i="1" kern="0" dirty="0" smtClean="0">
                  <a:latin typeface="Times New Roman"/>
                  <a:cs typeface="Times New Roman"/>
                </a:rPr>
                <a:t>r </a:t>
              </a:r>
              <a:r>
                <a:rPr lang="en-US" sz="2800" dirty="0" smtClean="0">
                  <a:latin typeface="Times New Roman"/>
                  <a:cs typeface="Times New Roman"/>
                  <a:sym typeface="Symbol"/>
                </a:rPr>
                <a:t> </a:t>
              </a:r>
              <a:r>
                <a:rPr lang="en-US" sz="2800" i="1" kern="0" dirty="0" smtClean="0">
                  <a:latin typeface="Times New Roman"/>
                  <a:cs typeface="Times New Roman"/>
                </a:rPr>
                <a:t>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070948" y="1696335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6519333" y="1322306"/>
            <a:ext cx="969656" cy="470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99856" y="1239776"/>
            <a:ext cx="5586854" cy="523220"/>
            <a:chOff x="2137886" y="1147982"/>
            <a:chExt cx="4612202" cy="523220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2336800" y="1147982"/>
              <a:ext cx="4413288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/>
                <a:t>Bob’s last protocol message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 flipV="1">
              <a:off x="2137886" y="1597097"/>
              <a:ext cx="4413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854076" y="784319"/>
            <a:ext cx="484980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unauthenticated</a:t>
            </a:r>
            <a:r>
              <a:rPr lang="en-US" sz="2800" kern="0" dirty="0" smtClean="0"/>
              <a:t>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21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1" grpId="0" animBg="1"/>
      <p:bldP spid="34" grpId="0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0" y="1747697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Risk: tampering Eve may learn something about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br>
              <a:rPr lang="en-US" sz="2800" i="1" dirty="0" smtClean="0">
                <a:latin typeface="Times New Roman"/>
                <a:cs typeface="Times New Roman"/>
              </a:rPr>
            </a:br>
            <a:r>
              <a:rPr lang="en-US" sz="2800" dirty="0" smtClean="0">
                <a:cs typeface="Times New Roman" charset="0"/>
              </a:rPr>
              <a:t>by observing how the parties behave after she tampers</a:t>
            </a:r>
            <a:endParaRPr lang="en-US" sz="2800" i="1" dirty="0">
              <a:latin typeface="Times New Roman"/>
              <a:cs typeface="Times New Roman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Standalone security guarantees it won’t be enough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to cause problems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But what about sequential security? Imagine </a:t>
            </a:r>
            <a:r>
              <a:rPr lang="en-US" sz="2800" i="1" dirty="0" smtClean="0">
                <a:latin typeface="Times New Roman"/>
                <a:cs typeface="Times New Roman"/>
              </a:rPr>
              <a:t>w </a:t>
            </a:r>
            <a:r>
              <a:rPr lang="en-US" sz="2800" dirty="0" smtClean="0">
                <a:cs typeface="Times New Roman" charset="0"/>
              </a:rPr>
              <a:t>is obtained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using a secret process; the next one uses the same process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Need: “source private” extractors 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Bouman,Fehr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2011]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Def’n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: an active attack won’t tell Eve anything about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)</a:t>
            </a:r>
            <a:endParaRPr lang="en-US" sz="2800" dirty="0">
              <a:solidFill>
                <a:prstClr val="black"/>
              </a:solidFill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Relevant in, e.g</a:t>
            </a:r>
            <a:r>
              <a:rPr lang="en-US" sz="2800" dirty="0">
                <a:cs typeface="Times New Roman" charset="0"/>
              </a:rPr>
              <a:t>., bounded storage model [Maurer 1990</a:t>
            </a:r>
            <a:r>
              <a:rPr lang="en-US" sz="2800" dirty="0" smtClean="0">
                <a:cs typeface="Times New Roman" charset="0"/>
              </a:rPr>
              <a:t>]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and quantum key distribution</a:t>
            </a:r>
            <a:endParaRPr lang="en-US" sz="2800" dirty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endParaRPr lang="en-US" sz="2800" dirty="0" smtClean="0">
              <a:cs typeface="Times New Roman" charset="0"/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-414486" y="-188206"/>
            <a:ext cx="9887312" cy="8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New Requirement: Source Privacy</a:t>
            </a:r>
            <a:endParaRPr lang="en-US" sz="3600" dirty="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467988" y="1108350"/>
            <a:ext cx="554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54076" y="784319"/>
            <a:ext cx="484980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unauthenticated 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55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44953">
            <a:off x="67595" y="-33371"/>
            <a:ext cx="2025453" cy="139769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0" y="1747697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[Maurer 1990, 92]: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cs typeface="Times New Roman" charset="0"/>
              </a:rPr>
              <a:t> is a HUGE (perhaps streaming) string no one can store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Alice and Bob have a short shared secret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br>
              <a:rPr lang="en-US" sz="2800" i="1" dirty="0" smtClean="0">
                <a:latin typeface="Times New Roman"/>
                <a:cs typeface="Times New Roman"/>
              </a:rPr>
            </a:br>
            <a:r>
              <a:rPr lang="en-US" sz="2800" dirty="0" smtClean="0">
                <a:cs typeface="Times New Roman" charset="0"/>
              </a:rPr>
              <a:t>for probing </a:t>
            </a:r>
            <a:r>
              <a:rPr lang="en-US" sz="2800" i="1" dirty="0" smtClean="0">
                <a:latin typeface="Times New Roman"/>
                <a:cs typeface="Times New Roman"/>
              </a:rPr>
              <a:t>W </a:t>
            </a:r>
            <a:r>
              <a:rPr lang="en-US" sz="2800" dirty="0" smtClean="0">
                <a:cs typeface="Times New Roman" charset="0"/>
              </a:rPr>
              <a:t>to get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Eve stores arbitrary information about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endParaRPr lang="en-US" sz="28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Need “locally computable” extractors [Lu 2002, 04]</a:t>
            </a:r>
          </a:p>
          <a:p>
            <a:pPr lvl="1">
              <a:tabLst>
                <a:tab pos="1035050" algn="l"/>
              </a:tabLst>
            </a:pPr>
            <a:r>
              <a:rPr lang="en-US" sz="2400" dirty="0" smtClean="0">
                <a:cs typeface="Times New Roman" charset="0"/>
              </a:rPr>
              <a:t>Also used in “bounded retrieval model”</a:t>
            </a:r>
            <a:br>
              <a:rPr lang="en-US" sz="2400" dirty="0" smtClean="0">
                <a:cs typeface="Times New Roman" charset="0"/>
              </a:rPr>
            </a:br>
            <a:r>
              <a:rPr lang="en-US" sz="2400" dirty="0" smtClean="0">
                <a:cs typeface="Times New Roman" charset="0"/>
              </a:rPr>
              <a:t>[</a:t>
            </a:r>
            <a:r>
              <a:rPr lang="en-US" sz="2400" dirty="0" err="1" smtClean="0">
                <a:cs typeface="Times New Roman" charset="0"/>
              </a:rPr>
              <a:t>Dziembowski</a:t>
            </a:r>
            <a:r>
              <a:rPr lang="en-US" sz="2400" dirty="0" smtClean="0">
                <a:cs typeface="Times New Roman" charset="0"/>
              </a:rPr>
              <a:t> 06] [Di </a:t>
            </a:r>
            <a:r>
              <a:rPr lang="en-US" sz="2400" dirty="0" err="1" smtClean="0">
                <a:cs typeface="Times New Roman" charset="0"/>
              </a:rPr>
              <a:t>Crescenzo,Lipton,Walfish</a:t>
            </a:r>
            <a:r>
              <a:rPr lang="en-US" sz="2400" dirty="0" smtClean="0">
                <a:cs typeface="Times New Roman" charset="0"/>
              </a:rPr>
              <a:t> 06]</a:t>
            </a:r>
          </a:p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dirty="0" smtClean="0">
                <a:cs typeface="Times New Roman" charset="0"/>
              </a:rPr>
              <a:t> is the secret used to obtain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dirty="0" smtClean="0">
                <a:cs typeface="Times New Roman" charset="0"/>
              </a:rPr>
              <a:t>and needs to be reusable: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hence need source privacy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-414486" y="-188206"/>
            <a:ext cx="9887312" cy="8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Bounded Storage Model</a:t>
            </a:r>
            <a:endParaRPr lang="en-US" sz="3600" dirty="0"/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1187233" y="710156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7951905" y="673051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1172767" y="186936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1890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5" grpId="0" build="p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Dealing With Errors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349315" y="1179290"/>
            <a:ext cx="5858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25687" y="935387"/>
            <a:ext cx="4010658" cy="451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cs typeface="Times New Roman"/>
              </a:rPr>
              <a:t>information reconciliation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-20477" y="2790904"/>
            <a:ext cx="9413928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Recall that </a:t>
            </a:r>
            <a:r>
              <a:rPr lang="en-US" sz="2800" dirty="0" err="1" smtClean="0">
                <a:cs typeface="Times New Roman" charset="0"/>
              </a:rPr>
              <a:t>Wyner’s</a:t>
            </a:r>
            <a:r>
              <a:rPr lang="en-US" sz="2800" dirty="0" smtClean="0">
                <a:cs typeface="Times New Roman" charset="0"/>
              </a:rPr>
              <a:t> original paper had noise on the main channel, but no constructions for this case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Common approach: reduce to the no-tampering case by performing information reconciliation over public channel</a:t>
            </a:r>
            <a:endParaRPr lang="en-US" sz="2800" dirty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Add whatever leaks during that process to Eve’s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Solve the no-tampering case using appropriate extractors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Information reconciliation + extractors = “fuzzy extractors”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[</a:t>
            </a:r>
            <a:r>
              <a:rPr lang="en-US" sz="2800" dirty="0" err="1" smtClean="0">
                <a:cs typeface="Times New Roman" charset="0"/>
              </a:rPr>
              <a:t>Dodis</a:t>
            </a:r>
            <a:r>
              <a:rPr lang="en-US" sz="2800" dirty="0" smtClean="0">
                <a:cs typeface="Times New Roman" charset="0"/>
              </a:rPr>
              <a:t>-</a:t>
            </a:r>
            <a:r>
              <a:rPr lang="en-US" sz="2800" dirty="0" err="1" smtClean="0">
                <a:cs typeface="Times New Roman" charset="0"/>
              </a:rPr>
              <a:t>Ostrovsky</a:t>
            </a:r>
            <a:r>
              <a:rPr lang="en-US" sz="2800" dirty="0" smtClean="0">
                <a:cs typeface="Times New Roman" charset="0"/>
              </a:rPr>
              <a:t>-Reyzin-Smith 2004, 08]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431612" y="1946475"/>
            <a:ext cx="3631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>
            <a:off x="3471863" y="1318433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0" grpId="0" build="p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Applying to Biometrics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349315" y="1179290"/>
            <a:ext cx="5858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25687" y="935387"/>
            <a:ext cx="4010658" cy="451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cs typeface="Times New Roman"/>
              </a:rPr>
              <a:t>information reconciliation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-20477" y="2790904"/>
            <a:ext cx="9413928" cy="1690057"/>
          </a:xfrm>
        </p:spPr>
        <p:txBody>
          <a:bodyPr>
            <a:noAutofit/>
          </a:bodyPr>
          <a:lstStyle/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Most of us have </a:t>
            </a:r>
            <a:r>
              <a:rPr lang="en-US" sz="2800" dirty="0" smtClean="0">
                <a:sym typeface="Symbol"/>
              </a:rPr>
              <a:t></a:t>
            </a:r>
            <a:r>
              <a:rPr lang="en-US" sz="2800" dirty="0" smtClean="0">
                <a:cs typeface="Times New Roman" charset="0"/>
              </a:rPr>
              <a:t>10 fingers and </a:t>
            </a:r>
            <a:r>
              <a:rPr lang="en-US" sz="2800" dirty="0" smtClean="0">
                <a:sym typeface="Symbol"/>
              </a:rPr>
              <a:t></a:t>
            </a:r>
            <a:r>
              <a:rPr lang="en-US" sz="2800" dirty="0" smtClean="0">
                <a:cs typeface="Times New Roman" charset="0"/>
              </a:rPr>
              <a:t>2 eyes </a:t>
            </a:r>
            <a:r>
              <a:rPr lang="en-US" sz="2800" dirty="0" smtClean="0"/>
              <a:t> 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Variants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 derived from same iris scan may be used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in different systems without coordination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A single-protocol security guarantee doesn’t extend: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information reconciliation leakage may be additive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Can we prevent multiple protocols from revealing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>
                <a:cs typeface="Times New Roman" charset="0"/>
              </a:rPr>
              <a:t>?</a:t>
            </a:r>
            <a:endParaRPr lang="en-US" sz="28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Need: “reusable” extractors [</a:t>
            </a:r>
            <a:r>
              <a:rPr lang="en-US" sz="2800" dirty="0" err="1" smtClean="0">
                <a:cs typeface="Times New Roman" charset="0"/>
              </a:rPr>
              <a:t>Boyen</a:t>
            </a:r>
            <a:r>
              <a:rPr lang="en-US" sz="2800" dirty="0" smtClean="0">
                <a:cs typeface="Times New Roman" charset="0"/>
              </a:rPr>
              <a:t> 2004]</a:t>
            </a:r>
            <a:br>
              <a:rPr lang="en-US" sz="2800" dirty="0" smtClean="0">
                <a:cs typeface="Times New Roman" charset="0"/>
              </a:rPr>
            </a:br>
            <a:endParaRPr lang="en-US" sz="2800" dirty="0" smtClean="0">
              <a:cs typeface="Times New Roman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431612" y="1946475"/>
            <a:ext cx="3631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>
            <a:off x="3471863" y="1318433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Many Kinds of Extractors</a:t>
            </a:r>
            <a:endParaRPr lang="en-US" sz="36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2175" y="472332"/>
            <a:ext cx="9413928" cy="71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tabLst>
                <a:tab pos="1035050" algn="l"/>
              </a:tabLst>
            </a:pPr>
            <a:r>
              <a:rPr lang="en-US" dirty="0" smtClean="0">
                <a:cs typeface="Times New Roman" charset="0"/>
              </a:rPr>
              <a:t>[robust/n-m] [local] [source-private] </a:t>
            </a:r>
            <a:r>
              <a:rPr lang="en-US" dirty="0" smtClean="0">
                <a:solidFill>
                  <a:prstClr val="black"/>
                </a:solidFill>
                <a:cs typeface="Times New Roman" charset="0"/>
              </a:rPr>
              <a:t>[fuzzy] [reusable]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520" y="1407589"/>
            <a:ext cx="841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1035050" algn="l"/>
              </a:tabLst>
            </a:pP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Most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combinations 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are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interesting and valid as models</a:t>
            </a:r>
            <a:endParaRPr lang="en-US" sz="280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4401251" y="-3335160"/>
            <a:ext cx="413672" cy="9071825"/>
          </a:xfrm>
          <a:prstGeom prst="rightBrac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Many Kinds of Extractors</a:t>
            </a:r>
            <a:endParaRPr lang="en-US" sz="3600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25426" y="1093422"/>
            <a:ext cx="9413928" cy="11185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035050" algn="l"/>
              </a:tabLst>
            </a:pPr>
            <a:r>
              <a:rPr lang="en-US" sz="2800" u="sng" dirty="0" smtClean="0">
                <a:cs typeface="Times New Roman" charset="0"/>
              </a:rPr>
              <a:t>Interaction</a:t>
            </a:r>
            <a:r>
              <a:rPr lang="en-US" sz="2800" dirty="0" smtClean="0">
                <a:cs typeface="Times New Roman" charset="0"/>
              </a:rPr>
              <a:t>: Deterministic / Single-Message / Interactive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u="sng" dirty="0" smtClean="0">
                <a:cs typeface="Times New Roman" charset="0"/>
              </a:rPr>
              <a:t>Input constraints</a:t>
            </a:r>
            <a:r>
              <a:rPr lang="en-US" sz="2800" dirty="0" smtClean="0">
                <a:cs typeface="Times New Roman" charset="0"/>
              </a:rPr>
              <a:t>: what’s minimum required entropy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u="sng" dirty="0" smtClean="0">
                <a:cs typeface="Times New Roman" charset="0"/>
              </a:rPr>
              <a:t>Protocol quality</a:t>
            </a:r>
            <a:r>
              <a:rPr lang="en-US" sz="2800" dirty="0" smtClean="0">
                <a:cs typeface="Times New Roman" charset="0"/>
              </a:rPr>
              <a:t>: entropy loss, number of rounds if interactive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50" y="2614257"/>
            <a:ext cx="916447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Ex 1: active adversary, need to handle errors: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robust + fuzzy </a:t>
            </a:r>
            <a:br>
              <a:rPr lang="en-US" sz="2800" dirty="0" smtClean="0">
                <a:solidFill>
                  <a:srgbClr val="0000FF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[RW04,BDKOS05,DKKRS06,KR09,DW09,CKOR10, …]</a:t>
            </a: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Ex 2: 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bounded storage model with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errors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local + fuzzy + source-private</a:t>
            </a:r>
            <a:br>
              <a:rPr lang="en-US" sz="2800" dirty="0" smtClean="0">
                <a:solidFill>
                  <a:srgbClr val="0000FF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Dodis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-Smith 2005]</a:t>
            </a: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Ex 3: active adversary, large secret, need to protect source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post-app robust + source-private + local</a:t>
            </a:r>
            <a:br>
              <a:rPr lang="en-US" sz="2800" dirty="0" smtClean="0">
                <a:solidFill>
                  <a:srgbClr val="0000FF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Aggarwal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Dodis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Jafargholi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-Miles-Reyzin 2014]</a:t>
            </a:r>
            <a:endParaRPr lang="en-US" sz="280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2175" y="472332"/>
            <a:ext cx="9413928" cy="71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  <a:tabLst>
                <a:tab pos="1035050" algn="l"/>
              </a:tabLst>
            </a:pPr>
            <a:r>
              <a:rPr lang="en-US" dirty="0" smtClean="0">
                <a:cs typeface="Times New Roman" charset="0"/>
              </a:rPr>
              <a:t>[robust/n-m] [local] [source-private</a:t>
            </a:r>
            <a:r>
              <a:rPr lang="en-US" dirty="0" smtClean="0">
                <a:solidFill>
                  <a:prstClr val="black"/>
                </a:solidFill>
                <a:cs typeface="Times New Roman" charset="0"/>
              </a:rPr>
              <a:t>] [fuzzy] [reusable]</a:t>
            </a:r>
            <a:endParaRPr lang="en-US" sz="2800" dirty="0" smtClean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25980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Information-Theoretic Protocols</a:t>
            </a:r>
            <a:br>
              <a:rPr lang="en-US" sz="3600" dirty="0" smtClean="0"/>
            </a:br>
            <a:r>
              <a:rPr lang="en-US" sz="3600" dirty="0" smtClean="0"/>
              <a:t>Beyond Key Agreement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8975" y="1677897"/>
            <a:ext cx="9164476" cy="431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Crépeau,Kilian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1988]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Benett,Brassard,Crépeau,Skubiszweska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1991]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Damgard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charset="0"/>
              </a:rPr>
              <a:t>Kilian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Salvail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1999]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oblivious transfer and variations using noise/quantum</a:t>
            </a: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endParaRPr lang="en-US" sz="2800" dirty="0" smtClean="0">
              <a:solidFill>
                <a:prstClr val="black"/>
              </a:solidFill>
              <a:cs typeface="Times New Roman" charset="0"/>
            </a:endParaRP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Crépeau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1997] bit commitment using noise</a:t>
            </a:r>
            <a:endParaRPr lang="en-US" sz="2800" dirty="0">
              <a:solidFill>
                <a:prstClr val="black"/>
              </a:solidFill>
              <a:cs typeface="Times New Roman" charset="0"/>
            </a:endParaRP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endParaRPr lang="en-US" sz="2800" dirty="0" smtClean="0">
              <a:solidFill>
                <a:prstClr val="black"/>
              </a:solidFill>
              <a:cs typeface="Times New Roman" charset="0"/>
            </a:endParaRP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Other works I probably don’t know about,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including many in quantum cryptography</a:t>
            </a:r>
          </a:p>
        </p:txBody>
      </p:sp>
    </p:spTree>
    <p:extLst>
      <p:ext uri="{BB962C8B-B14F-4D97-AF65-F5344CB8AC3E}">
        <p14:creationId xmlns:p14="http://schemas.microsoft.com/office/powerpoint/2010/main" val="379753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62945" y="-138721"/>
            <a:ext cx="9887312" cy="861257"/>
          </a:xfrm>
        </p:spPr>
        <p:txBody>
          <a:bodyPr>
            <a:noAutofit/>
          </a:bodyPr>
          <a:lstStyle/>
          <a:p>
            <a:r>
              <a:rPr lang="en-US" sz="3200" dirty="0" smtClean="0"/>
              <a:t>Given all this follow-up, what about </a:t>
            </a:r>
            <a:r>
              <a:rPr lang="en-US" sz="3200" dirty="0" err="1" smtClean="0"/>
              <a:t>Wyner’s</a:t>
            </a:r>
            <a:r>
              <a:rPr lang="en-US" sz="3200" dirty="0" smtClean="0"/>
              <a:t> paper?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-47730" y="3939992"/>
            <a:ext cx="952938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Half the total citations are from the 2012-2015</a:t>
            </a: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Most (?) are in the info-theory community, 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nonconstructive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, with security definitions that won’t make us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happy</a:t>
            </a: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Many are due to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recent interest in physical-layer security</a:t>
            </a:r>
            <a:endParaRPr lang="en-US" sz="2800" dirty="0" smtClean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1345704" y="1770245"/>
            <a:ext cx="5858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1638128" y="1658698"/>
            <a:ext cx="0" cy="22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2952578" y="1658698"/>
            <a:ext cx="0" cy="22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4267028" y="1658698"/>
            <a:ext cx="0" cy="22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5581478" y="1658698"/>
            <a:ext cx="0" cy="22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6895928" y="1658698"/>
            <a:ext cx="0" cy="22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0280" y="1763254"/>
            <a:ext cx="91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1975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495501" y="1763254"/>
            <a:ext cx="91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1985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00722" y="1763254"/>
            <a:ext cx="91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1995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105943" y="1763254"/>
            <a:ext cx="91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2005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411163" y="1763254"/>
            <a:ext cx="91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2015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948734" y="1247025"/>
            <a:ext cx="54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22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275218" y="1247025"/>
            <a:ext cx="54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36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4430062" y="1247025"/>
            <a:ext cx="73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128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5732569" y="1247025"/>
            <a:ext cx="91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2440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309077" y="2431538"/>
            <a:ext cx="624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Google Scholar Citation Counts by Decade</a:t>
            </a:r>
          </a:p>
        </p:txBody>
      </p:sp>
    </p:spTree>
    <p:extLst>
      <p:ext uri="{BB962C8B-B14F-4D97-AF65-F5344CB8AC3E}">
        <p14:creationId xmlns:p14="http://schemas.microsoft.com/office/powerpoint/2010/main" val="167542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5596" y="2186228"/>
            <a:ext cx="789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Arc 22"/>
          <p:cNvSpPr>
            <a:spLocks/>
          </p:cNvSpPr>
          <p:nvPr/>
        </p:nvSpPr>
        <p:spPr bwMode="auto">
          <a:xfrm>
            <a:off x="2986171" y="994207"/>
            <a:ext cx="1214353" cy="133970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00525" y="682839"/>
            <a:ext cx="2276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20854365">
            <a:off x="3243238" y="1293708"/>
            <a:ext cx="1403793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noisier</a:t>
            </a:r>
            <a:br>
              <a:rPr lang="en-US" sz="2800" kern="0" dirty="0" smtClean="0"/>
            </a:br>
            <a:r>
              <a:rPr lang="en-US" sz="2800" kern="0" dirty="0" smtClean="0"/>
              <a:t>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262945" y="-138721"/>
            <a:ext cx="9887312" cy="861257"/>
          </a:xfrm>
        </p:spPr>
        <p:txBody>
          <a:bodyPr>
            <a:noAutofit/>
          </a:bodyPr>
          <a:lstStyle/>
          <a:p>
            <a:r>
              <a:rPr lang="en-US" sz="3200" dirty="0" smtClean="0"/>
              <a:t>Given all this follow-up, what about </a:t>
            </a:r>
            <a:r>
              <a:rPr lang="en-US" sz="3200" dirty="0" err="1" smtClean="0"/>
              <a:t>Wyner’s</a:t>
            </a:r>
            <a:r>
              <a:rPr lang="en-US" sz="3200" dirty="0" smtClean="0"/>
              <a:t> paper?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-11851" y="2656361"/>
            <a:ext cx="91558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Wyner’s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model is artificial for crypto community: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we assume a free public channel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and thus focus on key derivation</a:t>
            </a:r>
          </a:p>
          <a:p>
            <a:pPr lvl="0">
              <a:spcBef>
                <a:spcPct val="20000"/>
              </a:spcBef>
              <a:tabLst>
                <a:tab pos="1035050" algn="l"/>
              </a:tabLst>
            </a:pPr>
            <a:endParaRPr lang="en-US" sz="600" dirty="0" smtClean="0">
              <a:solidFill>
                <a:prstClr val="black"/>
              </a:solidFill>
              <a:cs typeface="Times New Roman" charset="0"/>
            </a:endParaRP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Question: what can you do without a free channel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(every bit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counts – </a:t>
            </a:r>
            <a:br>
              <a:rPr lang="en-US" sz="2800" dirty="0" smtClean="0">
                <a:solidFill>
                  <a:prstClr val="black"/>
                </a:solidFill>
                <a:cs typeface="Times New Roman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                  so “derive key + encrypt” loses half the rate)</a:t>
            </a:r>
          </a:p>
          <a:p>
            <a:pPr lvl="0">
              <a:spcBef>
                <a:spcPct val="20000"/>
              </a:spcBef>
              <a:tabLst>
                <a:tab pos="1035050" algn="l"/>
              </a:tabLst>
            </a:pPr>
            <a:endParaRPr lang="en-US" sz="1200" dirty="0" smtClean="0">
              <a:solidFill>
                <a:prstClr val="black"/>
              </a:solidFill>
              <a:cs typeface="Times New Roman" charset="0"/>
            </a:endParaRPr>
          </a:p>
          <a:p>
            <a:pPr marL="346075" lvl="0" indent="-346075">
              <a:spcBef>
                <a:spcPct val="20000"/>
              </a:spcBef>
              <a:buFont typeface="Arial"/>
              <a:buChar char="•"/>
              <a:tabLst>
                <a:tab pos="1035050" algn="l"/>
              </a:tabLst>
            </a:pP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Bellare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charset="0"/>
              </a:rPr>
              <a:t>Tessaro</a:t>
            </a:r>
            <a:r>
              <a:rPr lang="en-US" sz="2800" dirty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charset="0"/>
              </a:rPr>
              <a:t>Vardy 2012]: first cryptographic treatment (“semantic security”) and first optimal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6681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Premise of “The Wire-Tap Channel”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9095" y="783069"/>
            <a:ext cx="24806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884175" y="1633904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additional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3" y="3755068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u="sng" dirty="0" smtClean="0"/>
              <a:t>Goal</a:t>
            </a:r>
            <a:r>
              <a:rPr lang="en-US" sz="2800" dirty="0" smtClean="0"/>
              <a:t>: 	transfer information from Alice to Bob reliably </a:t>
            </a:r>
            <a:br>
              <a:rPr lang="en-US" sz="2800" dirty="0" smtClean="0"/>
            </a:br>
            <a:r>
              <a:rPr lang="en-US" sz="2800" dirty="0" smtClean="0"/>
              <a:t>	while hiding it from Eve</a:t>
            </a:r>
          </a:p>
          <a:p>
            <a:pPr marL="0" indent="0">
              <a:buNone/>
              <a:tabLst>
                <a:tab pos="1035050" algn="l"/>
              </a:tabLst>
            </a:pPr>
            <a:endParaRPr lang="en-US" sz="2800" dirty="0">
              <a:cs typeface="Times New Roman" charset="0"/>
            </a:endParaRPr>
          </a:p>
          <a:p>
            <a:pPr marL="0" indent="0">
              <a:buNone/>
              <a:tabLst>
                <a:tab pos="1035050" algn="l"/>
                <a:tab pos="1490663" algn="l"/>
              </a:tabLst>
            </a:pPr>
            <a:r>
              <a:rPr lang="en-US" sz="2800" u="sng" dirty="0" smtClean="0">
                <a:cs typeface="Times New Roman" charset="0"/>
              </a:rPr>
              <a:t>Results</a:t>
            </a:r>
            <a:r>
              <a:rPr lang="en-US" sz="2800" dirty="0" smtClean="0">
                <a:cs typeface="Times New Roman" charset="0"/>
              </a:rPr>
              <a:t>: 	Upper/lower bounds on information rate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		(“secrecy capacity”)</a:t>
            </a:r>
          </a:p>
          <a:p>
            <a:pPr marL="0" indent="0">
              <a:buNone/>
              <a:tabLst>
                <a:tab pos="1035050" algn="l"/>
                <a:tab pos="1490663" algn="l"/>
              </a:tabLst>
            </a:pPr>
            <a:r>
              <a:rPr lang="en-US" sz="2800" dirty="0">
                <a:cs typeface="Times New Roman" charset="0"/>
              </a:rPr>
              <a:t>	</a:t>
            </a:r>
            <a:r>
              <a:rPr lang="en-US" sz="2800" dirty="0" smtClean="0">
                <a:cs typeface="Times New Roman" charset="0"/>
              </a:rPr>
              <a:t>	Constructive for a special case (in a few slides)</a:t>
            </a:r>
            <a:endParaRPr lang="en-US" sz="24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5596" y="2186228"/>
            <a:ext cx="789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1943100" y="994207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Arc 22"/>
          <p:cNvSpPr>
            <a:spLocks/>
          </p:cNvSpPr>
          <p:nvPr/>
        </p:nvSpPr>
        <p:spPr bwMode="auto">
          <a:xfrm>
            <a:off x="2986171" y="994207"/>
            <a:ext cx="1214353" cy="133970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00525" y="682839"/>
            <a:ext cx="22764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20854365">
            <a:off x="3243238" y="1293708"/>
            <a:ext cx="1403793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noisier</a:t>
            </a:r>
            <a:br>
              <a:rPr lang="en-US" sz="2800" kern="0" dirty="0" smtClean="0"/>
            </a:br>
            <a:r>
              <a:rPr lang="en-US" sz="2800" kern="0" dirty="0" smtClean="0"/>
              <a:t>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-493861" y="-188206"/>
            <a:ext cx="9887312" cy="8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Lessons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580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957355" y="976162"/>
            <a:ext cx="3054119" cy="1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Lessons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4652" y="656953"/>
            <a:ext cx="25693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Arc 22"/>
          <p:cNvSpPr>
            <a:spLocks/>
          </p:cNvSpPr>
          <p:nvPr/>
        </p:nvSpPr>
        <p:spPr bwMode="auto">
          <a:xfrm>
            <a:off x="2560304" y="979439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7539" y="3099629"/>
            <a:ext cx="9085895" cy="31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Research Directions: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Finding the right notion of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Minimizing assumptions about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Broadening sources of secrets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Understanding fundamental bounds on what’s feasible</a:t>
            </a:r>
          </a:p>
          <a:p>
            <a:pPr lvl="1">
              <a:tabLst>
                <a:tab pos="1035050" algn="l"/>
              </a:tabLst>
            </a:pPr>
            <a:r>
              <a:rPr lang="en-US" dirty="0" smtClean="0">
                <a:cs typeface="Times New Roman" charset="0"/>
              </a:rPr>
              <a:t>Finding the right notion of input entropy</a:t>
            </a:r>
            <a:endParaRPr lang="en-US" sz="24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Making it all efficient</a:t>
            </a:r>
            <a:endParaRPr lang="en-US" sz="240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120901" y="2259540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Secrets can come from nature, but we need to tame them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663767" y="1628123"/>
            <a:ext cx="4415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passive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or active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60181" y="564695"/>
            <a:ext cx="227647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99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957355" y="976162"/>
            <a:ext cx="3054119" cy="1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Lessons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4652" y="656953"/>
            <a:ext cx="25693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Arc 22"/>
          <p:cNvSpPr>
            <a:spLocks/>
          </p:cNvSpPr>
          <p:nvPr/>
        </p:nvSpPr>
        <p:spPr bwMode="auto">
          <a:xfrm>
            <a:off x="2560304" y="979439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7539" y="3099629"/>
            <a:ext cx="9085895" cy="31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Research Directions: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Finding the right notion of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Minimizing assumptions about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</a:rPr>
              <a:t>Broadening sources of secrets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Understanding fundamental bounds on what’s feasible</a:t>
            </a:r>
          </a:p>
          <a:p>
            <a:pPr lvl="1">
              <a:tabLst>
                <a:tab pos="1035050" algn="l"/>
              </a:tabLst>
            </a:pPr>
            <a:r>
              <a:rPr lang="en-US" dirty="0" smtClean="0">
                <a:cs typeface="Times New Roman" charset="0"/>
              </a:rPr>
              <a:t>Finding the right notion of input entropy</a:t>
            </a:r>
            <a:endParaRPr lang="en-US" sz="24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Making it all efficient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901" y="2259540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Secrets can come from nature, but we need to tame them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8387" y="4718660"/>
            <a:ext cx="4726946" cy="451748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454" y="6249517"/>
            <a:ext cx="3389314" cy="435930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663767" y="1628123"/>
            <a:ext cx="4415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passive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 active)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960181" y="564695"/>
            <a:ext cx="227647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80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570"/>
            <a:ext cx="7924800" cy="944563"/>
          </a:xfrm>
        </p:spPr>
        <p:txBody>
          <a:bodyPr>
            <a:normAutofit/>
          </a:bodyPr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37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Fuzzy Extractors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Noisy Sources</a:t>
            </a:r>
            <a:br>
              <a:rPr lang="en-US" dirty="0" smtClean="0"/>
            </a:b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More Errors than Entropy</a:t>
            </a:r>
            <a:endParaRPr lang="en-US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>
          <a:xfrm>
            <a:off x="1490133" y="4692869"/>
            <a:ext cx="6654799" cy="105441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/>
              <a:t>Ran Canetti</a:t>
            </a:r>
            <a:r>
              <a:rPr lang="en-US" altLang="en-US" sz="2800" dirty="0" smtClean="0">
                <a:solidFill>
                  <a:srgbClr val="000000"/>
                </a:solidFill>
              </a:rPr>
              <a:t>, Benjamin Fuller, Omer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Paneth</a:t>
            </a:r>
            <a:r>
              <a:rPr lang="en-US" altLang="en-US" sz="2800" dirty="0" smtClean="0">
                <a:solidFill>
                  <a:srgbClr val="000000"/>
                </a:solidFill>
              </a:rPr>
              <a:t>,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r>
              <a:rPr lang="en-US" altLang="en-US" sz="2800" dirty="0" smtClean="0">
                <a:solidFill>
                  <a:srgbClr val="000000"/>
                </a:solidFill>
              </a:rPr>
              <a:t>Leonid Reyzin, and Adam Smith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>
          <a:xfrm>
            <a:off x="1642533" y="5791592"/>
            <a:ext cx="6654799" cy="134089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>
                <a:solidFill>
                  <a:srgbClr val="000000"/>
                </a:solidFill>
                <a:hlinkClick r:id="rId2"/>
              </a:rPr>
              <a:t>http://eprint.iacr.org/2014/</a:t>
            </a:r>
            <a:r>
              <a:rPr lang="en-US" altLang="en-US" sz="2800" dirty="0" smtClean="0">
                <a:solidFill>
                  <a:srgbClr val="000000"/>
                </a:solidFill>
                <a:hlinkClick r:id="rId2"/>
              </a:rPr>
              <a:t>243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34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Setting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349315" y="1179290"/>
            <a:ext cx="5858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25687" y="935387"/>
            <a:ext cx="4010658" cy="7961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cs typeface="Times New Roman"/>
              </a:rPr>
              <a:t>information reconciliation</a:t>
            </a:r>
            <a:br>
              <a:rPr lang="en-US" sz="2800" kern="0" noProof="0" dirty="0" smtClean="0">
                <a:cs typeface="Times New Roman"/>
              </a:rPr>
            </a:br>
            <a:r>
              <a:rPr lang="en-US" sz="2800" kern="0" noProof="0" dirty="0" smtClean="0">
                <a:cs typeface="Times New Roman"/>
              </a:rPr>
              <a:t>+ privacy amplification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98699" y="2529294"/>
            <a:ext cx="366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Non-Tampering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>
            <a:off x="3471863" y="1785791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598069" y="4696562"/>
            <a:ext cx="1781840" cy="1582105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4"/>
          <a:srcRect l="8733" t="22503" r="9144" b="18443"/>
          <a:stretch/>
        </p:blipFill>
        <p:spPr>
          <a:xfrm>
            <a:off x="1659470" y="4975396"/>
            <a:ext cx="1812393" cy="1303271"/>
          </a:xfrm>
          <a:prstGeom prst="rect">
            <a:avLst/>
          </a:prstGeom>
        </p:spPr>
      </p:pic>
      <p:sp>
        <p:nvSpPr>
          <p:cNvPr id="27" name="Content Placeholder 1"/>
          <p:cNvSpPr txBox="1">
            <a:spLocks/>
          </p:cNvSpPr>
          <p:nvPr/>
        </p:nvSpPr>
        <p:spPr>
          <a:xfrm>
            <a:off x="0" y="6139803"/>
            <a:ext cx="6027735" cy="528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Physically </a:t>
            </a:r>
            <a:r>
              <a:rPr lang="en-US" sz="2800" dirty="0" err="1" smtClean="0"/>
              <a:t>Unclonable</a:t>
            </a:r>
            <a:r>
              <a:rPr lang="en-US" sz="2800" dirty="0" smtClean="0"/>
              <a:t> Functions (PUFs)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6637869" y="6228071"/>
            <a:ext cx="2048402" cy="528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Biometrics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0" y="2989079"/>
            <a:ext cx="8906933" cy="1261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Single message: </a:t>
            </a:r>
            <a:br>
              <a:rPr lang="en-US" sz="2800" dirty="0" smtClean="0"/>
            </a:br>
            <a:r>
              <a:rPr lang="en-US" sz="2800" dirty="0" smtClean="0"/>
              <a:t>Alice and Bob can be the same person at different times</a:t>
            </a:r>
          </a:p>
          <a:p>
            <a:r>
              <a:rPr lang="en-US" sz="2800" dirty="0" smtClean="0">
                <a:cs typeface="Calibri"/>
              </a:rPr>
              <a:t>Target application: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key extraction from unique physical features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885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415203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algorithm </a:t>
            </a:r>
            <a:r>
              <a:rPr lang="en-US" sz="2800" i="1" dirty="0" smtClean="0">
                <a:latin typeface="Times New Roman"/>
                <a:cs typeface="Times New Roman"/>
              </a:rPr>
              <a:t>Gen </a:t>
            </a:r>
            <a:r>
              <a:rPr lang="en-US" sz="2800" dirty="0" smtClean="0">
                <a:cs typeface="Calibri"/>
              </a:rPr>
              <a:t>(Alice):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Take a measurement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Calibri"/>
              </a:rPr>
              <a:t>from the source.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Use it to “lock up” a random output in a </a:t>
            </a:r>
            <a:r>
              <a:rPr lang="en-US" sz="2800" dirty="0" err="1" smtClean="0">
                <a:cs typeface="Calibri"/>
              </a:rPr>
              <a:t>nonsecret</a:t>
            </a:r>
            <a:r>
              <a:rPr lang="en-US" sz="2800" dirty="0" smtClean="0">
                <a:cs typeface="Calibri"/>
              </a:rPr>
              <a:t> value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Subsequent algorithm </a:t>
            </a:r>
            <a:r>
              <a:rPr lang="en-US" sz="2800" i="1" dirty="0" smtClean="0">
                <a:latin typeface="Times New Roman"/>
                <a:cs typeface="Times New Roman"/>
              </a:rPr>
              <a:t>Rep </a:t>
            </a:r>
            <a:r>
              <a:rPr lang="en-US" sz="2800" dirty="0" smtClean="0">
                <a:cs typeface="Calibri"/>
              </a:rPr>
              <a:t>(Bob)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								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give same </a:t>
            </a:r>
            <a:r>
              <a:rPr lang="en-US" sz="2800" dirty="0" smtClean="0">
                <a:latin typeface="Calibri"/>
                <a:cs typeface="Calibri"/>
              </a:rPr>
              <a:t>output if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) 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Security: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looks uniform even given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,</a:t>
            </a:r>
            <a:r>
              <a:rPr lang="en-US" sz="2800" dirty="0">
                <a:latin typeface="Times New Roman"/>
                <a:cs typeface="Times New Roman"/>
              </a:rPr>
              <a:t/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			</a:t>
            </a:r>
            <a:r>
              <a:rPr lang="en-US" sz="2800" dirty="0" smtClean="0">
                <a:cs typeface="Calibri"/>
              </a:rPr>
              <a:t>whenever the source is good enough</a:t>
            </a:r>
          </a:p>
          <a:p>
            <a:endParaRPr lang="en-US" sz="2800" dirty="0" smtClean="0">
              <a:cs typeface="Calibri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84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6" grpId="0" build="p"/>
      <p:bldP spid="68" grpId="0"/>
      <p:bldP spid="83" grpId="0"/>
      <p:bldP spid="41" grpId="0" animBg="1"/>
      <p:bldP spid="40" grpId="0" animBg="1"/>
      <p:bldP spid="33" grpId="0" animBg="1"/>
      <p:bldP spid="43" grpId="0" animBg="1"/>
      <p:bldP spid="44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68088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Fuzzy Extractors: Goals</a:t>
            </a:r>
            <a:endParaRPr 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245873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cs typeface="Calibri"/>
              </a:rPr>
              <a:t>Goal 1: handle as many sources as possible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(typically, any source in which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>
                <a:cs typeface="Calibri"/>
              </a:rPr>
              <a:t>is</a:t>
            </a:r>
            <a:r>
              <a:rPr lang="en-US" sz="2800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2</a:t>
            </a:r>
            <a:r>
              <a:rPr lang="en-US" sz="2800" i="1" baseline="30000" dirty="0">
                <a:latin typeface="Times New Roman"/>
                <a:cs typeface="Times New Roman"/>
              </a:rPr>
              <a:t>k</a:t>
            </a:r>
            <a:r>
              <a:rPr lang="en-US" sz="2800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cs typeface="Calibri"/>
              </a:rPr>
              <a:t>hard to </a:t>
            </a:r>
            <a:r>
              <a:rPr lang="en-US" sz="2800" dirty="0" smtClean="0">
                <a:cs typeface="Calibri"/>
              </a:rPr>
              <a:t>guess)</a:t>
            </a:r>
          </a:p>
          <a:p>
            <a:r>
              <a:rPr lang="en-US" sz="2800" dirty="0" smtClean="0">
                <a:cs typeface="Calibri"/>
              </a:rPr>
              <a:t>Goal 2: handle as much error as possible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(typically, any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Calibri"/>
              </a:rPr>
              <a:t>within distance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cs typeface="Calibri"/>
              </a:rPr>
              <a:t>)</a:t>
            </a:r>
          </a:p>
          <a:p>
            <a:r>
              <a:rPr lang="en-US" sz="2800" dirty="0" smtClean="0">
                <a:cs typeface="Calibri"/>
              </a:rPr>
              <a:t>Most previous approaches are analyzed in terms of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and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33628" y="3144292"/>
            <a:ext cx="8783531" cy="594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800" b="1" dirty="0" smtClean="0"/>
              <a:t>This work: handle</a:t>
            </a:r>
            <a:r>
              <a:rPr lang="en-US" sz="2800" b="1" dirty="0" smtClean="0">
                <a:cs typeface="Calibri"/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&gt;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7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8" grpId="0"/>
      <p:bldP spid="5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70" name="Trapezoid 69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6" name="Group 7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32" name="Trapezoid 3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Elbow Connector 42"/>
          <p:cNvCxnSpPr>
            <a:endCxn id="3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Elbow Connector 47"/>
          <p:cNvCxnSpPr>
            <a:endCxn id="46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-228497" y="1311337"/>
            <a:ext cx="7620068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(converts high-entropy sources to uniform, </a:t>
            </a:r>
            <a:br>
              <a:rPr lang="en-US" sz="2800" dirty="0" smtClean="0"/>
            </a:br>
            <a:r>
              <a:rPr lang="en-US" sz="2800" dirty="0" smtClean="0"/>
              <a:t> e.g., via universal hashing)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1" name="Oval 50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3" name="Oval 5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Fuzzy Extractors: Typical Construction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36" name="Rectangle 35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-260637" y="2002650"/>
            <a:ext cx="6663195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- correct errors using a </a:t>
            </a:r>
            <a:r>
              <a:rPr lang="en-US" sz="2800" i="1" u="sng" dirty="0" smtClean="0"/>
              <a:t>secure sketch</a:t>
            </a:r>
            <a:endParaRPr lang="en-US" sz="2800" i="1" u="sng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267" y="703452"/>
            <a:ext cx="5924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Calibri"/>
              </a:rPr>
              <a:t>- derive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using a randomness extractor</a:t>
            </a:r>
            <a:endParaRPr lang="en-US" sz="2800" dirty="0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-84665" y="2639025"/>
            <a:ext cx="9922933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(gives recovery of the original from a noisy signal</a:t>
            </a:r>
            <a:br>
              <a:rPr lang="en-US" sz="2800" dirty="0" smtClean="0"/>
            </a:br>
            <a:r>
              <a:rPr lang="en-US" sz="2800" dirty="0" smtClean="0"/>
              <a:t>  e.g., via the  “checksum” bits  of an error-correcting code)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67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0" grpId="0"/>
      <p:bldP spid="2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70" name="Trapezoid 69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6" name="Group 7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32" name="Trapezoid 3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Elbow Connector 42"/>
          <p:cNvCxnSpPr>
            <a:endCxn id="3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Elbow Connector 47"/>
          <p:cNvCxnSpPr>
            <a:endCxn id="46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1" name="Oval 50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3" name="Oval 5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/>
              <a:t>Fuzzy Extractors: Typical Construction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7" name="Elbow Connector 36"/>
          <p:cNvCxnSpPr>
            <a:endCxn id="54" idx="2"/>
          </p:cNvCxnSpPr>
          <p:nvPr/>
        </p:nvCxnSpPr>
        <p:spPr>
          <a:xfrm rot="10800000" flipH="1" flipV="1">
            <a:off x="1492901" y="5118137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048280" y="5270536"/>
            <a:ext cx="1018094" cy="734722"/>
            <a:chOff x="7008234" y="2074428"/>
            <a:chExt cx="391556" cy="749241"/>
          </a:xfrm>
        </p:grpSpPr>
        <p:sp>
          <p:nvSpPr>
            <p:cNvPr id="54" name="Trapezoid 53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8" name="Elbow Connector 57"/>
          <p:cNvCxnSpPr/>
          <p:nvPr/>
        </p:nvCxnSpPr>
        <p:spPr>
          <a:xfrm rot="10800000" flipV="1">
            <a:off x="2892243" y="5496221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rapezoid 59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5" name="Rectangle 64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9" name="Rectangle 58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>
            <a:off x="-228497" y="1311337"/>
            <a:ext cx="7620068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(converts high-entropy sources to uniform, </a:t>
            </a:r>
            <a:br>
              <a:rPr lang="en-US" sz="2800" dirty="0" smtClean="0"/>
            </a:br>
            <a:r>
              <a:rPr lang="en-US" sz="2800" dirty="0" smtClean="0"/>
              <a:t> e.g., via universal hashing)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-260637" y="2002650"/>
            <a:ext cx="6663195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- correct errors using a </a:t>
            </a:r>
            <a:r>
              <a:rPr lang="en-US" sz="2800" i="1" u="sng" dirty="0" smtClean="0"/>
              <a:t>secure sketch</a:t>
            </a:r>
            <a:endParaRPr lang="en-US" sz="2800" i="1" u="sng" dirty="0">
              <a:latin typeface="Times New Roman"/>
              <a:cs typeface="Times New Roman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47267" y="703452"/>
            <a:ext cx="5924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Calibri"/>
              </a:rPr>
              <a:t>- derive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using a randomness extractor</a:t>
            </a:r>
            <a:endParaRPr lang="en-US" sz="2800" dirty="0"/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-84665" y="2639025"/>
            <a:ext cx="9922933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(gives recovery of the original from a noisy signal</a:t>
            </a:r>
            <a:br>
              <a:rPr lang="en-US" sz="2800" dirty="0" smtClean="0"/>
            </a:br>
            <a:r>
              <a:rPr lang="en-US" sz="2800" dirty="0" smtClean="0"/>
              <a:t>  e.g., via the  “checksum” bits  of an error-correcting code)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11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70" name="Trapezoid 69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6" name="Group 7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32" name="Trapezoid 3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Elbow Connector 42"/>
          <p:cNvCxnSpPr>
            <a:endCxn id="3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Elbow Connector 47"/>
          <p:cNvCxnSpPr>
            <a:endCxn id="46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1" name="Oval 50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3" name="Oval 5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Content Placeholder 1"/>
          <p:cNvSpPr txBox="1">
            <a:spLocks/>
          </p:cNvSpPr>
          <p:nvPr/>
        </p:nvSpPr>
        <p:spPr>
          <a:xfrm>
            <a:off x="16932" y="212007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 must store enough information to let you recover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r>
              <a:rPr lang="en-US" sz="2800" dirty="0" smtClean="0">
                <a:cs typeface="Calibri"/>
              </a:rPr>
              <a:t>How much information is that? </a:t>
            </a:r>
          </a:p>
          <a:p>
            <a:endParaRPr lang="en-US" sz="2800" dirty="0" smtClean="0">
              <a:cs typeface="Calibri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Secure Sketches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7" name="Elbow Connector 36"/>
          <p:cNvCxnSpPr>
            <a:endCxn id="54" idx="2"/>
          </p:cNvCxnSpPr>
          <p:nvPr/>
        </p:nvCxnSpPr>
        <p:spPr>
          <a:xfrm rot="10800000" flipH="1" flipV="1">
            <a:off x="1492901" y="5118137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048280" y="5270536"/>
            <a:ext cx="1018094" cy="734722"/>
            <a:chOff x="7008234" y="2074428"/>
            <a:chExt cx="391556" cy="749241"/>
          </a:xfrm>
        </p:grpSpPr>
        <p:sp>
          <p:nvSpPr>
            <p:cNvPr id="54" name="Trapezoid 53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8" name="Elbow Connector 57"/>
          <p:cNvCxnSpPr/>
          <p:nvPr/>
        </p:nvCxnSpPr>
        <p:spPr>
          <a:xfrm rot="10800000" flipV="1">
            <a:off x="2892243" y="5496221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rapezoid 59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5" name="Rectangle 64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80" name="Rectangle 79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407880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Context: mid-1970s surge of interest in crypto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9095" y="783069"/>
            <a:ext cx="24806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1274" y="3741262"/>
            <a:ext cx="8037352" cy="216423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r>
              <a:rPr lang="en-US" sz="2800" u="sng" dirty="0" smtClean="0"/>
              <a:t>Q: Where Does Secrecy Come From?</a:t>
            </a:r>
          </a:p>
          <a:p>
            <a:pPr marL="514350" indent="-514350">
              <a:buFont typeface="+mj-lt"/>
              <a:buAutoNum type="arabicPeriod"/>
              <a:tabLst>
                <a:tab pos="1035050" algn="l"/>
              </a:tabLst>
            </a:pPr>
            <a:r>
              <a:rPr lang="en-US" sz="2800" dirty="0"/>
              <a:t>Public Keys [</a:t>
            </a:r>
            <a:r>
              <a:rPr lang="en-US" sz="2800" dirty="0" err="1"/>
              <a:t>Diffie</a:t>
            </a:r>
            <a:r>
              <a:rPr lang="en-US" sz="2800" dirty="0"/>
              <a:t>-Hellman 1976, </a:t>
            </a:r>
            <a:r>
              <a:rPr lang="en-US" sz="2800" dirty="0" err="1"/>
              <a:t>Merkle</a:t>
            </a:r>
            <a:r>
              <a:rPr lang="en-US" sz="2800" dirty="0"/>
              <a:t> 1978]</a:t>
            </a:r>
          </a:p>
          <a:p>
            <a:pPr marL="514350" indent="-514350">
              <a:buFont typeface="+mj-lt"/>
              <a:buAutoNum type="arabicPeriod"/>
              <a:tabLst>
                <a:tab pos="1035050" algn="l"/>
              </a:tabLst>
            </a:pPr>
            <a:r>
              <a:rPr lang="en-US" sz="2800" dirty="0" smtClean="0"/>
              <a:t>Secret Keys [Shannon 1949] … [Hellman 1974-77]</a:t>
            </a:r>
          </a:p>
          <a:p>
            <a:pPr marL="514350" indent="-514350">
              <a:buFont typeface="+mj-lt"/>
              <a:buAutoNum type="arabicPeriod"/>
              <a:tabLst>
                <a:tab pos="1035050" algn="l"/>
              </a:tabLst>
            </a:pPr>
            <a:r>
              <a:rPr lang="en-US" sz="2800" dirty="0" smtClean="0"/>
              <a:t>Nature [</a:t>
            </a:r>
            <a:r>
              <a:rPr lang="en-US" sz="2800" dirty="0" err="1" smtClean="0"/>
              <a:t>Wyner</a:t>
            </a:r>
            <a:r>
              <a:rPr lang="en-US" sz="2800" dirty="0" smtClean="0"/>
              <a:t> 1975]</a:t>
            </a:r>
            <a:endParaRPr lang="en-US" sz="2400" dirty="0">
              <a:cs typeface="Times New Roman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884175" y="1633904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additional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11271" y="5791756"/>
            <a:ext cx="8865154" cy="2164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1035050" algn="l"/>
              </a:tabLst>
            </a:pPr>
            <a:r>
              <a:rPr lang="en-US" sz="2800" dirty="0" smtClean="0"/>
              <a:t>Only 5 references: 3 for basic info-theory background + </a:t>
            </a:r>
            <a:endParaRPr lang="en-US" sz="2400" dirty="0">
              <a:cs typeface="Times New Roman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 flipV="1">
            <a:off x="4222750" y="5318124"/>
            <a:ext cx="4470400" cy="739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7010400" y="5318124"/>
            <a:ext cx="1682750" cy="739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 build="p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960732" y="4843962"/>
            <a:ext cx="588739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32" name="Trapezoid 3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Elbow Connector 42"/>
          <p:cNvCxnSpPr>
            <a:endCxn id="3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1" name="Oval 50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3" name="Oval 52"/>
          <p:cNvSpPr/>
          <p:nvPr/>
        </p:nvSpPr>
        <p:spPr bwMode="auto">
          <a:xfrm>
            <a:off x="906798" y="51055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Content Placeholder 1"/>
          <p:cNvSpPr txBox="1">
            <a:spLocks/>
          </p:cNvSpPr>
          <p:nvPr/>
        </p:nvSpPr>
        <p:spPr>
          <a:xfrm>
            <a:off x="16932" y="212007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 must store enough information to let you recover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r>
              <a:rPr lang="en-US" sz="2800" dirty="0" smtClean="0">
                <a:cs typeface="Calibri"/>
              </a:rPr>
              <a:t>How much information is that? </a:t>
            </a:r>
          </a:p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Calibri"/>
              </a:rPr>
              <a:t> could be anywhere within distance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cs typeface="Calibri"/>
              </a:rPr>
              <a:t>, so </a:t>
            </a:r>
            <a:r>
              <a:rPr lang="en-US" sz="2800" dirty="0" err="1" smtClean="0">
                <a:latin typeface="Times New Roman"/>
                <a:cs typeface="Times New Roman"/>
              </a:rPr>
              <a:t>log|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| &gt;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cs typeface="Calibri"/>
              </a:rPr>
              <a:t> bits</a:t>
            </a:r>
          </a:p>
          <a:p>
            <a:r>
              <a:rPr lang="en-US" sz="2800" dirty="0" smtClean="0">
                <a:cs typeface="Calibri"/>
              </a:rPr>
              <a:t>No security left if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&gt;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br>
              <a:rPr lang="en-US" sz="2800" i="1" dirty="0" smtClean="0">
                <a:latin typeface="Times New Roman"/>
                <a:cs typeface="Times New Roman"/>
              </a:rPr>
            </a:br>
            <a:r>
              <a:rPr lang="en-US" sz="2800" dirty="0" smtClean="0">
                <a:cs typeface="Calibri"/>
              </a:rPr>
              <a:t>(can be made rigorous for large classes of sources)</a:t>
            </a:r>
          </a:p>
          <a:p>
            <a:r>
              <a:rPr lang="en-US" sz="2800" dirty="0" smtClean="0">
                <a:cs typeface="Calibri"/>
              </a:rPr>
              <a:t>Observation: not necessary to recover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Secure Sketches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rapezoid 59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5" name="Rectangle 64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639233" y="5092769"/>
            <a:ext cx="431009" cy="1172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9" name="Rectangle 58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-218439" y="5005610"/>
            <a:ext cx="2561592" cy="2571719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60723" y="5283198"/>
            <a:ext cx="515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01601" y="3967234"/>
            <a:ext cx="327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cs typeface="Times New Roman"/>
              </a:rPr>
              <a:t>stores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cs typeface="Times New Roman"/>
              </a:rPr>
              <a:t> bits about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38" name="Freeform 37"/>
          <p:cNvSpPr/>
          <p:nvPr/>
        </p:nvSpPr>
        <p:spPr>
          <a:xfrm>
            <a:off x="4073930" y="4455944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29497" y="3967234"/>
            <a:ext cx="3621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cs typeface="Times New Roman"/>
              </a:rPr>
              <a:t>has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dirty="0" smtClean="0">
                <a:latin typeface="Times New Roman"/>
                <a:cs typeface="Times New Roman"/>
              </a:rPr>
              <a:t> 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bits of entropy</a:t>
            </a:r>
            <a:endParaRPr lang="en-US" sz="2800" dirty="0"/>
          </a:p>
        </p:txBody>
      </p:sp>
      <p:sp>
        <p:nvSpPr>
          <p:cNvPr id="40" name="Freeform 39"/>
          <p:cNvSpPr/>
          <p:nvPr/>
        </p:nvSpPr>
        <p:spPr>
          <a:xfrm>
            <a:off x="5883624" y="4466594"/>
            <a:ext cx="372533" cy="963486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53" grpId="0" animBg="1"/>
      <p:bldP spid="55" grpId="0" build="p"/>
      <p:bldP spid="59" grpId="0"/>
      <p:bldP spid="67" grpId="0" animBg="1"/>
      <p:bldP spid="2" grpId="0"/>
      <p:bldP spid="37" grpId="0"/>
      <p:bldP spid="38" grpId="0" animBg="1"/>
      <p:bldP spid="39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04" y="2605129"/>
            <a:ext cx="6728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Consider some distribution for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b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/>
              <a:t>with entropy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Suppose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&gt; </a:t>
            </a:r>
            <a:r>
              <a:rPr lang="en-US" sz="2800" i="1" dirty="0">
                <a:latin typeface="Times New Roman"/>
                <a:cs typeface="Times New Roman"/>
              </a:rPr>
              <a:t>k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Then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&gt; 2</a:t>
            </a:r>
            <a:r>
              <a:rPr lang="en-US" sz="2800" i="1" baseline="30000" dirty="0" smtClean="0">
                <a:latin typeface="Times New Roman"/>
                <a:cs typeface="Times New Roman"/>
              </a:rPr>
              <a:t>k</a:t>
            </a:r>
            <a:endParaRPr lang="en-US" sz="2800" baseline="300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Possibly 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| &gt;</a:t>
            </a:r>
            <a:r>
              <a:rPr lang="en-US" sz="2800" dirty="0" smtClean="0">
                <a:cs typeface="Calibri"/>
              </a:rPr>
              <a:t> # of possibilities for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cs typeface="Calibri"/>
              </a:rPr>
              <a:t>Possibly all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/>
              <a:t> lie in a single ball</a:t>
            </a:r>
            <a:endParaRPr lang="en-US" sz="2800" baseline="-25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No matter what we do, adversary can</a:t>
            </a:r>
            <a:br>
              <a:rPr lang="en-US" sz="2800" dirty="0" smtClean="0"/>
            </a:br>
            <a:r>
              <a:rPr lang="en-US" sz="2800" dirty="0" smtClean="0"/>
              <a:t>get the output by running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Rep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/>
              <a:t>on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 </a:t>
            </a:r>
            <a:r>
              <a:rPr lang="en-US" sz="2800" dirty="0" smtClean="0"/>
              <a:t>= center of that ball</a:t>
            </a:r>
          </a:p>
        </p:txBody>
      </p:sp>
      <p:sp>
        <p:nvSpPr>
          <p:cNvPr id="7" name="Oval 6"/>
          <p:cNvSpPr/>
          <p:nvPr/>
        </p:nvSpPr>
        <p:spPr>
          <a:xfrm>
            <a:off x="5458968" y="312724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521809" y="40103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0963" y="3502072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96979" y="36277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8737" y="32941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56446" y="38929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86971" y="427788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29450" y="349967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89228" y="36276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4171" y="40464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84062" y="3982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74060" y="392531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984393" y="417381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554173" y="4184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876273" y="37207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3319" y="379228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294395" y="3822194"/>
            <a:ext cx="1297154" cy="3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254429" y="381059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Rectangle 33"/>
          <p:cNvSpPr/>
          <p:nvPr/>
        </p:nvSpPr>
        <p:spPr>
          <a:xfrm>
            <a:off x="8317927" y="3294103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4435" y="3294103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rapezoid 36"/>
          <p:cNvSpPr/>
          <p:nvPr/>
        </p:nvSpPr>
        <p:spPr bwMode="auto">
          <a:xfrm rot="5400000">
            <a:off x="7598739" y="344434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1549" y="349473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5916860" y="316653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41" name="Rectangle 40"/>
          <p:cNvSpPr/>
          <p:nvPr/>
        </p:nvSpPr>
        <p:spPr>
          <a:xfrm rot="4179712">
            <a:off x="5782337" y="324675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3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7" grpId="0" animBg="1"/>
      <p:bldP spid="38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294395" y="3822194"/>
            <a:ext cx="1297154" cy="3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254429" y="381059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Rectangle 33"/>
          <p:cNvSpPr/>
          <p:nvPr/>
        </p:nvSpPr>
        <p:spPr>
          <a:xfrm>
            <a:off x="8317927" y="3294103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4435" y="3294103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rapezoid 36"/>
          <p:cNvSpPr/>
          <p:nvPr/>
        </p:nvSpPr>
        <p:spPr bwMode="auto">
          <a:xfrm rot="5400000">
            <a:off x="7598739" y="344434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1549" y="349473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33936" y="1220717"/>
            <a:ext cx="4137707" cy="467019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2037770" y="5205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3449" y="4254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42869" y="54874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712980" y="13034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14700" y="23771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07979" y="283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73988" y="54874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774529" y="44109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43449" y="143150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972758" y="35321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61543" y="4169675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309843" y="456539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Arrow Connector 54"/>
          <p:cNvCxnSpPr>
            <a:stCxn id="54" idx="1"/>
            <a:endCxn id="46" idx="6"/>
          </p:cNvCxnSpPr>
          <p:nvPr/>
        </p:nvCxnSpPr>
        <p:spPr bwMode="auto">
          <a:xfrm flipH="1" flipV="1">
            <a:off x="2904418" y="4474999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6" name="Rounded Rectangle 55"/>
          <p:cNvSpPr/>
          <p:nvPr/>
        </p:nvSpPr>
        <p:spPr>
          <a:xfrm>
            <a:off x="159777" y="1220717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2509718" y="21042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051517" y="358401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77" y="5928806"/>
            <a:ext cx="827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But if all the points are far apart, the problem is trivial!</a:t>
            </a:r>
            <a:br>
              <a:rPr lang="en-US" sz="2800" dirty="0" smtClean="0"/>
            </a:br>
            <a:r>
              <a:rPr lang="en-US" sz="2800" dirty="0" smtClean="0"/>
              <a:t>(at least information-theoretically)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5458968" y="312724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5521809" y="40103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0963" y="3502072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596979" y="36277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328737" y="32941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856446" y="38929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86971" y="427788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229450" y="349967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489228" y="36276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244171" y="40464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684062" y="3982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374060" y="392531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984393" y="417381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554173" y="4184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876273" y="37207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103319" y="379228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 flipV="1">
            <a:off x="5916860" y="316653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6" name="Rectangle 75"/>
          <p:cNvSpPr/>
          <p:nvPr/>
        </p:nvSpPr>
        <p:spPr>
          <a:xfrm rot="4179712">
            <a:off x="5782337" y="324675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639607" y="3891486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1232511" y="25634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3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6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/>
      <p:bldP spid="54" grpId="0" animBg="1"/>
      <p:bldP spid="56" grpId="0" animBg="1"/>
      <p:bldP spid="57" grpId="0" animBg="1"/>
      <p:bldP spid="58" grpId="0" animBg="1"/>
      <p:bldP spid="3" grpId="0"/>
      <p:bldP spid="77" grpId="0" animBg="1"/>
      <p:bldP spid="7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294395" y="3822194"/>
            <a:ext cx="1297154" cy="3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254429" y="381059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Rectangle 33"/>
          <p:cNvSpPr/>
          <p:nvPr/>
        </p:nvSpPr>
        <p:spPr>
          <a:xfrm>
            <a:off x="8317927" y="3294103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4435" y="3294103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rapezoid 36"/>
          <p:cNvSpPr/>
          <p:nvPr/>
        </p:nvSpPr>
        <p:spPr bwMode="auto">
          <a:xfrm rot="5400000">
            <a:off x="7598739" y="344434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1549" y="349473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33936" y="1220717"/>
            <a:ext cx="4137707" cy="467019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2037770" y="5205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3449" y="4254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42869" y="54874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712980" y="13034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14700" y="23771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07979" y="283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73988" y="54874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774529" y="44109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43449" y="143150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972758" y="35321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61543" y="4169675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309843" y="456539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Arrow Connector 54"/>
          <p:cNvCxnSpPr>
            <a:stCxn id="54" idx="1"/>
            <a:endCxn id="46" idx="6"/>
          </p:cNvCxnSpPr>
          <p:nvPr/>
        </p:nvCxnSpPr>
        <p:spPr bwMode="auto">
          <a:xfrm flipH="1" flipV="1">
            <a:off x="2904418" y="4474999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6" name="Rounded Rectangle 55"/>
          <p:cNvSpPr/>
          <p:nvPr/>
        </p:nvSpPr>
        <p:spPr>
          <a:xfrm>
            <a:off x="159777" y="1220717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2509718" y="21042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051517" y="358401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458968" y="312724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5521809" y="40103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0963" y="3502072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596979" y="36277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328737" y="32941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856446" y="38929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86971" y="427788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229450" y="349967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489228" y="36276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244171" y="40464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684062" y="3982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374060" y="392531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984393" y="417381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554173" y="4184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876273" y="37207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103319" y="379228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 flipV="1">
            <a:off x="5916860" y="316653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6" name="Rectangle 75"/>
          <p:cNvSpPr/>
          <p:nvPr/>
        </p:nvSpPr>
        <p:spPr>
          <a:xfrm rot="4179712">
            <a:off x="5782337" y="324675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639607" y="3891486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1232511" y="25634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7544" y="5865713"/>
            <a:ext cx="8402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 construction that is analyzed</a:t>
            </a:r>
            <a:br>
              <a:rPr lang="en-US" sz="2800" dirty="0"/>
            </a:br>
            <a:r>
              <a:rPr lang="en-US" sz="2800" dirty="0"/>
              <a:t>only in terms of </a:t>
            </a:r>
            <a:r>
              <a:rPr lang="en-US" sz="2800" i="1" dirty="0">
                <a:latin typeface="Times New Roman"/>
                <a:cs typeface="Times New Roman"/>
              </a:rPr>
              <a:t>t</a:t>
            </a:r>
            <a:r>
              <a:rPr lang="en-US" sz="2800" dirty="0"/>
              <a:t> and </a:t>
            </a:r>
            <a:r>
              <a:rPr lang="en-US" sz="2800" i="1" dirty="0">
                <a:latin typeface="Times New Roman"/>
                <a:cs typeface="Times New Roman"/>
              </a:rPr>
              <a:t>k</a:t>
            </a:r>
            <a:r>
              <a:rPr lang="en-US" sz="2800" dirty="0"/>
              <a:t> can </a:t>
            </a:r>
            <a:r>
              <a:rPr lang="en-US" sz="2800" dirty="0" smtClean="0"/>
              <a:t>distinguish the two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9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294395" y="3822194"/>
            <a:ext cx="1297154" cy="3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254429" y="381059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Rectangle 33"/>
          <p:cNvSpPr/>
          <p:nvPr/>
        </p:nvSpPr>
        <p:spPr>
          <a:xfrm>
            <a:off x="8317927" y="3294103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4435" y="3294103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rapezoid 36"/>
          <p:cNvSpPr/>
          <p:nvPr/>
        </p:nvSpPr>
        <p:spPr bwMode="auto">
          <a:xfrm rot="5400000">
            <a:off x="7598739" y="344434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1549" y="349473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33936" y="1220717"/>
            <a:ext cx="4137707" cy="467019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2037770" y="5205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3449" y="4254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42869" y="54874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712980" y="13034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814700" y="23771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07979" y="283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73988" y="54874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774529" y="44109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43449" y="143150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972758" y="35321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61543" y="4169675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309843" y="456539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Arrow Connector 54"/>
          <p:cNvCxnSpPr>
            <a:stCxn id="54" idx="1"/>
            <a:endCxn id="46" idx="6"/>
          </p:cNvCxnSpPr>
          <p:nvPr/>
        </p:nvCxnSpPr>
        <p:spPr bwMode="auto">
          <a:xfrm flipH="1" flipV="1">
            <a:off x="2904418" y="4474999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6" name="Rounded Rectangle 55"/>
          <p:cNvSpPr/>
          <p:nvPr/>
        </p:nvSpPr>
        <p:spPr>
          <a:xfrm>
            <a:off x="159777" y="1220717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2509718" y="21042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051517" y="358401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458968" y="312724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5521809" y="401038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0963" y="3502072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596979" y="36277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328737" y="32941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856446" y="38929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86971" y="427788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229450" y="349967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489228" y="36276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244171" y="40464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684062" y="3982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374060" y="392531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984393" y="417381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554173" y="4184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876273" y="37207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103319" y="379228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 flipV="1">
            <a:off x="5916860" y="316653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6" name="Rectangle 75"/>
          <p:cNvSpPr/>
          <p:nvPr/>
        </p:nvSpPr>
        <p:spPr>
          <a:xfrm rot="4179712">
            <a:off x="5782337" y="324675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639607" y="3891486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1232511" y="25634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149567" y="5941470"/>
            <a:ext cx="8890000" cy="8447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400" b="1" dirty="0" smtClean="0"/>
              <a:t>Moral: our constructions will exploit structure in the source </a:t>
            </a:r>
            <a:br>
              <a:rPr lang="en-US" sz="2400" b="1" dirty="0" smtClean="0"/>
            </a:br>
            <a:r>
              <a:rPr lang="en-US" sz="2400" b="1" dirty="0" smtClean="0"/>
              <a:t>(not “any source of a given </a:t>
            </a:r>
            <a:r>
              <a:rPr lang="en-US" sz="2400" b="1" i="1" dirty="0" smtClean="0">
                <a:latin typeface="Times New Roman"/>
                <a:cs typeface="Times New Roman"/>
              </a:rPr>
              <a:t>k</a:t>
            </a:r>
            <a:r>
              <a:rPr lang="en-US" sz="2400" b="1" dirty="0" smtClean="0"/>
              <a:t>” like prior work)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84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Sources Can We Handle?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34" y="1153592"/>
            <a:ext cx="651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Sources with high-entropy samples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5124" y="2273584"/>
            <a:ext cx="2718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sample: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180886" y="2870188"/>
            <a:ext cx="10022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 need: 	for some </a:t>
            </a:r>
            <a:r>
              <a:rPr lang="en-US" sz="2800" dirty="0" err="1" smtClean="0"/>
              <a:t>superlog</a:t>
            </a:r>
            <a:r>
              <a:rPr lang="en-US" sz="2800" dirty="0" smtClean="0"/>
              <a:t> sample size 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		you are guaranteed to get </a:t>
            </a:r>
            <a:r>
              <a:rPr lang="en-US" sz="2800" dirty="0" err="1" smtClean="0"/>
              <a:t>superlog</a:t>
            </a:r>
            <a:r>
              <a:rPr lang="en-US" sz="2800" dirty="0" smtClean="0"/>
              <a:t> entropy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180886" y="4060400"/>
            <a:ext cx="10022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Sufficient assumption: somewhat </a:t>
            </a:r>
            <a:r>
              <a:rPr lang="en-US" sz="2800" i="1" dirty="0">
                <a:latin typeface="Times New Roman"/>
                <a:cs typeface="Times New Roman"/>
              </a:rPr>
              <a:t>q</a:t>
            </a:r>
            <a:r>
              <a:rPr lang="en-US" sz="2800" dirty="0" smtClean="0"/>
              <a:t>-wise independence</a:t>
            </a:r>
            <a:br>
              <a:rPr lang="en-US" sz="2800" dirty="0" smtClean="0"/>
            </a:br>
            <a:r>
              <a:rPr lang="en-US" sz="2800" dirty="0" smtClean="0"/>
              <a:t>								for </a:t>
            </a:r>
            <a:r>
              <a:rPr lang="en-US" sz="2800" dirty="0" err="1" smtClean="0"/>
              <a:t>superlogarithmic</a:t>
            </a:r>
            <a:r>
              <a:rPr lang="en-US" sz="2800" dirty="0" smtClean="0"/>
              <a:t> </a:t>
            </a:r>
            <a:r>
              <a:rPr lang="en-US" sz="2800" i="1" dirty="0"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3" name="Rectangle 2"/>
          <p:cNvSpPr/>
          <p:nvPr/>
        </p:nvSpPr>
        <p:spPr>
          <a:xfrm>
            <a:off x="97686" y="5060837"/>
            <a:ext cx="844596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E.g., </a:t>
            </a:r>
            <a:r>
              <a:rPr lang="en-US" sz="2800" dirty="0" err="1" smtClean="0"/>
              <a:t>IrisCode</a:t>
            </a:r>
            <a:r>
              <a:rPr lang="en-US" sz="2800" dirty="0" smtClean="0"/>
              <a:t> [</a:t>
            </a:r>
            <a:r>
              <a:rPr lang="en-US" sz="2800" dirty="0" err="1" smtClean="0"/>
              <a:t>Daugman</a:t>
            </a:r>
            <a:r>
              <a:rPr lang="en-US" sz="2800" dirty="0" smtClean="0"/>
              <a:t>] is redundant and noisy (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&gt;&gt;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dirty="0" smtClean="0"/>
              <a:t>):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</a:t>
            </a:r>
            <a:r>
              <a:rPr lang="en-US" sz="2800" dirty="0">
                <a:latin typeface="Times New Roman"/>
                <a:cs typeface="Times New Roman"/>
              </a:rPr>
              <a:t>log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| ≈ 900 </a:t>
            </a:r>
            <a:r>
              <a:rPr lang="en-US" sz="2800" dirty="0">
                <a:cs typeface="Calibri"/>
              </a:rPr>
              <a:t>but </a:t>
            </a:r>
            <a:r>
              <a:rPr lang="en-US" sz="2800" i="1" dirty="0">
                <a:latin typeface="Times New Roman"/>
                <a:cs typeface="Times New Roman"/>
              </a:rPr>
              <a:t>k </a:t>
            </a:r>
            <a:r>
              <a:rPr lang="en-US" sz="2800" dirty="0">
                <a:latin typeface="Times New Roman"/>
                <a:cs typeface="Times New Roman"/>
              </a:rPr>
              <a:t>≈ </a:t>
            </a:r>
            <a:r>
              <a:rPr lang="en-US" sz="2800" dirty="0" smtClean="0">
                <a:latin typeface="Times New Roman"/>
                <a:cs typeface="Times New Roman"/>
              </a:rPr>
              <a:t>250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cs typeface="Times New Roman"/>
              </a:rPr>
              <a:t>Yet this assumption is plausible</a:t>
            </a:r>
            <a:endParaRPr lang="en-US" sz="2800" dirty="0"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7424978" y="5576280"/>
            <a:ext cx="1443532" cy="1281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23918" y="1972357"/>
            <a:ext cx="292608" cy="310896"/>
          </a:xfrm>
          <a:prstGeom prst="rect">
            <a:avLst/>
          </a:prstGeom>
          <a:solidFill>
            <a:srgbClr val="66CC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3919" y="1972357"/>
            <a:ext cx="292608" cy="310896"/>
          </a:xfrm>
          <a:prstGeom prst="rect">
            <a:avLst/>
          </a:prstGeom>
          <a:solidFill>
            <a:srgbClr val="66CC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98608" y="1972357"/>
            <a:ext cx="292608" cy="310896"/>
          </a:xfrm>
          <a:prstGeom prst="rect">
            <a:avLst/>
          </a:prstGeom>
          <a:solidFill>
            <a:srgbClr val="66CC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48284" y="1766129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05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82646" y="4561927"/>
            <a:ext cx="10613283" cy="172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33" grpId="0"/>
      <p:bldP spid="234" grpId="0" animBg="1"/>
      <p:bldP spid="2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392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69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78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79095" y="783069"/>
            <a:ext cx="24806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channel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884175" y="1633904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additional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Simple Special Case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928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338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19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476E-6 -1.57262E-6 L -0.88045 0.063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2" y="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268008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 animBg="1"/>
      <p:bldP spid="68" grpId="0" animBg="1"/>
      <p:bldP spid="55" grpId="0"/>
      <p:bldP spid="56" grpId="0" animBg="1"/>
      <p:bldP spid="60" grpId="0"/>
      <p:bldP spid="63" grpId="0" animBg="1"/>
      <p:bldP spid="64" grpId="0"/>
      <p:bldP spid="6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5" name="Group 7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291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5" name="Group 7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</p:spTree>
    <p:extLst>
      <p:ext uri="{BB962C8B-B14F-4D97-AF65-F5344CB8AC3E}">
        <p14:creationId xmlns:p14="http://schemas.microsoft.com/office/powerpoint/2010/main" val="394027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736123" y="4564057"/>
            <a:ext cx="959150" cy="1534588"/>
            <a:chOff x="373550" y="3283382"/>
            <a:chExt cx="959150" cy="153458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50" y="3283382"/>
              <a:ext cx="959150" cy="145291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rot="20538414">
              <a:off x="434562" y="3804512"/>
              <a:ext cx="880994" cy="101345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 rot="20538414">
              <a:off x="828212" y="3589243"/>
              <a:ext cx="281848" cy="2223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 rot="20124597">
            <a:off x="2303459" y="5087462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0124597">
            <a:off x="2349375" y="496370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690752">
            <a:off x="2084276" y="5017785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0124597">
            <a:off x="2579271" y="522728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20124597">
            <a:off x="2383239" y="508746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7758626">
            <a:off x="2419003" y="5225803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9563718">
            <a:off x="1643244" y="548822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9563718">
            <a:off x="1748465" y="5629440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9563718">
            <a:off x="1735255" y="5517917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9563718">
            <a:off x="1982970" y="5090423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9547400">
            <a:off x="2196087" y="4894757"/>
            <a:ext cx="119608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20165088">
            <a:off x="2208646" y="4900193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20165088">
            <a:off x="2024261" y="4805411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20165088">
            <a:off x="1920317" y="4828130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20165088">
            <a:off x="1920317" y="4904065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20606050">
            <a:off x="1924369" y="498414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983919" y="4840707"/>
            <a:ext cx="391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8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3169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Idea: “encrypt”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using parts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09" y="486911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Source: a string of symbols, arbitrary alphabet</a:t>
            </a:r>
          </a:p>
          <a:p>
            <a:r>
              <a:rPr lang="en-US" sz="2800" dirty="0" smtClean="0">
                <a:cs typeface="Times New Roman"/>
              </a:rPr>
              <a:t>Errors: Hamming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4323" y="183297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7650" y="22682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3682" y="135789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357475" y="187359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1241" y="182931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22682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736123" y="4564057"/>
            <a:ext cx="959150" cy="1534588"/>
            <a:chOff x="373550" y="3283382"/>
            <a:chExt cx="959150" cy="153458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50" y="3283382"/>
              <a:ext cx="959150" cy="145291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rot="20538414">
              <a:off x="434562" y="3804512"/>
              <a:ext cx="880994" cy="101345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 rot="20538414">
              <a:off x="828212" y="3589243"/>
              <a:ext cx="281848" cy="2223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 rot="20124597">
            <a:off x="2303459" y="5087462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0124597">
            <a:off x="2349375" y="496370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690752">
            <a:off x="2084276" y="5017785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0124597">
            <a:off x="2579271" y="522728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20124597">
            <a:off x="2383239" y="508746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7758626">
            <a:off x="2419003" y="5225803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9563718">
            <a:off x="1643244" y="548822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9563718">
            <a:off x="1748465" y="5629440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9563718">
            <a:off x="1735255" y="5517917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9563718">
            <a:off x="1982970" y="5090423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9547400">
            <a:off x="2196087" y="4894757"/>
            <a:ext cx="119608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20165088">
            <a:off x="2208646" y="4900193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20165088">
            <a:off x="2024261" y="4805411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20165088">
            <a:off x="1920317" y="4828130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20165088">
            <a:off x="1920317" y="4904065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20606050">
            <a:off x="1924369" y="498414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983919" y="4840707"/>
            <a:ext cx="391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9239" y="3283718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Error-tolerance: as long as at least one combination is ok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7967" y="3736934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Security: each combination must have enough entropy</a:t>
            </a:r>
          </a:p>
        </p:txBody>
      </p:sp>
    </p:spTree>
    <p:extLst>
      <p:ext uri="{BB962C8B-B14F-4D97-AF65-F5344CB8AC3E}">
        <p14:creationId xmlns:p14="http://schemas.microsoft.com/office/powerpoint/2010/main" val="102802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to implement 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3427192"/>
            <a:ext cx="9140308" cy="18598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R.O. model [Lynn </a:t>
            </a:r>
            <a:r>
              <a:rPr lang="en-US" dirty="0" err="1" smtClean="0"/>
              <a:t>Prabhakaran</a:t>
            </a:r>
            <a:r>
              <a:rPr lang="en-US" dirty="0" smtClean="0"/>
              <a:t> </a:t>
            </a:r>
            <a:r>
              <a:rPr lang="en-US" dirty="0" err="1" smtClean="0"/>
              <a:t>Sahai</a:t>
            </a:r>
            <a:r>
              <a:rPr lang="en-US" dirty="0" smtClean="0"/>
              <a:t> 04]: 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  lock =  </a:t>
            </a:r>
            <a:r>
              <a:rPr lang="en-US" dirty="0" smtClean="0">
                <a:latin typeface="Times New Roman"/>
                <a:cs typeface="Times New Roman"/>
              </a:rPr>
              <a:t>nonce, Hash(nonce,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1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9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r||</a:t>
            </a:r>
            <a:r>
              <a:rPr lang="en-US" dirty="0" smtClean="0">
                <a:latin typeface="Times New Roman"/>
                <a:cs typeface="Times New Roman"/>
              </a:rPr>
              <a:t>00…0)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11283" y="881584"/>
            <a:ext cx="1186629" cy="1909285"/>
            <a:chOff x="166800" y="4578964"/>
            <a:chExt cx="1186629" cy="1909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29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to implement locks?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11283" y="881584"/>
            <a:ext cx="1186629" cy="1909285"/>
            <a:chOff x="166800" y="4578964"/>
            <a:chExt cx="1186629" cy="1909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-44385" y="2647458"/>
            <a:ext cx="9559742" cy="4261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Obfuscate this program!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Obfuscation: preserve functionality, hide the program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Obfuscating this specific program gives a  “digital locker”: </a:t>
            </a:r>
            <a:br>
              <a:rPr lang="en-US" dirty="0" smtClean="0"/>
            </a:br>
            <a:r>
              <a:rPr lang="en-US" dirty="0" smtClean="0"/>
              <a:t>encryption of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that is secure</a:t>
            </a:r>
            <a:br>
              <a:rPr lang="en-US" dirty="0" smtClean="0"/>
            </a:br>
            <a:r>
              <a:rPr lang="en-US" dirty="0" smtClean="0"/>
              <a:t>even multiple times with correlated and weak keys</a:t>
            </a:r>
            <a:br>
              <a:rPr lang="en-US" dirty="0" smtClean="0"/>
            </a:br>
            <a:r>
              <a:rPr lang="en-US" dirty="0" smtClean="0"/>
              <a:t>[Canetti </a:t>
            </a:r>
            <a:r>
              <a:rPr lang="en-US" dirty="0" err="1" smtClean="0"/>
              <a:t>Kalai</a:t>
            </a:r>
            <a:r>
              <a:rPr lang="en-US" dirty="0" smtClean="0"/>
              <a:t> </a:t>
            </a:r>
            <a:r>
              <a:rPr lang="en-US" dirty="0" err="1" smtClean="0"/>
              <a:t>Varia</a:t>
            </a:r>
            <a:r>
              <a:rPr lang="en-US" dirty="0" smtClean="0"/>
              <a:t> </a:t>
            </a:r>
            <a:r>
              <a:rPr lang="en-US" dirty="0" err="1" smtClean="0"/>
              <a:t>Wichs</a:t>
            </a:r>
            <a:r>
              <a:rPr lang="en-US" dirty="0" smtClean="0"/>
              <a:t> 10]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this specific program</a:t>
            </a:r>
            <a:r>
              <a:rPr lang="en-US" dirty="0" smtClean="0"/>
              <a:t>: obfuscation is practical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/>
              <a:t>R.O. or DL-based</a:t>
            </a:r>
            <a:r>
              <a:rPr lang="en-US" dirty="0" smtClean="0"/>
              <a:t>) [</a:t>
            </a:r>
            <a:r>
              <a:rPr lang="en-US" dirty="0"/>
              <a:t>Canetti </a:t>
            </a:r>
            <a:r>
              <a:rPr lang="en-US" dirty="0" err="1"/>
              <a:t>Dakdouk</a:t>
            </a:r>
            <a:r>
              <a:rPr lang="en-US" dirty="0"/>
              <a:t> 08], [</a:t>
            </a:r>
            <a:r>
              <a:rPr lang="en-US" dirty="0" err="1"/>
              <a:t>Bitansky</a:t>
            </a:r>
            <a:r>
              <a:rPr lang="en-US" dirty="0"/>
              <a:t> Canetti 10]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Hiding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 as long as the input can’t be exhaustively searched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superlogarithmic</a:t>
            </a:r>
            <a:r>
              <a:rPr lang="en-US" dirty="0" smtClean="0"/>
              <a:t> entropy)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44385" y="773965"/>
            <a:ext cx="8229600" cy="210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 lock is the following program:</a:t>
            </a:r>
          </a:p>
          <a:p>
            <a:pPr lvl="1"/>
            <a:r>
              <a:rPr lang="en-US" smtClean="0"/>
              <a:t>If input = </a:t>
            </a:r>
            <a:r>
              <a:rPr lang="en-US" i="1" smtClean="0">
                <a:latin typeface="Times New Roman"/>
                <a:cs typeface="Times New Roman"/>
              </a:rPr>
              <a:t>a</a:t>
            </a:r>
            <a:r>
              <a:rPr lang="en-US" baseline="-25000" smtClean="0">
                <a:latin typeface="Times New Roman"/>
                <a:cs typeface="Times New Roman"/>
              </a:rPr>
              <a:t>1 </a:t>
            </a:r>
            <a:r>
              <a:rPr lang="en-US" i="1" smtClean="0">
                <a:latin typeface="Times New Roman"/>
                <a:cs typeface="Times New Roman"/>
              </a:rPr>
              <a:t>a</a:t>
            </a:r>
            <a:r>
              <a:rPr lang="en-US" baseline="-25000" smtClean="0">
                <a:latin typeface="Times New Roman"/>
                <a:cs typeface="Times New Roman"/>
              </a:rPr>
              <a:t>9 </a:t>
            </a:r>
            <a:r>
              <a:rPr lang="en-US" i="1" smtClean="0">
                <a:latin typeface="Times New Roman"/>
                <a:cs typeface="Times New Roman"/>
              </a:rPr>
              <a:t>a</a:t>
            </a:r>
            <a:r>
              <a:rPr lang="en-US" baseline="-25000" smtClean="0">
                <a:latin typeface="Times New Roman"/>
                <a:cs typeface="Times New Roman"/>
              </a:rPr>
              <a:t>2</a:t>
            </a:r>
            <a:r>
              <a:rPr lang="en-US" smtClean="0"/>
              <a:t>, output </a:t>
            </a:r>
            <a:r>
              <a:rPr lang="en-US" i="1" smtClean="0">
                <a:latin typeface="Times New Roman"/>
                <a:cs typeface="Times New Roman"/>
              </a:rPr>
              <a:t>r</a:t>
            </a:r>
          </a:p>
          <a:p>
            <a:pPr lvl="1"/>
            <a:r>
              <a:rPr lang="en-US" smtClean="0"/>
              <a:t>Else output </a:t>
            </a:r>
            <a:r>
              <a:rPr lang="en-US" smtClean="0">
                <a:sym typeface="Symbol"/>
              </a:rPr>
              <a:t>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to implement locks?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11283" y="881584"/>
            <a:ext cx="1186629" cy="1909285"/>
            <a:chOff x="166800" y="4578964"/>
            <a:chExt cx="1186629" cy="1909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06311" y="2744678"/>
            <a:ext cx="9200602" cy="123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Q: if you are going to use obfuscation, why </a:t>
            </a:r>
            <a:r>
              <a:rPr lang="en-US" sz="2800" dirty="0" smtClean="0"/>
              <a:t>not this</a:t>
            </a:r>
            <a:r>
              <a:rPr lang="en-US" sz="28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-44385" y="773965"/>
            <a:ext cx="8229600" cy="2109782"/>
          </a:xfrm>
        </p:spPr>
        <p:txBody>
          <a:bodyPr>
            <a:normAutofit/>
          </a:bodyPr>
          <a:lstStyle/>
          <a:p>
            <a:r>
              <a:rPr lang="en-US" dirty="0" smtClean="0"/>
              <a:t>A lock is the following program:</a:t>
            </a:r>
          </a:p>
          <a:p>
            <a:pPr lvl="1"/>
            <a:r>
              <a:rPr lang="en-US" dirty="0" smtClean="0"/>
              <a:t>If input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, output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</a:p>
          <a:p>
            <a:pPr lvl="1"/>
            <a:r>
              <a:rPr lang="en-US" dirty="0" smtClean="0"/>
              <a:t>Else output </a:t>
            </a:r>
            <a:r>
              <a:rPr lang="en-US" dirty="0">
                <a:sym typeface="Symbol"/>
              </a:rPr>
              <a:t>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8553" y="4702283"/>
            <a:ext cx="213360" cy="3048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1960" y="3610605"/>
            <a:ext cx="213360" cy="3048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5855" y="4008744"/>
            <a:ext cx="280620" cy="299998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2364" y="5384544"/>
            <a:ext cx="280620" cy="299998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6860" y="324419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982" y="4044236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36466" y="449884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309097" y="374487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318526" y="4890312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939407" y="5703859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511451" y="4723301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1" name="TextBox 20"/>
          <p:cNvSpPr txBox="1"/>
          <p:nvPr/>
        </p:nvSpPr>
        <p:spPr>
          <a:xfrm>
            <a:off x="525611" y="3964917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3448" y="3270476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3525" y="4300951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86669" y="4159133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93257" y="4185413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06577" y="44573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5432" y="5640394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6814" y="5440163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97254" y="3138470"/>
            <a:ext cx="2111840" cy="2342700"/>
            <a:chOff x="6838074" y="2246479"/>
            <a:chExt cx="981495" cy="1803616"/>
          </a:xfrm>
        </p:grpSpPr>
        <p:sp>
          <p:nvSpPr>
            <p:cNvPr id="30" name="Trapezoid 29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32630" y="4025195"/>
            <a:ext cx="2578818" cy="1877042"/>
            <a:chOff x="6827762" y="2135962"/>
            <a:chExt cx="991806" cy="1914134"/>
          </a:xfrm>
        </p:grpSpPr>
        <p:sp>
          <p:nvSpPr>
            <p:cNvPr id="33" name="Trapezoid 32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221567" y="3502809"/>
            <a:ext cx="2096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cs typeface="Calibri"/>
              </a:rPr>
              <a:t>Pick random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</a:p>
          <a:p>
            <a:pPr lvl="0"/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obfuscate{</a:t>
            </a:r>
            <a:br>
              <a:rPr lang="en-US" sz="2400" dirty="0" smtClean="0">
                <a:solidFill>
                  <a:srgbClr val="000000"/>
                </a:solidFill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cs typeface="Calibri"/>
              </a:rPr>
              <a:t>if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dis(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ym typeface="Symbol"/>
              </a:rPr>
              <a:t>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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           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  <a:sym typeface="Symbol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</a:t>
            </a:r>
            <a:br>
              <a:rPr lang="en-US" sz="2400" dirty="0" smtClean="0">
                <a:solidFill>
                  <a:srgbClr val="000000"/>
                </a:solidFill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cs typeface="Calibri"/>
              </a:rPr>
              <a:t>else      </a:t>
            </a:r>
            <a:r>
              <a:rPr lang="en-US" sz="2400" dirty="0" smtClean="0">
                <a:sym typeface="Symbol"/>
              </a:rPr>
              <a:t>    }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</a:t>
            </a:r>
            <a:endParaRPr lang="en-US" sz="2400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28966" y="4515113"/>
            <a:ext cx="209696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cs typeface="Calibri"/>
              </a:rPr>
              <a:t>Send input to the obfuscated program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3323" y="5944795"/>
            <a:ext cx="9200602" cy="106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</a:t>
            </a:r>
            <a:r>
              <a:rPr lang="en-US" sz="2800" dirty="0" smtClean="0"/>
              <a:t>: you can do that [</a:t>
            </a:r>
            <a:r>
              <a:rPr lang="en-US" sz="2800" dirty="0" err="1" smtClean="0"/>
              <a:t>Bitansky</a:t>
            </a:r>
            <a:r>
              <a:rPr lang="en-US" sz="2800" dirty="0" smtClean="0"/>
              <a:t> Canetti </a:t>
            </a:r>
            <a:r>
              <a:rPr lang="en-US" sz="2800" dirty="0" err="1" smtClean="0"/>
              <a:t>Kalai</a:t>
            </a:r>
            <a:r>
              <a:rPr lang="en-US" sz="2800" dirty="0" smtClean="0"/>
              <a:t> </a:t>
            </a:r>
            <a:r>
              <a:rPr lang="en-US" sz="2800" dirty="0" err="1" smtClean="0"/>
              <a:t>Paneth</a:t>
            </a:r>
            <a:r>
              <a:rPr lang="en-US" sz="2800" dirty="0" smtClean="0"/>
              <a:t> 14],</a:t>
            </a:r>
            <a:br>
              <a:rPr lang="en-US" sz="2800" dirty="0" smtClean="0"/>
            </a:br>
            <a:r>
              <a:rPr lang="en-US" sz="2800" dirty="0" smtClean="0"/>
              <a:t> except it’s very impractical + has a very strong assumption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00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/>
      <p:bldP spid="35" grpId="0"/>
      <p:bldP spid="36" grpId="0"/>
      <p:bldP spid="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Simple Special Case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26720" y="830694"/>
            <a:ext cx="142615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20854365">
            <a:off x="5884175" y="1633904"/>
            <a:ext cx="1841274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additional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571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693425"/>
            <a:ext cx="9434529" cy="2109782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can correct more errors than entropy!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correctness: </a:t>
            </a:r>
            <a:r>
              <a:rPr lang="en-US" sz="2800" dirty="0" smtClean="0"/>
              <a:t>need </a:t>
            </a:r>
            <a:r>
              <a:rPr lang="en-US" sz="2800" dirty="0" err="1" smtClean="0"/>
              <a:t>sublinear</a:t>
            </a:r>
            <a:r>
              <a:rPr lang="en-US" sz="2800" dirty="0" smtClean="0"/>
              <a:t> error</a:t>
            </a:r>
            <a:endParaRPr lang="en-US" sz="2800" dirty="0" smtClean="0"/>
          </a:p>
          <a:p>
            <a:r>
              <a:rPr lang="en-US" sz="2800" dirty="0"/>
              <a:t>Note: computational, not information-theoretic, security</a:t>
            </a:r>
            <a:br>
              <a:rPr lang="en-US" sz="2800" dirty="0"/>
            </a:br>
            <a:endParaRPr lang="en-US" sz="2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81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781313"/>
            <a:ext cx="9434529" cy="2109782"/>
          </a:xfrm>
        </p:spPr>
        <p:txBody>
          <a:bodyPr>
            <a:noAutofit/>
          </a:bodyPr>
          <a:lstStyle/>
          <a:p>
            <a:r>
              <a:rPr lang="en-US" dirty="0" smtClean="0"/>
              <a:t>It is reusable!</a:t>
            </a:r>
          </a:p>
          <a:p>
            <a:pPr lvl="1"/>
            <a:r>
              <a:rPr lang="en-US" dirty="0" smtClean="0"/>
              <a:t>Same source can be enrolled multiple times </a:t>
            </a:r>
            <a:br>
              <a:rPr lang="en-US" dirty="0" smtClean="0"/>
            </a:br>
            <a:r>
              <a:rPr lang="en-US" dirty="0" smtClean="0"/>
              <a:t>with multiple independent services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29639" y="244684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723965" y="324688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851876" y="29475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851875" y="3620640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0" name="TextBox 39"/>
          <p:cNvSpPr txBox="1"/>
          <p:nvPr/>
        </p:nvSpPr>
        <p:spPr>
          <a:xfrm>
            <a:off x="1792812" y="2654237"/>
            <a:ext cx="588739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36227" y="2473123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46874" y="308141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594076" y="319447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rapezoid 45"/>
          <p:cNvSpPr/>
          <p:nvPr/>
        </p:nvSpPr>
        <p:spPr bwMode="auto">
          <a:xfrm rot="5400000">
            <a:off x="2679545" y="2615663"/>
            <a:ext cx="1042058" cy="1302602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6264" y="2985273"/>
            <a:ext cx="90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29640" y="3895504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1723966" y="469554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851877" y="4396182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851876" y="506930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2" name="TextBox 51"/>
          <p:cNvSpPr txBox="1"/>
          <p:nvPr/>
        </p:nvSpPr>
        <p:spPr>
          <a:xfrm>
            <a:off x="1792813" y="4102898"/>
            <a:ext cx="678391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i="1" dirty="0" smtClean="0">
                <a:latin typeface="Times New Roman"/>
                <a:cs typeface="Times New Roman"/>
              </a:rPr>
              <a:t>'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36228" y="3921784"/>
            <a:ext cx="52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r'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08478" y="4530076"/>
            <a:ext cx="572977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p'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594077" y="464313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rapezoid 55"/>
          <p:cNvSpPr/>
          <p:nvPr/>
        </p:nvSpPr>
        <p:spPr bwMode="auto">
          <a:xfrm rot="5400000">
            <a:off x="2679546" y="4064324"/>
            <a:ext cx="1042058" cy="1302602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26265" y="4433934"/>
            <a:ext cx="90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29641" y="539007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1723967" y="6190111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3851878" y="589074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3851877" y="6563868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2" name="TextBox 61"/>
          <p:cNvSpPr txBox="1"/>
          <p:nvPr/>
        </p:nvSpPr>
        <p:spPr>
          <a:xfrm>
            <a:off x="1792814" y="5597465"/>
            <a:ext cx="755335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i="1" dirty="0" smtClean="0">
                <a:latin typeface="Times New Roman"/>
                <a:cs typeface="Times New Roman"/>
              </a:rPr>
              <a:t>''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86102" y="5382927"/>
            <a:ext cx="68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r''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70082" y="6024643"/>
            <a:ext cx="649771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p''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594078" y="613770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rapezoid 65"/>
          <p:cNvSpPr/>
          <p:nvPr/>
        </p:nvSpPr>
        <p:spPr bwMode="auto">
          <a:xfrm rot="5400000">
            <a:off x="2679547" y="5558891"/>
            <a:ext cx="1042058" cy="1302602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26266" y="5928501"/>
            <a:ext cx="90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6063833" y="3258484"/>
            <a:ext cx="3080167" cy="1137698"/>
          </a:xfrm>
          <a:prstGeom prst="borderCallout1">
            <a:avLst>
              <a:gd name="adj1" fmla="val 29996"/>
              <a:gd name="adj2" fmla="val -1281"/>
              <a:gd name="adj3" fmla="val 67801"/>
              <a:gd name="adj4" fmla="val -37248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Secret even given</a:t>
            </a:r>
          </a:p>
          <a:p>
            <a:pPr algn="ctr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err="1" smtClean="0">
                <a:latin typeface="Times New Roman"/>
                <a:cs typeface="Times New Roman"/>
              </a:rPr>
              <a:t>p’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p</a:t>
            </a:r>
            <a:r>
              <a:rPr lang="en-US" sz="2800" i="1" dirty="0" smtClean="0">
                <a:latin typeface="Times New Roman"/>
                <a:cs typeface="Times New Roman"/>
              </a:rPr>
              <a:t>’’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 r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 r’'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205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900" y="781313"/>
            <a:ext cx="9434529" cy="2109782"/>
          </a:xfrm>
        </p:spPr>
        <p:txBody>
          <a:bodyPr>
            <a:noAutofit/>
          </a:bodyPr>
          <a:lstStyle/>
          <a:p>
            <a:r>
              <a:rPr lang="en-US" dirty="0" smtClean="0"/>
              <a:t>It is reusable!</a:t>
            </a:r>
          </a:p>
          <a:p>
            <a:pPr lvl="1"/>
            <a:r>
              <a:rPr lang="en-US" dirty="0" smtClean="0"/>
              <a:t>Same source can be enrolled multiple times </a:t>
            </a:r>
            <a:br>
              <a:rPr lang="en-US" dirty="0" smtClean="0"/>
            </a:br>
            <a:r>
              <a:rPr lang="en-US" dirty="0" smtClean="0"/>
              <a:t>with multiple independent services</a:t>
            </a:r>
          </a:p>
          <a:p>
            <a:pPr lvl="1"/>
            <a:r>
              <a:rPr lang="en-US" dirty="0" smtClean="0"/>
              <a:t>Follows from </a:t>
            </a:r>
            <a:r>
              <a:rPr lang="en-US" dirty="0" err="1" smtClean="0"/>
              <a:t>composability</a:t>
            </a:r>
            <a:r>
              <a:rPr lang="en-US" dirty="0" smtClean="0"/>
              <a:t> of obfuscation</a:t>
            </a:r>
          </a:p>
          <a:p>
            <a:pPr lvl="1"/>
            <a:r>
              <a:rPr lang="en-US" dirty="0" smtClean="0"/>
              <a:t>In the past: difficult to achieve, because typically </a:t>
            </a:r>
            <a:br>
              <a:rPr lang="en-US" dirty="0" smtClean="0"/>
            </a:br>
            <a:r>
              <a:rPr lang="en-US" dirty="0" smtClean="0"/>
              <a:t>new enrollments leak fresh information</a:t>
            </a:r>
          </a:p>
          <a:p>
            <a:pPr lvl="1"/>
            <a:r>
              <a:rPr lang="en-US" dirty="0" smtClean="0"/>
              <a:t>Previous constructions: non-fuzzy [</a:t>
            </a:r>
            <a:r>
              <a:rPr lang="en-US" dirty="0" err="1" smtClean="0"/>
              <a:t>Dodis</a:t>
            </a:r>
            <a:r>
              <a:rPr lang="en-US" dirty="0" smtClean="0"/>
              <a:t> </a:t>
            </a:r>
            <a:r>
              <a:rPr lang="en-US" dirty="0" err="1" smtClean="0"/>
              <a:t>Kalai</a:t>
            </a:r>
            <a:r>
              <a:rPr lang="en-US" dirty="0" smtClean="0"/>
              <a:t> Lovett 09] or all readings must differ by fixed constants </a:t>
            </a:r>
            <a:r>
              <a:rPr lang="en-US" dirty="0"/>
              <a:t>[</a:t>
            </a:r>
            <a:r>
              <a:rPr lang="en-US" dirty="0" err="1"/>
              <a:t>Boyen</a:t>
            </a:r>
            <a:r>
              <a:rPr lang="en-US" dirty="0"/>
              <a:t> 2004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Our construction:</a:t>
            </a:r>
            <a:br>
              <a:rPr lang="en-US" dirty="0" smtClean="0"/>
            </a:br>
            <a:r>
              <a:rPr lang="en-US" dirty="0" smtClean="0"/>
              <a:t>each reading individually must satisfy our conditions</a:t>
            </a:r>
          </a:p>
        </p:txBody>
      </p:sp>
    </p:spTree>
    <p:extLst>
      <p:ext uri="{BB962C8B-B14F-4D97-AF65-F5344CB8AC3E}">
        <p14:creationId xmlns:p14="http://schemas.microsoft.com/office/powerpoint/2010/main" val="18085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4320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Sources Can We Handle?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33" y="769624"/>
            <a:ext cx="863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Sources with high-entropy samples (with reusability)!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3" y="1394602"/>
            <a:ext cx="863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Sources with sparse high-entropy </a:t>
            </a:r>
            <a:r>
              <a:rPr lang="en-US" sz="2800" dirty="0" err="1" smtClean="0"/>
              <a:t>marginals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(requires large alphabets)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4711" y="2935088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80678" y="3235509"/>
            <a:ext cx="3494741" cy="45719"/>
            <a:chOff x="4099745" y="3879700"/>
            <a:chExt cx="3494741" cy="45719"/>
          </a:xfrm>
        </p:grpSpPr>
        <p:sp>
          <p:nvSpPr>
            <p:cNvPr id="20" name="Left Bracket 19"/>
            <p:cNvSpPr/>
            <p:nvPr/>
          </p:nvSpPr>
          <p:spPr>
            <a:xfrm rot="16200000">
              <a:off x="4168325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ket 20"/>
            <p:cNvSpPr/>
            <p:nvPr/>
          </p:nvSpPr>
          <p:spPr>
            <a:xfrm rot="16200000">
              <a:off x="4389116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ket 21"/>
            <p:cNvSpPr/>
            <p:nvPr/>
          </p:nvSpPr>
          <p:spPr>
            <a:xfrm rot="16200000">
              <a:off x="4830698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ket 22"/>
            <p:cNvSpPr/>
            <p:nvPr/>
          </p:nvSpPr>
          <p:spPr>
            <a:xfrm rot="16200000">
              <a:off x="5272280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ket 23"/>
            <p:cNvSpPr/>
            <p:nvPr/>
          </p:nvSpPr>
          <p:spPr>
            <a:xfrm rot="16200000">
              <a:off x="5713862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ket 24"/>
            <p:cNvSpPr/>
            <p:nvPr/>
          </p:nvSpPr>
          <p:spPr>
            <a:xfrm rot="16200000">
              <a:off x="6155444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ket 25"/>
            <p:cNvSpPr/>
            <p:nvPr/>
          </p:nvSpPr>
          <p:spPr>
            <a:xfrm rot="16200000">
              <a:off x="6597026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ket 26"/>
            <p:cNvSpPr/>
            <p:nvPr/>
          </p:nvSpPr>
          <p:spPr>
            <a:xfrm rot="16200000">
              <a:off x="4609907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Bracket 27"/>
            <p:cNvSpPr/>
            <p:nvPr/>
          </p:nvSpPr>
          <p:spPr>
            <a:xfrm rot="16200000">
              <a:off x="5051489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ket 30"/>
            <p:cNvSpPr/>
            <p:nvPr/>
          </p:nvSpPr>
          <p:spPr>
            <a:xfrm rot="16200000">
              <a:off x="5493071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ket 31"/>
            <p:cNvSpPr/>
            <p:nvPr/>
          </p:nvSpPr>
          <p:spPr>
            <a:xfrm rot="16200000">
              <a:off x="5934653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ket 33"/>
            <p:cNvSpPr/>
            <p:nvPr/>
          </p:nvSpPr>
          <p:spPr>
            <a:xfrm rot="16200000">
              <a:off x="6376235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ket 34"/>
            <p:cNvSpPr/>
            <p:nvPr/>
          </p:nvSpPr>
          <p:spPr>
            <a:xfrm rot="16200000">
              <a:off x="7480186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/>
            <p:cNvSpPr/>
            <p:nvPr/>
          </p:nvSpPr>
          <p:spPr>
            <a:xfrm rot="16200000">
              <a:off x="6817817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ket 37"/>
            <p:cNvSpPr/>
            <p:nvPr/>
          </p:nvSpPr>
          <p:spPr>
            <a:xfrm rot="16200000">
              <a:off x="7038608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ket 38"/>
            <p:cNvSpPr/>
            <p:nvPr/>
          </p:nvSpPr>
          <p:spPr>
            <a:xfrm rot="16200000">
              <a:off x="7259399" y="3811120"/>
              <a:ext cx="45719" cy="182880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4381450" y="3396992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OR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453" y="2319415"/>
            <a:ext cx="863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Constraint: individual symbols have high entropy </a:t>
            </a:r>
            <a:br>
              <a:rPr lang="en-US" sz="2800" dirty="0" smtClean="0"/>
            </a:br>
            <a:r>
              <a:rPr lang="en-US" sz="2800" dirty="0" smtClean="0"/>
              <a:t>(but no independence assumed)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92303" y="3518300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endParaRPr lang="en-US" sz="28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endParaRPr lang="en-US" sz="2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aseline="-25000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80678" y="3938777"/>
            <a:ext cx="3503165" cy="45719"/>
            <a:chOff x="3080678" y="3938777"/>
            <a:chExt cx="3503165" cy="45719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318422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ket 66"/>
            <p:cNvSpPr/>
            <p:nvPr/>
          </p:nvSpPr>
          <p:spPr>
            <a:xfrm rot="16200000">
              <a:off x="3914813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rot="16200000">
              <a:off x="4511204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ket 68"/>
            <p:cNvSpPr/>
            <p:nvPr/>
          </p:nvSpPr>
          <p:spPr>
            <a:xfrm rot="16200000">
              <a:off x="6300379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Bracket 69"/>
            <p:cNvSpPr/>
            <p:nvPr/>
          </p:nvSpPr>
          <p:spPr>
            <a:xfrm rot="16200000">
              <a:off x="5703986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/>
            <p:cNvSpPr/>
            <p:nvPr/>
          </p:nvSpPr>
          <p:spPr>
            <a:xfrm rot="16200000">
              <a:off x="5107595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68664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308067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429260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endParaRPr lang="en-US" sz="2800" dirty="0"/>
          </a:p>
        </p:txBody>
      </p:sp>
      <p:sp>
        <p:nvSpPr>
          <p:cNvPr id="77" name="Rectangle 76"/>
          <p:cNvSpPr/>
          <p:nvPr/>
        </p:nvSpPr>
        <p:spPr>
          <a:xfrm>
            <a:off x="489857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endParaRPr lang="en-US" sz="2800" dirty="0"/>
          </a:p>
        </p:txBody>
      </p:sp>
      <p:sp>
        <p:nvSpPr>
          <p:cNvPr id="78" name="Rectangle 77"/>
          <p:cNvSpPr/>
          <p:nvPr/>
        </p:nvSpPr>
        <p:spPr>
          <a:xfrm>
            <a:off x="550453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endParaRPr lang="en-US" sz="2800" dirty="0"/>
          </a:p>
        </p:txBody>
      </p:sp>
      <p:sp>
        <p:nvSpPr>
          <p:cNvPr id="79" name="Rectangle 78"/>
          <p:cNvSpPr/>
          <p:nvPr/>
        </p:nvSpPr>
        <p:spPr>
          <a:xfrm>
            <a:off x="6110503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68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40" grpId="0"/>
      <p:bldP spid="40" grpId="1"/>
      <p:bldP spid="41" grpId="0"/>
      <p:bldP spid="42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87510"/>
            <a:ext cx="8890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Construction for Sparse High-Entropy </a:t>
            </a:r>
            <a:r>
              <a:rPr lang="en-US" sz="3200" dirty="0" err="1" smtClean="0"/>
              <a:t>Marginals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192303" y="3518300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80678" y="3938777"/>
            <a:ext cx="3503165" cy="45719"/>
            <a:chOff x="3080678" y="3938777"/>
            <a:chExt cx="3503165" cy="45719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318422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ket 66"/>
            <p:cNvSpPr/>
            <p:nvPr/>
          </p:nvSpPr>
          <p:spPr>
            <a:xfrm rot="16200000">
              <a:off x="3914813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rot="16200000">
              <a:off x="4511204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ket 68"/>
            <p:cNvSpPr/>
            <p:nvPr/>
          </p:nvSpPr>
          <p:spPr>
            <a:xfrm rot="16200000">
              <a:off x="6300379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Bracket 69"/>
            <p:cNvSpPr/>
            <p:nvPr/>
          </p:nvSpPr>
          <p:spPr>
            <a:xfrm rot="16200000">
              <a:off x="5703986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/>
            <p:cNvSpPr/>
            <p:nvPr/>
          </p:nvSpPr>
          <p:spPr>
            <a:xfrm rot="16200000">
              <a:off x="5107595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68664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308067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429260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endParaRPr lang="en-US" sz="2800" dirty="0"/>
          </a:p>
        </p:txBody>
      </p:sp>
      <p:sp>
        <p:nvSpPr>
          <p:cNvPr id="77" name="Rectangle 76"/>
          <p:cNvSpPr/>
          <p:nvPr/>
        </p:nvSpPr>
        <p:spPr>
          <a:xfrm>
            <a:off x="489857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endParaRPr lang="en-US" sz="2800" dirty="0"/>
          </a:p>
        </p:txBody>
      </p:sp>
      <p:sp>
        <p:nvSpPr>
          <p:cNvPr id="78" name="Rectangle 77"/>
          <p:cNvSpPr/>
          <p:nvPr/>
        </p:nvSpPr>
        <p:spPr>
          <a:xfrm>
            <a:off x="550453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endParaRPr lang="en-US" sz="2800" dirty="0"/>
          </a:p>
        </p:txBody>
      </p:sp>
      <p:sp>
        <p:nvSpPr>
          <p:cNvPr id="79" name="Rectangle 78"/>
          <p:cNvSpPr/>
          <p:nvPr/>
        </p:nvSpPr>
        <p:spPr>
          <a:xfrm>
            <a:off x="6110503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endParaRPr lang="en-US" sz="28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aseline="-25000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124" name="Content Placeholder 2"/>
          <p:cNvSpPr txBox="1">
            <a:spLocks/>
          </p:cNvSpPr>
          <p:nvPr/>
        </p:nvSpPr>
        <p:spPr>
          <a:xfrm>
            <a:off x="251022" y="1102863"/>
            <a:ext cx="9434529" cy="63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Problem: each low-entropy symbol reveals one bit of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baseline="-25000" dirty="0" smtClean="0">
              <a:latin typeface="Times New Roman"/>
              <a:cs typeface="Times New Roman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654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87510"/>
            <a:ext cx="8890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Construction for Sparse High-Entropy </a:t>
            </a:r>
            <a:r>
              <a:rPr lang="en-US" sz="3200" dirty="0" err="1" smtClean="0"/>
              <a:t>Marginals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192303" y="3518300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80678" y="3938777"/>
            <a:ext cx="3503165" cy="45719"/>
            <a:chOff x="3080678" y="3938777"/>
            <a:chExt cx="3503165" cy="45719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318422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ket 66"/>
            <p:cNvSpPr/>
            <p:nvPr/>
          </p:nvSpPr>
          <p:spPr>
            <a:xfrm rot="16200000">
              <a:off x="3914813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rot="16200000">
              <a:off x="4511204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ket 68"/>
            <p:cNvSpPr/>
            <p:nvPr/>
          </p:nvSpPr>
          <p:spPr>
            <a:xfrm rot="16200000">
              <a:off x="6300379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Bracket 69"/>
            <p:cNvSpPr/>
            <p:nvPr/>
          </p:nvSpPr>
          <p:spPr>
            <a:xfrm rot="16200000">
              <a:off x="5703986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/>
            <p:cNvSpPr/>
            <p:nvPr/>
          </p:nvSpPr>
          <p:spPr>
            <a:xfrm rot="16200000">
              <a:off x="5107595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68664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308067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429260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endParaRPr lang="en-US" sz="2800" dirty="0"/>
          </a:p>
        </p:txBody>
      </p:sp>
      <p:sp>
        <p:nvSpPr>
          <p:cNvPr id="77" name="Rectangle 76"/>
          <p:cNvSpPr/>
          <p:nvPr/>
        </p:nvSpPr>
        <p:spPr>
          <a:xfrm>
            <a:off x="489857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endParaRPr lang="en-US" sz="2800" dirty="0"/>
          </a:p>
        </p:txBody>
      </p:sp>
      <p:sp>
        <p:nvSpPr>
          <p:cNvPr id="78" name="Rectangle 77"/>
          <p:cNvSpPr/>
          <p:nvPr/>
        </p:nvSpPr>
        <p:spPr>
          <a:xfrm>
            <a:off x="550453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endParaRPr lang="en-US" sz="2800" dirty="0"/>
          </a:p>
        </p:txBody>
      </p:sp>
      <p:sp>
        <p:nvSpPr>
          <p:cNvPr id="79" name="Rectangle 78"/>
          <p:cNvSpPr/>
          <p:nvPr/>
        </p:nvSpPr>
        <p:spPr>
          <a:xfrm>
            <a:off x="6110503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endParaRPr lang="en-US" sz="28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aseline="-25000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124" name="Content Placeholder 2"/>
          <p:cNvSpPr txBox="1">
            <a:spLocks/>
          </p:cNvSpPr>
          <p:nvPr/>
        </p:nvSpPr>
        <p:spPr>
          <a:xfrm>
            <a:off x="251022" y="1102863"/>
            <a:ext cx="9434529" cy="63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Problem: each low-entropy symbol reveals one bit of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baseline="-25000" dirty="0" smtClean="0">
              <a:latin typeface="Times New Roman"/>
              <a:cs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43244" y="4564057"/>
            <a:ext cx="1279508" cy="2177697"/>
            <a:chOff x="1643244" y="4564057"/>
            <a:chExt cx="1279508" cy="2177697"/>
          </a:xfrm>
        </p:grpSpPr>
        <p:grpSp>
          <p:nvGrpSpPr>
            <p:cNvPr id="44" name="Group 4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  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" name="Content Placeholder 2"/>
          <p:cNvSpPr txBox="1">
            <a:spLocks/>
          </p:cNvSpPr>
          <p:nvPr/>
        </p:nvSpPr>
        <p:spPr>
          <a:xfrm>
            <a:off x="253041" y="1714639"/>
            <a:ext cx="9434529" cy="63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Solution: use a randomness extractor at the end</a:t>
            </a:r>
            <a:endParaRPr lang="en-US" sz="2800" i="1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77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87510"/>
            <a:ext cx="8890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Construction for Sparse High-Entropy </a:t>
            </a:r>
            <a:r>
              <a:rPr lang="en-US" sz="3200" dirty="0" err="1" smtClean="0"/>
              <a:t>Marginals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192303" y="3518300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80678" y="3938777"/>
            <a:ext cx="3503165" cy="45719"/>
            <a:chOff x="3080678" y="3938777"/>
            <a:chExt cx="3503165" cy="45719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318422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ket 66"/>
            <p:cNvSpPr/>
            <p:nvPr/>
          </p:nvSpPr>
          <p:spPr>
            <a:xfrm rot="16200000">
              <a:off x="3914813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rot="16200000">
              <a:off x="4511204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ket 68"/>
            <p:cNvSpPr/>
            <p:nvPr/>
          </p:nvSpPr>
          <p:spPr>
            <a:xfrm rot="16200000">
              <a:off x="6300379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Bracket 69"/>
            <p:cNvSpPr/>
            <p:nvPr/>
          </p:nvSpPr>
          <p:spPr>
            <a:xfrm rot="16200000">
              <a:off x="5703986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/>
            <p:cNvSpPr/>
            <p:nvPr/>
          </p:nvSpPr>
          <p:spPr>
            <a:xfrm rot="16200000">
              <a:off x="5107595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68664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308067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429260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endParaRPr lang="en-US" sz="2800" dirty="0"/>
          </a:p>
        </p:txBody>
      </p:sp>
      <p:sp>
        <p:nvSpPr>
          <p:cNvPr id="77" name="Rectangle 76"/>
          <p:cNvSpPr/>
          <p:nvPr/>
        </p:nvSpPr>
        <p:spPr>
          <a:xfrm>
            <a:off x="489857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endParaRPr lang="en-US" sz="2800" dirty="0"/>
          </a:p>
        </p:txBody>
      </p:sp>
      <p:sp>
        <p:nvSpPr>
          <p:cNvPr id="78" name="Rectangle 77"/>
          <p:cNvSpPr/>
          <p:nvPr/>
        </p:nvSpPr>
        <p:spPr>
          <a:xfrm>
            <a:off x="550453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endParaRPr lang="en-US" sz="2800" dirty="0"/>
          </a:p>
        </p:txBody>
      </p:sp>
      <p:sp>
        <p:nvSpPr>
          <p:cNvPr id="79" name="Rectangle 78"/>
          <p:cNvSpPr/>
          <p:nvPr/>
        </p:nvSpPr>
        <p:spPr>
          <a:xfrm>
            <a:off x="6110503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endParaRPr lang="en-US" sz="28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aseline="-25000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43244" y="4564057"/>
            <a:ext cx="1279508" cy="2177697"/>
            <a:chOff x="1643244" y="4564057"/>
            <a:chExt cx="1279508" cy="2177697"/>
          </a:xfrm>
        </p:grpSpPr>
        <p:grpSp>
          <p:nvGrpSpPr>
            <p:cNvPr id="44" name="Group 4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  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9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5319937" y="6430858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992280" y="363476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87510"/>
            <a:ext cx="8890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Construction for Sparse High-Entropy </a:t>
            </a:r>
            <a:r>
              <a:rPr lang="en-US" sz="3200" dirty="0" err="1" smtClean="0"/>
              <a:t>Marginals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192303" y="3518300"/>
            <a:ext cx="87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=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80678" y="3938777"/>
            <a:ext cx="3503165" cy="45719"/>
            <a:chOff x="3080678" y="3938777"/>
            <a:chExt cx="3503165" cy="45719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318422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ket 66"/>
            <p:cNvSpPr/>
            <p:nvPr/>
          </p:nvSpPr>
          <p:spPr>
            <a:xfrm rot="16200000">
              <a:off x="3914813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rot="16200000">
              <a:off x="4511204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ket 68"/>
            <p:cNvSpPr/>
            <p:nvPr/>
          </p:nvSpPr>
          <p:spPr>
            <a:xfrm rot="16200000">
              <a:off x="6300379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Bracket 69"/>
            <p:cNvSpPr/>
            <p:nvPr/>
          </p:nvSpPr>
          <p:spPr>
            <a:xfrm rot="16200000">
              <a:off x="5703986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/>
            <p:cNvSpPr/>
            <p:nvPr/>
          </p:nvSpPr>
          <p:spPr>
            <a:xfrm rot="16200000">
              <a:off x="5107595" y="3701033"/>
              <a:ext cx="45719" cy="521208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68664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308067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429260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endParaRPr lang="en-US" sz="2800" dirty="0"/>
          </a:p>
        </p:txBody>
      </p:sp>
      <p:sp>
        <p:nvSpPr>
          <p:cNvPr id="77" name="Rectangle 76"/>
          <p:cNvSpPr/>
          <p:nvPr/>
        </p:nvSpPr>
        <p:spPr>
          <a:xfrm>
            <a:off x="4898572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DE0055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>
                <a:solidFill>
                  <a:srgbClr val="DE0055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endParaRPr lang="en-US" sz="2800" dirty="0"/>
          </a:p>
        </p:txBody>
      </p:sp>
      <p:sp>
        <p:nvSpPr>
          <p:cNvPr id="78" name="Rectangle 77"/>
          <p:cNvSpPr/>
          <p:nvPr/>
        </p:nvSpPr>
        <p:spPr>
          <a:xfrm>
            <a:off x="5504537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endParaRPr lang="en-US" sz="2800" dirty="0"/>
          </a:p>
        </p:txBody>
      </p:sp>
      <p:sp>
        <p:nvSpPr>
          <p:cNvPr id="79" name="Rectangle 78"/>
          <p:cNvSpPr/>
          <p:nvPr/>
        </p:nvSpPr>
        <p:spPr>
          <a:xfrm>
            <a:off x="6110503" y="3439918"/>
            <a:ext cx="49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DE0055"/>
                  </a:solidFill>
                  <a:latin typeface="Times New Roman"/>
                  <a:cs typeface="Times New Roman"/>
                </a:rPr>
                <a:t>    a</a:t>
              </a:r>
              <a:r>
                <a:rPr lang="en-US" sz="2800" baseline="-25000" dirty="0" smtClean="0">
                  <a:solidFill>
                    <a:srgbClr val="DE0055"/>
                  </a:solidFill>
                  <a:latin typeface="Times New Roman"/>
                  <a:cs typeface="Times New Roman"/>
                </a:rPr>
                <a:t>4 </a:t>
              </a:r>
              <a:endParaRPr lang="en-US" sz="2800" dirty="0">
                <a:solidFill>
                  <a:srgbClr val="DE0055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aseline="-25000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43244" y="4564057"/>
            <a:ext cx="1279508" cy="2177697"/>
            <a:chOff x="1643244" y="4564057"/>
            <a:chExt cx="1279508" cy="2177697"/>
          </a:xfrm>
        </p:grpSpPr>
        <p:grpSp>
          <p:nvGrpSpPr>
            <p:cNvPr id="44" name="Group 4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  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" name="Content Placeholder 2"/>
          <p:cNvSpPr txBox="1">
            <a:spLocks/>
          </p:cNvSpPr>
          <p:nvPr/>
        </p:nvSpPr>
        <p:spPr>
          <a:xfrm>
            <a:off x="269361" y="1073326"/>
            <a:ext cx="9434529" cy="63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Problem: differences </a:t>
            </a:r>
            <a:r>
              <a:rPr lang="en-US" sz="2800" dirty="0"/>
              <a:t>in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/>
              <a:t> will make us miss some bits</a:t>
            </a:r>
            <a:endParaRPr lang="en-US" sz="2800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310086" y="1818020"/>
            <a:ext cx="9434529" cy="63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Solution: use an error-correcting code</a:t>
            </a:r>
            <a:endParaRPr lang="en-US" sz="2800" i="1" baseline="-25000" dirty="0" smtClean="0">
              <a:latin typeface="Times New Roman"/>
              <a:cs typeface="Times New Roman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661811" y="4975281"/>
            <a:ext cx="1520519" cy="1310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6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Sources Can We Handle?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33" y="1153592"/>
            <a:ext cx="863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Sources with high-entropy samples: </a:t>
            </a:r>
            <a:br>
              <a:rPr lang="en-US" sz="2800" dirty="0" smtClean="0"/>
            </a:br>
            <a:r>
              <a:rPr lang="en-US" sz="2800" dirty="0" smtClean="0"/>
              <a:t>    with reusability! (</a:t>
            </a:r>
            <a:r>
              <a:rPr lang="en-US" sz="2800" dirty="0" err="1" smtClean="0"/>
              <a:t>subconstant</a:t>
            </a:r>
            <a:r>
              <a:rPr lang="en-US" sz="2800" dirty="0" smtClean="0"/>
              <a:t> error rate)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3" y="2103477"/>
            <a:ext cx="964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Sources with sparse high-entropy </a:t>
            </a:r>
            <a:r>
              <a:rPr lang="en-US" sz="2800" dirty="0" err="1" smtClean="0"/>
              <a:t>marginals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    with constant error rate!</a:t>
            </a:r>
            <a:r>
              <a:rPr lang="en-US" sz="2800" dirty="0"/>
              <a:t> </a:t>
            </a:r>
            <a:r>
              <a:rPr lang="en-US" sz="2800" dirty="0" smtClean="0"/>
              <a:t>(requires large alphabets)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endParaRPr lang="en-US" sz="2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endParaRPr lang="en-US" sz="28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endParaRPr lang="en-US" sz="2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aseline="-25000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     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3305" y="3057584"/>
            <a:ext cx="964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Sparse block sources</a:t>
            </a:r>
            <a:br>
              <a:rPr lang="en-US" sz="2800" dirty="0" smtClean="0"/>
            </a:br>
            <a:r>
              <a:rPr lang="en-US" sz="2800" dirty="0" smtClean="0"/>
              <a:t>    information theoretically! (stricter entropy condition) 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96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Sources Can We Handle?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33" y="1153592"/>
            <a:ext cx="863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Sources with high-entropy samples: </a:t>
            </a:r>
            <a:br>
              <a:rPr lang="en-US" sz="2800" dirty="0" smtClean="0"/>
            </a:br>
            <a:r>
              <a:rPr lang="en-US" sz="2800" dirty="0" smtClean="0"/>
              <a:t>    with reusability! (</a:t>
            </a:r>
            <a:r>
              <a:rPr lang="en-US" sz="2800" dirty="0" err="1" smtClean="0"/>
              <a:t>subconstant</a:t>
            </a:r>
            <a:r>
              <a:rPr lang="en-US" sz="2800" dirty="0" smtClean="0"/>
              <a:t> error rate)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3" y="2103477"/>
            <a:ext cx="964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Sources with sparse high-entropy </a:t>
            </a:r>
            <a:r>
              <a:rPr lang="en-US" sz="2800" dirty="0" err="1" smtClean="0"/>
              <a:t>marginals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    with constant error rate!</a:t>
            </a:r>
            <a:r>
              <a:rPr lang="en-US" sz="2800" dirty="0"/>
              <a:t> </a:t>
            </a:r>
            <a:r>
              <a:rPr lang="en-US" sz="2800" dirty="0" smtClean="0"/>
              <a:t>(requires large alphabets)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05" y="3057584"/>
            <a:ext cx="964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Sparse block sources</a:t>
            </a:r>
            <a:br>
              <a:rPr lang="en-US" sz="2800" dirty="0" smtClean="0"/>
            </a:br>
            <a:r>
              <a:rPr lang="en-US" sz="2800" dirty="0" smtClean="0"/>
              <a:t>    information theoretically! (stricter entropy condition) 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091" y="4051781"/>
            <a:ext cx="9642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Ideas</a:t>
            </a:r>
            <a:r>
              <a:rPr lang="en-US" sz="2800" dirty="0" smtClean="0"/>
              <a:t>:</a:t>
            </a:r>
            <a:endParaRPr lang="en-US" sz="2800" dirty="0"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Times New Roman"/>
              </a:rPr>
              <a:t>For sources with more errors than entropy:</a:t>
            </a:r>
          </a:p>
          <a:p>
            <a:pPr lvl="1"/>
            <a:r>
              <a:rPr lang="en-US" sz="2800" dirty="0" smtClean="0">
                <a:cs typeface="Times New Roman"/>
              </a:rPr>
              <a:t>- avoid information reconciliation</a:t>
            </a:r>
          </a:p>
          <a:p>
            <a:pPr lvl="1"/>
            <a:r>
              <a:rPr lang="en-US" sz="2800" dirty="0" smtClean="0">
                <a:cs typeface="Times New Roman"/>
              </a:rPr>
              <a:t>- exploit the source 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Times New Roman"/>
              </a:rPr>
              <a:t>For reusability:</a:t>
            </a:r>
          </a:p>
          <a:p>
            <a:r>
              <a:rPr lang="en-US" sz="2800" dirty="0" smtClean="0">
                <a:cs typeface="Times New Roman"/>
              </a:rPr>
              <a:t>	- use computational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326409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Simple Special Case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26720" y="830694"/>
            <a:ext cx="142615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422637" y="1652100"/>
            <a:ext cx="3720005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bits flipped with</a:t>
            </a:r>
            <a:br>
              <a:rPr lang="en-US" sz="2800" kern="0" dirty="0" smtClean="0">
                <a:solidFill>
                  <a:srgbClr val="0000FF"/>
                </a:solidFill>
              </a:rPr>
            </a:br>
            <a:r>
              <a:rPr lang="en-US" sz="2800" kern="0" dirty="0" smtClean="0">
                <a:solidFill>
                  <a:srgbClr val="0000FF"/>
                </a:solidFill>
              </a:rPr>
              <a:t>small probability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920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957355" y="976162"/>
            <a:ext cx="3054119" cy="1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What I Just Showed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4652" y="656953"/>
            <a:ext cx="25693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663768" y="1628123"/>
            <a:ext cx="8944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Arc 22"/>
          <p:cNvSpPr>
            <a:spLocks/>
          </p:cNvSpPr>
          <p:nvPr/>
        </p:nvSpPr>
        <p:spPr bwMode="auto">
          <a:xfrm>
            <a:off x="2560304" y="979439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7539" y="3099629"/>
            <a:ext cx="9085895" cy="31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Research Directions: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Finding the right notion of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Minimizing assumptions about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</a:rPr>
              <a:t>Broadening sources of secrets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Understanding fundamental bounds on what’s feasible</a:t>
            </a:r>
          </a:p>
          <a:p>
            <a:pPr lvl="1">
              <a:tabLst>
                <a:tab pos="1035050" algn="l"/>
              </a:tabLst>
            </a:pPr>
            <a:r>
              <a:rPr lang="en-US" dirty="0" smtClean="0">
                <a:cs typeface="Times New Roman" charset="0"/>
              </a:rPr>
              <a:t>Finding the right notion of input entropy</a:t>
            </a:r>
            <a:endParaRPr lang="en-US" sz="24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Making it all efficient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901" y="2259540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Secrets can come from nature, but we need to tame them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8387" y="4718660"/>
            <a:ext cx="4726946" cy="451748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454" y="6249517"/>
            <a:ext cx="3389314" cy="435930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663767" y="1628123"/>
            <a:ext cx="4415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passive)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59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957355" y="976162"/>
            <a:ext cx="3054119" cy="1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What I will show </a:t>
            </a:r>
            <a:r>
              <a:rPr lang="en-US" sz="3600" dirty="0" smtClean="0">
                <a:solidFill>
                  <a:srgbClr val="0000FF"/>
                </a:solidFill>
              </a:rPr>
              <a:t>next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640194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670357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4652" y="656953"/>
            <a:ext cx="256932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Arc 22"/>
          <p:cNvSpPr>
            <a:spLocks/>
          </p:cNvSpPr>
          <p:nvPr/>
        </p:nvSpPr>
        <p:spPr bwMode="auto">
          <a:xfrm>
            <a:off x="2560304" y="979439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 flipH="1">
            <a:off x="4292693" y="976162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898989" y="976162"/>
            <a:ext cx="78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7539" y="3099629"/>
            <a:ext cx="9085895" cy="31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dirty="0" smtClean="0"/>
              <a:t>Research Directions: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Finding the right notion of security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Minimizing assumptions about adversarial knowledge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/>
              <a:t>Broadening sources of secrets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Understanding fundamental bounds on what’s feasible</a:t>
            </a:r>
          </a:p>
          <a:p>
            <a:pPr lvl="1">
              <a:tabLst>
                <a:tab pos="1035050" algn="l"/>
              </a:tabLst>
            </a:pPr>
            <a:r>
              <a:rPr lang="en-US" dirty="0" smtClean="0">
                <a:solidFill>
                  <a:srgbClr val="0000FF"/>
                </a:solidFill>
                <a:cs typeface="Times New Roman" charset="0"/>
              </a:rPr>
              <a:t>Finding the right notion of input entropy</a:t>
            </a:r>
            <a:endParaRPr lang="en-US" sz="2400" dirty="0" smtClean="0">
              <a:solidFill>
                <a:srgbClr val="0000FF"/>
              </a:solidFill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solidFill>
                  <a:srgbClr val="000000"/>
                </a:solidFill>
                <a:cs typeface="Times New Roman" charset="0"/>
              </a:rPr>
              <a:t>Making it all efficient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901" y="2259540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Secrets can come from nature, but we need to tame them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854" y="5235548"/>
            <a:ext cx="8384636" cy="893269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9860" y="634553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Fir0002/</a:t>
            </a:r>
            <a:r>
              <a:rPr lang="en-US" dirty="0" err="1"/>
              <a:t>Flagstaffotos</a:t>
            </a:r>
            <a:endParaRPr lang="en-US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663767" y="1628123"/>
            <a:ext cx="4415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passive)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70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570"/>
            <a:ext cx="7924800" cy="944563"/>
          </a:xfrm>
        </p:spPr>
        <p:txBody>
          <a:bodyPr>
            <a:normAutofit/>
          </a:bodyPr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0852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are </a:t>
            </a:r>
            <a:br>
              <a:rPr lang="en-US" dirty="0" smtClean="0"/>
            </a:br>
            <a:r>
              <a:rPr lang="en-US" dirty="0" smtClean="0"/>
              <a:t>Fuzzy Extractors</a:t>
            </a:r>
            <a:br>
              <a:rPr lang="en-US" dirty="0" smtClean="0"/>
            </a:br>
            <a:r>
              <a:rPr lang="en-US" dirty="0" smtClean="0"/>
              <a:t> Possible?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>
          <a:xfrm>
            <a:off x="1135749" y="5076844"/>
            <a:ext cx="7349067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Benjamin Fuller, Leonid Reyzin, and Adam Smith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>
          <a:xfrm>
            <a:off x="1155255" y="5879036"/>
            <a:ext cx="7349067" cy="6485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00"/>
                </a:solidFill>
                <a:hlinkClick r:id="rId2"/>
              </a:rPr>
              <a:t>http://eprint.iacr.org/2014/961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78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88206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</a:t>
            </a:r>
            <a:r>
              <a:rPr lang="en-US" sz="3600" dirty="0" smtClean="0"/>
              <a:t>Setting (same as Part II)</a:t>
            </a: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5501" y="884690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45786" y="859347"/>
            <a:ext cx="901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349315" y="1179290"/>
            <a:ext cx="5858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25687" y="935387"/>
            <a:ext cx="4010658" cy="7961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cs typeface="Times New Roman"/>
              </a:rPr>
              <a:t>information reconciliation</a:t>
            </a:r>
            <a:br>
              <a:rPr lang="en-US" sz="2800" kern="0" noProof="0" dirty="0" smtClean="0">
                <a:cs typeface="Times New Roman"/>
              </a:rPr>
            </a:br>
            <a:r>
              <a:rPr lang="en-US" sz="2800" kern="0" noProof="0" dirty="0" smtClean="0">
                <a:cs typeface="Times New Roman"/>
              </a:rPr>
              <a:t>+ privacy amplification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9923" y="1269770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488989" y="1224477"/>
            <a:ext cx="590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lang="en-US" sz="280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98699" y="2529294"/>
            <a:ext cx="366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Non-Tampering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>
            <a:off x="3471863" y="1785791"/>
            <a:ext cx="1261987" cy="743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598069" y="4696562"/>
            <a:ext cx="1781840" cy="1582105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4"/>
          <a:srcRect l="8733" t="22503" r="9144" b="18443"/>
          <a:stretch/>
        </p:blipFill>
        <p:spPr>
          <a:xfrm>
            <a:off x="1659470" y="4975396"/>
            <a:ext cx="1812393" cy="1303271"/>
          </a:xfrm>
          <a:prstGeom prst="rect">
            <a:avLst/>
          </a:prstGeom>
        </p:spPr>
      </p:pic>
      <p:sp>
        <p:nvSpPr>
          <p:cNvPr id="27" name="Content Placeholder 1"/>
          <p:cNvSpPr txBox="1">
            <a:spLocks/>
          </p:cNvSpPr>
          <p:nvPr/>
        </p:nvSpPr>
        <p:spPr>
          <a:xfrm>
            <a:off x="0" y="6139803"/>
            <a:ext cx="6027735" cy="528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Physically </a:t>
            </a:r>
            <a:r>
              <a:rPr lang="en-US" sz="2800" dirty="0" err="1" smtClean="0"/>
              <a:t>Unclonable</a:t>
            </a:r>
            <a:r>
              <a:rPr lang="en-US" sz="2800" dirty="0" smtClean="0"/>
              <a:t> Functions (PUFs)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6637869" y="6228071"/>
            <a:ext cx="2048402" cy="528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Biometrics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0" y="2989079"/>
            <a:ext cx="8906933" cy="1261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Single message: </a:t>
            </a:r>
            <a:br>
              <a:rPr lang="en-US" sz="2800" dirty="0" smtClean="0"/>
            </a:br>
            <a:r>
              <a:rPr lang="en-US" sz="2800" dirty="0" smtClean="0"/>
              <a:t>Alice and Bob can be the same person at different times</a:t>
            </a:r>
          </a:p>
          <a:p>
            <a:r>
              <a:rPr lang="en-US" sz="2800" dirty="0" smtClean="0">
                <a:cs typeface="Calibri"/>
              </a:rPr>
              <a:t>Target application: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key extraction from unique physical features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250588"/>
            <a:ext cx="9887312" cy="8612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Notation (same as Part II)</a:t>
            </a:r>
            <a:endParaRPr lang="en-US" sz="40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415203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algorithm </a:t>
            </a:r>
            <a:r>
              <a:rPr lang="en-US" sz="2800" i="1" dirty="0" smtClean="0">
                <a:latin typeface="Times New Roman"/>
                <a:cs typeface="Times New Roman"/>
              </a:rPr>
              <a:t>Gen </a:t>
            </a:r>
            <a:r>
              <a:rPr lang="en-US" sz="2800" dirty="0" smtClean="0">
                <a:cs typeface="Calibri"/>
              </a:rPr>
              <a:t>(Alice):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Take a measurement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Calibri"/>
              </a:rPr>
              <a:t>from the source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cs typeface="Calibri"/>
              </a:rPr>
              <a:t>.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Use it to “lock up” a random output in a </a:t>
            </a:r>
            <a:r>
              <a:rPr lang="en-US" sz="2800" dirty="0" err="1" smtClean="0">
                <a:cs typeface="Calibri"/>
              </a:rPr>
              <a:t>nonsecret</a:t>
            </a:r>
            <a:r>
              <a:rPr lang="en-US" sz="2800" dirty="0" smtClean="0">
                <a:cs typeface="Calibri"/>
              </a:rPr>
              <a:t> value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Subsequent algorithm </a:t>
            </a:r>
            <a:r>
              <a:rPr lang="en-US" sz="2800" i="1" dirty="0" smtClean="0">
                <a:latin typeface="Times New Roman"/>
                <a:cs typeface="Times New Roman"/>
              </a:rPr>
              <a:t>Rep </a:t>
            </a:r>
            <a:r>
              <a:rPr lang="en-US" sz="2800" dirty="0" smtClean="0">
                <a:cs typeface="Calibri"/>
              </a:rPr>
              <a:t>(Bob)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								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give same </a:t>
            </a:r>
            <a:r>
              <a:rPr lang="en-US" sz="2800" dirty="0" smtClean="0">
                <a:latin typeface="Calibri"/>
                <a:cs typeface="Calibri"/>
              </a:rPr>
              <a:t>output if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) 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endParaRPr lang="en-US" sz="2800" dirty="0" smtClean="0">
              <a:cs typeface="Calibri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5432" y="634967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6814" y="6149448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417444" y="5275883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203694" y="557323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good enough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6" grpId="0" build="p"/>
      <p:bldP spid="68" grpId="0"/>
      <p:bldP spid="83" grpId="0"/>
      <p:bldP spid="41" grpId="0" animBg="1"/>
      <p:bldP spid="40" grpId="0" animBg="1"/>
      <p:bldP spid="33" grpId="0" animBg="1"/>
      <p:bldP spid="43" grpId="0" animBg="1"/>
      <p:bldP spid="44" grpId="0"/>
      <p:bldP spid="11" grpId="0"/>
      <p:bldP spid="28" grpId="0"/>
      <p:bldP spid="2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250588"/>
            <a:ext cx="9887312" cy="8612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Notation (same as Part II)</a:t>
            </a:r>
            <a:endParaRPr lang="en-US" sz="4000" dirty="0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5432" y="634967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6814" y="6149448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417444" y="5275883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203694" y="557323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good enough</a:t>
            </a:r>
            <a:endParaRPr lang="en-US" sz="2800" dirty="0"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5432" y="634967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6814" y="6149448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417444" y="5275883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203694" y="557323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good enough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When are fuzzy extractors possible?</a:t>
            </a:r>
            <a:endParaRPr lang="en-US" dirty="0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667000" y="297569"/>
            <a:ext cx="1262918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402678" y="5275883"/>
            <a:ext cx="557128" cy="1133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</p:cxn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good enough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When are fuzzy extractors possible?</a:t>
            </a:r>
            <a:endParaRPr lang="en-US" dirty="0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667000" y="297569"/>
            <a:ext cx="1262918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47139" y="5474359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= seed</a:t>
            </a:r>
            <a:endParaRPr lang="en-US" sz="2800" dirty="0">
              <a:latin typeface="Times New Roman"/>
              <a:cs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516761" y="2467666"/>
            <a:ext cx="3395496" cy="16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936928" y="2186088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6" name="Rectangle 35"/>
          <p:cNvSpPr/>
          <p:nvPr/>
        </p:nvSpPr>
        <p:spPr>
          <a:xfrm>
            <a:off x="6000426" y="1669598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76934" y="1669598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Trapezoid 38"/>
          <p:cNvSpPr/>
          <p:nvPr/>
        </p:nvSpPr>
        <p:spPr bwMode="auto">
          <a:xfrm rot="5400000">
            <a:off x="4813299" y="1638040"/>
            <a:ext cx="1242959" cy="1004298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49196" y="1870234"/>
            <a:ext cx="91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153772" y="155101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227113" y="155101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83907" y="140293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09518" y="24841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781915" y="127482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846860" y="21410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69461" y="206967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386872" y="239058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982" y="2535733"/>
            <a:ext cx="185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Source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379513" y="18510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694339" y="166383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2192963" y="197911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72251" y="560230"/>
            <a:ext cx="855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An adversary can always try a guess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in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3253366" y="18363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9" name="TextBox 68"/>
          <p:cNvSpPr txBox="1"/>
          <p:nvPr/>
        </p:nvSpPr>
        <p:spPr>
          <a:xfrm>
            <a:off x="3913525" y="126863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28811" y="3077894"/>
            <a:ext cx="7992459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800" dirty="0">
                <a:solidFill>
                  <a:prstClr val="black"/>
                </a:solidFill>
                <a:cs typeface="Calibri"/>
              </a:rPr>
              <a:t>Minimum requirement: every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has low probability 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28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/>
      <p:bldP spid="69" grpId="0" animBg="1"/>
      <p:bldP spid="7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402678" y="5275883"/>
            <a:ext cx="557128" cy="1133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</p:cxn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good enough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When are fuzzy extractors possible?</a:t>
            </a:r>
            <a:endParaRPr lang="en-US" dirty="0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667000" y="297569"/>
            <a:ext cx="1262918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47139" y="5474359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= seed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747" y="574499"/>
            <a:ext cx="855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Calibri"/>
              </a:rPr>
              <a:t>Define min-entropy: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sym typeface="Symbol"/>
              </a:rPr>
              <a:t>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 = min −log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28811" y="3077894"/>
            <a:ext cx="7992459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800" dirty="0">
                <a:solidFill>
                  <a:prstClr val="black"/>
                </a:solidFill>
                <a:cs typeface="Calibri"/>
              </a:rPr>
              <a:t>Minimum requirement: every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has low probability 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322" y="1126257"/>
            <a:ext cx="8618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Necessary: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sym typeface="Symbol"/>
              </a:rPr>
              <a:t>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&gt; security parameter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4565" y="1701994"/>
            <a:ext cx="7194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And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sufficient by Leftover Hash Lemma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08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5432" y="634967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6814" y="6149448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417444" y="5275883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203694" y="557323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good enough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When are fuzzy extractors possible?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86982" y="115813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06577" y="244120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8977" y="13902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22735" y="12590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456751" y="132499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984460" y="19238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86982" y="10301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228579" y="132626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617242" y="165857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372185" y="207729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12076" y="20132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84301" y="15903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19357" y="208825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682187" y="22155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004287" y="175165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231333" y="182317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044874" y="119742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64" name="Rectangle 63"/>
          <p:cNvSpPr/>
          <p:nvPr/>
        </p:nvSpPr>
        <p:spPr>
          <a:xfrm rot="4179712">
            <a:off x="854714" y="127540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cxnSp>
        <p:nvCxnSpPr>
          <p:cNvPr id="65" name="Straight Arrow Connector 64"/>
          <p:cNvCxnSpPr>
            <a:stCxn id="62" idx="6"/>
          </p:cNvCxnSpPr>
          <p:nvPr/>
        </p:nvCxnSpPr>
        <p:spPr bwMode="auto">
          <a:xfrm>
            <a:off x="1361222" y="1887179"/>
            <a:ext cx="3527671" cy="43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5936928" y="2000591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9" name="Rectangle 68"/>
          <p:cNvSpPr/>
          <p:nvPr/>
        </p:nvSpPr>
        <p:spPr>
          <a:xfrm>
            <a:off x="6000426" y="1484101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76934" y="1484101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Trapezoid 70"/>
          <p:cNvSpPr/>
          <p:nvPr/>
        </p:nvSpPr>
        <p:spPr bwMode="auto">
          <a:xfrm rot="5400000">
            <a:off x="5055153" y="1323536"/>
            <a:ext cx="759251" cy="1004298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49196" y="1599123"/>
            <a:ext cx="91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218716" y="10941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227113" y="2007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83907" y="15741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809518" y="265535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781915" y="14460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53771" y="229719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069461" y="2240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370423" y="242520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86982" y="2621347"/>
            <a:ext cx="185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Source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207052" y="172258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694339" y="183506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2408664" y="174671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3253366" y="165082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2" name="TextBox 91"/>
          <p:cNvSpPr txBox="1"/>
          <p:nvPr/>
        </p:nvSpPr>
        <p:spPr>
          <a:xfrm>
            <a:off x="3913525" y="1083133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86419" y="517423"/>
            <a:ext cx="981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An adversary can always try a guess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near many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28811" y="3106432"/>
            <a:ext cx="7992459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800" dirty="0">
                <a:solidFill>
                  <a:prstClr val="black"/>
                </a:solidFill>
                <a:cs typeface="Calibri"/>
              </a:rPr>
              <a:t>Minimum requirement: every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has low probability 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24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  <p:bldP spid="35" grpId="0" animBg="1"/>
      <p:bldP spid="36" grpId="1"/>
      <p:bldP spid="37" grpId="0" animBg="1"/>
      <p:bldP spid="3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1"/>
      <p:bldP spid="69" grpId="0" animBg="1"/>
      <p:bldP spid="70" grpId="0"/>
      <p:bldP spid="71" grpId="0" animBg="1"/>
      <p:bldP spid="75" grpId="0"/>
      <p:bldP spid="76" grpId="0" animBg="1"/>
      <p:bldP spid="77" grpId="0" animBg="1"/>
      <p:bldP spid="78" grpId="0" animBg="1"/>
      <p:bldP spid="80" grpId="0" animBg="1"/>
      <p:bldP spid="82" grpId="0" animBg="1"/>
      <p:bldP spid="84" grpId="0" animBg="1"/>
      <p:bldP spid="85" grpId="0" animBg="1"/>
      <p:bldP spid="86" grpId="0" animBg="1"/>
      <p:bldP spid="87" grpId="0"/>
      <p:bldP spid="87" grpId="1"/>
      <p:bldP spid="88" grpId="0" animBg="1"/>
      <p:bldP spid="89" grpId="0" animBg="1"/>
      <p:bldP spid="90" grpId="0" animBg="1"/>
      <p:bldP spid="92" grpId="0" animBg="1"/>
      <p:bldP spid="93" grpId="0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113419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Simple Special Case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863" y="783069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74731" y="813232"/>
            <a:ext cx="153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14231" y="2891269"/>
            <a:ext cx="3182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 (wire-tapper)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43100" y="1137082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>
            <a:off x="5326064" y="1137082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26720" y="830694"/>
            <a:ext cx="142615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noise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0854365">
            <a:off x="5422637" y="1652100"/>
            <a:ext cx="3720005" cy="717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bits flipped with</a:t>
            </a:r>
            <a:br>
              <a:rPr lang="en-US" sz="2800" kern="0" dirty="0" smtClean="0">
                <a:solidFill>
                  <a:sysClr val="windowText" lastClr="000000"/>
                </a:solidFill>
              </a:rPr>
            </a:br>
            <a:r>
              <a:rPr lang="en-US" sz="2800" kern="0" dirty="0" smtClean="0">
                <a:solidFill>
                  <a:sysClr val="windowText" lastClr="000000"/>
                </a:solidFill>
              </a:rPr>
              <a:t>small probability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-39527" y="3741262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35050" algn="l"/>
              </a:tabLst>
            </a:pPr>
            <a:endParaRPr lang="en-US" sz="2800" u="sng" dirty="0" smtClean="0"/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Alice sends a string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 =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…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Eve will see </a:t>
            </a:r>
            <a:r>
              <a:rPr lang="en-US" sz="2800" i="1" dirty="0" smtClean="0">
                <a:latin typeface="Times New Roman"/>
                <a:cs typeface="Times New Roman"/>
              </a:rPr>
              <a:t>q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=p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 </a:t>
            </a:r>
            <a:r>
              <a:rPr lang="en-US" sz="2800" dirty="0" smtClean="0">
                <a:latin typeface="Times New Roman"/>
                <a:cs typeface="Times New Roman"/>
              </a:rPr>
              <a:t>noise</a:t>
            </a:r>
            <a:r>
              <a:rPr lang="en-US" sz="2800" dirty="0">
                <a:cs typeface="Times New Roman" charset="0"/>
              </a:rPr>
              <a:t>;</a:t>
            </a:r>
            <a:r>
              <a:rPr lang="en-US" sz="2800" dirty="0" smtClean="0">
                <a:cs typeface="Times New Roman" charset="0"/>
              </a:rPr>
              <a:t> </a:t>
            </a:r>
            <a:br>
              <a:rPr lang="en-US" sz="2800" dirty="0" smtClean="0">
                <a:cs typeface="Times New Roman" charset="0"/>
              </a:rPr>
            </a:br>
            <a:r>
              <a:rPr lang="en-US" sz="2800" dirty="0" smtClean="0">
                <a:cs typeface="Times New Roman" charset="0"/>
              </a:rPr>
              <a:t>most, but not all, </a:t>
            </a:r>
            <a:r>
              <a:rPr lang="en-US" sz="2800" i="1" dirty="0">
                <a:latin typeface="Times New Roman"/>
                <a:cs typeface="Times New Roman"/>
              </a:rPr>
              <a:t>q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sz="2800" baseline="-250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=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i</a:t>
            </a:r>
            <a:endParaRPr lang="en-US" sz="2800" i="1" baseline="-25000" dirty="0" smtClean="0">
              <a:cs typeface="Times New Roman" charset="0"/>
            </a:endParaRP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Given enough bits, parity of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Times New Roman" charset="0"/>
              </a:rPr>
              <a:t> looks uniform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8987" y="608772"/>
            <a:ext cx="1605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7337" y="1725057"/>
            <a:ext cx="2039260" cy="17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Securely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conveys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 = </a:t>
            </a:r>
            <a:r>
              <a:rPr lang="en-US" sz="36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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i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 rot="20851276">
            <a:off x="5438898" y="1654396"/>
            <a:ext cx="2868347" cy="7914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q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98969" y="3379104"/>
            <a:ext cx="8844831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0000"/>
              </a:lnSpc>
              <a:tabLst>
                <a:tab pos="1035050" algn="l"/>
              </a:tabLst>
            </a:pPr>
            <a:r>
              <a:rPr lang="en-US" sz="2800" dirty="0" err="1" smtClean="0">
                <a:solidFill>
                  <a:srgbClr val="0000FF"/>
                </a:solidFill>
              </a:rPr>
              <a:t>Wyner</a:t>
            </a:r>
            <a:r>
              <a:rPr lang="en-US" sz="2800" dirty="0" smtClean="0">
                <a:solidFill>
                  <a:srgbClr val="0000FF"/>
                </a:solidFill>
              </a:rPr>
              <a:t>: XOR amplifies information-theoretic uncertainty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2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/>
      <p:bldP spid="15" grpId="0"/>
      <p:bldP spid="17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5432" y="634967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6814" y="6149448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417444" y="5275883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203694" y="557323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8346" y="3776646"/>
            <a:ext cx="6707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looks uniform given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2800" dirty="0" smtClean="0">
                <a:solidFill>
                  <a:prstClr val="black"/>
                </a:solidFill>
                <a:cs typeface="Calibri"/>
              </a:rPr>
            </a:br>
            <a:r>
              <a:rPr lang="en-US" sz="2800" dirty="0" smtClean="0">
                <a:solidFill>
                  <a:prstClr val="black"/>
                </a:solidFill>
                <a:cs typeface="Calibri"/>
              </a:rPr>
              <a:t>if the source is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good enough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 rot="19610263" flipH="1">
            <a:off x="4367005" y="3911767"/>
            <a:ext cx="612200" cy="363449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When are fuzzy extractors possible?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129747" y="574499"/>
            <a:ext cx="974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Calibri"/>
              </a:rPr>
              <a:t>Define fuzzy min-entropy: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 =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min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41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−log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Σ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baseline="-25000" dirty="0" smtClean="0">
                <a:latin typeface="Times New Roman"/>
                <a:cs typeface="Times New Roman"/>
                <a:sym typeface="Symbol"/>
              </a:rPr>
              <a:t> </a:t>
            </a:r>
            <a:r>
              <a:rPr lang="en-US" sz="2800" i="1" baseline="-25000" dirty="0" err="1" smtClean="0">
                <a:latin typeface="Times New Roman"/>
                <a:cs typeface="Times New Roman"/>
                <a:sym typeface="Symbol"/>
              </a:rPr>
              <a:t>B</a:t>
            </a:r>
            <a:r>
              <a:rPr lang="en-US" sz="2800" i="1" baseline="-41000" dirty="0" err="1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57322" y="1126257"/>
            <a:ext cx="8618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Necessary: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&gt; security parameter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54565" y="1701994"/>
            <a:ext cx="7194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Sufficient?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28811" y="3106432"/>
            <a:ext cx="7992459" cy="718001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800" dirty="0">
                <a:solidFill>
                  <a:prstClr val="black"/>
                </a:solidFill>
                <a:cs typeface="Calibri"/>
              </a:rPr>
              <a:t>Minimum requirement: every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has low probability 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675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3" name="Group 1542"/>
          <p:cNvGrpSpPr/>
          <p:nvPr/>
        </p:nvGrpSpPr>
        <p:grpSpPr>
          <a:xfrm>
            <a:off x="5216823" y="2029152"/>
            <a:ext cx="3537122" cy="4473608"/>
            <a:chOff x="5200948" y="2025977"/>
            <a:chExt cx="3537122" cy="4473608"/>
          </a:xfrm>
        </p:grpSpPr>
        <p:sp>
          <p:nvSpPr>
            <p:cNvPr id="1544" name="Oval 1543"/>
            <p:cNvSpPr/>
            <p:nvPr/>
          </p:nvSpPr>
          <p:spPr>
            <a:xfrm>
              <a:off x="520094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530757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552084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>
              <a:off x="573410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>
              <a:off x="594736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616062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637388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>
              <a:off x="658715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>
              <a:off x="680041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/>
            <p:cNvSpPr/>
            <p:nvPr/>
          </p:nvSpPr>
          <p:spPr>
            <a:xfrm>
              <a:off x="701367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/>
            <p:cNvSpPr/>
            <p:nvPr/>
          </p:nvSpPr>
          <p:spPr>
            <a:xfrm>
              <a:off x="722693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>
              <a:off x="744019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/>
            <p:cNvSpPr/>
            <p:nvPr/>
          </p:nvSpPr>
          <p:spPr>
            <a:xfrm>
              <a:off x="7653461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>
              <a:off x="7866723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8079985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>
              <a:off x="8293247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/>
            <p:cNvSpPr/>
            <p:nvPr/>
          </p:nvSpPr>
          <p:spPr>
            <a:xfrm>
              <a:off x="8506509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541421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/>
            <p:cNvSpPr/>
            <p:nvPr/>
          </p:nvSpPr>
          <p:spPr>
            <a:xfrm>
              <a:off x="562747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/>
            <p:cNvSpPr/>
            <p:nvPr/>
          </p:nvSpPr>
          <p:spPr>
            <a:xfrm>
              <a:off x="584073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605399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Oval 1564"/>
            <p:cNvSpPr/>
            <p:nvPr/>
          </p:nvSpPr>
          <p:spPr>
            <a:xfrm>
              <a:off x="626725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Oval 1565"/>
            <p:cNvSpPr/>
            <p:nvPr/>
          </p:nvSpPr>
          <p:spPr>
            <a:xfrm>
              <a:off x="648052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Oval 1566"/>
            <p:cNvSpPr/>
            <p:nvPr/>
          </p:nvSpPr>
          <p:spPr>
            <a:xfrm>
              <a:off x="6693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Oval 1567"/>
            <p:cNvSpPr/>
            <p:nvPr/>
          </p:nvSpPr>
          <p:spPr>
            <a:xfrm>
              <a:off x="690704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Oval 1568"/>
            <p:cNvSpPr/>
            <p:nvPr/>
          </p:nvSpPr>
          <p:spPr>
            <a:xfrm>
              <a:off x="712030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Oval 1569"/>
            <p:cNvSpPr/>
            <p:nvPr/>
          </p:nvSpPr>
          <p:spPr>
            <a:xfrm>
              <a:off x="733356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Oval 1570"/>
            <p:cNvSpPr/>
            <p:nvPr/>
          </p:nvSpPr>
          <p:spPr>
            <a:xfrm>
              <a:off x="754683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Oval 1571"/>
            <p:cNvSpPr/>
            <p:nvPr/>
          </p:nvSpPr>
          <p:spPr>
            <a:xfrm>
              <a:off x="776009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/>
            <p:cNvSpPr/>
            <p:nvPr/>
          </p:nvSpPr>
          <p:spPr>
            <a:xfrm>
              <a:off x="7973354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Oval 1573"/>
            <p:cNvSpPr/>
            <p:nvPr/>
          </p:nvSpPr>
          <p:spPr>
            <a:xfrm>
              <a:off x="8186616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Oval 1574"/>
            <p:cNvSpPr/>
            <p:nvPr/>
          </p:nvSpPr>
          <p:spPr>
            <a:xfrm>
              <a:off x="8399878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/>
            <p:cNvSpPr/>
            <p:nvPr/>
          </p:nvSpPr>
          <p:spPr>
            <a:xfrm>
              <a:off x="8613140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/>
            <p:cNvSpPr/>
            <p:nvPr/>
          </p:nvSpPr>
          <p:spPr>
            <a:xfrm>
              <a:off x="8719782" y="213205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Oval 1577"/>
            <p:cNvSpPr/>
            <p:nvPr/>
          </p:nvSpPr>
          <p:spPr>
            <a:xfrm>
              <a:off x="520094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Oval 1578"/>
            <p:cNvSpPr/>
            <p:nvPr/>
          </p:nvSpPr>
          <p:spPr>
            <a:xfrm>
              <a:off x="530757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Oval 1579"/>
            <p:cNvSpPr/>
            <p:nvPr/>
          </p:nvSpPr>
          <p:spPr>
            <a:xfrm>
              <a:off x="552084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Oval 1580"/>
            <p:cNvSpPr/>
            <p:nvPr/>
          </p:nvSpPr>
          <p:spPr>
            <a:xfrm>
              <a:off x="573410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Oval 1581"/>
            <p:cNvSpPr/>
            <p:nvPr/>
          </p:nvSpPr>
          <p:spPr>
            <a:xfrm>
              <a:off x="594736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Oval 1582"/>
            <p:cNvSpPr/>
            <p:nvPr/>
          </p:nvSpPr>
          <p:spPr>
            <a:xfrm>
              <a:off x="616062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Oval 1583"/>
            <p:cNvSpPr/>
            <p:nvPr/>
          </p:nvSpPr>
          <p:spPr>
            <a:xfrm>
              <a:off x="637388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Oval 1584"/>
            <p:cNvSpPr/>
            <p:nvPr/>
          </p:nvSpPr>
          <p:spPr>
            <a:xfrm>
              <a:off x="658715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Oval 1585"/>
            <p:cNvSpPr/>
            <p:nvPr/>
          </p:nvSpPr>
          <p:spPr>
            <a:xfrm>
              <a:off x="680041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Oval 1586"/>
            <p:cNvSpPr/>
            <p:nvPr/>
          </p:nvSpPr>
          <p:spPr>
            <a:xfrm>
              <a:off x="701367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Oval 1587"/>
            <p:cNvSpPr/>
            <p:nvPr/>
          </p:nvSpPr>
          <p:spPr>
            <a:xfrm>
              <a:off x="722693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Oval 1588"/>
            <p:cNvSpPr/>
            <p:nvPr/>
          </p:nvSpPr>
          <p:spPr>
            <a:xfrm>
              <a:off x="744019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Oval 1589"/>
            <p:cNvSpPr/>
            <p:nvPr/>
          </p:nvSpPr>
          <p:spPr>
            <a:xfrm>
              <a:off x="7653461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Oval 1590"/>
            <p:cNvSpPr/>
            <p:nvPr/>
          </p:nvSpPr>
          <p:spPr>
            <a:xfrm>
              <a:off x="7866723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Oval 1591"/>
            <p:cNvSpPr/>
            <p:nvPr/>
          </p:nvSpPr>
          <p:spPr>
            <a:xfrm>
              <a:off x="8079985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Oval 1592"/>
            <p:cNvSpPr/>
            <p:nvPr/>
          </p:nvSpPr>
          <p:spPr>
            <a:xfrm>
              <a:off x="8293247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Oval 1593"/>
            <p:cNvSpPr/>
            <p:nvPr/>
          </p:nvSpPr>
          <p:spPr>
            <a:xfrm>
              <a:off x="8506509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Oval 1594"/>
            <p:cNvSpPr/>
            <p:nvPr/>
          </p:nvSpPr>
          <p:spPr>
            <a:xfrm>
              <a:off x="541421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Oval 1595"/>
            <p:cNvSpPr/>
            <p:nvPr/>
          </p:nvSpPr>
          <p:spPr>
            <a:xfrm>
              <a:off x="562747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Oval 1596"/>
            <p:cNvSpPr/>
            <p:nvPr/>
          </p:nvSpPr>
          <p:spPr>
            <a:xfrm>
              <a:off x="584073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Oval 1597"/>
            <p:cNvSpPr/>
            <p:nvPr/>
          </p:nvSpPr>
          <p:spPr>
            <a:xfrm>
              <a:off x="605399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Oval 1598"/>
            <p:cNvSpPr/>
            <p:nvPr/>
          </p:nvSpPr>
          <p:spPr>
            <a:xfrm>
              <a:off x="626725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Oval 1599"/>
            <p:cNvSpPr/>
            <p:nvPr/>
          </p:nvSpPr>
          <p:spPr>
            <a:xfrm>
              <a:off x="648052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Oval 1600"/>
            <p:cNvSpPr/>
            <p:nvPr/>
          </p:nvSpPr>
          <p:spPr>
            <a:xfrm>
              <a:off x="6693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Oval 1601"/>
            <p:cNvSpPr/>
            <p:nvPr/>
          </p:nvSpPr>
          <p:spPr>
            <a:xfrm>
              <a:off x="690704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Oval 1602"/>
            <p:cNvSpPr/>
            <p:nvPr/>
          </p:nvSpPr>
          <p:spPr>
            <a:xfrm>
              <a:off x="712030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Oval 1603"/>
            <p:cNvSpPr/>
            <p:nvPr/>
          </p:nvSpPr>
          <p:spPr>
            <a:xfrm>
              <a:off x="733356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Oval 1604"/>
            <p:cNvSpPr/>
            <p:nvPr/>
          </p:nvSpPr>
          <p:spPr>
            <a:xfrm>
              <a:off x="754683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Oval 1605"/>
            <p:cNvSpPr/>
            <p:nvPr/>
          </p:nvSpPr>
          <p:spPr>
            <a:xfrm>
              <a:off x="776009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Oval 1606"/>
            <p:cNvSpPr/>
            <p:nvPr/>
          </p:nvSpPr>
          <p:spPr>
            <a:xfrm>
              <a:off x="7973354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Oval 1607"/>
            <p:cNvSpPr/>
            <p:nvPr/>
          </p:nvSpPr>
          <p:spPr>
            <a:xfrm>
              <a:off x="8186616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Oval 1608"/>
            <p:cNvSpPr/>
            <p:nvPr/>
          </p:nvSpPr>
          <p:spPr>
            <a:xfrm>
              <a:off x="8399878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Oval 1609"/>
            <p:cNvSpPr/>
            <p:nvPr/>
          </p:nvSpPr>
          <p:spPr>
            <a:xfrm>
              <a:off x="8613140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Oval 1610"/>
            <p:cNvSpPr/>
            <p:nvPr/>
          </p:nvSpPr>
          <p:spPr>
            <a:xfrm>
              <a:off x="8719782" y="223813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Oval 1611"/>
            <p:cNvSpPr/>
            <p:nvPr/>
          </p:nvSpPr>
          <p:spPr>
            <a:xfrm>
              <a:off x="520094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Oval 1612"/>
            <p:cNvSpPr/>
            <p:nvPr/>
          </p:nvSpPr>
          <p:spPr>
            <a:xfrm>
              <a:off x="530757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Oval 1613"/>
            <p:cNvSpPr/>
            <p:nvPr/>
          </p:nvSpPr>
          <p:spPr>
            <a:xfrm>
              <a:off x="552084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Oval 1614"/>
            <p:cNvSpPr/>
            <p:nvPr/>
          </p:nvSpPr>
          <p:spPr>
            <a:xfrm>
              <a:off x="573410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Oval 1615"/>
            <p:cNvSpPr/>
            <p:nvPr/>
          </p:nvSpPr>
          <p:spPr>
            <a:xfrm>
              <a:off x="594736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Oval 1616"/>
            <p:cNvSpPr/>
            <p:nvPr/>
          </p:nvSpPr>
          <p:spPr>
            <a:xfrm>
              <a:off x="616062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Oval 1617"/>
            <p:cNvSpPr/>
            <p:nvPr/>
          </p:nvSpPr>
          <p:spPr>
            <a:xfrm>
              <a:off x="637388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Oval 1618"/>
            <p:cNvSpPr/>
            <p:nvPr/>
          </p:nvSpPr>
          <p:spPr>
            <a:xfrm>
              <a:off x="658715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Oval 1619"/>
            <p:cNvSpPr/>
            <p:nvPr/>
          </p:nvSpPr>
          <p:spPr>
            <a:xfrm>
              <a:off x="680041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Oval 1620"/>
            <p:cNvSpPr/>
            <p:nvPr/>
          </p:nvSpPr>
          <p:spPr>
            <a:xfrm>
              <a:off x="701367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Oval 1621"/>
            <p:cNvSpPr/>
            <p:nvPr/>
          </p:nvSpPr>
          <p:spPr>
            <a:xfrm>
              <a:off x="722693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Oval 1622"/>
            <p:cNvSpPr/>
            <p:nvPr/>
          </p:nvSpPr>
          <p:spPr>
            <a:xfrm>
              <a:off x="744019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Oval 1623"/>
            <p:cNvSpPr/>
            <p:nvPr/>
          </p:nvSpPr>
          <p:spPr>
            <a:xfrm>
              <a:off x="7653461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Oval 1624"/>
            <p:cNvSpPr/>
            <p:nvPr/>
          </p:nvSpPr>
          <p:spPr>
            <a:xfrm>
              <a:off x="7866723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Oval 1625"/>
            <p:cNvSpPr/>
            <p:nvPr/>
          </p:nvSpPr>
          <p:spPr>
            <a:xfrm>
              <a:off x="8079985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Oval 1626"/>
            <p:cNvSpPr/>
            <p:nvPr/>
          </p:nvSpPr>
          <p:spPr>
            <a:xfrm>
              <a:off x="8293247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Oval 1627"/>
            <p:cNvSpPr/>
            <p:nvPr/>
          </p:nvSpPr>
          <p:spPr>
            <a:xfrm>
              <a:off x="8506509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Oval 1628"/>
            <p:cNvSpPr/>
            <p:nvPr/>
          </p:nvSpPr>
          <p:spPr>
            <a:xfrm>
              <a:off x="541421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Oval 1629"/>
            <p:cNvSpPr/>
            <p:nvPr/>
          </p:nvSpPr>
          <p:spPr>
            <a:xfrm>
              <a:off x="562747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Oval 1630"/>
            <p:cNvSpPr/>
            <p:nvPr/>
          </p:nvSpPr>
          <p:spPr>
            <a:xfrm>
              <a:off x="584073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Oval 1631"/>
            <p:cNvSpPr/>
            <p:nvPr/>
          </p:nvSpPr>
          <p:spPr>
            <a:xfrm>
              <a:off x="605399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Oval 1632"/>
            <p:cNvSpPr/>
            <p:nvPr/>
          </p:nvSpPr>
          <p:spPr>
            <a:xfrm>
              <a:off x="626725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Oval 1633"/>
            <p:cNvSpPr/>
            <p:nvPr/>
          </p:nvSpPr>
          <p:spPr>
            <a:xfrm>
              <a:off x="648052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Oval 1634"/>
            <p:cNvSpPr/>
            <p:nvPr/>
          </p:nvSpPr>
          <p:spPr>
            <a:xfrm>
              <a:off x="6693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Oval 1635"/>
            <p:cNvSpPr/>
            <p:nvPr/>
          </p:nvSpPr>
          <p:spPr>
            <a:xfrm>
              <a:off x="690704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Oval 1636"/>
            <p:cNvSpPr/>
            <p:nvPr/>
          </p:nvSpPr>
          <p:spPr>
            <a:xfrm>
              <a:off x="712030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Oval 1637"/>
            <p:cNvSpPr/>
            <p:nvPr/>
          </p:nvSpPr>
          <p:spPr>
            <a:xfrm>
              <a:off x="733356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Oval 1638"/>
            <p:cNvSpPr/>
            <p:nvPr/>
          </p:nvSpPr>
          <p:spPr>
            <a:xfrm>
              <a:off x="754683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Oval 1639"/>
            <p:cNvSpPr/>
            <p:nvPr/>
          </p:nvSpPr>
          <p:spPr>
            <a:xfrm>
              <a:off x="776009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Oval 1640"/>
            <p:cNvSpPr/>
            <p:nvPr/>
          </p:nvSpPr>
          <p:spPr>
            <a:xfrm>
              <a:off x="7973354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Oval 1641"/>
            <p:cNvSpPr/>
            <p:nvPr/>
          </p:nvSpPr>
          <p:spPr>
            <a:xfrm>
              <a:off x="8186616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Oval 1642"/>
            <p:cNvSpPr/>
            <p:nvPr/>
          </p:nvSpPr>
          <p:spPr>
            <a:xfrm>
              <a:off x="8399878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Oval 1643"/>
            <p:cNvSpPr/>
            <p:nvPr/>
          </p:nvSpPr>
          <p:spPr>
            <a:xfrm>
              <a:off x="8613140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Oval 1644"/>
            <p:cNvSpPr/>
            <p:nvPr/>
          </p:nvSpPr>
          <p:spPr>
            <a:xfrm>
              <a:off x="8719782" y="266245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Oval 1645"/>
            <p:cNvSpPr/>
            <p:nvPr/>
          </p:nvSpPr>
          <p:spPr>
            <a:xfrm>
              <a:off x="520094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Oval 1646"/>
            <p:cNvSpPr/>
            <p:nvPr/>
          </p:nvSpPr>
          <p:spPr>
            <a:xfrm>
              <a:off x="530757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Oval 1647"/>
            <p:cNvSpPr/>
            <p:nvPr/>
          </p:nvSpPr>
          <p:spPr>
            <a:xfrm>
              <a:off x="552084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Oval 1648"/>
            <p:cNvSpPr/>
            <p:nvPr/>
          </p:nvSpPr>
          <p:spPr>
            <a:xfrm>
              <a:off x="573410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Oval 1649"/>
            <p:cNvSpPr/>
            <p:nvPr/>
          </p:nvSpPr>
          <p:spPr>
            <a:xfrm>
              <a:off x="594736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Oval 1650"/>
            <p:cNvSpPr/>
            <p:nvPr/>
          </p:nvSpPr>
          <p:spPr>
            <a:xfrm>
              <a:off x="616062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Oval 1651"/>
            <p:cNvSpPr/>
            <p:nvPr/>
          </p:nvSpPr>
          <p:spPr>
            <a:xfrm>
              <a:off x="637388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Oval 1652"/>
            <p:cNvSpPr/>
            <p:nvPr/>
          </p:nvSpPr>
          <p:spPr>
            <a:xfrm>
              <a:off x="658715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Oval 1653"/>
            <p:cNvSpPr/>
            <p:nvPr/>
          </p:nvSpPr>
          <p:spPr>
            <a:xfrm>
              <a:off x="680041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Oval 1654"/>
            <p:cNvSpPr/>
            <p:nvPr/>
          </p:nvSpPr>
          <p:spPr>
            <a:xfrm>
              <a:off x="701367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Oval 1655"/>
            <p:cNvSpPr/>
            <p:nvPr/>
          </p:nvSpPr>
          <p:spPr>
            <a:xfrm>
              <a:off x="722693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Oval 1656"/>
            <p:cNvSpPr/>
            <p:nvPr/>
          </p:nvSpPr>
          <p:spPr>
            <a:xfrm>
              <a:off x="744019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Oval 1657"/>
            <p:cNvSpPr/>
            <p:nvPr/>
          </p:nvSpPr>
          <p:spPr>
            <a:xfrm>
              <a:off x="7653461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Oval 1658"/>
            <p:cNvSpPr/>
            <p:nvPr/>
          </p:nvSpPr>
          <p:spPr>
            <a:xfrm>
              <a:off x="7866723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Oval 1659"/>
            <p:cNvSpPr/>
            <p:nvPr/>
          </p:nvSpPr>
          <p:spPr>
            <a:xfrm>
              <a:off x="8079985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Oval 1660"/>
            <p:cNvSpPr/>
            <p:nvPr/>
          </p:nvSpPr>
          <p:spPr>
            <a:xfrm>
              <a:off x="8293247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Oval 1661"/>
            <p:cNvSpPr/>
            <p:nvPr/>
          </p:nvSpPr>
          <p:spPr>
            <a:xfrm>
              <a:off x="8506509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Oval 1662"/>
            <p:cNvSpPr/>
            <p:nvPr/>
          </p:nvSpPr>
          <p:spPr>
            <a:xfrm>
              <a:off x="541421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Oval 1663"/>
            <p:cNvSpPr/>
            <p:nvPr/>
          </p:nvSpPr>
          <p:spPr>
            <a:xfrm>
              <a:off x="562747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Oval 1664"/>
            <p:cNvSpPr/>
            <p:nvPr/>
          </p:nvSpPr>
          <p:spPr>
            <a:xfrm>
              <a:off x="584073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Oval 1665"/>
            <p:cNvSpPr/>
            <p:nvPr/>
          </p:nvSpPr>
          <p:spPr>
            <a:xfrm>
              <a:off x="605399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Oval 1666"/>
            <p:cNvSpPr/>
            <p:nvPr/>
          </p:nvSpPr>
          <p:spPr>
            <a:xfrm>
              <a:off x="626725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Oval 1667"/>
            <p:cNvSpPr/>
            <p:nvPr/>
          </p:nvSpPr>
          <p:spPr>
            <a:xfrm>
              <a:off x="648052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Oval 1668"/>
            <p:cNvSpPr/>
            <p:nvPr/>
          </p:nvSpPr>
          <p:spPr>
            <a:xfrm>
              <a:off x="6693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Oval 1669"/>
            <p:cNvSpPr/>
            <p:nvPr/>
          </p:nvSpPr>
          <p:spPr>
            <a:xfrm>
              <a:off x="690704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Oval 1670"/>
            <p:cNvSpPr/>
            <p:nvPr/>
          </p:nvSpPr>
          <p:spPr>
            <a:xfrm>
              <a:off x="712030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Oval 1671"/>
            <p:cNvSpPr/>
            <p:nvPr/>
          </p:nvSpPr>
          <p:spPr>
            <a:xfrm>
              <a:off x="733356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Oval 1672"/>
            <p:cNvSpPr/>
            <p:nvPr/>
          </p:nvSpPr>
          <p:spPr>
            <a:xfrm>
              <a:off x="754683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Oval 1673"/>
            <p:cNvSpPr/>
            <p:nvPr/>
          </p:nvSpPr>
          <p:spPr>
            <a:xfrm>
              <a:off x="776009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Oval 1674"/>
            <p:cNvSpPr/>
            <p:nvPr/>
          </p:nvSpPr>
          <p:spPr>
            <a:xfrm>
              <a:off x="7973354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Oval 1675"/>
            <p:cNvSpPr/>
            <p:nvPr/>
          </p:nvSpPr>
          <p:spPr>
            <a:xfrm>
              <a:off x="8186616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Oval 1676"/>
            <p:cNvSpPr/>
            <p:nvPr/>
          </p:nvSpPr>
          <p:spPr>
            <a:xfrm>
              <a:off x="8399878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Oval 1677"/>
            <p:cNvSpPr/>
            <p:nvPr/>
          </p:nvSpPr>
          <p:spPr>
            <a:xfrm>
              <a:off x="8613140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Oval 1678"/>
            <p:cNvSpPr/>
            <p:nvPr/>
          </p:nvSpPr>
          <p:spPr>
            <a:xfrm>
              <a:off x="8719782" y="298068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Oval 1679"/>
            <p:cNvSpPr/>
            <p:nvPr/>
          </p:nvSpPr>
          <p:spPr>
            <a:xfrm>
              <a:off x="520094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Oval 1680"/>
            <p:cNvSpPr/>
            <p:nvPr/>
          </p:nvSpPr>
          <p:spPr>
            <a:xfrm>
              <a:off x="530757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Oval 1681"/>
            <p:cNvSpPr/>
            <p:nvPr/>
          </p:nvSpPr>
          <p:spPr>
            <a:xfrm>
              <a:off x="552084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Oval 1682"/>
            <p:cNvSpPr/>
            <p:nvPr/>
          </p:nvSpPr>
          <p:spPr>
            <a:xfrm>
              <a:off x="573410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Oval 1683"/>
            <p:cNvSpPr/>
            <p:nvPr/>
          </p:nvSpPr>
          <p:spPr>
            <a:xfrm>
              <a:off x="594736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Oval 1684"/>
            <p:cNvSpPr/>
            <p:nvPr/>
          </p:nvSpPr>
          <p:spPr>
            <a:xfrm>
              <a:off x="616062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Oval 1685"/>
            <p:cNvSpPr/>
            <p:nvPr/>
          </p:nvSpPr>
          <p:spPr>
            <a:xfrm>
              <a:off x="637388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Oval 1686"/>
            <p:cNvSpPr/>
            <p:nvPr/>
          </p:nvSpPr>
          <p:spPr>
            <a:xfrm>
              <a:off x="658715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Oval 1687"/>
            <p:cNvSpPr/>
            <p:nvPr/>
          </p:nvSpPr>
          <p:spPr>
            <a:xfrm>
              <a:off x="680041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Oval 1688"/>
            <p:cNvSpPr/>
            <p:nvPr/>
          </p:nvSpPr>
          <p:spPr>
            <a:xfrm>
              <a:off x="701367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Oval 1689"/>
            <p:cNvSpPr/>
            <p:nvPr/>
          </p:nvSpPr>
          <p:spPr>
            <a:xfrm>
              <a:off x="722693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Oval 1690"/>
            <p:cNvSpPr/>
            <p:nvPr/>
          </p:nvSpPr>
          <p:spPr>
            <a:xfrm>
              <a:off x="744019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Oval 1691"/>
            <p:cNvSpPr/>
            <p:nvPr/>
          </p:nvSpPr>
          <p:spPr>
            <a:xfrm>
              <a:off x="7653461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Oval 1692"/>
            <p:cNvSpPr/>
            <p:nvPr/>
          </p:nvSpPr>
          <p:spPr>
            <a:xfrm>
              <a:off x="7866723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Oval 1693"/>
            <p:cNvSpPr/>
            <p:nvPr/>
          </p:nvSpPr>
          <p:spPr>
            <a:xfrm>
              <a:off x="8079985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Oval 1694"/>
            <p:cNvSpPr/>
            <p:nvPr/>
          </p:nvSpPr>
          <p:spPr>
            <a:xfrm>
              <a:off x="8293247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Oval 1695"/>
            <p:cNvSpPr/>
            <p:nvPr/>
          </p:nvSpPr>
          <p:spPr>
            <a:xfrm>
              <a:off x="8506509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Oval 1696"/>
            <p:cNvSpPr/>
            <p:nvPr/>
          </p:nvSpPr>
          <p:spPr>
            <a:xfrm>
              <a:off x="541421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Oval 1697"/>
            <p:cNvSpPr/>
            <p:nvPr/>
          </p:nvSpPr>
          <p:spPr>
            <a:xfrm>
              <a:off x="562747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Oval 1698"/>
            <p:cNvSpPr/>
            <p:nvPr/>
          </p:nvSpPr>
          <p:spPr>
            <a:xfrm>
              <a:off x="584073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Oval 1699"/>
            <p:cNvSpPr/>
            <p:nvPr/>
          </p:nvSpPr>
          <p:spPr>
            <a:xfrm>
              <a:off x="605399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Oval 1700"/>
            <p:cNvSpPr/>
            <p:nvPr/>
          </p:nvSpPr>
          <p:spPr>
            <a:xfrm>
              <a:off x="626725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Oval 1701"/>
            <p:cNvSpPr/>
            <p:nvPr/>
          </p:nvSpPr>
          <p:spPr>
            <a:xfrm>
              <a:off x="648052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Oval 1702"/>
            <p:cNvSpPr/>
            <p:nvPr/>
          </p:nvSpPr>
          <p:spPr>
            <a:xfrm>
              <a:off x="6693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Oval 1703"/>
            <p:cNvSpPr/>
            <p:nvPr/>
          </p:nvSpPr>
          <p:spPr>
            <a:xfrm>
              <a:off x="690704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Oval 1704"/>
            <p:cNvSpPr/>
            <p:nvPr/>
          </p:nvSpPr>
          <p:spPr>
            <a:xfrm>
              <a:off x="712030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Oval 1705"/>
            <p:cNvSpPr/>
            <p:nvPr/>
          </p:nvSpPr>
          <p:spPr>
            <a:xfrm>
              <a:off x="733356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Oval 1706"/>
            <p:cNvSpPr/>
            <p:nvPr/>
          </p:nvSpPr>
          <p:spPr>
            <a:xfrm>
              <a:off x="754683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Oval 1707"/>
            <p:cNvSpPr/>
            <p:nvPr/>
          </p:nvSpPr>
          <p:spPr>
            <a:xfrm>
              <a:off x="776009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Oval 1708"/>
            <p:cNvSpPr/>
            <p:nvPr/>
          </p:nvSpPr>
          <p:spPr>
            <a:xfrm>
              <a:off x="7973354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Oval 1709"/>
            <p:cNvSpPr/>
            <p:nvPr/>
          </p:nvSpPr>
          <p:spPr>
            <a:xfrm>
              <a:off x="8186616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Oval 1710"/>
            <p:cNvSpPr/>
            <p:nvPr/>
          </p:nvSpPr>
          <p:spPr>
            <a:xfrm>
              <a:off x="8399878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Oval 1711"/>
            <p:cNvSpPr/>
            <p:nvPr/>
          </p:nvSpPr>
          <p:spPr>
            <a:xfrm>
              <a:off x="8613140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Oval 1712"/>
            <p:cNvSpPr/>
            <p:nvPr/>
          </p:nvSpPr>
          <p:spPr>
            <a:xfrm>
              <a:off x="8719782" y="319284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Oval 1713"/>
            <p:cNvSpPr/>
            <p:nvPr/>
          </p:nvSpPr>
          <p:spPr>
            <a:xfrm>
              <a:off x="520094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Oval 1714"/>
            <p:cNvSpPr/>
            <p:nvPr/>
          </p:nvSpPr>
          <p:spPr>
            <a:xfrm>
              <a:off x="530757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Oval 1715"/>
            <p:cNvSpPr/>
            <p:nvPr/>
          </p:nvSpPr>
          <p:spPr>
            <a:xfrm>
              <a:off x="552084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Oval 1716"/>
            <p:cNvSpPr/>
            <p:nvPr/>
          </p:nvSpPr>
          <p:spPr>
            <a:xfrm>
              <a:off x="573410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Oval 1717"/>
            <p:cNvSpPr/>
            <p:nvPr/>
          </p:nvSpPr>
          <p:spPr>
            <a:xfrm>
              <a:off x="594736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Oval 1718"/>
            <p:cNvSpPr/>
            <p:nvPr/>
          </p:nvSpPr>
          <p:spPr>
            <a:xfrm>
              <a:off x="616062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Oval 1719"/>
            <p:cNvSpPr/>
            <p:nvPr/>
          </p:nvSpPr>
          <p:spPr>
            <a:xfrm>
              <a:off x="637388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Oval 1720"/>
            <p:cNvSpPr/>
            <p:nvPr/>
          </p:nvSpPr>
          <p:spPr>
            <a:xfrm>
              <a:off x="658715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Oval 1721"/>
            <p:cNvSpPr/>
            <p:nvPr/>
          </p:nvSpPr>
          <p:spPr>
            <a:xfrm>
              <a:off x="680041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Oval 1722"/>
            <p:cNvSpPr/>
            <p:nvPr/>
          </p:nvSpPr>
          <p:spPr>
            <a:xfrm>
              <a:off x="701367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Oval 1723"/>
            <p:cNvSpPr/>
            <p:nvPr/>
          </p:nvSpPr>
          <p:spPr>
            <a:xfrm>
              <a:off x="722693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Oval 1724"/>
            <p:cNvSpPr/>
            <p:nvPr/>
          </p:nvSpPr>
          <p:spPr>
            <a:xfrm>
              <a:off x="744019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Oval 1725"/>
            <p:cNvSpPr/>
            <p:nvPr/>
          </p:nvSpPr>
          <p:spPr>
            <a:xfrm>
              <a:off x="7653461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Oval 1726"/>
            <p:cNvSpPr/>
            <p:nvPr/>
          </p:nvSpPr>
          <p:spPr>
            <a:xfrm>
              <a:off x="7866723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Oval 1727"/>
            <p:cNvSpPr/>
            <p:nvPr/>
          </p:nvSpPr>
          <p:spPr>
            <a:xfrm>
              <a:off x="8079985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Oval 1728"/>
            <p:cNvSpPr/>
            <p:nvPr/>
          </p:nvSpPr>
          <p:spPr>
            <a:xfrm>
              <a:off x="8293247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Oval 1729"/>
            <p:cNvSpPr/>
            <p:nvPr/>
          </p:nvSpPr>
          <p:spPr>
            <a:xfrm>
              <a:off x="8506509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Oval 1730"/>
            <p:cNvSpPr/>
            <p:nvPr/>
          </p:nvSpPr>
          <p:spPr>
            <a:xfrm>
              <a:off x="541421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Oval 1731"/>
            <p:cNvSpPr/>
            <p:nvPr/>
          </p:nvSpPr>
          <p:spPr>
            <a:xfrm>
              <a:off x="562747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Oval 1732"/>
            <p:cNvSpPr/>
            <p:nvPr/>
          </p:nvSpPr>
          <p:spPr>
            <a:xfrm>
              <a:off x="584073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Oval 1733"/>
            <p:cNvSpPr/>
            <p:nvPr/>
          </p:nvSpPr>
          <p:spPr>
            <a:xfrm>
              <a:off x="605399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Oval 1734"/>
            <p:cNvSpPr/>
            <p:nvPr/>
          </p:nvSpPr>
          <p:spPr>
            <a:xfrm>
              <a:off x="626725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Oval 1735"/>
            <p:cNvSpPr/>
            <p:nvPr/>
          </p:nvSpPr>
          <p:spPr>
            <a:xfrm>
              <a:off x="648052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Oval 1736"/>
            <p:cNvSpPr/>
            <p:nvPr/>
          </p:nvSpPr>
          <p:spPr>
            <a:xfrm>
              <a:off x="6693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Oval 1737"/>
            <p:cNvSpPr/>
            <p:nvPr/>
          </p:nvSpPr>
          <p:spPr>
            <a:xfrm>
              <a:off x="690704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Oval 1738"/>
            <p:cNvSpPr/>
            <p:nvPr/>
          </p:nvSpPr>
          <p:spPr>
            <a:xfrm>
              <a:off x="712030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Oval 1739"/>
            <p:cNvSpPr/>
            <p:nvPr/>
          </p:nvSpPr>
          <p:spPr>
            <a:xfrm>
              <a:off x="733356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Oval 1740"/>
            <p:cNvSpPr/>
            <p:nvPr/>
          </p:nvSpPr>
          <p:spPr>
            <a:xfrm>
              <a:off x="754683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Oval 1741"/>
            <p:cNvSpPr/>
            <p:nvPr/>
          </p:nvSpPr>
          <p:spPr>
            <a:xfrm>
              <a:off x="776009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Oval 1742"/>
            <p:cNvSpPr/>
            <p:nvPr/>
          </p:nvSpPr>
          <p:spPr>
            <a:xfrm>
              <a:off x="7973354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Oval 1743"/>
            <p:cNvSpPr/>
            <p:nvPr/>
          </p:nvSpPr>
          <p:spPr>
            <a:xfrm>
              <a:off x="8186616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Oval 1744"/>
            <p:cNvSpPr/>
            <p:nvPr/>
          </p:nvSpPr>
          <p:spPr>
            <a:xfrm>
              <a:off x="8399878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Oval 1745"/>
            <p:cNvSpPr/>
            <p:nvPr/>
          </p:nvSpPr>
          <p:spPr>
            <a:xfrm>
              <a:off x="8613140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Oval 1746"/>
            <p:cNvSpPr/>
            <p:nvPr/>
          </p:nvSpPr>
          <p:spPr>
            <a:xfrm>
              <a:off x="8719782" y="340500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Oval 1747"/>
            <p:cNvSpPr/>
            <p:nvPr/>
          </p:nvSpPr>
          <p:spPr>
            <a:xfrm>
              <a:off x="520094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Oval 1748"/>
            <p:cNvSpPr/>
            <p:nvPr/>
          </p:nvSpPr>
          <p:spPr>
            <a:xfrm>
              <a:off x="530757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Oval 1749"/>
            <p:cNvSpPr/>
            <p:nvPr/>
          </p:nvSpPr>
          <p:spPr>
            <a:xfrm>
              <a:off x="552084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Oval 1750"/>
            <p:cNvSpPr/>
            <p:nvPr/>
          </p:nvSpPr>
          <p:spPr>
            <a:xfrm>
              <a:off x="573410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Oval 1751"/>
            <p:cNvSpPr/>
            <p:nvPr/>
          </p:nvSpPr>
          <p:spPr>
            <a:xfrm>
              <a:off x="594736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Oval 1752"/>
            <p:cNvSpPr/>
            <p:nvPr/>
          </p:nvSpPr>
          <p:spPr>
            <a:xfrm>
              <a:off x="616062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Oval 1753"/>
            <p:cNvSpPr/>
            <p:nvPr/>
          </p:nvSpPr>
          <p:spPr>
            <a:xfrm>
              <a:off x="637388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Oval 1754"/>
            <p:cNvSpPr/>
            <p:nvPr/>
          </p:nvSpPr>
          <p:spPr>
            <a:xfrm>
              <a:off x="658715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Oval 1755"/>
            <p:cNvSpPr/>
            <p:nvPr/>
          </p:nvSpPr>
          <p:spPr>
            <a:xfrm>
              <a:off x="680041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Oval 1756"/>
            <p:cNvSpPr/>
            <p:nvPr/>
          </p:nvSpPr>
          <p:spPr>
            <a:xfrm>
              <a:off x="701367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Oval 1757"/>
            <p:cNvSpPr/>
            <p:nvPr/>
          </p:nvSpPr>
          <p:spPr>
            <a:xfrm>
              <a:off x="722693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Oval 1758"/>
            <p:cNvSpPr/>
            <p:nvPr/>
          </p:nvSpPr>
          <p:spPr>
            <a:xfrm>
              <a:off x="744019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Oval 1759"/>
            <p:cNvSpPr/>
            <p:nvPr/>
          </p:nvSpPr>
          <p:spPr>
            <a:xfrm>
              <a:off x="7653461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Oval 1760"/>
            <p:cNvSpPr/>
            <p:nvPr/>
          </p:nvSpPr>
          <p:spPr>
            <a:xfrm>
              <a:off x="7866723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Oval 1761"/>
            <p:cNvSpPr/>
            <p:nvPr/>
          </p:nvSpPr>
          <p:spPr>
            <a:xfrm>
              <a:off x="8079985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Oval 1762"/>
            <p:cNvSpPr/>
            <p:nvPr/>
          </p:nvSpPr>
          <p:spPr>
            <a:xfrm>
              <a:off x="8293247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Oval 1763"/>
            <p:cNvSpPr/>
            <p:nvPr/>
          </p:nvSpPr>
          <p:spPr>
            <a:xfrm>
              <a:off x="8506509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Oval 1764"/>
            <p:cNvSpPr/>
            <p:nvPr/>
          </p:nvSpPr>
          <p:spPr>
            <a:xfrm>
              <a:off x="541421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Oval 1765"/>
            <p:cNvSpPr/>
            <p:nvPr/>
          </p:nvSpPr>
          <p:spPr>
            <a:xfrm>
              <a:off x="562747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Oval 1766"/>
            <p:cNvSpPr/>
            <p:nvPr/>
          </p:nvSpPr>
          <p:spPr>
            <a:xfrm>
              <a:off x="584073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Oval 1767"/>
            <p:cNvSpPr/>
            <p:nvPr/>
          </p:nvSpPr>
          <p:spPr>
            <a:xfrm>
              <a:off x="605399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Oval 1768"/>
            <p:cNvSpPr/>
            <p:nvPr/>
          </p:nvSpPr>
          <p:spPr>
            <a:xfrm>
              <a:off x="626725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Oval 1769"/>
            <p:cNvSpPr/>
            <p:nvPr/>
          </p:nvSpPr>
          <p:spPr>
            <a:xfrm>
              <a:off x="648052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Oval 1770"/>
            <p:cNvSpPr/>
            <p:nvPr/>
          </p:nvSpPr>
          <p:spPr>
            <a:xfrm>
              <a:off x="6693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Oval 1771"/>
            <p:cNvSpPr/>
            <p:nvPr/>
          </p:nvSpPr>
          <p:spPr>
            <a:xfrm>
              <a:off x="690704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Oval 1772"/>
            <p:cNvSpPr/>
            <p:nvPr/>
          </p:nvSpPr>
          <p:spPr>
            <a:xfrm>
              <a:off x="712030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Oval 1773"/>
            <p:cNvSpPr/>
            <p:nvPr/>
          </p:nvSpPr>
          <p:spPr>
            <a:xfrm>
              <a:off x="733356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Oval 1774"/>
            <p:cNvSpPr/>
            <p:nvPr/>
          </p:nvSpPr>
          <p:spPr>
            <a:xfrm>
              <a:off x="754683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Oval 1775"/>
            <p:cNvSpPr/>
            <p:nvPr/>
          </p:nvSpPr>
          <p:spPr>
            <a:xfrm>
              <a:off x="776009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Oval 1776"/>
            <p:cNvSpPr/>
            <p:nvPr/>
          </p:nvSpPr>
          <p:spPr>
            <a:xfrm>
              <a:off x="7973354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Oval 1777"/>
            <p:cNvSpPr/>
            <p:nvPr/>
          </p:nvSpPr>
          <p:spPr>
            <a:xfrm>
              <a:off x="8186616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Oval 1778"/>
            <p:cNvSpPr/>
            <p:nvPr/>
          </p:nvSpPr>
          <p:spPr>
            <a:xfrm>
              <a:off x="8399878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Oval 1779"/>
            <p:cNvSpPr/>
            <p:nvPr/>
          </p:nvSpPr>
          <p:spPr>
            <a:xfrm>
              <a:off x="8613140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Oval 1780"/>
            <p:cNvSpPr/>
            <p:nvPr/>
          </p:nvSpPr>
          <p:spPr>
            <a:xfrm>
              <a:off x="8719782" y="361716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Oval 1781"/>
            <p:cNvSpPr/>
            <p:nvPr/>
          </p:nvSpPr>
          <p:spPr>
            <a:xfrm>
              <a:off x="520094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Oval 1782"/>
            <p:cNvSpPr/>
            <p:nvPr/>
          </p:nvSpPr>
          <p:spPr>
            <a:xfrm>
              <a:off x="530757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Oval 1783"/>
            <p:cNvSpPr/>
            <p:nvPr/>
          </p:nvSpPr>
          <p:spPr>
            <a:xfrm>
              <a:off x="552084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Oval 1784"/>
            <p:cNvSpPr/>
            <p:nvPr/>
          </p:nvSpPr>
          <p:spPr>
            <a:xfrm>
              <a:off x="573410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Oval 1785"/>
            <p:cNvSpPr/>
            <p:nvPr/>
          </p:nvSpPr>
          <p:spPr>
            <a:xfrm>
              <a:off x="594736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Oval 1786"/>
            <p:cNvSpPr/>
            <p:nvPr/>
          </p:nvSpPr>
          <p:spPr>
            <a:xfrm>
              <a:off x="616062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Oval 1787"/>
            <p:cNvSpPr/>
            <p:nvPr/>
          </p:nvSpPr>
          <p:spPr>
            <a:xfrm>
              <a:off x="637388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Oval 1788"/>
            <p:cNvSpPr/>
            <p:nvPr/>
          </p:nvSpPr>
          <p:spPr>
            <a:xfrm>
              <a:off x="658715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Oval 1789"/>
            <p:cNvSpPr/>
            <p:nvPr/>
          </p:nvSpPr>
          <p:spPr>
            <a:xfrm>
              <a:off x="680041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Oval 1790"/>
            <p:cNvSpPr/>
            <p:nvPr/>
          </p:nvSpPr>
          <p:spPr>
            <a:xfrm>
              <a:off x="701367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Oval 1791"/>
            <p:cNvSpPr/>
            <p:nvPr/>
          </p:nvSpPr>
          <p:spPr>
            <a:xfrm>
              <a:off x="722693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Oval 1792"/>
            <p:cNvSpPr/>
            <p:nvPr/>
          </p:nvSpPr>
          <p:spPr>
            <a:xfrm>
              <a:off x="744019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Oval 1793"/>
            <p:cNvSpPr/>
            <p:nvPr/>
          </p:nvSpPr>
          <p:spPr>
            <a:xfrm>
              <a:off x="7653461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Oval 1794"/>
            <p:cNvSpPr/>
            <p:nvPr/>
          </p:nvSpPr>
          <p:spPr>
            <a:xfrm>
              <a:off x="7866723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Oval 1795"/>
            <p:cNvSpPr/>
            <p:nvPr/>
          </p:nvSpPr>
          <p:spPr>
            <a:xfrm>
              <a:off x="8079985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Oval 1796"/>
            <p:cNvSpPr/>
            <p:nvPr/>
          </p:nvSpPr>
          <p:spPr>
            <a:xfrm>
              <a:off x="8293247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Oval 1797"/>
            <p:cNvSpPr/>
            <p:nvPr/>
          </p:nvSpPr>
          <p:spPr>
            <a:xfrm>
              <a:off x="8506509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Oval 1798"/>
            <p:cNvSpPr/>
            <p:nvPr/>
          </p:nvSpPr>
          <p:spPr>
            <a:xfrm>
              <a:off x="541421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Oval 1799"/>
            <p:cNvSpPr/>
            <p:nvPr/>
          </p:nvSpPr>
          <p:spPr>
            <a:xfrm>
              <a:off x="562747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Oval 1800"/>
            <p:cNvSpPr/>
            <p:nvPr/>
          </p:nvSpPr>
          <p:spPr>
            <a:xfrm>
              <a:off x="584073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Oval 1801"/>
            <p:cNvSpPr/>
            <p:nvPr/>
          </p:nvSpPr>
          <p:spPr>
            <a:xfrm>
              <a:off x="605399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Oval 1802"/>
            <p:cNvSpPr/>
            <p:nvPr/>
          </p:nvSpPr>
          <p:spPr>
            <a:xfrm>
              <a:off x="626725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Oval 1803"/>
            <p:cNvSpPr/>
            <p:nvPr/>
          </p:nvSpPr>
          <p:spPr>
            <a:xfrm>
              <a:off x="648052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Oval 1804"/>
            <p:cNvSpPr/>
            <p:nvPr/>
          </p:nvSpPr>
          <p:spPr>
            <a:xfrm>
              <a:off x="6693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Oval 1805"/>
            <p:cNvSpPr/>
            <p:nvPr/>
          </p:nvSpPr>
          <p:spPr>
            <a:xfrm>
              <a:off x="690704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Oval 1806"/>
            <p:cNvSpPr/>
            <p:nvPr/>
          </p:nvSpPr>
          <p:spPr>
            <a:xfrm>
              <a:off x="712030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Oval 1807"/>
            <p:cNvSpPr/>
            <p:nvPr/>
          </p:nvSpPr>
          <p:spPr>
            <a:xfrm>
              <a:off x="733356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Oval 1808"/>
            <p:cNvSpPr/>
            <p:nvPr/>
          </p:nvSpPr>
          <p:spPr>
            <a:xfrm>
              <a:off x="754683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Oval 1809"/>
            <p:cNvSpPr/>
            <p:nvPr/>
          </p:nvSpPr>
          <p:spPr>
            <a:xfrm>
              <a:off x="776009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Oval 1810"/>
            <p:cNvSpPr/>
            <p:nvPr/>
          </p:nvSpPr>
          <p:spPr>
            <a:xfrm>
              <a:off x="7973354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Oval 1811"/>
            <p:cNvSpPr/>
            <p:nvPr/>
          </p:nvSpPr>
          <p:spPr>
            <a:xfrm>
              <a:off x="8186616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Oval 1812"/>
            <p:cNvSpPr/>
            <p:nvPr/>
          </p:nvSpPr>
          <p:spPr>
            <a:xfrm>
              <a:off x="8399878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Oval 1813"/>
            <p:cNvSpPr/>
            <p:nvPr/>
          </p:nvSpPr>
          <p:spPr>
            <a:xfrm>
              <a:off x="8613140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Oval 1814"/>
            <p:cNvSpPr/>
            <p:nvPr/>
          </p:nvSpPr>
          <p:spPr>
            <a:xfrm>
              <a:off x="8719782" y="38293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Oval 1815"/>
            <p:cNvSpPr/>
            <p:nvPr/>
          </p:nvSpPr>
          <p:spPr>
            <a:xfrm>
              <a:off x="520094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Oval 1816"/>
            <p:cNvSpPr/>
            <p:nvPr/>
          </p:nvSpPr>
          <p:spPr>
            <a:xfrm>
              <a:off x="530757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Oval 1817"/>
            <p:cNvSpPr/>
            <p:nvPr/>
          </p:nvSpPr>
          <p:spPr>
            <a:xfrm>
              <a:off x="552084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Oval 1818"/>
            <p:cNvSpPr/>
            <p:nvPr/>
          </p:nvSpPr>
          <p:spPr>
            <a:xfrm>
              <a:off x="573410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Oval 1819"/>
            <p:cNvSpPr/>
            <p:nvPr/>
          </p:nvSpPr>
          <p:spPr>
            <a:xfrm>
              <a:off x="594736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Oval 1820"/>
            <p:cNvSpPr/>
            <p:nvPr/>
          </p:nvSpPr>
          <p:spPr>
            <a:xfrm>
              <a:off x="616062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Oval 1821"/>
            <p:cNvSpPr/>
            <p:nvPr/>
          </p:nvSpPr>
          <p:spPr>
            <a:xfrm>
              <a:off x="637388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Oval 1822"/>
            <p:cNvSpPr/>
            <p:nvPr/>
          </p:nvSpPr>
          <p:spPr>
            <a:xfrm>
              <a:off x="658715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Oval 1823"/>
            <p:cNvSpPr/>
            <p:nvPr/>
          </p:nvSpPr>
          <p:spPr>
            <a:xfrm>
              <a:off x="680041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Oval 1824"/>
            <p:cNvSpPr/>
            <p:nvPr/>
          </p:nvSpPr>
          <p:spPr>
            <a:xfrm>
              <a:off x="701367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Oval 1825"/>
            <p:cNvSpPr/>
            <p:nvPr/>
          </p:nvSpPr>
          <p:spPr>
            <a:xfrm>
              <a:off x="722693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Oval 1826"/>
            <p:cNvSpPr/>
            <p:nvPr/>
          </p:nvSpPr>
          <p:spPr>
            <a:xfrm>
              <a:off x="744019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Oval 1827"/>
            <p:cNvSpPr/>
            <p:nvPr/>
          </p:nvSpPr>
          <p:spPr>
            <a:xfrm>
              <a:off x="7653461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Oval 1828"/>
            <p:cNvSpPr/>
            <p:nvPr/>
          </p:nvSpPr>
          <p:spPr>
            <a:xfrm>
              <a:off x="7866723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Oval 1829"/>
            <p:cNvSpPr/>
            <p:nvPr/>
          </p:nvSpPr>
          <p:spPr>
            <a:xfrm>
              <a:off x="8079985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Oval 1830"/>
            <p:cNvSpPr/>
            <p:nvPr/>
          </p:nvSpPr>
          <p:spPr>
            <a:xfrm>
              <a:off x="8293247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Oval 1831"/>
            <p:cNvSpPr/>
            <p:nvPr/>
          </p:nvSpPr>
          <p:spPr>
            <a:xfrm>
              <a:off x="8506509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3" name="Oval 1832"/>
            <p:cNvSpPr/>
            <p:nvPr/>
          </p:nvSpPr>
          <p:spPr>
            <a:xfrm>
              <a:off x="541421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Oval 1833"/>
            <p:cNvSpPr/>
            <p:nvPr/>
          </p:nvSpPr>
          <p:spPr>
            <a:xfrm>
              <a:off x="562747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Oval 1834"/>
            <p:cNvSpPr/>
            <p:nvPr/>
          </p:nvSpPr>
          <p:spPr>
            <a:xfrm>
              <a:off x="584073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Oval 1835"/>
            <p:cNvSpPr/>
            <p:nvPr/>
          </p:nvSpPr>
          <p:spPr>
            <a:xfrm>
              <a:off x="605399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Oval 1836"/>
            <p:cNvSpPr/>
            <p:nvPr/>
          </p:nvSpPr>
          <p:spPr>
            <a:xfrm>
              <a:off x="626725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Oval 1837"/>
            <p:cNvSpPr/>
            <p:nvPr/>
          </p:nvSpPr>
          <p:spPr>
            <a:xfrm>
              <a:off x="648052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9" name="Oval 1838"/>
            <p:cNvSpPr/>
            <p:nvPr/>
          </p:nvSpPr>
          <p:spPr>
            <a:xfrm>
              <a:off x="6693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0" name="Oval 1839"/>
            <p:cNvSpPr/>
            <p:nvPr/>
          </p:nvSpPr>
          <p:spPr>
            <a:xfrm>
              <a:off x="690704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Oval 1840"/>
            <p:cNvSpPr/>
            <p:nvPr/>
          </p:nvSpPr>
          <p:spPr>
            <a:xfrm>
              <a:off x="712030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Oval 1841"/>
            <p:cNvSpPr/>
            <p:nvPr/>
          </p:nvSpPr>
          <p:spPr>
            <a:xfrm>
              <a:off x="733356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Oval 1842"/>
            <p:cNvSpPr/>
            <p:nvPr/>
          </p:nvSpPr>
          <p:spPr>
            <a:xfrm>
              <a:off x="754683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Oval 1843"/>
            <p:cNvSpPr/>
            <p:nvPr/>
          </p:nvSpPr>
          <p:spPr>
            <a:xfrm>
              <a:off x="776009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Oval 1844"/>
            <p:cNvSpPr/>
            <p:nvPr/>
          </p:nvSpPr>
          <p:spPr>
            <a:xfrm>
              <a:off x="7973354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Oval 1845"/>
            <p:cNvSpPr/>
            <p:nvPr/>
          </p:nvSpPr>
          <p:spPr>
            <a:xfrm>
              <a:off x="8186616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Oval 1846"/>
            <p:cNvSpPr/>
            <p:nvPr/>
          </p:nvSpPr>
          <p:spPr>
            <a:xfrm>
              <a:off x="8399878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Oval 1847"/>
            <p:cNvSpPr/>
            <p:nvPr/>
          </p:nvSpPr>
          <p:spPr>
            <a:xfrm>
              <a:off x="8613140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Oval 1848"/>
            <p:cNvSpPr/>
            <p:nvPr/>
          </p:nvSpPr>
          <p:spPr>
            <a:xfrm>
              <a:off x="8719782" y="404147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0" name="Oval 1849"/>
            <p:cNvSpPr/>
            <p:nvPr/>
          </p:nvSpPr>
          <p:spPr>
            <a:xfrm>
              <a:off x="520094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Oval 1850"/>
            <p:cNvSpPr/>
            <p:nvPr/>
          </p:nvSpPr>
          <p:spPr>
            <a:xfrm>
              <a:off x="530757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Oval 1851"/>
            <p:cNvSpPr/>
            <p:nvPr/>
          </p:nvSpPr>
          <p:spPr>
            <a:xfrm>
              <a:off x="552084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Oval 1852"/>
            <p:cNvSpPr/>
            <p:nvPr/>
          </p:nvSpPr>
          <p:spPr>
            <a:xfrm>
              <a:off x="573410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Oval 1853"/>
            <p:cNvSpPr/>
            <p:nvPr/>
          </p:nvSpPr>
          <p:spPr>
            <a:xfrm>
              <a:off x="594736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Oval 1854"/>
            <p:cNvSpPr/>
            <p:nvPr/>
          </p:nvSpPr>
          <p:spPr>
            <a:xfrm>
              <a:off x="616062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Oval 1855"/>
            <p:cNvSpPr/>
            <p:nvPr/>
          </p:nvSpPr>
          <p:spPr>
            <a:xfrm>
              <a:off x="637388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Oval 1856"/>
            <p:cNvSpPr/>
            <p:nvPr/>
          </p:nvSpPr>
          <p:spPr>
            <a:xfrm>
              <a:off x="658715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Oval 1857"/>
            <p:cNvSpPr/>
            <p:nvPr/>
          </p:nvSpPr>
          <p:spPr>
            <a:xfrm>
              <a:off x="680041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Oval 1858"/>
            <p:cNvSpPr/>
            <p:nvPr/>
          </p:nvSpPr>
          <p:spPr>
            <a:xfrm>
              <a:off x="701367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Oval 1859"/>
            <p:cNvSpPr/>
            <p:nvPr/>
          </p:nvSpPr>
          <p:spPr>
            <a:xfrm>
              <a:off x="722693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Oval 1860"/>
            <p:cNvSpPr/>
            <p:nvPr/>
          </p:nvSpPr>
          <p:spPr>
            <a:xfrm>
              <a:off x="744019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Oval 1861"/>
            <p:cNvSpPr/>
            <p:nvPr/>
          </p:nvSpPr>
          <p:spPr>
            <a:xfrm>
              <a:off x="7653461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Oval 1862"/>
            <p:cNvSpPr/>
            <p:nvPr/>
          </p:nvSpPr>
          <p:spPr>
            <a:xfrm>
              <a:off x="7866723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Oval 1863"/>
            <p:cNvSpPr/>
            <p:nvPr/>
          </p:nvSpPr>
          <p:spPr>
            <a:xfrm>
              <a:off x="8079985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Oval 1864"/>
            <p:cNvSpPr/>
            <p:nvPr/>
          </p:nvSpPr>
          <p:spPr>
            <a:xfrm>
              <a:off x="8293247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Oval 1865"/>
            <p:cNvSpPr/>
            <p:nvPr/>
          </p:nvSpPr>
          <p:spPr>
            <a:xfrm>
              <a:off x="8506509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Oval 1866"/>
            <p:cNvSpPr/>
            <p:nvPr/>
          </p:nvSpPr>
          <p:spPr>
            <a:xfrm>
              <a:off x="541421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Oval 1867"/>
            <p:cNvSpPr/>
            <p:nvPr/>
          </p:nvSpPr>
          <p:spPr>
            <a:xfrm>
              <a:off x="562747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Oval 1868"/>
            <p:cNvSpPr/>
            <p:nvPr/>
          </p:nvSpPr>
          <p:spPr>
            <a:xfrm>
              <a:off x="584073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Oval 1869"/>
            <p:cNvSpPr/>
            <p:nvPr/>
          </p:nvSpPr>
          <p:spPr>
            <a:xfrm>
              <a:off x="605399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Oval 1870"/>
            <p:cNvSpPr/>
            <p:nvPr/>
          </p:nvSpPr>
          <p:spPr>
            <a:xfrm>
              <a:off x="626725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Oval 1871"/>
            <p:cNvSpPr/>
            <p:nvPr/>
          </p:nvSpPr>
          <p:spPr>
            <a:xfrm>
              <a:off x="648052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Oval 1872"/>
            <p:cNvSpPr/>
            <p:nvPr/>
          </p:nvSpPr>
          <p:spPr>
            <a:xfrm>
              <a:off x="6693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Oval 1873"/>
            <p:cNvSpPr/>
            <p:nvPr/>
          </p:nvSpPr>
          <p:spPr>
            <a:xfrm>
              <a:off x="690704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Oval 1874"/>
            <p:cNvSpPr/>
            <p:nvPr/>
          </p:nvSpPr>
          <p:spPr>
            <a:xfrm>
              <a:off x="712030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Oval 1875"/>
            <p:cNvSpPr/>
            <p:nvPr/>
          </p:nvSpPr>
          <p:spPr>
            <a:xfrm>
              <a:off x="733356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7" name="Oval 1876"/>
            <p:cNvSpPr/>
            <p:nvPr/>
          </p:nvSpPr>
          <p:spPr>
            <a:xfrm>
              <a:off x="754683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Oval 1877"/>
            <p:cNvSpPr/>
            <p:nvPr/>
          </p:nvSpPr>
          <p:spPr>
            <a:xfrm>
              <a:off x="776009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Oval 1878"/>
            <p:cNvSpPr/>
            <p:nvPr/>
          </p:nvSpPr>
          <p:spPr>
            <a:xfrm>
              <a:off x="7973354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Oval 1879"/>
            <p:cNvSpPr/>
            <p:nvPr/>
          </p:nvSpPr>
          <p:spPr>
            <a:xfrm>
              <a:off x="8186616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Oval 1880"/>
            <p:cNvSpPr/>
            <p:nvPr/>
          </p:nvSpPr>
          <p:spPr>
            <a:xfrm>
              <a:off x="8399878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Oval 1881"/>
            <p:cNvSpPr/>
            <p:nvPr/>
          </p:nvSpPr>
          <p:spPr>
            <a:xfrm>
              <a:off x="8613140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Oval 1882"/>
            <p:cNvSpPr/>
            <p:nvPr/>
          </p:nvSpPr>
          <p:spPr>
            <a:xfrm>
              <a:off x="8719782" y="425363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Oval 1883"/>
            <p:cNvSpPr/>
            <p:nvPr/>
          </p:nvSpPr>
          <p:spPr>
            <a:xfrm>
              <a:off x="520094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Oval 1884"/>
            <p:cNvSpPr/>
            <p:nvPr/>
          </p:nvSpPr>
          <p:spPr>
            <a:xfrm>
              <a:off x="530757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Oval 1885"/>
            <p:cNvSpPr/>
            <p:nvPr/>
          </p:nvSpPr>
          <p:spPr>
            <a:xfrm>
              <a:off x="552084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Oval 1886"/>
            <p:cNvSpPr/>
            <p:nvPr/>
          </p:nvSpPr>
          <p:spPr>
            <a:xfrm>
              <a:off x="573410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Oval 1887"/>
            <p:cNvSpPr/>
            <p:nvPr/>
          </p:nvSpPr>
          <p:spPr>
            <a:xfrm>
              <a:off x="594736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Oval 1888"/>
            <p:cNvSpPr/>
            <p:nvPr/>
          </p:nvSpPr>
          <p:spPr>
            <a:xfrm>
              <a:off x="616062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Oval 1889"/>
            <p:cNvSpPr/>
            <p:nvPr/>
          </p:nvSpPr>
          <p:spPr>
            <a:xfrm>
              <a:off x="637388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Oval 1890"/>
            <p:cNvSpPr/>
            <p:nvPr/>
          </p:nvSpPr>
          <p:spPr>
            <a:xfrm>
              <a:off x="658715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Oval 1891"/>
            <p:cNvSpPr/>
            <p:nvPr/>
          </p:nvSpPr>
          <p:spPr>
            <a:xfrm>
              <a:off x="680041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Oval 1892"/>
            <p:cNvSpPr/>
            <p:nvPr/>
          </p:nvSpPr>
          <p:spPr>
            <a:xfrm>
              <a:off x="701367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Oval 1893"/>
            <p:cNvSpPr/>
            <p:nvPr/>
          </p:nvSpPr>
          <p:spPr>
            <a:xfrm>
              <a:off x="722693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Oval 1894"/>
            <p:cNvSpPr/>
            <p:nvPr/>
          </p:nvSpPr>
          <p:spPr>
            <a:xfrm>
              <a:off x="744019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Oval 1895"/>
            <p:cNvSpPr/>
            <p:nvPr/>
          </p:nvSpPr>
          <p:spPr>
            <a:xfrm>
              <a:off x="7653461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Oval 1896"/>
            <p:cNvSpPr/>
            <p:nvPr/>
          </p:nvSpPr>
          <p:spPr>
            <a:xfrm>
              <a:off x="7866723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Oval 1897"/>
            <p:cNvSpPr/>
            <p:nvPr/>
          </p:nvSpPr>
          <p:spPr>
            <a:xfrm>
              <a:off x="8079985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Oval 1898"/>
            <p:cNvSpPr/>
            <p:nvPr/>
          </p:nvSpPr>
          <p:spPr>
            <a:xfrm>
              <a:off x="8293247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Oval 1899"/>
            <p:cNvSpPr/>
            <p:nvPr/>
          </p:nvSpPr>
          <p:spPr>
            <a:xfrm>
              <a:off x="8506509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Oval 1900"/>
            <p:cNvSpPr/>
            <p:nvPr/>
          </p:nvSpPr>
          <p:spPr>
            <a:xfrm>
              <a:off x="541421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Oval 1901"/>
            <p:cNvSpPr/>
            <p:nvPr/>
          </p:nvSpPr>
          <p:spPr>
            <a:xfrm>
              <a:off x="562747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Oval 1902"/>
            <p:cNvSpPr/>
            <p:nvPr/>
          </p:nvSpPr>
          <p:spPr>
            <a:xfrm>
              <a:off x="584073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" name="Oval 1903"/>
            <p:cNvSpPr/>
            <p:nvPr/>
          </p:nvSpPr>
          <p:spPr>
            <a:xfrm>
              <a:off x="605399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Oval 1904"/>
            <p:cNvSpPr/>
            <p:nvPr/>
          </p:nvSpPr>
          <p:spPr>
            <a:xfrm>
              <a:off x="626725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Oval 1905"/>
            <p:cNvSpPr/>
            <p:nvPr/>
          </p:nvSpPr>
          <p:spPr>
            <a:xfrm>
              <a:off x="648052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Oval 1906"/>
            <p:cNvSpPr/>
            <p:nvPr/>
          </p:nvSpPr>
          <p:spPr>
            <a:xfrm>
              <a:off x="6693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Oval 1907"/>
            <p:cNvSpPr/>
            <p:nvPr/>
          </p:nvSpPr>
          <p:spPr>
            <a:xfrm>
              <a:off x="690704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9" name="Oval 1908"/>
            <p:cNvSpPr/>
            <p:nvPr/>
          </p:nvSpPr>
          <p:spPr>
            <a:xfrm>
              <a:off x="712030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Oval 1909"/>
            <p:cNvSpPr/>
            <p:nvPr/>
          </p:nvSpPr>
          <p:spPr>
            <a:xfrm>
              <a:off x="733356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Oval 1910"/>
            <p:cNvSpPr/>
            <p:nvPr/>
          </p:nvSpPr>
          <p:spPr>
            <a:xfrm>
              <a:off x="754683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Oval 1911"/>
            <p:cNvSpPr/>
            <p:nvPr/>
          </p:nvSpPr>
          <p:spPr>
            <a:xfrm>
              <a:off x="776009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Oval 1912"/>
            <p:cNvSpPr/>
            <p:nvPr/>
          </p:nvSpPr>
          <p:spPr>
            <a:xfrm>
              <a:off x="7973354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Oval 1913"/>
            <p:cNvSpPr/>
            <p:nvPr/>
          </p:nvSpPr>
          <p:spPr>
            <a:xfrm>
              <a:off x="8186616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5" name="Oval 1914"/>
            <p:cNvSpPr/>
            <p:nvPr/>
          </p:nvSpPr>
          <p:spPr>
            <a:xfrm>
              <a:off x="8399878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Oval 1915"/>
            <p:cNvSpPr/>
            <p:nvPr/>
          </p:nvSpPr>
          <p:spPr>
            <a:xfrm>
              <a:off x="8613140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Oval 1916"/>
            <p:cNvSpPr/>
            <p:nvPr/>
          </p:nvSpPr>
          <p:spPr>
            <a:xfrm>
              <a:off x="8719782" y="446579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8" name="Oval 1917"/>
            <p:cNvSpPr/>
            <p:nvPr/>
          </p:nvSpPr>
          <p:spPr>
            <a:xfrm>
              <a:off x="520094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9" name="Oval 1918"/>
            <p:cNvSpPr/>
            <p:nvPr/>
          </p:nvSpPr>
          <p:spPr>
            <a:xfrm>
              <a:off x="530757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Oval 1919"/>
            <p:cNvSpPr/>
            <p:nvPr/>
          </p:nvSpPr>
          <p:spPr>
            <a:xfrm>
              <a:off x="552084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Oval 1920"/>
            <p:cNvSpPr/>
            <p:nvPr/>
          </p:nvSpPr>
          <p:spPr>
            <a:xfrm>
              <a:off x="573410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Oval 1921"/>
            <p:cNvSpPr/>
            <p:nvPr/>
          </p:nvSpPr>
          <p:spPr>
            <a:xfrm>
              <a:off x="594736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Oval 1922"/>
            <p:cNvSpPr/>
            <p:nvPr/>
          </p:nvSpPr>
          <p:spPr>
            <a:xfrm>
              <a:off x="616062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Oval 1923"/>
            <p:cNvSpPr/>
            <p:nvPr/>
          </p:nvSpPr>
          <p:spPr>
            <a:xfrm>
              <a:off x="637388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Oval 1924"/>
            <p:cNvSpPr/>
            <p:nvPr/>
          </p:nvSpPr>
          <p:spPr>
            <a:xfrm>
              <a:off x="658715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Oval 1925"/>
            <p:cNvSpPr/>
            <p:nvPr/>
          </p:nvSpPr>
          <p:spPr>
            <a:xfrm>
              <a:off x="680041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Oval 1926"/>
            <p:cNvSpPr/>
            <p:nvPr/>
          </p:nvSpPr>
          <p:spPr>
            <a:xfrm>
              <a:off x="701367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Oval 1927"/>
            <p:cNvSpPr/>
            <p:nvPr/>
          </p:nvSpPr>
          <p:spPr>
            <a:xfrm>
              <a:off x="722693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Oval 1928"/>
            <p:cNvSpPr/>
            <p:nvPr/>
          </p:nvSpPr>
          <p:spPr>
            <a:xfrm>
              <a:off x="744019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0" name="Oval 1929"/>
            <p:cNvSpPr/>
            <p:nvPr/>
          </p:nvSpPr>
          <p:spPr>
            <a:xfrm>
              <a:off x="7653461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1" name="Oval 1930"/>
            <p:cNvSpPr/>
            <p:nvPr/>
          </p:nvSpPr>
          <p:spPr>
            <a:xfrm>
              <a:off x="7866723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2" name="Oval 1931"/>
            <p:cNvSpPr/>
            <p:nvPr/>
          </p:nvSpPr>
          <p:spPr>
            <a:xfrm>
              <a:off x="8079985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3" name="Oval 1932"/>
            <p:cNvSpPr/>
            <p:nvPr/>
          </p:nvSpPr>
          <p:spPr>
            <a:xfrm>
              <a:off x="8293247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Oval 1933"/>
            <p:cNvSpPr/>
            <p:nvPr/>
          </p:nvSpPr>
          <p:spPr>
            <a:xfrm>
              <a:off x="8506509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Oval 1934"/>
            <p:cNvSpPr/>
            <p:nvPr/>
          </p:nvSpPr>
          <p:spPr>
            <a:xfrm>
              <a:off x="541421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Oval 1935"/>
            <p:cNvSpPr/>
            <p:nvPr/>
          </p:nvSpPr>
          <p:spPr>
            <a:xfrm>
              <a:off x="562747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Oval 1936"/>
            <p:cNvSpPr/>
            <p:nvPr/>
          </p:nvSpPr>
          <p:spPr>
            <a:xfrm>
              <a:off x="584073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Oval 1937"/>
            <p:cNvSpPr/>
            <p:nvPr/>
          </p:nvSpPr>
          <p:spPr>
            <a:xfrm>
              <a:off x="605399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Oval 1938"/>
            <p:cNvSpPr/>
            <p:nvPr/>
          </p:nvSpPr>
          <p:spPr>
            <a:xfrm>
              <a:off x="626725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Oval 1939"/>
            <p:cNvSpPr/>
            <p:nvPr/>
          </p:nvSpPr>
          <p:spPr>
            <a:xfrm>
              <a:off x="648052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Oval 1940"/>
            <p:cNvSpPr/>
            <p:nvPr/>
          </p:nvSpPr>
          <p:spPr>
            <a:xfrm>
              <a:off x="6693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Oval 1941"/>
            <p:cNvSpPr/>
            <p:nvPr/>
          </p:nvSpPr>
          <p:spPr>
            <a:xfrm>
              <a:off x="690704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3" name="Oval 1942"/>
            <p:cNvSpPr/>
            <p:nvPr/>
          </p:nvSpPr>
          <p:spPr>
            <a:xfrm>
              <a:off x="712030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Oval 1943"/>
            <p:cNvSpPr/>
            <p:nvPr/>
          </p:nvSpPr>
          <p:spPr>
            <a:xfrm>
              <a:off x="733356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Oval 1944"/>
            <p:cNvSpPr/>
            <p:nvPr/>
          </p:nvSpPr>
          <p:spPr>
            <a:xfrm>
              <a:off x="754683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Oval 1945"/>
            <p:cNvSpPr/>
            <p:nvPr/>
          </p:nvSpPr>
          <p:spPr>
            <a:xfrm>
              <a:off x="776009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Oval 1946"/>
            <p:cNvSpPr/>
            <p:nvPr/>
          </p:nvSpPr>
          <p:spPr>
            <a:xfrm>
              <a:off x="7973354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Oval 1947"/>
            <p:cNvSpPr/>
            <p:nvPr/>
          </p:nvSpPr>
          <p:spPr>
            <a:xfrm>
              <a:off x="8186616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9" name="Oval 1948"/>
            <p:cNvSpPr/>
            <p:nvPr/>
          </p:nvSpPr>
          <p:spPr>
            <a:xfrm>
              <a:off x="8399878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" name="Oval 1949"/>
            <p:cNvSpPr/>
            <p:nvPr/>
          </p:nvSpPr>
          <p:spPr>
            <a:xfrm>
              <a:off x="8613140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1" name="Oval 1950"/>
            <p:cNvSpPr/>
            <p:nvPr/>
          </p:nvSpPr>
          <p:spPr>
            <a:xfrm>
              <a:off x="8719782" y="467795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Oval 1951"/>
            <p:cNvSpPr/>
            <p:nvPr/>
          </p:nvSpPr>
          <p:spPr>
            <a:xfrm>
              <a:off x="520094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Oval 1952"/>
            <p:cNvSpPr/>
            <p:nvPr/>
          </p:nvSpPr>
          <p:spPr>
            <a:xfrm>
              <a:off x="530757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Oval 1953"/>
            <p:cNvSpPr/>
            <p:nvPr/>
          </p:nvSpPr>
          <p:spPr>
            <a:xfrm>
              <a:off x="552084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Oval 1954"/>
            <p:cNvSpPr/>
            <p:nvPr/>
          </p:nvSpPr>
          <p:spPr>
            <a:xfrm>
              <a:off x="573410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Oval 1955"/>
            <p:cNvSpPr/>
            <p:nvPr/>
          </p:nvSpPr>
          <p:spPr>
            <a:xfrm>
              <a:off x="594736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Oval 1956"/>
            <p:cNvSpPr/>
            <p:nvPr/>
          </p:nvSpPr>
          <p:spPr>
            <a:xfrm>
              <a:off x="616062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8" name="Oval 1957"/>
            <p:cNvSpPr/>
            <p:nvPr/>
          </p:nvSpPr>
          <p:spPr>
            <a:xfrm>
              <a:off x="637388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" name="Oval 1958"/>
            <p:cNvSpPr/>
            <p:nvPr/>
          </p:nvSpPr>
          <p:spPr>
            <a:xfrm>
              <a:off x="658715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Oval 1959"/>
            <p:cNvSpPr/>
            <p:nvPr/>
          </p:nvSpPr>
          <p:spPr>
            <a:xfrm>
              <a:off x="680041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Oval 1960"/>
            <p:cNvSpPr/>
            <p:nvPr/>
          </p:nvSpPr>
          <p:spPr>
            <a:xfrm>
              <a:off x="701367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Oval 1961"/>
            <p:cNvSpPr/>
            <p:nvPr/>
          </p:nvSpPr>
          <p:spPr>
            <a:xfrm>
              <a:off x="722693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Oval 1962"/>
            <p:cNvSpPr/>
            <p:nvPr/>
          </p:nvSpPr>
          <p:spPr>
            <a:xfrm>
              <a:off x="744019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" name="Oval 1963"/>
            <p:cNvSpPr/>
            <p:nvPr/>
          </p:nvSpPr>
          <p:spPr>
            <a:xfrm>
              <a:off x="7653461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Oval 1964"/>
            <p:cNvSpPr/>
            <p:nvPr/>
          </p:nvSpPr>
          <p:spPr>
            <a:xfrm>
              <a:off x="7866723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Oval 1965"/>
            <p:cNvSpPr/>
            <p:nvPr/>
          </p:nvSpPr>
          <p:spPr>
            <a:xfrm>
              <a:off x="8079985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Oval 1966"/>
            <p:cNvSpPr/>
            <p:nvPr/>
          </p:nvSpPr>
          <p:spPr>
            <a:xfrm>
              <a:off x="8293247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Oval 1967"/>
            <p:cNvSpPr/>
            <p:nvPr/>
          </p:nvSpPr>
          <p:spPr>
            <a:xfrm>
              <a:off x="8506509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" name="Oval 1968"/>
            <p:cNvSpPr/>
            <p:nvPr/>
          </p:nvSpPr>
          <p:spPr>
            <a:xfrm>
              <a:off x="541421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Oval 1969"/>
            <p:cNvSpPr/>
            <p:nvPr/>
          </p:nvSpPr>
          <p:spPr>
            <a:xfrm>
              <a:off x="562747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Oval 1970"/>
            <p:cNvSpPr/>
            <p:nvPr/>
          </p:nvSpPr>
          <p:spPr>
            <a:xfrm>
              <a:off x="584073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Oval 1971"/>
            <p:cNvSpPr/>
            <p:nvPr/>
          </p:nvSpPr>
          <p:spPr>
            <a:xfrm>
              <a:off x="605399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Oval 1972"/>
            <p:cNvSpPr/>
            <p:nvPr/>
          </p:nvSpPr>
          <p:spPr>
            <a:xfrm>
              <a:off x="626725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Oval 1973"/>
            <p:cNvSpPr/>
            <p:nvPr/>
          </p:nvSpPr>
          <p:spPr>
            <a:xfrm>
              <a:off x="648052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Oval 1974"/>
            <p:cNvSpPr/>
            <p:nvPr/>
          </p:nvSpPr>
          <p:spPr>
            <a:xfrm>
              <a:off x="6693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Oval 1975"/>
            <p:cNvSpPr/>
            <p:nvPr/>
          </p:nvSpPr>
          <p:spPr>
            <a:xfrm>
              <a:off x="690704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Oval 1976"/>
            <p:cNvSpPr/>
            <p:nvPr/>
          </p:nvSpPr>
          <p:spPr>
            <a:xfrm>
              <a:off x="712030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" name="Oval 1977"/>
            <p:cNvSpPr/>
            <p:nvPr/>
          </p:nvSpPr>
          <p:spPr>
            <a:xfrm>
              <a:off x="733356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" name="Oval 1978"/>
            <p:cNvSpPr/>
            <p:nvPr/>
          </p:nvSpPr>
          <p:spPr>
            <a:xfrm>
              <a:off x="754683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Oval 1979"/>
            <p:cNvSpPr/>
            <p:nvPr/>
          </p:nvSpPr>
          <p:spPr>
            <a:xfrm>
              <a:off x="776009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Oval 1980"/>
            <p:cNvSpPr/>
            <p:nvPr/>
          </p:nvSpPr>
          <p:spPr>
            <a:xfrm>
              <a:off x="7973354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2" name="Oval 1981"/>
            <p:cNvSpPr/>
            <p:nvPr/>
          </p:nvSpPr>
          <p:spPr>
            <a:xfrm>
              <a:off x="8186616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3" name="Oval 1982"/>
            <p:cNvSpPr/>
            <p:nvPr/>
          </p:nvSpPr>
          <p:spPr>
            <a:xfrm>
              <a:off x="8399878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Oval 1983"/>
            <p:cNvSpPr/>
            <p:nvPr/>
          </p:nvSpPr>
          <p:spPr>
            <a:xfrm>
              <a:off x="8613140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Oval 1984"/>
            <p:cNvSpPr/>
            <p:nvPr/>
          </p:nvSpPr>
          <p:spPr>
            <a:xfrm>
              <a:off x="8719782" y="478403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6" name="Oval 1985"/>
            <p:cNvSpPr/>
            <p:nvPr/>
          </p:nvSpPr>
          <p:spPr>
            <a:xfrm>
              <a:off x="520094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Oval 1986"/>
            <p:cNvSpPr/>
            <p:nvPr/>
          </p:nvSpPr>
          <p:spPr>
            <a:xfrm>
              <a:off x="530757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Oval 1987"/>
            <p:cNvSpPr/>
            <p:nvPr/>
          </p:nvSpPr>
          <p:spPr>
            <a:xfrm>
              <a:off x="552084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Oval 1988"/>
            <p:cNvSpPr/>
            <p:nvPr/>
          </p:nvSpPr>
          <p:spPr>
            <a:xfrm>
              <a:off x="573410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Oval 1989"/>
            <p:cNvSpPr/>
            <p:nvPr/>
          </p:nvSpPr>
          <p:spPr>
            <a:xfrm>
              <a:off x="594736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1" name="Oval 1990"/>
            <p:cNvSpPr/>
            <p:nvPr/>
          </p:nvSpPr>
          <p:spPr>
            <a:xfrm>
              <a:off x="616062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Oval 1991"/>
            <p:cNvSpPr/>
            <p:nvPr/>
          </p:nvSpPr>
          <p:spPr>
            <a:xfrm>
              <a:off x="637388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Oval 1992"/>
            <p:cNvSpPr/>
            <p:nvPr/>
          </p:nvSpPr>
          <p:spPr>
            <a:xfrm>
              <a:off x="658715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Oval 1993"/>
            <p:cNvSpPr/>
            <p:nvPr/>
          </p:nvSpPr>
          <p:spPr>
            <a:xfrm>
              <a:off x="680041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Oval 1994"/>
            <p:cNvSpPr/>
            <p:nvPr/>
          </p:nvSpPr>
          <p:spPr>
            <a:xfrm>
              <a:off x="701367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Oval 1995"/>
            <p:cNvSpPr/>
            <p:nvPr/>
          </p:nvSpPr>
          <p:spPr>
            <a:xfrm>
              <a:off x="722693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Oval 1996"/>
            <p:cNvSpPr/>
            <p:nvPr/>
          </p:nvSpPr>
          <p:spPr>
            <a:xfrm>
              <a:off x="744019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Oval 1997"/>
            <p:cNvSpPr/>
            <p:nvPr/>
          </p:nvSpPr>
          <p:spPr>
            <a:xfrm>
              <a:off x="7653461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9" name="Oval 1998"/>
            <p:cNvSpPr/>
            <p:nvPr/>
          </p:nvSpPr>
          <p:spPr>
            <a:xfrm>
              <a:off x="7866723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0" name="Oval 1999"/>
            <p:cNvSpPr/>
            <p:nvPr/>
          </p:nvSpPr>
          <p:spPr>
            <a:xfrm>
              <a:off x="8079985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Oval 2000"/>
            <p:cNvSpPr/>
            <p:nvPr/>
          </p:nvSpPr>
          <p:spPr>
            <a:xfrm>
              <a:off x="8293247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Oval 2001"/>
            <p:cNvSpPr/>
            <p:nvPr/>
          </p:nvSpPr>
          <p:spPr>
            <a:xfrm>
              <a:off x="8506509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Oval 2002"/>
            <p:cNvSpPr/>
            <p:nvPr/>
          </p:nvSpPr>
          <p:spPr>
            <a:xfrm>
              <a:off x="541421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Oval 2003"/>
            <p:cNvSpPr/>
            <p:nvPr/>
          </p:nvSpPr>
          <p:spPr>
            <a:xfrm>
              <a:off x="562747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5" name="Oval 2004"/>
            <p:cNvSpPr/>
            <p:nvPr/>
          </p:nvSpPr>
          <p:spPr>
            <a:xfrm>
              <a:off x="584073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6" name="Oval 2005"/>
            <p:cNvSpPr/>
            <p:nvPr/>
          </p:nvSpPr>
          <p:spPr>
            <a:xfrm>
              <a:off x="605399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" name="Oval 2006"/>
            <p:cNvSpPr/>
            <p:nvPr/>
          </p:nvSpPr>
          <p:spPr>
            <a:xfrm>
              <a:off x="626725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" name="Oval 2007"/>
            <p:cNvSpPr/>
            <p:nvPr/>
          </p:nvSpPr>
          <p:spPr>
            <a:xfrm>
              <a:off x="648052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Oval 2008"/>
            <p:cNvSpPr/>
            <p:nvPr/>
          </p:nvSpPr>
          <p:spPr>
            <a:xfrm>
              <a:off x="6693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Oval 2009"/>
            <p:cNvSpPr/>
            <p:nvPr/>
          </p:nvSpPr>
          <p:spPr>
            <a:xfrm>
              <a:off x="690704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Oval 2010"/>
            <p:cNvSpPr/>
            <p:nvPr/>
          </p:nvSpPr>
          <p:spPr>
            <a:xfrm>
              <a:off x="712030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Oval 2011"/>
            <p:cNvSpPr/>
            <p:nvPr/>
          </p:nvSpPr>
          <p:spPr>
            <a:xfrm>
              <a:off x="733356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" name="Oval 2012"/>
            <p:cNvSpPr/>
            <p:nvPr/>
          </p:nvSpPr>
          <p:spPr>
            <a:xfrm>
              <a:off x="754683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" name="Oval 2013"/>
            <p:cNvSpPr/>
            <p:nvPr/>
          </p:nvSpPr>
          <p:spPr>
            <a:xfrm>
              <a:off x="776009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" name="Oval 2014"/>
            <p:cNvSpPr/>
            <p:nvPr/>
          </p:nvSpPr>
          <p:spPr>
            <a:xfrm>
              <a:off x="7973354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" name="Oval 2015"/>
            <p:cNvSpPr/>
            <p:nvPr/>
          </p:nvSpPr>
          <p:spPr>
            <a:xfrm>
              <a:off x="8186616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" name="Oval 2016"/>
            <p:cNvSpPr/>
            <p:nvPr/>
          </p:nvSpPr>
          <p:spPr>
            <a:xfrm>
              <a:off x="8399878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" name="Oval 2017"/>
            <p:cNvSpPr/>
            <p:nvPr/>
          </p:nvSpPr>
          <p:spPr>
            <a:xfrm>
              <a:off x="8613140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" name="Oval 2018"/>
            <p:cNvSpPr/>
            <p:nvPr/>
          </p:nvSpPr>
          <p:spPr>
            <a:xfrm>
              <a:off x="8719782" y="489011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" name="Oval 2019"/>
            <p:cNvSpPr/>
            <p:nvPr/>
          </p:nvSpPr>
          <p:spPr>
            <a:xfrm>
              <a:off x="520094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" name="Oval 2020"/>
            <p:cNvSpPr/>
            <p:nvPr/>
          </p:nvSpPr>
          <p:spPr>
            <a:xfrm>
              <a:off x="530757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" name="Oval 2021"/>
            <p:cNvSpPr/>
            <p:nvPr/>
          </p:nvSpPr>
          <p:spPr>
            <a:xfrm>
              <a:off x="552084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" name="Oval 2022"/>
            <p:cNvSpPr/>
            <p:nvPr/>
          </p:nvSpPr>
          <p:spPr>
            <a:xfrm>
              <a:off x="573410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" name="Oval 2023"/>
            <p:cNvSpPr/>
            <p:nvPr/>
          </p:nvSpPr>
          <p:spPr>
            <a:xfrm>
              <a:off x="594736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" name="Oval 2024"/>
            <p:cNvSpPr/>
            <p:nvPr/>
          </p:nvSpPr>
          <p:spPr>
            <a:xfrm>
              <a:off x="616062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" name="Oval 2025"/>
            <p:cNvSpPr/>
            <p:nvPr/>
          </p:nvSpPr>
          <p:spPr>
            <a:xfrm>
              <a:off x="637388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" name="Oval 2026"/>
            <p:cNvSpPr/>
            <p:nvPr/>
          </p:nvSpPr>
          <p:spPr>
            <a:xfrm>
              <a:off x="658715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" name="Oval 2027"/>
            <p:cNvSpPr/>
            <p:nvPr/>
          </p:nvSpPr>
          <p:spPr>
            <a:xfrm>
              <a:off x="680041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" name="Oval 2028"/>
            <p:cNvSpPr/>
            <p:nvPr/>
          </p:nvSpPr>
          <p:spPr>
            <a:xfrm>
              <a:off x="701367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Oval 2029"/>
            <p:cNvSpPr/>
            <p:nvPr/>
          </p:nvSpPr>
          <p:spPr>
            <a:xfrm>
              <a:off x="722693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Oval 2030"/>
            <p:cNvSpPr/>
            <p:nvPr/>
          </p:nvSpPr>
          <p:spPr>
            <a:xfrm>
              <a:off x="744019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" name="Oval 2031"/>
            <p:cNvSpPr/>
            <p:nvPr/>
          </p:nvSpPr>
          <p:spPr>
            <a:xfrm>
              <a:off x="7653461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" name="Oval 2032"/>
            <p:cNvSpPr/>
            <p:nvPr/>
          </p:nvSpPr>
          <p:spPr>
            <a:xfrm>
              <a:off x="7866723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" name="Oval 2033"/>
            <p:cNvSpPr/>
            <p:nvPr/>
          </p:nvSpPr>
          <p:spPr>
            <a:xfrm>
              <a:off x="8079985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" name="Oval 2034"/>
            <p:cNvSpPr/>
            <p:nvPr/>
          </p:nvSpPr>
          <p:spPr>
            <a:xfrm>
              <a:off x="8293247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6" name="Oval 2035"/>
            <p:cNvSpPr/>
            <p:nvPr/>
          </p:nvSpPr>
          <p:spPr>
            <a:xfrm>
              <a:off x="8506509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7" name="Oval 2036"/>
            <p:cNvSpPr/>
            <p:nvPr/>
          </p:nvSpPr>
          <p:spPr>
            <a:xfrm>
              <a:off x="541421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8" name="Oval 2037"/>
            <p:cNvSpPr/>
            <p:nvPr/>
          </p:nvSpPr>
          <p:spPr>
            <a:xfrm>
              <a:off x="562747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9" name="Oval 2038"/>
            <p:cNvSpPr/>
            <p:nvPr/>
          </p:nvSpPr>
          <p:spPr>
            <a:xfrm>
              <a:off x="584073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0" name="Oval 2039"/>
            <p:cNvSpPr/>
            <p:nvPr/>
          </p:nvSpPr>
          <p:spPr>
            <a:xfrm>
              <a:off x="605399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1" name="Oval 2040"/>
            <p:cNvSpPr/>
            <p:nvPr/>
          </p:nvSpPr>
          <p:spPr>
            <a:xfrm>
              <a:off x="626725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2" name="Oval 2041"/>
            <p:cNvSpPr/>
            <p:nvPr/>
          </p:nvSpPr>
          <p:spPr>
            <a:xfrm>
              <a:off x="648052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Oval 2042"/>
            <p:cNvSpPr/>
            <p:nvPr/>
          </p:nvSpPr>
          <p:spPr>
            <a:xfrm>
              <a:off x="6693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Oval 2043"/>
            <p:cNvSpPr/>
            <p:nvPr/>
          </p:nvSpPr>
          <p:spPr>
            <a:xfrm>
              <a:off x="690704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5" name="Oval 2044"/>
            <p:cNvSpPr/>
            <p:nvPr/>
          </p:nvSpPr>
          <p:spPr>
            <a:xfrm>
              <a:off x="712030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6" name="Oval 2045"/>
            <p:cNvSpPr/>
            <p:nvPr/>
          </p:nvSpPr>
          <p:spPr>
            <a:xfrm>
              <a:off x="733356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7" name="Oval 2046"/>
            <p:cNvSpPr/>
            <p:nvPr/>
          </p:nvSpPr>
          <p:spPr>
            <a:xfrm>
              <a:off x="754683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Oval 2047"/>
            <p:cNvSpPr/>
            <p:nvPr/>
          </p:nvSpPr>
          <p:spPr>
            <a:xfrm>
              <a:off x="776009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Oval 2048"/>
            <p:cNvSpPr/>
            <p:nvPr/>
          </p:nvSpPr>
          <p:spPr>
            <a:xfrm>
              <a:off x="7973354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" name="Oval 2049"/>
            <p:cNvSpPr/>
            <p:nvPr/>
          </p:nvSpPr>
          <p:spPr>
            <a:xfrm>
              <a:off x="8186616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8399878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Oval 2051"/>
            <p:cNvSpPr/>
            <p:nvPr/>
          </p:nvSpPr>
          <p:spPr>
            <a:xfrm>
              <a:off x="8613140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Oval 2052"/>
            <p:cNvSpPr/>
            <p:nvPr/>
          </p:nvSpPr>
          <p:spPr>
            <a:xfrm>
              <a:off x="8719782" y="499618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Oval 2053"/>
            <p:cNvSpPr/>
            <p:nvPr/>
          </p:nvSpPr>
          <p:spPr>
            <a:xfrm>
              <a:off x="520094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Oval 2054"/>
            <p:cNvSpPr/>
            <p:nvPr/>
          </p:nvSpPr>
          <p:spPr>
            <a:xfrm>
              <a:off x="530757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Oval 2055"/>
            <p:cNvSpPr/>
            <p:nvPr/>
          </p:nvSpPr>
          <p:spPr>
            <a:xfrm>
              <a:off x="552084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Oval 2056"/>
            <p:cNvSpPr/>
            <p:nvPr/>
          </p:nvSpPr>
          <p:spPr>
            <a:xfrm>
              <a:off x="573410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Oval 2057"/>
            <p:cNvSpPr/>
            <p:nvPr/>
          </p:nvSpPr>
          <p:spPr>
            <a:xfrm>
              <a:off x="594736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Oval 2058"/>
            <p:cNvSpPr/>
            <p:nvPr/>
          </p:nvSpPr>
          <p:spPr>
            <a:xfrm>
              <a:off x="616062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Oval 2059"/>
            <p:cNvSpPr/>
            <p:nvPr/>
          </p:nvSpPr>
          <p:spPr>
            <a:xfrm>
              <a:off x="637388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Oval 2060"/>
            <p:cNvSpPr/>
            <p:nvPr/>
          </p:nvSpPr>
          <p:spPr>
            <a:xfrm>
              <a:off x="658715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Oval 2061"/>
            <p:cNvSpPr/>
            <p:nvPr/>
          </p:nvSpPr>
          <p:spPr>
            <a:xfrm>
              <a:off x="680041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/>
            <p:cNvSpPr/>
            <p:nvPr/>
          </p:nvSpPr>
          <p:spPr>
            <a:xfrm>
              <a:off x="701367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Oval 2063"/>
            <p:cNvSpPr/>
            <p:nvPr/>
          </p:nvSpPr>
          <p:spPr>
            <a:xfrm>
              <a:off x="722693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Oval 2064"/>
            <p:cNvSpPr/>
            <p:nvPr/>
          </p:nvSpPr>
          <p:spPr>
            <a:xfrm>
              <a:off x="744019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Oval 2065"/>
            <p:cNvSpPr/>
            <p:nvPr/>
          </p:nvSpPr>
          <p:spPr>
            <a:xfrm>
              <a:off x="7653461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Oval 2066"/>
            <p:cNvSpPr/>
            <p:nvPr/>
          </p:nvSpPr>
          <p:spPr>
            <a:xfrm>
              <a:off x="7866723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Oval 2067"/>
            <p:cNvSpPr/>
            <p:nvPr/>
          </p:nvSpPr>
          <p:spPr>
            <a:xfrm>
              <a:off x="8079985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Oval 2068"/>
            <p:cNvSpPr/>
            <p:nvPr/>
          </p:nvSpPr>
          <p:spPr>
            <a:xfrm>
              <a:off x="8293247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Oval 2069"/>
            <p:cNvSpPr/>
            <p:nvPr/>
          </p:nvSpPr>
          <p:spPr>
            <a:xfrm>
              <a:off x="8506509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Oval 2070"/>
            <p:cNvSpPr/>
            <p:nvPr/>
          </p:nvSpPr>
          <p:spPr>
            <a:xfrm>
              <a:off x="541421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Oval 2071"/>
            <p:cNvSpPr/>
            <p:nvPr/>
          </p:nvSpPr>
          <p:spPr>
            <a:xfrm>
              <a:off x="562747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Oval 2072"/>
            <p:cNvSpPr/>
            <p:nvPr/>
          </p:nvSpPr>
          <p:spPr>
            <a:xfrm>
              <a:off x="584073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Oval 2073"/>
            <p:cNvSpPr/>
            <p:nvPr/>
          </p:nvSpPr>
          <p:spPr>
            <a:xfrm>
              <a:off x="605399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Oval 2074"/>
            <p:cNvSpPr/>
            <p:nvPr/>
          </p:nvSpPr>
          <p:spPr>
            <a:xfrm>
              <a:off x="626725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Oval 2075"/>
            <p:cNvSpPr/>
            <p:nvPr/>
          </p:nvSpPr>
          <p:spPr>
            <a:xfrm>
              <a:off x="648052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Oval 2076"/>
            <p:cNvSpPr/>
            <p:nvPr/>
          </p:nvSpPr>
          <p:spPr>
            <a:xfrm>
              <a:off x="6693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Oval 2077"/>
            <p:cNvSpPr/>
            <p:nvPr/>
          </p:nvSpPr>
          <p:spPr>
            <a:xfrm>
              <a:off x="690704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Oval 2078"/>
            <p:cNvSpPr/>
            <p:nvPr/>
          </p:nvSpPr>
          <p:spPr>
            <a:xfrm>
              <a:off x="712030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Oval 2079"/>
            <p:cNvSpPr/>
            <p:nvPr/>
          </p:nvSpPr>
          <p:spPr>
            <a:xfrm>
              <a:off x="733356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Oval 2080"/>
            <p:cNvSpPr/>
            <p:nvPr/>
          </p:nvSpPr>
          <p:spPr>
            <a:xfrm>
              <a:off x="754683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Oval 2081"/>
            <p:cNvSpPr/>
            <p:nvPr/>
          </p:nvSpPr>
          <p:spPr>
            <a:xfrm>
              <a:off x="776009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Oval 2082"/>
            <p:cNvSpPr/>
            <p:nvPr/>
          </p:nvSpPr>
          <p:spPr>
            <a:xfrm>
              <a:off x="7973354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Oval 2083"/>
            <p:cNvSpPr/>
            <p:nvPr/>
          </p:nvSpPr>
          <p:spPr>
            <a:xfrm>
              <a:off x="8186616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Oval 2084"/>
            <p:cNvSpPr/>
            <p:nvPr/>
          </p:nvSpPr>
          <p:spPr>
            <a:xfrm>
              <a:off x="8399878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Oval 2085"/>
            <p:cNvSpPr/>
            <p:nvPr/>
          </p:nvSpPr>
          <p:spPr>
            <a:xfrm>
              <a:off x="8613140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2086"/>
            <p:cNvSpPr/>
            <p:nvPr/>
          </p:nvSpPr>
          <p:spPr>
            <a:xfrm>
              <a:off x="8719782" y="510226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Oval 2087"/>
            <p:cNvSpPr/>
            <p:nvPr/>
          </p:nvSpPr>
          <p:spPr>
            <a:xfrm>
              <a:off x="520094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Oval 2088"/>
            <p:cNvSpPr/>
            <p:nvPr/>
          </p:nvSpPr>
          <p:spPr>
            <a:xfrm>
              <a:off x="530757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Oval 2089"/>
            <p:cNvSpPr/>
            <p:nvPr/>
          </p:nvSpPr>
          <p:spPr>
            <a:xfrm>
              <a:off x="552084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Oval 2090"/>
            <p:cNvSpPr/>
            <p:nvPr/>
          </p:nvSpPr>
          <p:spPr>
            <a:xfrm>
              <a:off x="573410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Oval 2091"/>
            <p:cNvSpPr/>
            <p:nvPr/>
          </p:nvSpPr>
          <p:spPr>
            <a:xfrm>
              <a:off x="594736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Oval 2092"/>
            <p:cNvSpPr/>
            <p:nvPr/>
          </p:nvSpPr>
          <p:spPr>
            <a:xfrm>
              <a:off x="616062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Oval 2093"/>
            <p:cNvSpPr/>
            <p:nvPr/>
          </p:nvSpPr>
          <p:spPr>
            <a:xfrm>
              <a:off x="637388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Oval 2094"/>
            <p:cNvSpPr/>
            <p:nvPr/>
          </p:nvSpPr>
          <p:spPr>
            <a:xfrm>
              <a:off x="658715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Oval 2095"/>
            <p:cNvSpPr/>
            <p:nvPr/>
          </p:nvSpPr>
          <p:spPr>
            <a:xfrm>
              <a:off x="680041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Oval 2096"/>
            <p:cNvSpPr/>
            <p:nvPr/>
          </p:nvSpPr>
          <p:spPr>
            <a:xfrm>
              <a:off x="701367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Oval 2097"/>
            <p:cNvSpPr/>
            <p:nvPr/>
          </p:nvSpPr>
          <p:spPr>
            <a:xfrm>
              <a:off x="722693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98"/>
            <p:cNvSpPr/>
            <p:nvPr/>
          </p:nvSpPr>
          <p:spPr>
            <a:xfrm>
              <a:off x="744019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Oval 2099"/>
            <p:cNvSpPr/>
            <p:nvPr/>
          </p:nvSpPr>
          <p:spPr>
            <a:xfrm>
              <a:off x="7653461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Oval 2100"/>
            <p:cNvSpPr/>
            <p:nvPr/>
          </p:nvSpPr>
          <p:spPr>
            <a:xfrm>
              <a:off x="7866723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Oval 2101"/>
            <p:cNvSpPr/>
            <p:nvPr/>
          </p:nvSpPr>
          <p:spPr>
            <a:xfrm>
              <a:off x="8079985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Oval 2102"/>
            <p:cNvSpPr/>
            <p:nvPr/>
          </p:nvSpPr>
          <p:spPr>
            <a:xfrm>
              <a:off x="8293247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Oval 2103"/>
            <p:cNvSpPr/>
            <p:nvPr/>
          </p:nvSpPr>
          <p:spPr>
            <a:xfrm>
              <a:off x="8506509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Oval 2104"/>
            <p:cNvSpPr/>
            <p:nvPr/>
          </p:nvSpPr>
          <p:spPr>
            <a:xfrm>
              <a:off x="541421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Oval 2105"/>
            <p:cNvSpPr/>
            <p:nvPr/>
          </p:nvSpPr>
          <p:spPr>
            <a:xfrm>
              <a:off x="562747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Oval 2106"/>
            <p:cNvSpPr/>
            <p:nvPr/>
          </p:nvSpPr>
          <p:spPr>
            <a:xfrm>
              <a:off x="584073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Oval 2107"/>
            <p:cNvSpPr/>
            <p:nvPr/>
          </p:nvSpPr>
          <p:spPr>
            <a:xfrm>
              <a:off x="605399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Oval 2108"/>
            <p:cNvSpPr/>
            <p:nvPr/>
          </p:nvSpPr>
          <p:spPr>
            <a:xfrm>
              <a:off x="626725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Oval 2109"/>
            <p:cNvSpPr/>
            <p:nvPr/>
          </p:nvSpPr>
          <p:spPr>
            <a:xfrm>
              <a:off x="648052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Oval 2110"/>
            <p:cNvSpPr/>
            <p:nvPr/>
          </p:nvSpPr>
          <p:spPr>
            <a:xfrm>
              <a:off x="6693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Oval 2111"/>
            <p:cNvSpPr/>
            <p:nvPr/>
          </p:nvSpPr>
          <p:spPr>
            <a:xfrm>
              <a:off x="690704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Oval 2112"/>
            <p:cNvSpPr/>
            <p:nvPr/>
          </p:nvSpPr>
          <p:spPr>
            <a:xfrm>
              <a:off x="712030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Oval 2113"/>
            <p:cNvSpPr/>
            <p:nvPr/>
          </p:nvSpPr>
          <p:spPr>
            <a:xfrm>
              <a:off x="733356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Oval 2114"/>
            <p:cNvSpPr/>
            <p:nvPr/>
          </p:nvSpPr>
          <p:spPr>
            <a:xfrm>
              <a:off x="754683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Oval 2115"/>
            <p:cNvSpPr/>
            <p:nvPr/>
          </p:nvSpPr>
          <p:spPr>
            <a:xfrm>
              <a:off x="776009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Oval 2116"/>
            <p:cNvSpPr/>
            <p:nvPr/>
          </p:nvSpPr>
          <p:spPr>
            <a:xfrm>
              <a:off x="7973354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Oval 2117"/>
            <p:cNvSpPr/>
            <p:nvPr/>
          </p:nvSpPr>
          <p:spPr>
            <a:xfrm>
              <a:off x="8186616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Oval 2118"/>
            <p:cNvSpPr/>
            <p:nvPr/>
          </p:nvSpPr>
          <p:spPr>
            <a:xfrm>
              <a:off x="8399878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Oval 2119"/>
            <p:cNvSpPr/>
            <p:nvPr/>
          </p:nvSpPr>
          <p:spPr>
            <a:xfrm>
              <a:off x="8613140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Oval 2120"/>
            <p:cNvSpPr/>
            <p:nvPr/>
          </p:nvSpPr>
          <p:spPr>
            <a:xfrm>
              <a:off x="8719782" y="520834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Oval 2121"/>
            <p:cNvSpPr/>
            <p:nvPr/>
          </p:nvSpPr>
          <p:spPr>
            <a:xfrm>
              <a:off x="520094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Oval 2122"/>
            <p:cNvSpPr/>
            <p:nvPr/>
          </p:nvSpPr>
          <p:spPr>
            <a:xfrm>
              <a:off x="530757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Oval 2123"/>
            <p:cNvSpPr/>
            <p:nvPr/>
          </p:nvSpPr>
          <p:spPr>
            <a:xfrm>
              <a:off x="552084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Oval 2124"/>
            <p:cNvSpPr/>
            <p:nvPr/>
          </p:nvSpPr>
          <p:spPr>
            <a:xfrm>
              <a:off x="573410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6" name="Oval 2125"/>
            <p:cNvSpPr/>
            <p:nvPr/>
          </p:nvSpPr>
          <p:spPr>
            <a:xfrm>
              <a:off x="594736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Oval 2126"/>
            <p:cNvSpPr/>
            <p:nvPr/>
          </p:nvSpPr>
          <p:spPr>
            <a:xfrm>
              <a:off x="616062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Oval 2127"/>
            <p:cNvSpPr/>
            <p:nvPr/>
          </p:nvSpPr>
          <p:spPr>
            <a:xfrm>
              <a:off x="637388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9" name="Oval 2128"/>
            <p:cNvSpPr/>
            <p:nvPr/>
          </p:nvSpPr>
          <p:spPr>
            <a:xfrm>
              <a:off x="658715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0" name="Oval 2129"/>
            <p:cNvSpPr/>
            <p:nvPr/>
          </p:nvSpPr>
          <p:spPr>
            <a:xfrm>
              <a:off x="680041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Oval 2130"/>
            <p:cNvSpPr/>
            <p:nvPr/>
          </p:nvSpPr>
          <p:spPr>
            <a:xfrm>
              <a:off x="701367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Oval 2131"/>
            <p:cNvSpPr/>
            <p:nvPr/>
          </p:nvSpPr>
          <p:spPr>
            <a:xfrm>
              <a:off x="722693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3" name="Oval 2132"/>
            <p:cNvSpPr/>
            <p:nvPr/>
          </p:nvSpPr>
          <p:spPr>
            <a:xfrm>
              <a:off x="744019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Oval 2133"/>
            <p:cNvSpPr/>
            <p:nvPr/>
          </p:nvSpPr>
          <p:spPr>
            <a:xfrm>
              <a:off x="7653461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Oval 2134"/>
            <p:cNvSpPr/>
            <p:nvPr/>
          </p:nvSpPr>
          <p:spPr>
            <a:xfrm>
              <a:off x="7866723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Oval 2135"/>
            <p:cNvSpPr/>
            <p:nvPr/>
          </p:nvSpPr>
          <p:spPr>
            <a:xfrm>
              <a:off x="8079985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Oval 2136"/>
            <p:cNvSpPr/>
            <p:nvPr/>
          </p:nvSpPr>
          <p:spPr>
            <a:xfrm>
              <a:off x="8293247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Oval 2137"/>
            <p:cNvSpPr/>
            <p:nvPr/>
          </p:nvSpPr>
          <p:spPr>
            <a:xfrm>
              <a:off x="8506509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9" name="Oval 2138"/>
            <p:cNvSpPr/>
            <p:nvPr/>
          </p:nvSpPr>
          <p:spPr>
            <a:xfrm>
              <a:off x="541421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Oval 2139"/>
            <p:cNvSpPr/>
            <p:nvPr/>
          </p:nvSpPr>
          <p:spPr>
            <a:xfrm>
              <a:off x="562747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Oval 2140"/>
            <p:cNvSpPr/>
            <p:nvPr/>
          </p:nvSpPr>
          <p:spPr>
            <a:xfrm>
              <a:off x="584073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Oval 2141"/>
            <p:cNvSpPr/>
            <p:nvPr/>
          </p:nvSpPr>
          <p:spPr>
            <a:xfrm>
              <a:off x="605399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Oval 2142"/>
            <p:cNvSpPr/>
            <p:nvPr/>
          </p:nvSpPr>
          <p:spPr>
            <a:xfrm>
              <a:off x="626725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Oval 2143"/>
            <p:cNvSpPr/>
            <p:nvPr/>
          </p:nvSpPr>
          <p:spPr>
            <a:xfrm>
              <a:off x="648052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Oval 2144"/>
            <p:cNvSpPr/>
            <p:nvPr/>
          </p:nvSpPr>
          <p:spPr>
            <a:xfrm>
              <a:off x="6693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Oval 2145"/>
            <p:cNvSpPr/>
            <p:nvPr/>
          </p:nvSpPr>
          <p:spPr>
            <a:xfrm>
              <a:off x="690704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Oval 2146"/>
            <p:cNvSpPr/>
            <p:nvPr/>
          </p:nvSpPr>
          <p:spPr>
            <a:xfrm>
              <a:off x="712030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Oval 2147"/>
            <p:cNvSpPr/>
            <p:nvPr/>
          </p:nvSpPr>
          <p:spPr>
            <a:xfrm>
              <a:off x="733356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Oval 2148"/>
            <p:cNvSpPr/>
            <p:nvPr/>
          </p:nvSpPr>
          <p:spPr>
            <a:xfrm>
              <a:off x="754683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Oval 2149"/>
            <p:cNvSpPr/>
            <p:nvPr/>
          </p:nvSpPr>
          <p:spPr>
            <a:xfrm>
              <a:off x="776009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Oval 2150"/>
            <p:cNvSpPr/>
            <p:nvPr/>
          </p:nvSpPr>
          <p:spPr>
            <a:xfrm>
              <a:off x="7973354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Oval 2151"/>
            <p:cNvSpPr/>
            <p:nvPr/>
          </p:nvSpPr>
          <p:spPr>
            <a:xfrm>
              <a:off x="8186616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Oval 2152"/>
            <p:cNvSpPr/>
            <p:nvPr/>
          </p:nvSpPr>
          <p:spPr>
            <a:xfrm>
              <a:off x="8399878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Oval 2153"/>
            <p:cNvSpPr/>
            <p:nvPr/>
          </p:nvSpPr>
          <p:spPr>
            <a:xfrm>
              <a:off x="8613140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5" name="Oval 2154"/>
            <p:cNvSpPr/>
            <p:nvPr/>
          </p:nvSpPr>
          <p:spPr>
            <a:xfrm>
              <a:off x="8719782" y="531442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Oval 2155"/>
            <p:cNvSpPr/>
            <p:nvPr/>
          </p:nvSpPr>
          <p:spPr>
            <a:xfrm>
              <a:off x="520094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Oval 2156"/>
            <p:cNvSpPr/>
            <p:nvPr/>
          </p:nvSpPr>
          <p:spPr>
            <a:xfrm>
              <a:off x="530757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Oval 2157"/>
            <p:cNvSpPr/>
            <p:nvPr/>
          </p:nvSpPr>
          <p:spPr>
            <a:xfrm>
              <a:off x="552084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9" name="Oval 2158"/>
            <p:cNvSpPr/>
            <p:nvPr/>
          </p:nvSpPr>
          <p:spPr>
            <a:xfrm>
              <a:off x="573410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0" name="Oval 2159"/>
            <p:cNvSpPr/>
            <p:nvPr/>
          </p:nvSpPr>
          <p:spPr>
            <a:xfrm>
              <a:off x="594736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1" name="Oval 2160"/>
            <p:cNvSpPr/>
            <p:nvPr/>
          </p:nvSpPr>
          <p:spPr>
            <a:xfrm>
              <a:off x="616062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2" name="Oval 2161"/>
            <p:cNvSpPr/>
            <p:nvPr/>
          </p:nvSpPr>
          <p:spPr>
            <a:xfrm>
              <a:off x="637388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Oval 2162"/>
            <p:cNvSpPr/>
            <p:nvPr/>
          </p:nvSpPr>
          <p:spPr>
            <a:xfrm>
              <a:off x="658715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Oval 2163"/>
            <p:cNvSpPr/>
            <p:nvPr/>
          </p:nvSpPr>
          <p:spPr>
            <a:xfrm>
              <a:off x="680041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Oval 2164"/>
            <p:cNvSpPr/>
            <p:nvPr/>
          </p:nvSpPr>
          <p:spPr>
            <a:xfrm>
              <a:off x="701367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Oval 2165"/>
            <p:cNvSpPr/>
            <p:nvPr/>
          </p:nvSpPr>
          <p:spPr>
            <a:xfrm>
              <a:off x="722693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Oval 2166"/>
            <p:cNvSpPr/>
            <p:nvPr/>
          </p:nvSpPr>
          <p:spPr>
            <a:xfrm>
              <a:off x="744019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8" name="Oval 2167"/>
            <p:cNvSpPr/>
            <p:nvPr/>
          </p:nvSpPr>
          <p:spPr>
            <a:xfrm>
              <a:off x="7653461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Oval 2168"/>
            <p:cNvSpPr/>
            <p:nvPr/>
          </p:nvSpPr>
          <p:spPr>
            <a:xfrm>
              <a:off x="7866723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Oval 2169"/>
            <p:cNvSpPr/>
            <p:nvPr/>
          </p:nvSpPr>
          <p:spPr>
            <a:xfrm>
              <a:off x="8079985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Oval 2170"/>
            <p:cNvSpPr/>
            <p:nvPr/>
          </p:nvSpPr>
          <p:spPr>
            <a:xfrm>
              <a:off x="8293247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Oval 2171"/>
            <p:cNvSpPr/>
            <p:nvPr/>
          </p:nvSpPr>
          <p:spPr>
            <a:xfrm>
              <a:off x="8506509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3" name="Oval 2172"/>
            <p:cNvSpPr/>
            <p:nvPr/>
          </p:nvSpPr>
          <p:spPr>
            <a:xfrm>
              <a:off x="541421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4" name="Oval 2173"/>
            <p:cNvSpPr/>
            <p:nvPr/>
          </p:nvSpPr>
          <p:spPr>
            <a:xfrm>
              <a:off x="562747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Oval 2174"/>
            <p:cNvSpPr/>
            <p:nvPr/>
          </p:nvSpPr>
          <p:spPr>
            <a:xfrm>
              <a:off x="584073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Oval 2175"/>
            <p:cNvSpPr/>
            <p:nvPr/>
          </p:nvSpPr>
          <p:spPr>
            <a:xfrm>
              <a:off x="605399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Oval 2176"/>
            <p:cNvSpPr/>
            <p:nvPr/>
          </p:nvSpPr>
          <p:spPr>
            <a:xfrm>
              <a:off x="626725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Oval 2177"/>
            <p:cNvSpPr/>
            <p:nvPr/>
          </p:nvSpPr>
          <p:spPr>
            <a:xfrm>
              <a:off x="648052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Oval 2178"/>
            <p:cNvSpPr/>
            <p:nvPr/>
          </p:nvSpPr>
          <p:spPr>
            <a:xfrm>
              <a:off x="6693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Oval 2179"/>
            <p:cNvSpPr/>
            <p:nvPr/>
          </p:nvSpPr>
          <p:spPr>
            <a:xfrm>
              <a:off x="690704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Oval 2180"/>
            <p:cNvSpPr/>
            <p:nvPr/>
          </p:nvSpPr>
          <p:spPr>
            <a:xfrm>
              <a:off x="712030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Oval 2181"/>
            <p:cNvSpPr/>
            <p:nvPr/>
          </p:nvSpPr>
          <p:spPr>
            <a:xfrm>
              <a:off x="733356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Oval 2182"/>
            <p:cNvSpPr/>
            <p:nvPr/>
          </p:nvSpPr>
          <p:spPr>
            <a:xfrm>
              <a:off x="754683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Oval 2183"/>
            <p:cNvSpPr/>
            <p:nvPr/>
          </p:nvSpPr>
          <p:spPr>
            <a:xfrm>
              <a:off x="776009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Oval 2184"/>
            <p:cNvSpPr/>
            <p:nvPr/>
          </p:nvSpPr>
          <p:spPr>
            <a:xfrm>
              <a:off x="7973354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Oval 2185"/>
            <p:cNvSpPr/>
            <p:nvPr/>
          </p:nvSpPr>
          <p:spPr>
            <a:xfrm>
              <a:off x="8186616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Oval 2186"/>
            <p:cNvSpPr/>
            <p:nvPr/>
          </p:nvSpPr>
          <p:spPr>
            <a:xfrm>
              <a:off x="8399878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Oval 2187"/>
            <p:cNvSpPr/>
            <p:nvPr/>
          </p:nvSpPr>
          <p:spPr>
            <a:xfrm>
              <a:off x="8613140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Oval 2188"/>
            <p:cNvSpPr/>
            <p:nvPr/>
          </p:nvSpPr>
          <p:spPr>
            <a:xfrm>
              <a:off x="8719782" y="542050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0" name="Oval 2189"/>
            <p:cNvSpPr/>
            <p:nvPr/>
          </p:nvSpPr>
          <p:spPr>
            <a:xfrm>
              <a:off x="520094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Oval 2190"/>
            <p:cNvSpPr/>
            <p:nvPr/>
          </p:nvSpPr>
          <p:spPr>
            <a:xfrm>
              <a:off x="530757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Oval 2191"/>
            <p:cNvSpPr/>
            <p:nvPr/>
          </p:nvSpPr>
          <p:spPr>
            <a:xfrm>
              <a:off x="552084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Oval 2192"/>
            <p:cNvSpPr/>
            <p:nvPr/>
          </p:nvSpPr>
          <p:spPr>
            <a:xfrm>
              <a:off x="573410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Oval 2193"/>
            <p:cNvSpPr/>
            <p:nvPr/>
          </p:nvSpPr>
          <p:spPr>
            <a:xfrm>
              <a:off x="594736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Oval 2194"/>
            <p:cNvSpPr/>
            <p:nvPr/>
          </p:nvSpPr>
          <p:spPr>
            <a:xfrm>
              <a:off x="616062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Oval 2195"/>
            <p:cNvSpPr/>
            <p:nvPr/>
          </p:nvSpPr>
          <p:spPr>
            <a:xfrm>
              <a:off x="637388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Oval 2196"/>
            <p:cNvSpPr/>
            <p:nvPr/>
          </p:nvSpPr>
          <p:spPr>
            <a:xfrm>
              <a:off x="658715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Oval 2197"/>
            <p:cNvSpPr/>
            <p:nvPr/>
          </p:nvSpPr>
          <p:spPr>
            <a:xfrm>
              <a:off x="680041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Oval 2198"/>
            <p:cNvSpPr/>
            <p:nvPr/>
          </p:nvSpPr>
          <p:spPr>
            <a:xfrm>
              <a:off x="701367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Oval 2199"/>
            <p:cNvSpPr/>
            <p:nvPr/>
          </p:nvSpPr>
          <p:spPr>
            <a:xfrm>
              <a:off x="722693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Oval 2200"/>
            <p:cNvSpPr/>
            <p:nvPr/>
          </p:nvSpPr>
          <p:spPr>
            <a:xfrm>
              <a:off x="744019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Oval 2201"/>
            <p:cNvSpPr/>
            <p:nvPr/>
          </p:nvSpPr>
          <p:spPr>
            <a:xfrm>
              <a:off x="7653461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Oval 2202"/>
            <p:cNvSpPr/>
            <p:nvPr/>
          </p:nvSpPr>
          <p:spPr>
            <a:xfrm>
              <a:off x="7866723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Oval 2203"/>
            <p:cNvSpPr/>
            <p:nvPr/>
          </p:nvSpPr>
          <p:spPr>
            <a:xfrm>
              <a:off x="8079985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Oval 2204"/>
            <p:cNvSpPr/>
            <p:nvPr/>
          </p:nvSpPr>
          <p:spPr>
            <a:xfrm>
              <a:off x="8293247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Oval 2205"/>
            <p:cNvSpPr/>
            <p:nvPr/>
          </p:nvSpPr>
          <p:spPr>
            <a:xfrm>
              <a:off x="8506509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Oval 2206"/>
            <p:cNvSpPr/>
            <p:nvPr/>
          </p:nvSpPr>
          <p:spPr>
            <a:xfrm>
              <a:off x="541421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Oval 2207"/>
            <p:cNvSpPr/>
            <p:nvPr/>
          </p:nvSpPr>
          <p:spPr>
            <a:xfrm>
              <a:off x="562747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Oval 2208"/>
            <p:cNvSpPr/>
            <p:nvPr/>
          </p:nvSpPr>
          <p:spPr>
            <a:xfrm>
              <a:off x="584073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Oval 2209"/>
            <p:cNvSpPr/>
            <p:nvPr/>
          </p:nvSpPr>
          <p:spPr>
            <a:xfrm>
              <a:off x="605399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Oval 2210"/>
            <p:cNvSpPr/>
            <p:nvPr/>
          </p:nvSpPr>
          <p:spPr>
            <a:xfrm>
              <a:off x="626725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Oval 2211"/>
            <p:cNvSpPr/>
            <p:nvPr/>
          </p:nvSpPr>
          <p:spPr>
            <a:xfrm>
              <a:off x="648052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Oval 2212"/>
            <p:cNvSpPr/>
            <p:nvPr/>
          </p:nvSpPr>
          <p:spPr>
            <a:xfrm>
              <a:off x="6693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Oval 2213"/>
            <p:cNvSpPr/>
            <p:nvPr/>
          </p:nvSpPr>
          <p:spPr>
            <a:xfrm>
              <a:off x="690704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Oval 2214"/>
            <p:cNvSpPr/>
            <p:nvPr/>
          </p:nvSpPr>
          <p:spPr>
            <a:xfrm>
              <a:off x="712030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Oval 2215"/>
            <p:cNvSpPr/>
            <p:nvPr/>
          </p:nvSpPr>
          <p:spPr>
            <a:xfrm>
              <a:off x="733356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Oval 2216"/>
            <p:cNvSpPr/>
            <p:nvPr/>
          </p:nvSpPr>
          <p:spPr>
            <a:xfrm>
              <a:off x="754683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Oval 2217"/>
            <p:cNvSpPr/>
            <p:nvPr/>
          </p:nvSpPr>
          <p:spPr>
            <a:xfrm>
              <a:off x="776009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Oval 2218"/>
            <p:cNvSpPr/>
            <p:nvPr/>
          </p:nvSpPr>
          <p:spPr>
            <a:xfrm>
              <a:off x="7973354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Oval 2219"/>
            <p:cNvSpPr/>
            <p:nvPr/>
          </p:nvSpPr>
          <p:spPr>
            <a:xfrm>
              <a:off x="8186616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Oval 2220"/>
            <p:cNvSpPr/>
            <p:nvPr/>
          </p:nvSpPr>
          <p:spPr>
            <a:xfrm>
              <a:off x="8399878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Oval 2221"/>
            <p:cNvSpPr/>
            <p:nvPr/>
          </p:nvSpPr>
          <p:spPr>
            <a:xfrm>
              <a:off x="8613140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Oval 2222"/>
            <p:cNvSpPr/>
            <p:nvPr/>
          </p:nvSpPr>
          <p:spPr>
            <a:xfrm>
              <a:off x="8719782" y="552658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Oval 2223"/>
            <p:cNvSpPr/>
            <p:nvPr/>
          </p:nvSpPr>
          <p:spPr>
            <a:xfrm>
              <a:off x="520094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Oval 2224"/>
            <p:cNvSpPr/>
            <p:nvPr/>
          </p:nvSpPr>
          <p:spPr>
            <a:xfrm>
              <a:off x="530757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6" name="Oval 2225"/>
            <p:cNvSpPr/>
            <p:nvPr/>
          </p:nvSpPr>
          <p:spPr>
            <a:xfrm>
              <a:off x="552084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7" name="Oval 2226"/>
            <p:cNvSpPr/>
            <p:nvPr/>
          </p:nvSpPr>
          <p:spPr>
            <a:xfrm>
              <a:off x="573410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Oval 2227"/>
            <p:cNvSpPr/>
            <p:nvPr/>
          </p:nvSpPr>
          <p:spPr>
            <a:xfrm>
              <a:off x="594736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9" name="Oval 2228"/>
            <p:cNvSpPr/>
            <p:nvPr/>
          </p:nvSpPr>
          <p:spPr>
            <a:xfrm>
              <a:off x="616062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Oval 2229"/>
            <p:cNvSpPr/>
            <p:nvPr/>
          </p:nvSpPr>
          <p:spPr>
            <a:xfrm>
              <a:off x="637388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Oval 2230"/>
            <p:cNvSpPr/>
            <p:nvPr/>
          </p:nvSpPr>
          <p:spPr>
            <a:xfrm>
              <a:off x="658715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Oval 2231"/>
            <p:cNvSpPr/>
            <p:nvPr/>
          </p:nvSpPr>
          <p:spPr>
            <a:xfrm>
              <a:off x="680041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Oval 2232"/>
            <p:cNvSpPr/>
            <p:nvPr/>
          </p:nvSpPr>
          <p:spPr>
            <a:xfrm>
              <a:off x="701367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Oval 2233"/>
            <p:cNvSpPr/>
            <p:nvPr/>
          </p:nvSpPr>
          <p:spPr>
            <a:xfrm>
              <a:off x="722693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Oval 2234"/>
            <p:cNvSpPr/>
            <p:nvPr/>
          </p:nvSpPr>
          <p:spPr>
            <a:xfrm>
              <a:off x="744019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Oval 2235"/>
            <p:cNvSpPr/>
            <p:nvPr/>
          </p:nvSpPr>
          <p:spPr>
            <a:xfrm>
              <a:off x="7653461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Oval 2236"/>
            <p:cNvSpPr/>
            <p:nvPr/>
          </p:nvSpPr>
          <p:spPr>
            <a:xfrm>
              <a:off x="7866723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Oval 2237"/>
            <p:cNvSpPr/>
            <p:nvPr/>
          </p:nvSpPr>
          <p:spPr>
            <a:xfrm>
              <a:off x="8079985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Oval 2238"/>
            <p:cNvSpPr/>
            <p:nvPr/>
          </p:nvSpPr>
          <p:spPr>
            <a:xfrm>
              <a:off x="8293247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Oval 2239"/>
            <p:cNvSpPr/>
            <p:nvPr/>
          </p:nvSpPr>
          <p:spPr>
            <a:xfrm>
              <a:off x="8506509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Oval 2240"/>
            <p:cNvSpPr/>
            <p:nvPr/>
          </p:nvSpPr>
          <p:spPr>
            <a:xfrm>
              <a:off x="541421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Oval 2241"/>
            <p:cNvSpPr/>
            <p:nvPr/>
          </p:nvSpPr>
          <p:spPr>
            <a:xfrm>
              <a:off x="562747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Oval 2242"/>
            <p:cNvSpPr/>
            <p:nvPr/>
          </p:nvSpPr>
          <p:spPr>
            <a:xfrm>
              <a:off x="584073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Oval 2243"/>
            <p:cNvSpPr/>
            <p:nvPr/>
          </p:nvSpPr>
          <p:spPr>
            <a:xfrm>
              <a:off x="605399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5" name="Oval 2244"/>
            <p:cNvSpPr/>
            <p:nvPr/>
          </p:nvSpPr>
          <p:spPr>
            <a:xfrm>
              <a:off x="626725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Oval 2245"/>
            <p:cNvSpPr/>
            <p:nvPr/>
          </p:nvSpPr>
          <p:spPr>
            <a:xfrm>
              <a:off x="648052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Oval 2246"/>
            <p:cNvSpPr/>
            <p:nvPr/>
          </p:nvSpPr>
          <p:spPr>
            <a:xfrm>
              <a:off x="6693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Oval 2247"/>
            <p:cNvSpPr/>
            <p:nvPr/>
          </p:nvSpPr>
          <p:spPr>
            <a:xfrm>
              <a:off x="690704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Oval 2248"/>
            <p:cNvSpPr/>
            <p:nvPr/>
          </p:nvSpPr>
          <p:spPr>
            <a:xfrm>
              <a:off x="712030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0" name="Oval 2249"/>
            <p:cNvSpPr/>
            <p:nvPr/>
          </p:nvSpPr>
          <p:spPr>
            <a:xfrm>
              <a:off x="733356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Oval 2250"/>
            <p:cNvSpPr/>
            <p:nvPr/>
          </p:nvSpPr>
          <p:spPr>
            <a:xfrm>
              <a:off x="754683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Oval 2251"/>
            <p:cNvSpPr/>
            <p:nvPr/>
          </p:nvSpPr>
          <p:spPr>
            <a:xfrm>
              <a:off x="776009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Oval 2252"/>
            <p:cNvSpPr/>
            <p:nvPr/>
          </p:nvSpPr>
          <p:spPr>
            <a:xfrm>
              <a:off x="7973354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Oval 2253"/>
            <p:cNvSpPr/>
            <p:nvPr/>
          </p:nvSpPr>
          <p:spPr>
            <a:xfrm>
              <a:off x="8186616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" name="Oval 2254"/>
            <p:cNvSpPr/>
            <p:nvPr/>
          </p:nvSpPr>
          <p:spPr>
            <a:xfrm>
              <a:off x="8399878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6" name="Oval 2255"/>
            <p:cNvSpPr/>
            <p:nvPr/>
          </p:nvSpPr>
          <p:spPr>
            <a:xfrm>
              <a:off x="8613140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7" name="Oval 2256"/>
            <p:cNvSpPr/>
            <p:nvPr/>
          </p:nvSpPr>
          <p:spPr>
            <a:xfrm>
              <a:off x="8719782" y="563266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8" name="Oval 2257"/>
            <p:cNvSpPr/>
            <p:nvPr/>
          </p:nvSpPr>
          <p:spPr>
            <a:xfrm>
              <a:off x="520094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9" name="Oval 2258"/>
            <p:cNvSpPr/>
            <p:nvPr/>
          </p:nvSpPr>
          <p:spPr>
            <a:xfrm>
              <a:off x="530757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Oval 2259"/>
            <p:cNvSpPr/>
            <p:nvPr/>
          </p:nvSpPr>
          <p:spPr>
            <a:xfrm>
              <a:off x="552084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Oval 2260"/>
            <p:cNvSpPr/>
            <p:nvPr/>
          </p:nvSpPr>
          <p:spPr>
            <a:xfrm>
              <a:off x="573410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Oval 2261"/>
            <p:cNvSpPr/>
            <p:nvPr/>
          </p:nvSpPr>
          <p:spPr>
            <a:xfrm>
              <a:off x="594736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Oval 2262"/>
            <p:cNvSpPr/>
            <p:nvPr/>
          </p:nvSpPr>
          <p:spPr>
            <a:xfrm>
              <a:off x="616062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" name="Oval 2263"/>
            <p:cNvSpPr/>
            <p:nvPr/>
          </p:nvSpPr>
          <p:spPr>
            <a:xfrm>
              <a:off x="637388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" name="Oval 2264"/>
            <p:cNvSpPr/>
            <p:nvPr/>
          </p:nvSpPr>
          <p:spPr>
            <a:xfrm>
              <a:off x="658715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" name="Oval 2265"/>
            <p:cNvSpPr/>
            <p:nvPr/>
          </p:nvSpPr>
          <p:spPr>
            <a:xfrm>
              <a:off x="680041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" name="Oval 2266"/>
            <p:cNvSpPr/>
            <p:nvPr/>
          </p:nvSpPr>
          <p:spPr>
            <a:xfrm>
              <a:off x="701367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" name="Oval 2267"/>
            <p:cNvSpPr/>
            <p:nvPr/>
          </p:nvSpPr>
          <p:spPr>
            <a:xfrm>
              <a:off x="722693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" name="Oval 2268"/>
            <p:cNvSpPr/>
            <p:nvPr/>
          </p:nvSpPr>
          <p:spPr>
            <a:xfrm>
              <a:off x="744019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" name="Oval 2269"/>
            <p:cNvSpPr/>
            <p:nvPr/>
          </p:nvSpPr>
          <p:spPr>
            <a:xfrm>
              <a:off x="7653461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" name="Oval 2270"/>
            <p:cNvSpPr/>
            <p:nvPr/>
          </p:nvSpPr>
          <p:spPr>
            <a:xfrm>
              <a:off x="7866723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" name="Oval 2271"/>
            <p:cNvSpPr/>
            <p:nvPr/>
          </p:nvSpPr>
          <p:spPr>
            <a:xfrm>
              <a:off x="8079985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" name="Oval 2272"/>
            <p:cNvSpPr/>
            <p:nvPr/>
          </p:nvSpPr>
          <p:spPr>
            <a:xfrm>
              <a:off x="8293247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" name="Oval 2273"/>
            <p:cNvSpPr/>
            <p:nvPr/>
          </p:nvSpPr>
          <p:spPr>
            <a:xfrm>
              <a:off x="8506509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" name="Oval 2274"/>
            <p:cNvSpPr/>
            <p:nvPr/>
          </p:nvSpPr>
          <p:spPr>
            <a:xfrm>
              <a:off x="541421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" name="Oval 2275"/>
            <p:cNvSpPr/>
            <p:nvPr/>
          </p:nvSpPr>
          <p:spPr>
            <a:xfrm>
              <a:off x="562747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" name="Oval 2276"/>
            <p:cNvSpPr/>
            <p:nvPr/>
          </p:nvSpPr>
          <p:spPr>
            <a:xfrm>
              <a:off x="584073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Oval 2277"/>
            <p:cNvSpPr/>
            <p:nvPr/>
          </p:nvSpPr>
          <p:spPr>
            <a:xfrm>
              <a:off x="605399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Oval 2278"/>
            <p:cNvSpPr/>
            <p:nvPr/>
          </p:nvSpPr>
          <p:spPr>
            <a:xfrm>
              <a:off x="626725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" name="Oval 2279"/>
            <p:cNvSpPr/>
            <p:nvPr/>
          </p:nvSpPr>
          <p:spPr>
            <a:xfrm>
              <a:off x="648052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1" name="Oval 2280"/>
            <p:cNvSpPr/>
            <p:nvPr/>
          </p:nvSpPr>
          <p:spPr>
            <a:xfrm>
              <a:off x="6693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Oval 2281"/>
            <p:cNvSpPr/>
            <p:nvPr/>
          </p:nvSpPr>
          <p:spPr>
            <a:xfrm>
              <a:off x="690704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Oval 2282"/>
            <p:cNvSpPr/>
            <p:nvPr/>
          </p:nvSpPr>
          <p:spPr>
            <a:xfrm>
              <a:off x="712030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4" name="Oval 2283"/>
            <p:cNvSpPr/>
            <p:nvPr/>
          </p:nvSpPr>
          <p:spPr>
            <a:xfrm>
              <a:off x="733356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5" name="Oval 2284"/>
            <p:cNvSpPr/>
            <p:nvPr/>
          </p:nvSpPr>
          <p:spPr>
            <a:xfrm>
              <a:off x="754683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6" name="Oval 2285"/>
            <p:cNvSpPr/>
            <p:nvPr/>
          </p:nvSpPr>
          <p:spPr>
            <a:xfrm>
              <a:off x="776009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7" name="Oval 2286"/>
            <p:cNvSpPr/>
            <p:nvPr/>
          </p:nvSpPr>
          <p:spPr>
            <a:xfrm>
              <a:off x="7973354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8" name="Oval 2287"/>
            <p:cNvSpPr/>
            <p:nvPr/>
          </p:nvSpPr>
          <p:spPr>
            <a:xfrm>
              <a:off x="8186616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9" name="Oval 2288"/>
            <p:cNvSpPr/>
            <p:nvPr/>
          </p:nvSpPr>
          <p:spPr>
            <a:xfrm>
              <a:off x="8399878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0" name="Oval 2289"/>
            <p:cNvSpPr/>
            <p:nvPr/>
          </p:nvSpPr>
          <p:spPr>
            <a:xfrm>
              <a:off x="8613140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1" name="Oval 2290"/>
            <p:cNvSpPr/>
            <p:nvPr/>
          </p:nvSpPr>
          <p:spPr>
            <a:xfrm>
              <a:off x="8719782" y="573874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2" name="Oval 2291"/>
            <p:cNvSpPr/>
            <p:nvPr/>
          </p:nvSpPr>
          <p:spPr>
            <a:xfrm>
              <a:off x="520094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3" name="Oval 2292"/>
            <p:cNvSpPr/>
            <p:nvPr/>
          </p:nvSpPr>
          <p:spPr>
            <a:xfrm>
              <a:off x="530757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Oval 2293"/>
            <p:cNvSpPr/>
            <p:nvPr/>
          </p:nvSpPr>
          <p:spPr>
            <a:xfrm>
              <a:off x="552084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Oval 2294"/>
            <p:cNvSpPr/>
            <p:nvPr/>
          </p:nvSpPr>
          <p:spPr>
            <a:xfrm>
              <a:off x="573410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Oval 2295"/>
            <p:cNvSpPr/>
            <p:nvPr/>
          </p:nvSpPr>
          <p:spPr>
            <a:xfrm>
              <a:off x="594736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7" name="Oval 2296"/>
            <p:cNvSpPr/>
            <p:nvPr/>
          </p:nvSpPr>
          <p:spPr>
            <a:xfrm>
              <a:off x="616062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8" name="Oval 2297"/>
            <p:cNvSpPr/>
            <p:nvPr/>
          </p:nvSpPr>
          <p:spPr>
            <a:xfrm>
              <a:off x="637388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9" name="Oval 2298"/>
            <p:cNvSpPr/>
            <p:nvPr/>
          </p:nvSpPr>
          <p:spPr>
            <a:xfrm>
              <a:off x="658715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0" name="Oval 2299"/>
            <p:cNvSpPr/>
            <p:nvPr/>
          </p:nvSpPr>
          <p:spPr>
            <a:xfrm>
              <a:off x="680041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1" name="Oval 2300"/>
            <p:cNvSpPr/>
            <p:nvPr/>
          </p:nvSpPr>
          <p:spPr>
            <a:xfrm>
              <a:off x="701367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2" name="Oval 2301"/>
            <p:cNvSpPr/>
            <p:nvPr/>
          </p:nvSpPr>
          <p:spPr>
            <a:xfrm>
              <a:off x="722693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3" name="Oval 2302"/>
            <p:cNvSpPr/>
            <p:nvPr/>
          </p:nvSpPr>
          <p:spPr>
            <a:xfrm>
              <a:off x="744019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4" name="Oval 2303"/>
            <p:cNvSpPr/>
            <p:nvPr/>
          </p:nvSpPr>
          <p:spPr>
            <a:xfrm>
              <a:off x="7653461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5" name="Oval 2304"/>
            <p:cNvSpPr/>
            <p:nvPr/>
          </p:nvSpPr>
          <p:spPr>
            <a:xfrm>
              <a:off x="7866723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6" name="Oval 2305"/>
            <p:cNvSpPr/>
            <p:nvPr/>
          </p:nvSpPr>
          <p:spPr>
            <a:xfrm>
              <a:off x="8079985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7" name="Oval 2306"/>
            <p:cNvSpPr/>
            <p:nvPr/>
          </p:nvSpPr>
          <p:spPr>
            <a:xfrm>
              <a:off x="8293247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8" name="Oval 2307"/>
            <p:cNvSpPr/>
            <p:nvPr/>
          </p:nvSpPr>
          <p:spPr>
            <a:xfrm>
              <a:off x="8506509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Oval 2308"/>
            <p:cNvSpPr/>
            <p:nvPr/>
          </p:nvSpPr>
          <p:spPr>
            <a:xfrm>
              <a:off x="541421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Oval 2309"/>
            <p:cNvSpPr/>
            <p:nvPr/>
          </p:nvSpPr>
          <p:spPr>
            <a:xfrm>
              <a:off x="562747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Oval 2310"/>
            <p:cNvSpPr/>
            <p:nvPr/>
          </p:nvSpPr>
          <p:spPr>
            <a:xfrm>
              <a:off x="584073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2" name="Oval 2311"/>
            <p:cNvSpPr/>
            <p:nvPr/>
          </p:nvSpPr>
          <p:spPr>
            <a:xfrm>
              <a:off x="605399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3" name="Oval 2312"/>
            <p:cNvSpPr/>
            <p:nvPr/>
          </p:nvSpPr>
          <p:spPr>
            <a:xfrm>
              <a:off x="626725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4" name="Oval 2313"/>
            <p:cNvSpPr/>
            <p:nvPr/>
          </p:nvSpPr>
          <p:spPr>
            <a:xfrm>
              <a:off x="648052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5" name="Oval 2314"/>
            <p:cNvSpPr/>
            <p:nvPr/>
          </p:nvSpPr>
          <p:spPr>
            <a:xfrm>
              <a:off x="6693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6" name="Oval 2315"/>
            <p:cNvSpPr/>
            <p:nvPr/>
          </p:nvSpPr>
          <p:spPr>
            <a:xfrm>
              <a:off x="690704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7" name="Oval 2316"/>
            <p:cNvSpPr/>
            <p:nvPr/>
          </p:nvSpPr>
          <p:spPr>
            <a:xfrm>
              <a:off x="712030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8" name="Oval 2317"/>
            <p:cNvSpPr/>
            <p:nvPr/>
          </p:nvSpPr>
          <p:spPr>
            <a:xfrm>
              <a:off x="733356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" name="Oval 2318"/>
            <p:cNvSpPr/>
            <p:nvPr/>
          </p:nvSpPr>
          <p:spPr>
            <a:xfrm>
              <a:off x="754683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0" name="Oval 2319"/>
            <p:cNvSpPr/>
            <p:nvPr/>
          </p:nvSpPr>
          <p:spPr>
            <a:xfrm>
              <a:off x="776009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Oval 2320"/>
            <p:cNvSpPr/>
            <p:nvPr/>
          </p:nvSpPr>
          <p:spPr>
            <a:xfrm>
              <a:off x="7973354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Oval 2321"/>
            <p:cNvSpPr/>
            <p:nvPr/>
          </p:nvSpPr>
          <p:spPr>
            <a:xfrm>
              <a:off x="8186616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3" name="Oval 2322"/>
            <p:cNvSpPr/>
            <p:nvPr/>
          </p:nvSpPr>
          <p:spPr>
            <a:xfrm>
              <a:off x="8399878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4" name="Oval 2323"/>
            <p:cNvSpPr/>
            <p:nvPr/>
          </p:nvSpPr>
          <p:spPr>
            <a:xfrm>
              <a:off x="8613140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5" name="Oval 2324"/>
            <p:cNvSpPr/>
            <p:nvPr/>
          </p:nvSpPr>
          <p:spPr>
            <a:xfrm>
              <a:off x="8719782" y="584482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6" name="Oval 2325"/>
            <p:cNvSpPr/>
            <p:nvPr/>
          </p:nvSpPr>
          <p:spPr>
            <a:xfrm>
              <a:off x="520094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7" name="Oval 2326"/>
            <p:cNvSpPr/>
            <p:nvPr/>
          </p:nvSpPr>
          <p:spPr>
            <a:xfrm>
              <a:off x="530757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8" name="Oval 2327"/>
            <p:cNvSpPr/>
            <p:nvPr/>
          </p:nvSpPr>
          <p:spPr>
            <a:xfrm>
              <a:off x="552084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9" name="Oval 2328"/>
            <p:cNvSpPr/>
            <p:nvPr/>
          </p:nvSpPr>
          <p:spPr>
            <a:xfrm>
              <a:off x="573410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Oval 2329"/>
            <p:cNvSpPr/>
            <p:nvPr/>
          </p:nvSpPr>
          <p:spPr>
            <a:xfrm>
              <a:off x="594736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1" name="Oval 2330"/>
            <p:cNvSpPr/>
            <p:nvPr/>
          </p:nvSpPr>
          <p:spPr>
            <a:xfrm>
              <a:off x="616062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2" name="Oval 2331"/>
            <p:cNvSpPr/>
            <p:nvPr/>
          </p:nvSpPr>
          <p:spPr>
            <a:xfrm>
              <a:off x="637388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3" name="Oval 2332"/>
            <p:cNvSpPr/>
            <p:nvPr/>
          </p:nvSpPr>
          <p:spPr>
            <a:xfrm>
              <a:off x="658715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4" name="Oval 2333"/>
            <p:cNvSpPr/>
            <p:nvPr/>
          </p:nvSpPr>
          <p:spPr>
            <a:xfrm>
              <a:off x="680041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Oval 2334"/>
            <p:cNvSpPr/>
            <p:nvPr/>
          </p:nvSpPr>
          <p:spPr>
            <a:xfrm>
              <a:off x="701367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Oval 2335"/>
            <p:cNvSpPr/>
            <p:nvPr/>
          </p:nvSpPr>
          <p:spPr>
            <a:xfrm>
              <a:off x="722693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7" name="Oval 2336"/>
            <p:cNvSpPr/>
            <p:nvPr/>
          </p:nvSpPr>
          <p:spPr>
            <a:xfrm>
              <a:off x="744019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8" name="Oval 2337"/>
            <p:cNvSpPr/>
            <p:nvPr/>
          </p:nvSpPr>
          <p:spPr>
            <a:xfrm>
              <a:off x="7653461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9" name="Oval 2338"/>
            <p:cNvSpPr/>
            <p:nvPr/>
          </p:nvSpPr>
          <p:spPr>
            <a:xfrm>
              <a:off x="7866723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0" name="Oval 2339"/>
            <p:cNvSpPr/>
            <p:nvPr/>
          </p:nvSpPr>
          <p:spPr>
            <a:xfrm>
              <a:off x="8079985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1" name="Oval 2340"/>
            <p:cNvSpPr/>
            <p:nvPr/>
          </p:nvSpPr>
          <p:spPr>
            <a:xfrm>
              <a:off x="8293247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2" name="Oval 2341"/>
            <p:cNvSpPr/>
            <p:nvPr/>
          </p:nvSpPr>
          <p:spPr>
            <a:xfrm>
              <a:off x="8506509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3" name="Oval 2342"/>
            <p:cNvSpPr/>
            <p:nvPr/>
          </p:nvSpPr>
          <p:spPr>
            <a:xfrm>
              <a:off x="541421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4" name="Oval 2343"/>
            <p:cNvSpPr/>
            <p:nvPr/>
          </p:nvSpPr>
          <p:spPr>
            <a:xfrm>
              <a:off x="562747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5" name="Oval 2344"/>
            <p:cNvSpPr/>
            <p:nvPr/>
          </p:nvSpPr>
          <p:spPr>
            <a:xfrm>
              <a:off x="584073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6" name="Oval 2345"/>
            <p:cNvSpPr/>
            <p:nvPr/>
          </p:nvSpPr>
          <p:spPr>
            <a:xfrm>
              <a:off x="605399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Oval 2346"/>
            <p:cNvSpPr/>
            <p:nvPr/>
          </p:nvSpPr>
          <p:spPr>
            <a:xfrm>
              <a:off x="626725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Oval 2347"/>
            <p:cNvSpPr/>
            <p:nvPr/>
          </p:nvSpPr>
          <p:spPr>
            <a:xfrm>
              <a:off x="648052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9" name="Oval 2348"/>
            <p:cNvSpPr/>
            <p:nvPr/>
          </p:nvSpPr>
          <p:spPr>
            <a:xfrm>
              <a:off x="6693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0" name="Oval 2349"/>
            <p:cNvSpPr/>
            <p:nvPr/>
          </p:nvSpPr>
          <p:spPr>
            <a:xfrm>
              <a:off x="690704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1" name="Oval 2350"/>
            <p:cNvSpPr/>
            <p:nvPr/>
          </p:nvSpPr>
          <p:spPr>
            <a:xfrm>
              <a:off x="712030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2" name="Oval 2351"/>
            <p:cNvSpPr/>
            <p:nvPr/>
          </p:nvSpPr>
          <p:spPr>
            <a:xfrm>
              <a:off x="733356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3" name="Oval 2352"/>
            <p:cNvSpPr/>
            <p:nvPr/>
          </p:nvSpPr>
          <p:spPr>
            <a:xfrm>
              <a:off x="754683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Oval 2353"/>
            <p:cNvSpPr/>
            <p:nvPr/>
          </p:nvSpPr>
          <p:spPr>
            <a:xfrm>
              <a:off x="776009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" name="Oval 2354"/>
            <p:cNvSpPr/>
            <p:nvPr/>
          </p:nvSpPr>
          <p:spPr>
            <a:xfrm>
              <a:off x="7973354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" name="Oval 2355"/>
            <p:cNvSpPr/>
            <p:nvPr/>
          </p:nvSpPr>
          <p:spPr>
            <a:xfrm>
              <a:off x="8186616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" name="Oval 2356"/>
            <p:cNvSpPr/>
            <p:nvPr/>
          </p:nvSpPr>
          <p:spPr>
            <a:xfrm>
              <a:off x="8399878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" name="Oval 2357"/>
            <p:cNvSpPr/>
            <p:nvPr/>
          </p:nvSpPr>
          <p:spPr>
            <a:xfrm>
              <a:off x="8613140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" name="Oval 2358"/>
            <p:cNvSpPr/>
            <p:nvPr/>
          </p:nvSpPr>
          <p:spPr>
            <a:xfrm>
              <a:off x="8719782" y="595090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" name="Oval 2359"/>
            <p:cNvSpPr/>
            <p:nvPr/>
          </p:nvSpPr>
          <p:spPr>
            <a:xfrm>
              <a:off x="520094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" name="Oval 2360"/>
            <p:cNvSpPr/>
            <p:nvPr/>
          </p:nvSpPr>
          <p:spPr>
            <a:xfrm>
              <a:off x="530757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" name="Oval 2361"/>
            <p:cNvSpPr/>
            <p:nvPr/>
          </p:nvSpPr>
          <p:spPr>
            <a:xfrm>
              <a:off x="552084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" name="Oval 2362"/>
            <p:cNvSpPr/>
            <p:nvPr/>
          </p:nvSpPr>
          <p:spPr>
            <a:xfrm>
              <a:off x="573410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" name="Oval 2363"/>
            <p:cNvSpPr/>
            <p:nvPr/>
          </p:nvSpPr>
          <p:spPr>
            <a:xfrm>
              <a:off x="594736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" name="Oval 2364"/>
            <p:cNvSpPr/>
            <p:nvPr/>
          </p:nvSpPr>
          <p:spPr>
            <a:xfrm>
              <a:off x="616062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" name="Oval 2365"/>
            <p:cNvSpPr/>
            <p:nvPr/>
          </p:nvSpPr>
          <p:spPr>
            <a:xfrm>
              <a:off x="637388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" name="Oval 2366"/>
            <p:cNvSpPr/>
            <p:nvPr/>
          </p:nvSpPr>
          <p:spPr>
            <a:xfrm>
              <a:off x="658715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" name="Oval 2367"/>
            <p:cNvSpPr/>
            <p:nvPr/>
          </p:nvSpPr>
          <p:spPr>
            <a:xfrm>
              <a:off x="680041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" name="Oval 2368"/>
            <p:cNvSpPr/>
            <p:nvPr/>
          </p:nvSpPr>
          <p:spPr>
            <a:xfrm>
              <a:off x="701367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" name="Oval 2369"/>
            <p:cNvSpPr/>
            <p:nvPr/>
          </p:nvSpPr>
          <p:spPr>
            <a:xfrm>
              <a:off x="722693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Oval 2370"/>
            <p:cNvSpPr/>
            <p:nvPr/>
          </p:nvSpPr>
          <p:spPr>
            <a:xfrm>
              <a:off x="744019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" name="Oval 2371"/>
            <p:cNvSpPr/>
            <p:nvPr/>
          </p:nvSpPr>
          <p:spPr>
            <a:xfrm>
              <a:off x="7653461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" name="Oval 2372"/>
            <p:cNvSpPr/>
            <p:nvPr/>
          </p:nvSpPr>
          <p:spPr>
            <a:xfrm>
              <a:off x="7866723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4" name="Oval 2373"/>
            <p:cNvSpPr/>
            <p:nvPr/>
          </p:nvSpPr>
          <p:spPr>
            <a:xfrm>
              <a:off x="8079985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Oval 2374"/>
            <p:cNvSpPr/>
            <p:nvPr/>
          </p:nvSpPr>
          <p:spPr>
            <a:xfrm>
              <a:off x="8293247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6" name="Oval 2375"/>
            <p:cNvSpPr/>
            <p:nvPr/>
          </p:nvSpPr>
          <p:spPr>
            <a:xfrm>
              <a:off x="8506509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7" name="Oval 2376"/>
            <p:cNvSpPr/>
            <p:nvPr/>
          </p:nvSpPr>
          <p:spPr>
            <a:xfrm>
              <a:off x="541421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8" name="Oval 2377"/>
            <p:cNvSpPr/>
            <p:nvPr/>
          </p:nvSpPr>
          <p:spPr>
            <a:xfrm>
              <a:off x="562747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9" name="Oval 2378"/>
            <p:cNvSpPr/>
            <p:nvPr/>
          </p:nvSpPr>
          <p:spPr>
            <a:xfrm>
              <a:off x="584073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0" name="Oval 2379"/>
            <p:cNvSpPr/>
            <p:nvPr/>
          </p:nvSpPr>
          <p:spPr>
            <a:xfrm>
              <a:off x="605399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1" name="Oval 2380"/>
            <p:cNvSpPr/>
            <p:nvPr/>
          </p:nvSpPr>
          <p:spPr>
            <a:xfrm>
              <a:off x="626725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2" name="Oval 2381"/>
            <p:cNvSpPr/>
            <p:nvPr/>
          </p:nvSpPr>
          <p:spPr>
            <a:xfrm>
              <a:off x="648052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3" name="Oval 2382"/>
            <p:cNvSpPr/>
            <p:nvPr/>
          </p:nvSpPr>
          <p:spPr>
            <a:xfrm>
              <a:off x="6693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Oval 2383"/>
            <p:cNvSpPr/>
            <p:nvPr/>
          </p:nvSpPr>
          <p:spPr>
            <a:xfrm>
              <a:off x="690704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5" name="Oval 2384"/>
            <p:cNvSpPr/>
            <p:nvPr/>
          </p:nvSpPr>
          <p:spPr>
            <a:xfrm>
              <a:off x="712030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6" name="Oval 2385"/>
            <p:cNvSpPr/>
            <p:nvPr/>
          </p:nvSpPr>
          <p:spPr>
            <a:xfrm>
              <a:off x="733356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7" name="Oval 2386"/>
            <p:cNvSpPr/>
            <p:nvPr/>
          </p:nvSpPr>
          <p:spPr>
            <a:xfrm>
              <a:off x="754683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8" name="Oval 2387"/>
            <p:cNvSpPr/>
            <p:nvPr/>
          </p:nvSpPr>
          <p:spPr>
            <a:xfrm>
              <a:off x="776009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9" name="Oval 2388"/>
            <p:cNvSpPr/>
            <p:nvPr/>
          </p:nvSpPr>
          <p:spPr>
            <a:xfrm>
              <a:off x="7973354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0" name="Oval 2389"/>
            <p:cNvSpPr/>
            <p:nvPr/>
          </p:nvSpPr>
          <p:spPr>
            <a:xfrm>
              <a:off x="8186616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1" name="Oval 2390"/>
            <p:cNvSpPr/>
            <p:nvPr/>
          </p:nvSpPr>
          <p:spPr>
            <a:xfrm>
              <a:off x="8399878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2" name="Oval 2391"/>
            <p:cNvSpPr/>
            <p:nvPr/>
          </p:nvSpPr>
          <p:spPr>
            <a:xfrm>
              <a:off x="8613140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3" name="Oval 2392"/>
            <p:cNvSpPr/>
            <p:nvPr/>
          </p:nvSpPr>
          <p:spPr>
            <a:xfrm>
              <a:off x="8719782" y="605697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4" name="Oval 2393"/>
            <p:cNvSpPr/>
            <p:nvPr/>
          </p:nvSpPr>
          <p:spPr>
            <a:xfrm>
              <a:off x="520094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5" name="Oval 2394"/>
            <p:cNvSpPr/>
            <p:nvPr/>
          </p:nvSpPr>
          <p:spPr>
            <a:xfrm>
              <a:off x="530757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6" name="Oval 2395"/>
            <p:cNvSpPr/>
            <p:nvPr/>
          </p:nvSpPr>
          <p:spPr>
            <a:xfrm>
              <a:off x="552084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7" name="Oval 2396"/>
            <p:cNvSpPr/>
            <p:nvPr/>
          </p:nvSpPr>
          <p:spPr>
            <a:xfrm>
              <a:off x="573410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8" name="Oval 2397"/>
            <p:cNvSpPr/>
            <p:nvPr/>
          </p:nvSpPr>
          <p:spPr>
            <a:xfrm>
              <a:off x="594736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9" name="Oval 2398"/>
            <p:cNvSpPr/>
            <p:nvPr/>
          </p:nvSpPr>
          <p:spPr>
            <a:xfrm>
              <a:off x="616062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0" name="Oval 2399"/>
            <p:cNvSpPr/>
            <p:nvPr/>
          </p:nvSpPr>
          <p:spPr>
            <a:xfrm>
              <a:off x="637388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1" name="Oval 2400"/>
            <p:cNvSpPr/>
            <p:nvPr/>
          </p:nvSpPr>
          <p:spPr>
            <a:xfrm>
              <a:off x="658715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2" name="Oval 2401"/>
            <p:cNvSpPr/>
            <p:nvPr/>
          </p:nvSpPr>
          <p:spPr>
            <a:xfrm>
              <a:off x="680041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3" name="Oval 2402"/>
            <p:cNvSpPr/>
            <p:nvPr/>
          </p:nvSpPr>
          <p:spPr>
            <a:xfrm>
              <a:off x="701367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4" name="Oval 2403"/>
            <p:cNvSpPr/>
            <p:nvPr/>
          </p:nvSpPr>
          <p:spPr>
            <a:xfrm>
              <a:off x="722693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5" name="Oval 2404"/>
            <p:cNvSpPr/>
            <p:nvPr/>
          </p:nvSpPr>
          <p:spPr>
            <a:xfrm>
              <a:off x="744019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6" name="Oval 2405"/>
            <p:cNvSpPr/>
            <p:nvPr/>
          </p:nvSpPr>
          <p:spPr>
            <a:xfrm>
              <a:off x="7653461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7" name="Oval 2406"/>
            <p:cNvSpPr/>
            <p:nvPr/>
          </p:nvSpPr>
          <p:spPr>
            <a:xfrm>
              <a:off x="7866723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8" name="Oval 2407"/>
            <p:cNvSpPr/>
            <p:nvPr/>
          </p:nvSpPr>
          <p:spPr>
            <a:xfrm>
              <a:off x="8079985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Oval 2408"/>
            <p:cNvSpPr/>
            <p:nvPr/>
          </p:nvSpPr>
          <p:spPr>
            <a:xfrm>
              <a:off x="8293247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0" name="Oval 2409"/>
            <p:cNvSpPr/>
            <p:nvPr/>
          </p:nvSpPr>
          <p:spPr>
            <a:xfrm>
              <a:off x="8506509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1" name="Oval 2410"/>
            <p:cNvSpPr/>
            <p:nvPr/>
          </p:nvSpPr>
          <p:spPr>
            <a:xfrm>
              <a:off x="541421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2" name="Oval 2411"/>
            <p:cNvSpPr/>
            <p:nvPr/>
          </p:nvSpPr>
          <p:spPr>
            <a:xfrm>
              <a:off x="562747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" name="Oval 2412"/>
            <p:cNvSpPr/>
            <p:nvPr/>
          </p:nvSpPr>
          <p:spPr>
            <a:xfrm>
              <a:off x="584073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4" name="Oval 2413"/>
            <p:cNvSpPr/>
            <p:nvPr/>
          </p:nvSpPr>
          <p:spPr>
            <a:xfrm>
              <a:off x="605399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5" name="Oval 2414"/>
            <p:cNvSpPr/>
            <p:nvPr/>
          </p:nvSpPr>
          <p:spPr>
            <a:xfrm>
              <a:off x="626725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6" name="Oval 2415"/>
            <p:cNvSpPr/>
            <p:nvPr/>
          </p:nvSpPr>
          <p:spPr>
            <a:xfrm>
              <a:off x="648052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7" name="Oval 2416"/>
            <p:cNvSpPr/>
            <p:nvPr/>
          </p:nvSpPr>
          <p:spPr>
            <a:xfrm>
              <a:off x="6693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8" name="Oval 2417"/>
            <p:cNvSpPr/>
            <p:nvPr/>
          </p:nvSpPr>
          <p:spPr>
            <a:xfrm>
              <a:off x="690704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9" name="Oval 2418"/>
            <p:cNvSpPr/>
            <p:nvPr/>
          </p:nvSpPr>
          <p:spPr>
            <a:xfrm>
              <a:off x="712030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0" name="Oval 2419"/>
            <p:cNvSpPr/>
            <p:nvPr/>
          </p:nvSpPr>
          <p:spPr>
            <a:xfrm>
              <a:off x="733356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1" name="Oval 2420"/>
            <p:cNvSpPr/>
            <p:nvPr/>
          </p:nvSpPr>
          <p:spPr>
            <a:xfrm>
              <a:off x="754683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2" name="Oval 2421"/>
            <p:cNvSpPr/>
            <p:nvPr/>
          </p:nvSpPr>
          <p:spPr>
            <a:xfrm>
              <a:off x="776009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3" name="Oval 2422"/>
            <p:cNvSpPr/>
            <p:nvPr/>
          </p:nvSpPr>
          <p:spPr>
            <a:xfrm>
              <a:off x="7973354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4" name="Oval 2423"/>
            <p:cNvSpPr/>
            <p:nvPr/>
          </p:nvSpPr>
          <p:spPr>
            <a:xfrm>
              <a:off x="8186616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5" name="Oval 2424"/>
            <p:cNvSpPr/>
            <p:nvPr/>
          </p:nvSpPr>
          <p:spPr>
            <a:xfrm>
              <a:off x="8399878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6" name="Oval 2425"/>
            <p:cNvSpPr/>
            <p:nvPr/>
          </p:nvSpPr>
          <p:spPr>
            <a:xfrm>
              <a:off x="8613140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7" name="Oval 2426"/>
            <p:cNvSpPr/>
            <p:nvPr/>
          </p:nvSpPr>
          <p:spPr>
            <a:xfrm>
              <a:off x="8719782" y="6163058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8" name="Oval 2427"/>
            <p:cNvSpPr/>
            <p:nvPr/>
          </p:nvSpPr>
          <p:spPr>
            <a:xfrm>
              <a:off x="520094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9" name="Oval 2428"/>
            <p:cNvSpPr/>
            <p:nvPr/>
          </p:nvSpPr>
          <p:spPr>
            <a:xfrm>
              <a:off x="530757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0" name="Oval 2429"/>
            <p:cNvSpPr/>
            <p:nvPr/>
          </p:nvSpPr>
          <p:spPr>
            <a:xfrm>
              <a:off x="552084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1" name="Oval 2430"/>
            <p:cNvSpPr/>
            <p:nvPr/>
          </p:nvSpPr>
          <p:spPr>
            <a:xfrm>
              <a:off x="573410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2" name="Oval 2431"/>
            <p:cNvSpPr/>
            <p:nvPr/>
          </p:nvSpPr>
          <p:spPr>
            <a:xfrm>
              <a:off x="594736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3" name="Oval 2432"/>
            <p:cNvSpPr/>
            <p:nvPr/>
          </p:nvSpPr>
          <p:spPr>
            <a:xfrm>
              <a:off x="616062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4" name="Oval 2433"/>
            <p:cNvSpPr/>
            <p:nvPr/>
          </p:nvSpPr>
          <p:spPr>
            <a:xfrm>
              <a:off x="637388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5" name="Oval 2434"/>
            <p:cNvSpPr/>
            <p:nvPr/>
          </p:nvSpPr>
          <p:spPr>
            <a:xfrm>
              <a:off x="658715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6" name="Oval 2435"/>
            <p:cNvSpPr/>
            <p:nvPr/>
          </p:nvSpPr>
          <p:spPr>
            <a:xfrm>
              <a:off x="680041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" name="Oval 2436"/>
            <p:cNvSpPr/>
            <p:nvPr/>
          </p:nvSpPr>
          <p:spPr>
            <a:xfrm>
              <a:off x="701367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8" name="Oval 2437"/>
            <p:cNvSpPr/>
            <p:nvPr/>
          </p:nvSpPr>
          <p:spPr>
            <a:xfrm>
              <a:off x="722693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Oval 2438"/>
            <p:cNvSpPr/>
            <p:nvPr/>
          </p:nvSpPr>
          <p:spPr>
            <a:xfrm>
              <a:off x="744019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0" name="Oval 2439"/>
            <p:cNvSpPr/>
            <p:nvPr/>
          </p:nvSpPr>
          <p:spPr>
            <a:xfrm>
              <a:off x="7653461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1" name="Oval 2440"/>
            <p:cNvSpPr/>
            <p:nvPr/>
          </p:nvSpPr>
          <p:spPr>
            <a:xfrm>
              <a:off x="7866723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2" name="Oval 2441"/>
            <p:cNvSpPr/>
            <p:nvPr/>
          </p:nvSpPr>
          <p:spPr>
            <a:xfrm>
              <a:off x="8079985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3" name="Oval 2442"/>
            <p:cNvSpPr/>
            <p:nvPr/>
          </p:nvSpPr>
          <p:spPr>
            <a:xfrm>
              <a:off x="8293247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4" name="Oval 2443"/>
            <p:cNvSpPr/>
            <p:nvPr/>
          </p:nvSpPr>
          <p:spPr>
            <a:xfrm>
              <a:off x="8506509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5" name="Oval 2444"/>
            <p:cNvSpPr/>
            <p:nvPr/>
          </p:nvSpPr>
          <p:spPr>
            <a:xfrm>
              <a:off x="541421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6" name="Oval 2445"/>
            <p:cNvSpPr/>
            <p:nvPr/>
          </p:nvSpPr>
          <p:spPr>
            <a:xfrm>
              <a:off x="562747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7" name="Oval 2446"/>
            <p:cNvSpPr/>
            <p:nvPr/>
          </p:nvSpPr>
          <p:spPr>
            <a:xfrm>
              <a:off x="584073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8" name="Oval 2447"/>
            <p:cNvSpPr/>
            <p:nvPr/>
          </p:nvSpPr>
          <p:spPr>
            <a:xfrm>
              <a:off x="605399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9" name="Oval 2448"/>
            <p:cNvSpPr/>
            <p:nvPr/>
          </p:nvSpPr>
          <p:spPr>
            <a:xfrm>
              <a:off x="626725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0" name="Oval 2449"/>
            <p:cNvSpPr/>
            <p:nvPr/>
          </p:nvSpPr>
          <p:spPr>
            <a:xfrm>
              <a:off x="648052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1" name="Oval 2450"/>
            <p:cNvSpPr/>
            <p:nvPr/>
          </p:nvSpPr>
          <p:spPr>
            <a:xfrm>
              <a:off x="6693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2" name="Oval 2451"/>
            <p:cNvSpPr/>
            <p:nvPr/>
          </p:nvSpPr>
          <p:spPr>
            <a:xfrm>
              <a:off x="690704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3" name="Oval 2452"/>
            <p:cNvSpPr/>
            <p:nvPr/>
          </p:nvSpPr>
          <p:spPr>
            <a:xfrm>
              <a:off x="712030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4" name="Oval 2453"/>
            <p:cNvSpPr/>
            <p:nvPr/>
          </p:nvSpPr>
          <p:spPr>
            <a:xfrm>
              <a:off x="733356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5" name="Oval 2454"/>
            <p:cNvSpPr/>
            <p:nvPr/>
          </p:nvSpPr>
          <p:spPr>
            <a:xfrm>
              <a:off x="754683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6" name="Oval 2455"/>
            <p:cNvSpPr/>
            <p:nvPr/>
          </p:nvSpPr>
          <p:spPr>
            <a:xfrm>
              <a:off x="776009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7" name="Oval 2456"/>
            <p:cNvSpPr/>
            <p:nvPr/>
          </p:nvSpPr>
          <p:spPr>
            <a:xfrm>
              <a:off x="7973354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8" name="Oval 2457"/>
            <p:cNvSpPr/>
            <p:nvPr/>
          </p:nvSpPr>
          <p:spPr>
            <a:xfrm>
              <a:off x="8186616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9" name="Oval 2458"/>
            <p:cNvSpPr/>
            <p:nvPr/>
          </p:nvSpPr>
          <p:spPr>
            <a:xfrm>
              <a:off x="8399878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0" name="Oval 2459"/>
            <p:cNvSpPr/>
            <p:nvPr/>
          </p:nvSpPr>
          <p:spPr>
            <a:xfrm>
              <a:off x="8613140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1" name="Oval 2460"/>
            <p:cNvSpPr/>
            <p:nvPr/>
          </p:nvSpPr>
          <p:spPr>
            <a:xfrm>
              <a:off x="8719782" y="626913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2" name="Oval 2461"/>
            <p:cNvSpPr/>
            <p:nvPr/>
          </p:nvSpPr>
          <p:spPr>
            <a:xfrm>
              <a:off x="520094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" name="Oval 2462"/>
            <p:cNvSpPr/>
            <p:nvPr/>
          </p:nvSpPr>
          <p:spPr>
            <a:xfrm>
              <a:off x="530757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4" name="Oval 2463"/>
            <p:cNvSpPr/>
            <p:nvPr/>
          </p:nvSpPr>
          <p:spPr>
            <a:xfrm>
              <a:off x="552084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5" name="Oval 2464"/>
            <p:cNvSpPr/>
            <p:nvPr/>
          </p:nvSpPr>
          <p:spPr>
            <a:xfrm>
              <a:off x="573410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6" name="Oval 2465"/>
            <p:cNvSpPr/>
            <p:nvPr/>
          </p:nvSpPr>
          <p:spPr>
            <a:xfrm>
              <a:off x="594736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7" name="Oval 2466"/>
            <p:cNvSpPr/>
            <p:nvPr/>
          </p:nvSpPr>
          <p:spPr>
            <a:xfrm>
              <a:off x="616062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8" name="Oval 2467"/>
            <p:cNvSpPr/>
            <p:nvPr/>
          </p:nvSpPr>
          <p:spPr>
            <a:xfrm>
              <a:off x="637388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9" name="Oval 2468"/>
            <p:cNvSpPr/>
            <p:nvPr/>
          </p:nvSpPr>
          <p:spPr>
            <a:xfrm>
              <a:off x="658715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0" name="Oval 2469"/>
            <p:cNvSpPr/>
            <p:nvPr/>
          </p:nvSpPr>
          <p:spPr>
            <a:xfrm>
              <a:off x="680041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1" name="Oval 2470"/>
            <p:cNvSpPr/>
            <p:nvPr/>
          </p:nvSpPr>
          <p:spPr>
            <a:xfrm>
              <a:off x="701367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2" name="Oval 2471"/>
            <p:cNvSpPr/>
            <p:nvPr/>
          </p:nvSpPr>
          <p:spPr>
            <a:xfrm>
              <a:off x="722693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3" name="Oval 2472"/>
            <p:cNvSpPr/>
            <p:nvPr/>
          </p:nvSpPr>
          <p:spPr>
            <a:xfrm>
              <a:off x="744019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4" name="Oval 2473"/>
            <p:cNvSpPr/>
            <p:nvPr/>
          </p:nvSpPr>
          <p:spPr>
            <a:xfrm>
              <a:off x="7653461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5" name="Oval 2474"/>
            <p:cNvSpPr/>
            <p:nvPr/>
          </p:nvSpPr>
          <p:spPr>
            <a:xfrm>
              <a:off x="7866723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6" name="Oval 2475"/>
            <p:cNvSpPr/>
            <p:nvPr/>
          </p:nvSpPr>
          <p:spPr>
            <a:xfrm>
              <a:off x="8079985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7" name="Oval 2476"/>
            <p:cNvSpPr/>
            <p:nvPr/>
          </p:nvSpPr>
          <p:spPr>
            <a:xfrm>
              <a:off x="8293247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8" name="Oval 2477"/>
            <p:cNvSpPr/>
            <p:nvPr/>
          </p:nvSpPr>
          <p:spPr>
            <a:xfrm>
              <a:off x="8506509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9" name="Oval 2478"/>
            <p:cNvSpPr/>
            <p:nvPr/>
          </p:nvSpPr>
          <p:spPr>
            <a:xfrm>
              <a:off x="541421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0" name="Oval 2479"/>
            <p:cNvSpPr/>
            <p:nvPr/>
          </p:nvSpPr>
          <p:spPr>
            <a:xfrm>
              <a:off x="562747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1" name="Oval 2480"/>
            <p:cNvSpPr/>
            <p:nvPr/>
          </p:nvSpPr>
          <p:spPr>
            <a:xfrm>
              <a:off x="584073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2" name="Oval 2481"/>
            <p:cNvSpPr/>
            <p:nvPr/>
          </p:nvSpPr>
          <p:spPr>
            <a:xfrm>
              <a:off x="605399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3" name="Oval 2482"/>
            <p:cNvSpPr/>
            <p:nvPr/>
          </p:nvSpPr>
          <p:spPr>
            <a:xfrm>
              <a:off x="626725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4" name="Oval 2483"/>
            <p:cNvSpPr/>
            <p:nvPr/>
          </p:nvSpPr>
          <p:spPr>
            <a:xfrm>
              <a:off x="648052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5" name="Oval 2484"/>
            <p:cNvSpPr/>
            <p:nvPr/>
          </p:nvSpPr>
          <p:spPr>
            <a:xfrm>
              <a:off x="6693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6" name="Oval 2485"/>
            <p:cNvSpPr/>
            <p:nvPr/>
          </p:nvSpPr>
          <p:spPr>
            <a:xfrm>
              <a:off x="690704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7" name="Oval 2486"/>
            <p:cNvSpPr/>
            <p:nvPr/>
          </p:nvSpPr>
          <p:spPr>
            <a:xfrm>
              <a:off x="712030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8" name="Oval 2487"/>
            <p:cNvSpPr/>
            <p:nvPr/>
          </p:nvSpPr>
          <p:spPr>
            <a:xfrm>
              <a:off x="733356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9" name="Oval 2488"/>
            <p:cNvSpPr/>
            <p:nvPr/>
          </p:nvSpPr>
          <p:spPr>
            <a:xfrm>
              <a:off x="754683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0" name="Oval 2489"/>
            <p:cNvSpPr/>
            <p:nvPr/>
          </p:nvSpPr>
          <p:spPr>
            <a:xfrm>
              <a:off x="776009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1" name="Oval 2490"/>
            <p:cNvSpPr/>
            <p:nvPr/>
          </p:nvSpPr>
          <p:spPr>
            <a:xfrm>
              <a:off x="7973354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2" name="Oval 2491"/>
            <p:cNvSpPr/>
            <p:nvPr/>
          </p:nvSpPr>
          <p:spPr>
            <a:xfrm>
              <a:off x="8186616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3" name="Oval 2492"/>
            <p:cNvSpPr/>
            <p:nvPr/>
          </p:nvSpPr>
          <p:spPr>
            <a:xfrm>
              <a:off x="8399878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4" name="Oval 2493"/>
            <p:cNvSpPr/>
            <p:nvPr/>
          </p:nvSpPr>
          <p:spPr>
            <a:xfrm>
              <a:off x="8613140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5" name="Oval 2494"/>
            <p:cNvSpPr/>
            <p:nvPr/>
          </p:nvSpPr>
          <p:spPr>
            <a:xfrm>
              <a:off x="8719782" y="637521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6" name="Oval 2495"/>
            <p:cNvSpPr/>
            <p:nvPr/>
          </p:nvSpPr>
          <p:spPr>
            <a:xfrm>
              <a:off x="520094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7" name="Oval 2496"/>
            <p:cNvSpPr/>
            <p:nvPr/>
          </p:nvSpPr>
          <p:spPr>
            <a:xfrm>
              <a:off x="530757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8" name="Oval 2497"/>
            <p:cNvSpPr/>
            <p:nvPr/>
          </p:nvSpPr>
          <p:spPr>
            <a:xfrm>
              <a:off x="552084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9" name="Oval 2498"/>
            <p:cNvSpPr/>
            <p:nvPr/>
          </p:nvSpPr>
          <p:spPr>
            <a:xfrm>
              <a:off x="573410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0" name="Oval 2499"/>
            <p:cNvSpPr/>
            <p:nvPr/>
          </p:nvSpPr>
          <p:spPr>
            <a:xfrm>
              <a:off x="594736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1" name="Oval 2500"/>
            <p:cNvSpPr/>
            <p:nvPr/>
          </p:nvSpPr>
          <p:spPr>
            <a:xfrm>
              <a:off x="616062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2" name="Oval 2501"/>
            <p:cNvSpPr/>
            <p:nvPr/>
          </p:nvSpPr>
          <p:spPr>
            <a:xfrm>
              <a:off x="637388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3" name="Oval 2502"/>
            <p:cNvSpPr/>
            <p:nvPr/>
          </p:nvSpPr>
          <p:spPr>
            <a:xfrm>
              <a:off x="658715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4" name="Oval 2503"/>
            <p:cNvSpPr/>
            <p:nvPr/>
          </p:nvSpPr>
          <p:spPr>
            <a:xfrm>
              <a:off x="680041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5" name="Oval 2504"/>
            <p:cNvSpPr/>
            <p:nvPr/>
          </p:nvSpPr>
          <p:spPr>
            <a:xfrm>
              <a:off x="701367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6" name="Oval 2505"/>
            <p:cNvSpPr/>
            <p:nvPr/>
          </p:nvSpPr>
          <p:spPr>
            <a:xfrm>
              <a:off x="722693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7" name="Oval 2506"/>
            <p:cNvSpPr/>
            <p:nvPr/>
          </p:nvSpPr>
          <p:spPr>
            <a:xfrm>
              <a:off x="744019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8" name="Oval 2507"/>
            <p:cNvSpPr/>
            <p:nvPr/>
          </p:nvSpPr>
          <p:spPr>
            <a:xfrm>
              <a:off x="7653461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9" name="Oval 2508"/>
            <p:cNvSpPr/>
            <p:nvPr/>
          </p:nvSpPr>
          <p:spPr>
            <a:xfrm>
              <a:off x="7866723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0" name="Oval 2509"/>
            <p:cNvSpPr/>
            <p:nvPr/>
          </p:nvSpPr>
          <p:spPr>
            <a:xfrm>
              <a:off x="8079985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1" name="Oval 2510"/>
            <p:cNvSpPr/>
            <p:nvPr/>
          </p:nvSpPr>
          <p:spPr>
            <a:xfrm>
              <a:off x="8293247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2" name="Oval 2511"/>
            <p:cNvSpPr/>
            <p:nvPr/>
          </p:nvSpPr>
          <p:spPr>
            <a:xfrm>
              <a:off x="8506509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3" name="Oval 2512"/>
            <p:cNvSpPr/>
            <p:nvPr/>
          </p:nvSpPr>
          <p:spPr>
            <a:xfrm>
              <a:off x="541421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4" name="Oval 2513"/>
            <p:cNvSpPr/>
            <p:nvPr/>
          </p:nvSpPr>
          <p:spPr>
            <a:xfrm>
              <a:off x="562747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5" name="Oval 2514"/>
            <p:cNvSpPr/>
            <p:nvPr/>
          </p:nvSpPr>
          <p:spPr>
            <a:xfrm>
              <a:off x="584073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6" name="Oval 2515"/>
            <p:cNvSpPr/>
            <p:nvPr/>
          </p:nvSpPr>
          <p:spPr>
            <a:xfrm>
              <a:off x="605399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7" name="Oval 2516"/>
            <p:cNvSpPr/>
            <p:nvPr/>
          </p:nvSpPr>
          <p:spPr>
            <a:xfrm>
              <a:off x="626725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8" name="Oval 2517"/>
            <p:cNvSpPr/>
            <p:nvPr/>
          </p:nvSpPr>
          <p:spPr>
            <a:xfrm>
              <a:off x="648052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9" name="Oval 2518"/>
            <p:cNvSpPr/>
            <p:nvPr/>
          </p:nvSpPr>
          <p:spPr>
            <a:xfrm>
              <a:off x="6693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0" name="Oval 2519"/>
            <p:cNvSpPr/>
            <p:nvPr/>
          </p:nvSpPr>
          <p:spPr>
            <a:xfrm>
              <a:off x="690704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1" name="Oval 2520"/>
            <p:cNvSpPr/>
            <p:nvPr/>
          </p:nvSpPr>
          <p:spPr>
            <a:xfrm>
              <a:off x="712030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2" name="Oval 2521"/>
            <p:cNvSpPr/>
            <p:nvPr/>
          </p:nvSpPr>
          <p:spPr>
            <a:xfrm>
              <a:off x="733356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3" name="Oval 2522"/>
            <p:cNvSpPr/>
            <p:nvPr/>
          </p:nvSpPr>
          <p:spPr>
            <a:xfrm>
              <a:off x="754683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4" name="Oval 2523"/>
            <p:cNvSpPr/>
            <p:nvPr/>
          </p:nvSpPr>
          <p:spPr>
            <a:xfrm>
              <a:off x="776009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5" name="Oval 2524"/>
            <p:cNvSpPr/>
            <p:nvPr/>
          </p:nvSpPr>
          <p:spPr>
            <a:xfrm>
              <a:off x="7973354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6" name="Oval 2525"/>
            <p:cNvSpPr/>
            <p:nvPr/>
          </p:nvSpPr>
          <p:spPr>
            <a:xfrm>
              <a:off x="8186616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7" name="Oval 2526"/>
            <p:cNvSpPr/>
            <p:nvPr/>
          </p:nvSpPr>
          <p:spPr>
            <a:xfrm>
              <a:off x="8399878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8" name="Oval 2527"/>
            <p:cNvSpPr/>
            <p:nvPr/>
          </p:nvSpPr>
          <p:spPr>
            <a:xfrm>
              <a:off x="8613140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9" name="Oval 2528"/>
            <p:cNvSpPr/>
            <p:nvPr/>
          </p:nvSpPr>
          <p:spPr>
            <a:xfrm>
              <a:off x="8719782" y="648129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0" name="Oval 2529"/>
            <p:cNvSpPr/>
            <p:nvPr/>
          </p:nvSpPr>
          <p:spPr>
            <a:xfrm>
              <a:off x="520094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1" name="Oval 2530"/>
            <p:cNvSpPr/>
            <p:nvPr/>
          </p:nvSpPr>
          <p:spPr>
            <a:xfrm>
              <a:off x="530757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2" name="Oval 2531"/>
            <p:cNvSpPr/>
            <p:nvPr/>
          </p:nvSpPr>
          <p:spPr>
            <a:xfrm>
              <a:off x="552084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3" name="Oval 2532"/>
            <p:cNvSpPr/>
            <p:nvPr/>
          </p:nvSpPr>
          <p:spPr>
            <a:xfrm>
              <a:off x="573410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4" name="Oval 2533"/>
            <p:cNvSpPr/>
            <p:nvPr/>
          </p:nvSpPr>
          <p:spPr>
            <a:xfrm>
              <a:off x="594736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5" name="Oval 2534"/>
            <p:cNvSpPr/>
            <p:nvPr/>
          </p:nvSpPr>
          <p:spPr>
            <a:xfrm>
              <a:off x="616062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6" name="Oval 2535"/>
            <p:cNvSpPr/>
            <p:nvPr/>
          </p:nvSpPr>
          <p:spPr>
            <a:xfrm>
              <a:off x="637388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7" name="Oval 2536"/>
            <p:cNvSpPr/>
            <p:nvPr/>
          </p:nvSpPr>
          <p:spPr>
            <a:xfrm>
              <a:off x="658715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8" name="Oval 2537"/>
            <p:cNvSpPr/>
            <p:nvPr/>
          </p:nvSpPr>
          <p:spPr>
            <a:xfrm>
              <a:off x="680041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9" name="Oval 2538"/>
            <p:cNvSpPr/>
            <p:nvPr/>
          </p:nvSpPr>
          <p:spPr>
            <a:xfrm>
              <a:off x="701367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0" name="Oval 2539"/>
            <p:cNvSpPr/>
            <p:nvPr/>
          </p:nvSpPr>
          <p:spPr>
            <a:xfrm>
              <a:off x="722693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1" name="Oval 2540"/>
            <p:cNvSpPr/>
            <p:nvPr/>
          </p:nvSpPr>
          <p:spPr>
            <a:xfrm>
              <a:off x="744019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2" name="Oval 2541"/>
            <p:cNvSpPr/>
            <p:nvPr/>
          </p:nvSpPr>
          <p:spPr>
            <a:xfrm>
              <a:off x="7653461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3" name="Oval 2542"/>
            <p:cNvSpPr/>
            <p:nvPr/>
          </p:nvSpPr>
          <p:spPr>
            <a:xfrm>
              <a:off x="7866723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4" name="Oval 2543"/>
            <p:cNvSpPr/>
            <p:nvPr/>
          </p:nvSpPr>
          <p:spPr>
            <a:xfrm>
              <a:off x="8079985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5" name="Oval 2544"/>
            <p:cNvSpPr/>
            <p:nvPr/>
          </p:nvSpPr>
          <p:spPr>
            <a:xfrm>
              <a:off x="8293247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6" name="Oval 2545"/>
            <p:cNvSpPr/>
            <p:nvPr/>
          </p:nvSpPr>
          <p:spPr>
            <a:xfrm>
              <a:off x="8506509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7" name="Oval 2546"/>
            <p:cNvSpPr/>
            <p:nvPr/>
          </p:nvSpPr>
          <p:spPr>
            <a:xfrm>
              <a:off x="541421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8" name="Oval 2547"/>
            <p:cNvSpPr/>
            <p:nvPr/>
          </p:nvSpPr>
          <p:spPr>
            <a:xfrm>
              <a:off x="562747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9" name="Oval 2548"/>
            <p:cNvSpPr/>
            <p:nvPr/>
          </p:nvSpPr>
          <p:spPr>
            <a:xfrm>
              <a:off x="584073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0" name="Oval 2549"/>
            <p:cNvSpPr/>
            <p:nvPr/>
          </p:nvSpPr>
          <p:spPr>
            <a:xfrm>
              <a:off x="605399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1" name="Oval 2550"/>
            <p:cNvSpPr/>
            <p:nvPr/>
          </p:nvSpPr>
          <p:spPr>
            <a:xfrm>
              <a:off x="626725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2" name="Oval 2551"/>
            <p:cNvSpPr/>
            <p:nvPr/>
          </p:nvSpPr>
          <p:spPr>
            <a:xfrm>
              <a:off x="648052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3" name="Oval 2552"/>
            <p:cNvSpPr/>
            <p:nvPr/>
          </p:nvSpPr>
          <p:spPr>
            <a:xfrm>
              <a:off x="6693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4" name="Oval 2553"/>
            <p:cNvSpPr/>
            <p:nvPr/>
          </p:nvSpPr>
          <p:spPr>
            <a:xfrm>
              <a:off x="690704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5" name="Oval 2554"/>
            <p:cNvSpPr/>
            <p:nvPr/>
          </p:nvSpPr>
          <p:spPr>
            <a:xfrm>
              <a:off x="712030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6" name="Oval 2555"/>
            <p:cNvSpPr/>
            <p:nvPr/>
          </p:nvSpPr>
          <p:spPr>
            <a:xfrm>
              <a:off x="733356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7" name="Oval 2556"/>
            <p:cNvSpPr/>
            <p:nvPr/>
          </p:nvSpPr>
          <p:spPr>
            <a:xfrm>
              <a:off x="754683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8" name="Oval 2557"/>
            <p:cNvSpPr/>
            <p:nvPr/>
          </p:nvSpPr>
          <p:spPr>
            <a:xfrm>
              <a:off x="776009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9" name="Oval 2558"/>
            <p:cNvSpPr/>
            <p:nvPr/>
          </p:nvSpPr>
          <p:spPr>
            <a:xfrm>
              <a:off x="7973354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0" name="Oval 2559"/>
            <p:cNvSpPr/>
            <p:nvPr/>
          </p:nvSpPr>
          <p:spPr>
            <a:xfrm>
              <a:off x="8186616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1" name="Oval 2560"/>
            <p:cNvSpPr/>
            <p:nvPr/>
          </p:nvSpPr>
          <p:spPr>
            <a:xfrm>
              <a:off x="8399878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2" name="Oval 2561"/>
            <p:cNvSpPr/>
            <p:nvPr/>
          </p:nvSpPr>
          <p:spPr>
            <a:xfrm>
              <a:off x="8613140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3" name="Oval 2562"/>
            <p:cNvSpPr/>
            <p:nvPr/>
          </p:nvSpPr>
          <p:spPr>
            <a:xfrm>
              <a:off x="8719782" y="245029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4" name="Oval 2563"/>
            <p:cNvSpPr/>
            <p:nvPr/>
          </p:nvSpPr>
          <p:spPr>
            <a:xfrm>
              <a:off x="520094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5" name="Oval 2564"/>
            <p:cNvSpPr/>
            <p:nvPr/>
          </p:nvSpPr>
          <p:spPr>
            <a:xfrm>
              <a:off x="530757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" name="Oval 2565"/>
            <p:cNvSpPr/>
            <p:nvPr/>
          </p:nvSpPr>
          <p:spPr>
            <a:xfrm>
              <a:off x="552084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7" name="Oval 2566"/>
            <p:cNvSpPr/>
            <p:nvPr/>
          </p:nvSpPr>
          <p:spPr>
            <a:xfrm>
              <a:off x="573410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8" name="Oval 2567"/>
            <p:cNvSpPr/>
            <p:nvPr/>
          </p:nvSpPr>
          <p:spPr>
            <a:xfrm>
              <a:off x="594736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9" name="Oval 2568"/>
            <p:cNvSpPr/>
            <p:nvPr/>
          </p:nvSpPr>
          <p:spPr>
            <a:xfrm>
              <a:off x="616062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0" name="Oval 2569"/>
            <p:cNvSpPr/>
            <p:nvPr/>
          </p:nvSpPr>
          <p:spPr>
            <a:xfrm>
              <a:off x="637388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1" name="Oval 2570"/>
            <p:cNvSpPr/>
            <p:nvPr/>
          </p:nvSpPr>
          <p:spPr>
            <a:xfrm>
              <a:off x="658715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2" name="Oval 2571"/>
            <p:cNvSpPr/>
            <p:nvPr/>
          </p:nvSpPr>
          <p:spPr>
            <a:xfrm>
              <a:off x="680041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3" name="Oval 2572"/>
            <p:cNvSpPr/>
            <p:nvPr/>
          </p:nvSpPr>
          <p:spPr>
            <a:xfrm>
              <a:off x="701367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4" name="Oval 2573"/>
            <p:cNvSpPr/>
            <p:nvPr/>
          </p:nvSpPr>
          <p:spPr>
            <a:xfrm>
              <a:off x="722693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5" name="Oval 2574"/>
            <p:cNvSpPr/>
            <p:nvPr/>
          </p:nvSpPr>
          <p:spPr>
            <a:xfrm>
              <a:off x="744019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6" name="Oval 2575"/>
            <p:cNvSpPr/>
            <p:nvPr/>
          </p:nvSpPr>
          <p:spPr>
            <a:xfrm>
              <a:off x="7653461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7" name="Oval 2576"/>
            <p:cNvSpPr/>
            <p:nvPr/>
          </p:nvSpPr>
          <p:spPr>
            <a:xfrm>
              <a:off x="7866723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" name="Oval 2577"/>
            <p:cNvSpPr/>
            <p:nvPr/>
          </p:nvSpPr>
          <p:spPr>
            <a:xfrm>
              <a:off x="8079985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9" name="Oval 2578"/>
            <p:cNvSpPr/>
            <p:nvPr/>
          </p:nvSpPr>
          <p:spPr>
            <a:xfrm>
              <a:off x="8293247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0" name="Oval 2579"/>
            <p:cNvSpPr/>
            <p:nvPr/>
          </p:nvSpPr>
          <p:spPr>
            <a:xfrm>
              <a:off x="8506509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1" name="Oval 2580"/>
            <p:cNvSpPr/>
            <p:nvPr/>
          </p:nvSpPr>
          <p:spPr>
            <a:xfrm>
              <a:off x="541421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2" name="Oval 2581"/>
            <p:cNvSpPr/>
            <p:nvPr/>
          </p:nvSpPr>
          <p:spPr>
            <a:xfrm>
              <a:off x="562747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Oval 2582"/>
            <p:cNvSpPr/>
            <p:nvPr/>
          </p:nvSpPr>
          <p:spPr>
            <a:xfrm>
              <a:off x="584073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4" name="Oval 2583"/>
            <p:cNvSpPr/>
            <p:nvPr/>
          </p:nvSpPr>
          <p:spPr>
            <a:xfrm>
              <a:off x="605399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5" name="Oval 2584"/>
            <p:cNvSpPr/>
            <p:nvPr/>
          </p:nvSpPr>
          <p:spPr>
            <a:xfrm>
              <a:off x="626725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6" name="Oval 2585"/>
            <p:cNvSpPr/>
            <p:nvPr/>
          </p:nvSpPr>
          <p:spPr>
            <a:xfrm>
              <a:off x="648052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7" name="Oval 2586"/>
            <p:cNvSpPr/>
            <p:nvPr/>
          </p:nvSpPr>
          <p:spPr>
            <a:xfrm>
              <a:off x="6693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8" name="Oval 2587"/>
            <p:cNvSpPr/>
            <p:nvPr/>
          </p:nvSpPr>
          <p:spPr>
            <a:xfrm>
              <a:off x="690704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9" name="Oval 2588"/>
            <p:cNvSpPr/>
            <p:nvPr/>
          </p:nvSpPr>
          <p:spPr>
            <a:xfrm>
              <a:off x="712030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0" name="Oval 2589"/>
            <p:cNvSpPr/>
            <p:nvPr/>
          </p:nvSpPr>
          <p:spPr>
            <a:xfrm>
              <a:off x="733356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1" name="Oval 2590"/>
            <p:cNvSpPr/>
            <p:nvPr/>
          </p:nvSpPr>
          <p:spPr>
            <a:xfrm>
              <a:off x="754683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2" name="Oval 2591"/>
            <p:cNvSpPr/>
            <p:nvPr/>
          </p:nvSpPr>
          <p:spPr>
            <a:xfrm>
              <a:off x="776009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3" name="Oval 2592"/>
            <p:cNvSpPr/>
            <p:nvPr/>
          </p:nvSpPr>
          <p:spPr>
            <a:xfrm>
              <a:off x="7973354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4" name="Oval 2593"/>
            <p:cNvSpPr/>
            <p:nvPr/>
          </p:nvSpPr>
          <p:spPr>
            <a:xfrm>
              <a:off x="8186616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5" name="Oval 2594"/>
            <p:cNvSpPr/>
            <p:nvPr/>
          </p:nvSpPr>
          <p:spPr>
            <a:xfrm>
              <a:off x="8399878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6" name="Oval 2595"/>
            <p:cNvSpPr/>
            <p:nvPr/>
          </p:nvSpPr>
          <p:spPr>
            <a:xfrm>
              <a:off x="8613140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7" name="Oval 2596"/>
            <p:cNvSpPr/>
            <p:nvPr/>
          </p:nvSpPr>
          <p:spPr>
            <a:xfrm>
              <a:off x="8719782" y="276853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8" name="Oval 2597"/>
            <p:cNvSpPr/>
            <p:nvPr/>
          </p:nvSpPr>
          <p:spPr>
            <a:xfrm>
              <a:off x="520094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9" name="Oval 2598"/>
            <p:cNvSpPr/>
            <p:nvPr/>
          </p:nvSpPr>
          <p:spPr>
            <a:xfrm>
              <a:off x="530757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0" name="Oval 2599"/>
            <p:cNvSpPr/>
            <p:nvPr/>
          </p:nvSpPr>
          <p:spPr>
            <a:xfrm>
              <a:off x="552084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1" name="Oval 2600"/>
            <p:cNvSpPr/>
            <p:nvPr/>
          </p:nvSpPr>
          <p:spPr>
            <a:xfrm>
              <a:off x="573410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2" name="Oval 2601"/>
            <p:cNvSpPr/>
            <p:nvPr/>
          </p:nvSpPr>
          <p:spPr>
            <a:xfrm>
              <a:off x="594736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3" name="Oval 2602"/>
            <p:cNvSpPr/>
            <p:nvPr/>
          </p:nvSpPr>
          <p:spPr>
            <a:xfrm>
              <a:off x="616062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4" name="Oval 2603"/>
            <p:cNvSpPr/>
            <p:nvPr/>
          </p:nvSpPr>
          <p:spPr>
            <a:xfrm>
              <a:off x="637388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5" name="Oval 2604"/>
            <p:cNvSpPr/>
            <p:nvPr/>
          </p:nvSpPr>
          <p:spPr>
            <a:xfrm>
              <a:off x="658715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6" name="Oval 2605"/>
            <p:cNvSpPr/>
            <p:nvPr/>
          </p:nvSpPr>
          <p:spPr>
            <a:xfrm>
              <a:off x="680041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7" name="Oval 2606"/>
            <p:cNvSpPr/>
            <p:nvPr/>
          </p:nvSpPr>
          <p:spPr>
            <a:xfrm>
              <a:off x="701367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8" name="Oval 2607"/>
            <p:cNvSpPr/>
            <p:nvPr/>
          </p:nvSpPr>
          <p:spPr>
            <a:xfrm>
              <a:off x="722693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9" name="Oval 2608"/>
            <p:cNvSpPr/>
            <p:nvPr/>
          </p:nvSpPr>
          <p:spPr>
            <a:xfrm>
              <a:off x="744019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0" name="Oval 2609"/>
            <p:cNvSpPr/>
            <p:nvPr/>
          </p:nvSpPr>
          <p:spPr>
            <a:xfrm>
              <a:off x="7653461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1" name="Oval 2610"/>
            <p:cNvSpPr/>
            <p:nvPr/>
          </p:nvSpPr>
          <p:spPr>
            <a:xfrm>
              <a:off x="7866723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2" name="Oval 2611"/>
            <p:cNvSpPr/>
            <p:nvPr/>
          </p:nvSpPr>
          <p:spPr>
            <a:xfrm>
              <a:off x="8079985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3" name="Oval 2612"/>
            <p:cNvSpPr/>
            <p:nvPr/>
          </p:nvSpPr>
          <p:spPr>
            <a:xfrm>
              <a:off x="8293247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4" name="Oval 2613"/>
            <p:cNvSpPr/>
            <p:nvPr/>
          </p:nvSpPr>
          <p:spPr>
            <a:xfrm>
              <a:off x="8506509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5" name="Oval 2614"/>
            <p:cNvSpPr/>
            <p:nvPr/>
          </p:nvSpPr>
          <p:spPr>
            <a:xfrm>
              <a:off x="541421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6" name="Oval 2615"/>
            <p:cNvSpPr/>
            <p:nvPr/>
          </p:nvSpPr>
          <p:spPr>
            <a:xfrm>
              <a:off x="562747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7" name="Oval 2616"/>
            <p:cNvSpPr/>
            <p:nvPr/>
          </p:nvSpPr>
          <p:spPr>
            <a:xfrm>
              <a:off x="584073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8" name="Oval 2617"/>
            <p:cNvSpPr/>
            <p:nvPr/>
          </p:nvSpPr>
          <p:spPr>
            <a:xfrm>
              <a:off x="605399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9" name="Oval 2618"/>
            <p:cNvSpPr/>
            <p:nvPr/>
          </p:nvSpPr>
          <p:spPr>
            <a:xfrm>
              <a:off x="626725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0" name="Oval 2619"/>
            <p:cNvSpPr/>
            <p:nvPr/>
          </p:nvSpPr>
          <p:spPr>
            <a:xfrm>
              <a:off x="648052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1" name="Oval 2620"/>
            <p:cNvSpPr/>
            <p:nvPr/>
          </p:nvSpPr>
          <p:spPr>
            <a:xfrm>
              <a:off x="6693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2" name="Oval 2621"/>
            <p:cNvSpPr/>
            <p:nvPr/>
          </p:nvSpPr>
          <p:spPr>
            <a:xfrm>
              <a:off x="690704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3" name="Oval 2622"/>
            <p:cNvSpPr/>
            <p:nvPr/>
          </p:nvSpPr>
          <p:spPr>
            <a:xfrm>
              <a:off x="712030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4" name="Oval 2623"/>
            <p:cNvSpPr/>
            <p:nvPr/>
          </p:nvSpPr>
          <p:spPr>
            <a:xfrm>
              <a:off x="733356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5" name="Oval 2624"/>
            <p:cNvSpPr/>
            <p:nvPr/>
          </p:nvSpPr>
          <p:spPr>
            <a:xfrm>
              <a:off x="754683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6" name="Oval 2625"/>
            <p:cNvSpPr/>
            <p:nvPr/>
          </p:nvSpPr>
          <p:spPr>
            <a:xfrm>
              <a:off x="776009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7" name="Oval 2626"/>
            <p:cNvSpPr/>
            <p:nvPr/>
          </p:nvSpPr>
          <p:spPr>
            <a:xfrm>
              <a:off x="7973354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8" name="Oval 2627"/>
            <p:cNvSpPr/>
            <p:nvPr/>
          </p:nvSpPr>
          <p:spPr>
            <a:xfrm>
              <a:off x="8186616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9" name="Oval 2628"/>
            <p:cNvSpPr/>
            <p:nvPr/>
          </p:nvSpPr>
          <p:spPr>
            <a:xfrm>
              <a:off x="8399878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0" name="Oval 2629"/>
            <p:cNvSpPr/>
            <p:nvPr/>
          </p:nvSpPr>
          <p:spPr>
            <a:xfrm>
              <a:off x="8613140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1" name="Oval 2630"/>
            <p:cNvSpPr/>
            <p:nvPr/>
          </p:nvSpPr>
          <p:spPr>
            <a:xfrm>
              <a:off x="8719782" y="308676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2" name="Oval 2631"/>
            <p:cNvSpPr/>
            <p:nvPr/>
          </p:nvSpPr>
          <p:spPr>
            <a:xfrm>
              <a:off x="520094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3" name="Oval 2632"/>
            <p:cNvSpPr/>
            <p:nvPr/>
          </p:nvSpPr>
          <p:spPr>
            <a:xfrm>
              <a:off x="530757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4" name="Oval 2633"/>
            <p:cNvSpPr/>
            <p:nvPr/>
          </p:nvSpPr>
          <p:spPr>
            <a:xfrm>
              <a:off x="552084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5" name="Oval 2634"/>
            <p:cNvSpPr/>
            <p:nvPr/>
          </p:nvSpPr>
          <p:spPr>
            <a:xfrm>
              <a:off x="573410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6" name="Oval 2635"/>
            <p:cNvSpPr/>
            <p:nvPr/>
          </p:nvSpPr>
          <p:spPr>
            <a:xfrm>
              <a:off x="594736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7" name="Oval 2636"/>
            <p:cNvSpPr/>
            <p:nvPr/>
          </p:nvSpPr>
          <p:spPr>
            <a:xfrm>
              <a:off x="616062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8" name="Oval 2637"/>
            <p:cNvSpPr/>
            <p:nvPr/>
          </p:nvSpPr>
          <p:spPr>
            <a:xfrm>
              <a:off x="637388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9" name="Oval 2638"/>
            <p:cNvSpPr/>
            <p:nvPr/>
          </p:nvSpPr>
          <p:spPr>
            <a:xfrm>
              <a:off x="658715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0" name="Oval 2639"/>
            <p:cNvSpPr/>
            <p:nvPr/>
          </p:nvSpPr>
          <p:spPr>
            <a:xfrm>
              <a:off x="680041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1" name="Oval 2640"/>
            <p:cNvSpPr/>
            <p:nvPr/>
          </p:nvSpPr>
          <p:spPr>
            <a:xfrm>
              <a:off x="701367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2" name="Oval 2641"/>
            <p:cNvSpPr/>
            <p:nvPr/>
          </p:nvSpPr>
          <p:spPr>
            <a:xfrm>
              <a:off x="722693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3" name="Oval 2642"/>
            <p:cNvSpPr/>
            <p:nvPr/>
          </p:nvSpPr>
          <p:spPr>
            <a:xfrm>
              <a:off x="744019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4" name="Oval 2643"/>
            <p:cNvSpPr/>
            <p:nvPr/>
          </p:nvSpPr>
          <p:spPr>
            <a:xfrm>
              <a:off x="7653461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5" name="Oval 2644"/>
            <p:cNvSpPr/>
            <p:nvPr/>
          </p:nvSpPr>
          <p:spPr>
            <a:xfrm>
              <a:off x="7866723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6" name="Oval 2645"/>
            <p:cNvSpPr/>
            <p:nvPr/>
          </p:nvSpPr>
          <p:spPr>
            <a:xfrm>
              <a:off x="8079985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7" name="Oval 2646"/>
            <p:cNvSpPr/>
            <p:nvPr/>
          </p:nvSpPr>
          <p:spPr>
            <a:xfrm>
              <a:off x="8293247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8" name="Oval 2647"/>
            <p:cNvSpPr/>
            <p:nvPr/>
          </p:nvSpPr>
          <p:spPr>
            <a:xfrm>
              <a:off x="8506509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9" name="Oval 2648"/>
            <p:cNvSpPr/>
            <p:nvPr/>
          </p:nvSpPr>
          <p:spPr>
            <a:xfrm>
              <a:off x="541421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0" name="Oval 2649"/>
            <p:cNvSpPr/>
            <p:nvPr/>
          </p:nvSpPr>
          <p:spPr>
            <a:xfrm>
              <a:off x="562747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1" name="Oval 2650"/>
            <p:cNvSpPr/>
            <p:nvPr/>
          </p:nvSpPr>
          <p:spPr>
            <a:xfrm>
              <a:off x="584073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2" name="Oval 2651"/>
            <p:cNvSpPr/>
            <p:nvPr/>
          </p:nvSpPr>
          <p:spPr>
            <a:xfrm>
              <a:off x="605399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3" name="Oval 2652"/>
            <p:cNvSpPr/>
            <p:nvPr/>
          </p:nvSpPr>
          <p:spPr>
            <a:xfrm>
              <a:off x="626725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4" name="Oval 2653"/>
            <p:cNvSpPr/>
            <p:nvPr/>
          </p:nvSpPr>
          <p:spPr>
            <a:xfrm>
              <a:off x="648052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5" name="Oval 2654"/>
            <p:cNvSpPr/>
            <p:nvPr/>
          </p:nvSpPr>
          <p:spPr>
            <a:xfrm>
              <a:off x="6693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6" name="Oval 2655"/>
            <p:cNvSpPr/>
            <p:nvPr/>
          </p:nvSpPr>
          <p:spPr>
            <a:xfrm>
              <a:off x="690704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7" name="Oval 2656"/>
            <p:cNvSpPr/>
            <p:nvPr/>
          </p:nvSpPr>
          <p:spPr>
            <a:xfrm>
              <a:off x="712030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8" name="Oval 2657"/>
            <p:cNvSpPr/>
            <p:nvPr/>
          </p:nvSpPr>
          <p:spPr>
            <a:xfrm>
              <a:off x="733356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9" name="Oval 2658"/>
            <p:cNvSpPr/>
            <p:nvPr/>
          </p:nvSpPr>
          <p:spPr>
            <a:xfrm>
              <a:off x="754683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0" name="Oval 2659"/>
            <p:cNvSpPr/>
            <p:nvPr/>
          </p:nvSpPr>
          <p:spPr>
            <a:xfrm>
              <a:off x="776009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1" name="Oval 2660"/>
            <p:cNvSpPr/>
            <p:nvPr/>
          </p:nvSpPr>
          <p:spPr>
            <a:xfrm>
              <a:off x="7973354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2" name="Oval 2661"/>
            <p:cNvSpPr/>
            <p:nvPr/>
          </p:nvSpPr>
          <p:spPr>
            <a:xfrm>
              <a:off x="8186616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" name="Oval 2662"/>
            <p:cNvSpPr/>
            <p:nvPr/>
          </p:nvSpPr>
          <p:spPr>
            <a:xfrm>
              <a:off x="8399878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4" name="Oval 2663"/>
            <p:cNvSpPr/>
            <p:nvPr/>
          </p:nvSpPr>
          <p:spPr>
            <a:xfrm>
              <a:off x="8613140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5" name="Oval 2664"/>
            <p:cNvSpPr/>
            <p:nvPr/>
          </p:nvSpPr>
          <p:spPr>
            <a:xfrm>
              <a:off x="8719782" y="329892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6" name="Oval 2665"/>
            <p:cNvSpPr/>
            <p:nvPr/>
          </p:nvSpPr>
          <p:spPr>
            <a:xfrm>
              <a:off x="520094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7" name="Oval 2666"/>
            <p:cNvSpPr/>
            <p:nvPr/>
          </p:nvSpPr>
          <p:spPr>
            <a:xfrm>
              <a:off x="530757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8" name="Oval 2667"/>
            <p:cNvSpPr/>
            <p:nvPr/>
          </p:nvSpPr>
          <p:spPr>
            <a:xfrm>
              <a:off x="552084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9" name="Oval 2668"/>
            <p:cNvSpPr/>
            <p:nvPr/>
          </p:nvSpPr>
          <p:spPr>
            <a:xfrm>
              <a:off x="573410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0" name="Oval 2669"/>
            <p:cNvSpPr/>
            <p:nvPr/>
          </p:nvSpPr>
          <p:spPr>
            <a:xfrm>
              <a:off x="594736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1" name="Oval 2670"/>
            <p:cNvSpPr/>
            <p:nvPr/>
          </p:nvSpPr>
          <p:spPr>
            <a:xfrm>
              <a:off x="616062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2" name="Oval 2671"/>
            <p:cNvSpPr/>
            <p:nvPr/>
          </p:nvSpPr>
          <p:spPr>
            <a:xfrm>
              <a:off x="637388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3" name="Oval 2672"/>
            <p:cNvSpPr/>
            <p:nvPr/>
          </p:nvSpPr>
          <p:spPr>
            <a:xfrm>
              <a:off x="658715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4" name="Oval 2673"/>
            <p:cNvSpPr/>
            <p:nvPr/>
          </p:nvSpPr>
          <p:spPr>
            <a:xfrm>
              <a:off x="680041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5" name="Oval 2674"/>
            <p:cNvSpPr/>
            <p:nvPr/>
          </p:nvSpPr>
          <p:spPr>
            <a:xfrm>
              <a:off x="701367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6" name="Oval 2675"/>
            <p:cNvSpPr/>
            <p:nvPr/>
          </p:nvSpPr>
          <p:spPr>
            <a:xfrm>
              <a:off x="722693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7" name="Oval 2676"/>
            <p:cNvSpPr/>
            <p:nvPr/>
          </p:nvSpPr>
          <p:spPr>
            <a:xfrm>
              <a:off x="744019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8" name="Oval 2677"/>
            <p:cNvSpPr/>
            <p:nvPr/>
          </p:nvSpPr>
          <p:spPr>
            <a:xfrm>
              <a:off x="7653461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9" name="Oval 2678"/>
            <p:cNvSpPr/>
            <p:nvPr/>
          </p:nvSpPr>
          <p:spPr>
            <a:xfrm>
              <a:off x="7866723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0" name="Oval 2679"/>
            <p:cNvSpPr/>
            <p:nvPr/>
          </p:nvSpPr>
          <p:spPr>
            <a:xfrm>
              <a:off x="8079985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1" name="Oval 2680"/>
            <p:cNvSpPr/>
            <p:nvPr/>
          </p:nvSpPr>
          <p:spPr>
            <a:xfrm>
              <a:off x="8293247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2" name="Oval 2681"/>
            <p:cNvSpPr/>
            <p:nvPr/>
          </p:nvSpPr>
          <p:spPr>
            <a:xfrm>
              <a:off x="8506509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3" name="Oval 2682"/>
            <p:cNvSpPr/>
            <p:nvPr/>
          </p:nvSpPr>
          <p:spPr>
            <a:xfrm>
              <a:off x="541421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4" name="Oval 2683"/>
            <p:cNvSpPr/>
            <p:nvPr/>
          </p:nvSpPr>
          <p:spPr>
            <a:xfrm>
              <a:off x="562747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5" name="Oval 2684"/>
            <p:cNvSpPr/>
            <p:nvPr/>
          </p:nvSpPr>
          <p:spPr>
            <a:xfrm>
              <a:off x="584073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6" name="Oval 2685"/>
            <p:cNvSpPr/>
            <p:nvPr/>
          </p:nvSpPr>
          <p:spPr>
            <a:xfrm>
              <a:off x="605399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7" name="Oval 2686"/>
            <p:cNvSpPr/>
            <p:nvPr/>
          </p:nvSpPr>
          <p:spPr>
            <a:xfrm>
              <a:off x="626725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8" name="Oval 2687"/>
            <p:cNvSpPr/>
            <p:nvPr/>
          </p:nvSpPr>
          <p:spPr>
            <a:xfrm>
              <a:off x="648052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9" name="Oval 2688"/>
            <p:cNvSpPr/>
            <p:nvPr/>
          </p:nvSpPr>
          <p:spPr>
            <a:xfrm>
              <a:off x="6693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0" name="Oval 2689"/>
            <p:cNvSpPr/>
            <p:nvPr/>
          </p:nvSpPr>
          <p:spPr>
            <a:xfrm>
              <a:off x="690704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1" name="Oval 2690"/>
            <p:cNvSpPr/>
            <p:nvPr/>
          </p:nvSpPr>
          <p:spPr>
            <a:xfrm>
              <a:off x="712030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2" name="Oval 2691"/>
            <p:cNvSpPr/>
            <p:nvPr/>
          </p:nvSpPr>
          <p:spPr>
            <a:xfrm>
              <a:off x="733356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3" name="Oval 2692"/>
            <p:cNvSpPr/>
            <p:nvPr/>
          </p:nvSpPr>
          <p:spPr>
            <a:xfrm>
              <a:off x="754683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4" name="Oval 2693"/>
            <p:cNvSpPr/>
            <p:nvPr/>
          </p:nvSpPr>
          <p:spPr>
            <a:xfrm>
              <a:off x="776009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5" name="Oval 2694"/>
            <p:cNvSpPr/>
            <p:nvPr/>
          </p:nvSpPr>
          <p:spPr>
            <a:xfrm>
              <a:off x="7973354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6" name="Oval 2695"/>
            <p:cNvSpPr/>
            <p:nvPr/>
          </p:nvSpPr>
          <p:spPr>
            <a:xfrm>
              <a:off x="8186616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7" name="Oval 2696"/>
            <p:cNvSpPr/>
            <p:nvPr/>
          </p:nvSpPr>
          <p:spPr>
            <a:xfrm>
              <a:off x="8399878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8" name="Oval 2697"/>
            <p:cNvSpPr/>
            <p:nvPr/>
          </p:nvSpPr>
          <p:spPr>
            <a:xfrm>
              <a:off x="8613140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9" name="Oval 2698"/>
            <p:cNvSpPr/>
            <p:nvPr/>
          </p:nvSpPr>
          <p:spPr>
            <a:xfrm>
              <a:off x="8719782" y="351108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0" name="Oval 2699"/>
            <p:cNvSpPr/>
            <p:nvPr/>
          </p:nvSpPr>
          <p:spPr>
            <a:xfrm>
              <a:off x="520094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1" name="Oval 2700"/>
            <p:cNvSpPr/>
            <p:nvPr/>
          </p:nvSpPr>
          <p:spPr>
            <a:xfrm>
              <a:off x="530757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2" name="Oval 2701"/>
            <p:cNvSpPr/>
            <p:nvPr/>
          </p:nvSpPr>
          <p:spPr>
            <a:xfrm>
              <a:off x="552084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3" name="Oval 2702"/>
            <p:cNvSpPr/>
            <p:nvPr/>
          </p:nvSpPr>
          <p:spPr>
            <a:xfrm>
              <a:off x="573410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4" name="Oval 2703"/>
            <p:cNvSpPr/>
            <p:nvPr/>
          </p:nvSpPr>
          <p:spPr>
            <a:xfrm>
              <a:off x="594736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5" name="Oval 2704"/>
            <p:cNvSpPr/>
            <p:nvPr/>
          </p:nvSpPr>
          <p:spPr>
            <a:xfrm>
              <a:off x="616062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6" name="Oval 2705"/>
            <p:cNvSpPr/>
            <p:nvPr/>
          </p:nvSpPr>
          <p:spPr>
            <a:xfrm>
              <a:off x="637388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7" name="Oval 2706"/>
            <p:cNvSpPr/>
            <p:nvPr/>
          </p:nvSpPr>
          <p:spPr>
            <a:xfrm>
              <a:off x="658715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8" name="Oval 2707"/>
            <p:cNvSpPr/>
            <p:nvPr/>
          </p:nvSpPr>
          <p:spPr>
            <a:xfrm>
              <a:off x="680041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9" name="Oval 2708"/>
            <p:cNvSpPr/>
            <p:nvPr/>
          </p:nvSpPr>
          <p:spPr>
            <a:xfrm>
              <a:off x="701367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0" name="Oval 2709"/>
            <p:cNvSpPr/>
            <p:nvPr/>
          </p:nvSpPr>
          <p:spPr>
            <a:xfrm>
              <a:off x="722693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1" name="Oval 2710"/>
            <p:cNvSpPr/>
            <p:nvPr/>
          </p:nvSpPr>
          <p:spPr>
            <a:xfrm>
              <a:off x="744019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2" name="Oval 2711"/>
            <p:cNvSpPr/>
            <p:nvPr/>
          </p:nvSpPr>
          <p:spPr>
            <a:xfrm>
              <a:off x="7653461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3" name="Oval 2712"/>
            <p:cNvSpPr/>
            <p:nvPr/>
          </p:nvSpPr>
          <p:spPr>
            <a:xfrm>
              <a:off x="7866723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4" name="Oval 2713"/>
            <p:cNvSpPr/>
            <p:nvPr/>
          </p:nvSpPr>
          <p:spPr>
            <a:xfrm>
              <a:off x="8079985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5" name="Oval 2714"/>
            <p:cNvSpPr/>
            <p:nvPr/>
          </p:nvSpPr>
          <p:spPr>
            <a:xfrm>
              <a:off x="8293247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6" name="Oval 2715"/>
            <p:cNvSpPr/>
            <p:nvPr/>
          </p:nvSpPr>
          <p:spPr>
            <a:xfrm>
              <a:off x="8506509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7" name="Oval 2716"/>
            <p:cNvSpPr/>
            <p:nvPr/>
          </p:nvSpPr>
          <p:spPr>
            <a:xfrm>
              <a:off x="541421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8" name="Oval 2717"/>
            <p:cNvSpPr/>
            <p:nvPr/>
          </p:nvSpPr>
          <p:spPr>
            <a:xfrm>
              <a:off x="562747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9" name="Oval 2718"/>
            <p:cNvSpPr/>
            <p:nvPr/>
          </p:nvSpPr>
          <p:spPr>
            <a:xfrm>
              <a:off x="584073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0" name="Oval 2719"/>
            <p:cNvSpPr/>
            <p:nvPr/>
          </p:nvSpPr>
          <p:spPr>
            <a:xfrm>
              <a:off x="605399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1" name="Oval 2720"/>
            <p:cNvSpPr/>
            <p:nvPr/>
          </p:nvSpPr>
          <p:spPr>
            <a:xfrm>
              <a:off x="626725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2" name="Oval 2721"/>
            <p:cNvSpPr/>
            <p:nvPr/>
          </p:nvSpPr>
          <p:spPr>
            <a:xfrm>
              <a:off x="648052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3" name="Oval 2722"/>
            <p:cNvSpPr/>
            <p:nvPr/>
          </p:nvSpPr>
          <p:spPr>
            <a:xfrm>
              <a:off x="6693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4" name="Oval 2723"/>
            <p:cNvSpPr/>
            <p:nvPr/>
          </p:nvSpPr>
          <p:spPr>
            <a:xfrm>
              <a:off x="690704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Oval 2724"/>
            <p:cNvSpPr/>
            <p:nvPr/>
          </p:nvSpPr>
          <p:spPr>
            <a:xfrm>
              <a:off x="712030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6" name="Oval 2725"/>
            <p:cNvSpPr/>
            <p:nvPr/>
          </p:nvSpPr>
          <p:spPr>
            <a:xfrm>
              <a:off x="733356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7" name="Oval 2726"/>
            <p:cNvSpPr/>
            <p:nvPr/>
          </p:nvSpPr>
          <p:spPr>
            <a:xfrm>
              <a:off x="754683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8" name="Oval 2727"/>
            <p:cNvSpPr/>
            <p:nvPr/>
          </p:nvSpPr>
          <p:spPr>
            <a:xfrm>
              <a:off x="776009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9" name="Oval 2728"/>
            <p:cNvSpPr/>
            <p:nvPr/>
          </p:nvSpPr>
          <p:spPr>
            <a:xfrm>
              <a:off x="7973354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0" name="Oval 2729"/>
            <p:cNvSpPr/>
            <p:nvPr/>
          </p:nvSpPr>
          <p:spPr>
            <a:xfrm>
              <a:off x="8186616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1" name="Oval 2730"/>
            <p:cNvSpPr/>
            <p:nvPr/>
          </p:nvSpPr>
          <p:spPr>
            <a:xfrm>
              <a:off x="8399878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2" name="Oval 2731"/>
            <p:cNvSpPr/>
            <p:nvPr/>
          </p:nvSpPr>
          <p:spPr>
            <a:xfrm>
              <a:off x="8613140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3" name="Oval 2732"/>
            <p:cNvSpPr/>
            <p:nvPr/>
          </p:nvSpPr>
          <p:spPr>
            <a:xfrm>
              <a:off x="8719782" y="3723241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4" name="Oval 2733"/>
            <p:cNvSpPr/>
            <p:nvPr/>
          </p:nvSpPr>
          <p:spPr>
            <a:xfrm>
              <a:off x="520094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5" name="Oval 2734"/>
            <p:cNvSpPr/>
            <p:nvPr/>
          </p:nvSpPr>
          <p:spPr>
            <a:xfrm>
              <a:off x="530757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6" name="Oval 2735"/>
            <p:cNvSpPr/>
            <p:nvPr/>
          </p:nvSpPr>
          <p:spPr>
            <a:xfrm>
              <a:off x="552084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Oval 2736"/>
            <p:cNvSpPr/>
            <p:nvPr/>
          </p:nvSpPr>
          <p:spPr>
            <a:xfrm>
              <a:off x="573410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8" name="Oval 2737"/>
            <p:cNvSpPr/>
            <p:nvPr/>
          </p:nvSpPr>
          <p:spPr>
            <a:xfrm>
              <a:off x="594736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9" name="Oval 2738"/>
            <p:cNvSpPr/>
            <p:nvPr/>
          </p:nvSpPr>
          <p:spPr>
            <a:xfrm>
              <a:off x="616062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0" name="Oval 2739"/>
            <p:cNvSpPr/>
            <p:nvPr/>
          </p:nvSpPr>
          <p:spPr>
            <a:xfrm>
              <a:off x="637388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1" name="Oval 2740"/>
            <p:cNvSpPr/>
            <p:nvPr/>
          </p:nvSpPr>
          <p:spPr>
            <a:xfrm>
              <a:off x="658715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2" name="Oval 2741"/>
            <p:cNvSpPr/>
            <p:nvPr/>
          </p:nvSpPr>
          <p:spPr>
            <a:xfrm>
              <a:off x="680041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3" name="Oval 2742"/>
            <p:cNvSpPr/>
            <p:nvPr/>
          </p:nvSpPr>
          <p:spPr>
            <a:xfrm>
              <a:off x="701367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4" name="Oval 2743"/>
            <p:cNvSpPr/>
            <p:nvPr/>
          </p:nvSpPr>
          <p:spPr>
            <a:xfrm>
              <a:off x="722693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5" name="Oval 2744"/>
            <p:cNvSpPr/>
            <p:nvPr/>
          </p:nvSpPr>
          <p:spPr>
            <a:xfrm>
              <a:off x="744019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6" name="Oval 2745"/>
            <p:cNvSpPr/>
            <p:nvPr/>
          </p:nvSpPr>
          <p:spPr>
            <a:xfrm>
              <a:off x="7653461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7" name="Oval 2746"/>
            <p:cNvSpPr/>
            <p:nvPr/>
          </p:nvSpPr>
          <p:spPr>
            <a:xfrm>
              <a:off x="7866723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8" name="Oval 2747"/>
            <p:cNvSpPr/>
            <p:nvPr/>
          </p:nvSpPr>
          <p:spPr>
            <a:xfrm>
              <a:off x="8079985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Oval 2748"/>
            <p:cNvSpPr/>
            <p:nvPr/>
          </p:nvSpPr>
          <p:spPr>
            <a:xfrm>
              <a:off x="8293247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0" name="Oval 2749"/>
            <p:cNvSpPr/>
            <p:nvPr/>
          </p:nvSpPr>
          <p:spPr>
            <a:xfrm>
              <a:off x="8506509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1" name="Oval 2750"/>
            <p:cNvSpPr/>
            <p:nvPr/>
          </p:nvSpPr>
          <p:spPr>
            <a:xfrm>
              <a:off x="541421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2" name="Oval 2751"/>
            <p:cNvSpPr/>
            <p:nvPr/>
          </p:nvSpPr>
          <p:spPr>
            <a:xfrm>
              <a:off x="562747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3" name="Oval 2752"/>
            <p:cNvSpPr/>
            <p:nvPr/>
          </p:nvSpPr>
          <p:spPr>
            <a:xfrm>
              <a:off x="584073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4" name="Oval 2753"/>
            <p:cNvSpPr/>
            <p:nvPr/>
          </p:nvSpPr>
          <p:spPr>
            <a:xfrm>
              <a:off x="605399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5" name="Oval 2754"/>
            <p:cNvSpPr/>
            <p:nvPr/>
          </p:nvSpPr>
          <p:spPr>
            <a:xfrm>
              <a:off x="626725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6" name="Oval 2755"/>
            <p:cNvSpPr/>
            <p:nvPr/>
          </p:nvSpPr>
          <p:spPr>
            <a:xfrm>
              <a:off x="648052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7" name="Oval 2756"/>
            <p:cNvSpPr/>
            <p:nvPr/>
          </p:nvSpPr>
          <p:spPr>
            <a:xfrm>
              <a:off x="6693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8" name="Oval 2757"/>
            <p:cNvSpPr/>
            <p:nvPr/>
          </p:nvSpPr>
          <p:spPr>
            <a:xfrm>
              <a:off x="690704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9" name="Oval 2758"/>
            <p:cNvSpPr/>
            <p:nvPr/>
          </p:nvSpPr>
          <p:spPr>
            <a:xfrm>
              <a:off x="712030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0" name="Oval 2759"/>
            <p:cNvSpPr/>
            <p:nvPr/>
          </p:nvSpPr>
          <p:spPr>
            <a:xfrm>
              <a:off x="733356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1" name="Oval 2760"/>
            <p:cNvSpPr/>
            <p:nvPr/>
          </p:nvSpPr>
          <p:spPr>
            <a:xfrm>
              <a:off x="754683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2" name="Oval 2761"/>
            <p:cNvSpPr/>
            <p:nvPr/>
          </p:nvSpPr>
          <p:spPr>
            <a:xfrm>
              <a:off x="776009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3" name="Oval 2762"/>
            <p:cNvSpPr/>
            <p:nvPr/>
          </p:nvSpPr>
          <p:spPr>
            <a:xfrm>
              <a:off x="7973354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4" name="Oval 2763"/>
            <p:cNvSpPr/>
            <p:nvPr/>
          </p:nvSpPr>
          <p:spPr>
            <a:xfrm>
              <a:off x="8186616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" name="Oval 2764"/>
            <p:cNvSpPr/>
            <p:nvPr/>
          </p:nvSpPr>
          <p:spPr>
            <a:xfrm>
              <a:off x="8399878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" name="Oval 2765"/>
            <p:cNvSpPr/>
            <p:nvPr/>
          </p:nvSpPr>
          <p:spPr>
            <a:xfrm>
              <a:off x="8613140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" name="Oval 2766"/>
            <p:cNvSpPr/>
            <p:nvPr/>
          </p:nvSpPr>
          <p:spPr>
            <a:xfrm>
              <a:off x="8719782" y="393539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" name="Oval 2767"/>
            <p:cNvSpPr/>
            <p:nvPr/>
          </p:nvSpPr>
          <p:spPr>
            <a:xfrm>
              <a:off x="520094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9" name="Oval 2768"/>
            <p:cNvSpPr/>
            <p:nvPr/>
          </p:nvSpPr>
          <p:spPr>
            <a:xfrm>
              <a:off x="530757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0" name="Oval 2769"/>
            <p:cNvSpPr/>
            <p:nvPr/>
          </p:nvSpPr>
          <p:spPr>
            <a:xfrm>
              <a:off x="552084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1" name="Oval 2770"/>
            <p:cNvSpPr/>
            <p:nvPr/>
          </p:nvSpPr>
          <p:spPr>
            <a:xfrm>
              <a:off x="573410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2" name="Oval 2771"/>
            <p:cNvSpPr/>
            <p:nvPr/>
          </p:nvSpPr>
          <p:spPr>
            <a:xfrm>
              <a:off x="594736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3" name="Oval 2772"/>
            <p:cNvSpPr/>
            <p:nvPr/>
          </p:nvSpPr>
          <p:spPr>
            <a:xfrm>
              <a:off x="616062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4" name="Oval 2773"/>
            <p:cNvSpPr/>
            <p:nvPr/>
          </p:nvSpPr>
          <p:spPr>
            <a:xfrm>
              <a:off x="637388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5" name="Oval 2774"/>
            <p:cNvSpPr/>
            <p:nvPr/>
          </p:nvSpPr>
          <p:spPr>
            <a:xfrm>
              <a:off x="658715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6" name="Oval 2775"/>
            <p:cNvSpPr/>
            <p:nvPr/>
          </p:nvSpPr>
          <p:spPr>
            <a:xfrm>
              <a:off x="680041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7" name="Oval 2776"/>
            <p:cNvSpPr/>
            <p:nvPr/>
          </p:nvSpPr>
          <p:spPr>
            <a:xfrm>
              <a:off x="701367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8" name="Oval 2777"/>
            <p:cNvSpPr/>
            <p:nvPr/>
          </p:nvSpPr>
          <p:spPr>
            <a:xfrm>
              <a:off x="722693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9" name="Oval 2778"/>
            <p:cNvSpPr/>
            <p:nvPr/>
          </p:nvSpPr>
          <p:spPr>
            <a:xfrm>
              <a:off x="744019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0" name="Oval 2779"/>
            <p:cNvSpPr/>
            <p:nvPr/>
          </p:nvSpPr>
          <p:spPr>
            <a:xfrm>
              <a:off x="7653461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1" name="Oval 2780"/>
            <p:cNvSpPr/>
            <p:nvPr/>
          </p:nvSpPr>
          <p:spPr>
            <a:xfrm>
              <a:off x="7866723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2" name="Oval 2781"/>
            <p:cNvSpPr/>
            <p:nvPr/>
          </p:nvSpPr>
          <p:spPr>
            <a:xfrm>
              <a:off x="8079985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3" name="Oval 2782"/>
            <p:cNvSpPr/>
            <p:nvPr/>
          </p:nvSpPr>
          <p:spPr>
            <a:xfrm>
              <a:off x="8293247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4" name="Oval 2783"/>
            <p:cNvSpPr/>
            <p:nvPr/>
          </p:nvSpPr>
          <p:spPr>
            <a:xfrm>
              <a:off x="8506509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5" name="Oval 2784"/>
            <p:cNvSpPr/>
            <p:nvPr/>
          </p:nvSpPr>
          <p:spPr>
            <a:xfrm>
              <a:off x="541421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6" name="Oval 2785"/>
            <p:cNvSpPr/>
            <p:nvPr/>
          </p:nvSpPr>
          <p:spPr>
            <a:xfrm>
              <a:off x="562747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7" name="Oval 2786"/>
            <p:cNvSpPr/>
            <p:nvPr/>
          </p:nvSpPr>
          <p:spPr>
            <a:xfrm>
              <a:off x="584073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8" name="Oval 2787"/>
            <p:cNvSpPr/>
            <p:nvPr/>
          </p:nvSpPr>
          <p:spPr>
            <a:xfrm>
              <a:off x="605399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9" name="Oval 2788"/>
            <p:cNvSpPr/>
            <p:nvPr/>
          </p:nvSpPr>
          <p:spPr>
            <a:xfrm>
              <a:off x="626725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0" name="Oval 2789"/>
            <p:cNvSpPr/>
            <p:nvPr/>
          </p:nvSpPr>
          <p:spPr>
            <a:xfrm>
              <a:off x="648052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1" name="Oval 2790"/>
            <p:cNvSpPr/>
            <p:nvPr/>
          </p:nvSpPr>
          <p:spPr>
            <a:xfrm>
              <a:off x="6693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2" name="Oval 2791"/>
            <p:cNvSpPr/>
            <p:nvPr/>
          </p:nvSpPr>
          <p:spPr>
            <a:xfrm>
              <a:off x="690704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3" name="Oval 2792"/>
            <p:cNvSpPr/>
            <p:nvPr/>
          </p:nvSpPr>
          <p:spPr>
            <a:xfrm>
              <a:off x="712030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4" name="Oval 2793"/>
            <p:cNvSpPr/>
            <p:nvPr/>
          </p:nvSpPr>
          <p:spPr>
            <a:xfrm>
              <a:off x="733356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5" name="Oval 2794"/>
            <p:cNvSpPr/>
            <p:nvPr/>
          </p:nvSpPr>
          <p:spPr>
            <a:xfrm>
              <a:off x="754683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6" name="Oval 2795"/>
            <p:cNvSpPr/>
            <p:nvPr/>
          </p:nvSpPr>
          <p:spPr>
            <a:xfrm>
              <a:off x="776009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7" name="Oval 2796"/>
            <p:cNvSpPr/>
            <p:nvPr/>
          </p:nvSpPr>
          <p:spPr>
            <a:xfrm>
              <a:off x="7973354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8" name="Oval 2797"/>
            <p:cNvSpPr/>
            <p:nvPr/>
          </p:nvSpPr>
          <p:spPr>
            <a:xfrm>
              <a:off x="8186616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9" name="Oval 2798"/>
            <p:cNvSpPr/>
            <p:nvPr/>
          </p:nvSpPr>
          <p:spPr>
            <a:xfrm>
              <a:off x="8399878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0" name="Oval 2799"/>
            <p:cNvSpPr/>
            <p:nvPr/>
          </p:nvSpPr>
          <p:spPr>
            <a:xfrm>
              <a:off x="8613140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1" name="Oval 2800"/>
            <p:cNvSpPr/>
            <p:nvPr/>
          </p:nvSpPr>
          <p:spPr>
            <a:xfrm>
              <a:off x="8719782" y="414755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2" name="Oval 2801"/>
            <p:cNvSpPr/>
            <p:nvPr/>
          </p:nvSpPr>
          <p:spPr>
            <a:xfrm>
              <a:off x="520094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3" name="Oval 2802"/>
            <p:cNvSpPr/>
            <p:nvPr/>
          </p:nvSpPr>
          <p:spPr>
            <a:xfrm>
              <a:off x="530757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4" name="Oval 2803"/>
            <p:cNvSpPr/>
            <p:nvPr/>
          </p:nvSpPr>
          <p:spPr>
            <a:xfrm>
              <a:off x="552084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5" name="Oval 2804"/>
            <p:cNvSpPr/>
            <p:nvPr/>
          </p:nvSpPr>
          <p:spPr>
            <a:xfrm>
              <a:off x="573410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6" name="Oval 2805"/>
            <p:cNvSpPr/>
            <p:nvPr/>
          </p:nvSpPr>
          <p:spPr>
            <a:xfrm>
              <a:off x="594736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7" name="Oval 2806"/>
            <p:cNvSpPr/>
            <p:nvPr/>
          </p:nvSpPr>
          <p:spPr>
            <a:xfrm>
              <a:off x="616062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8" name="Oval 2807"/>
            <p:cNvSpPr/>
            <p:nvPr/>
          </p:nvSpPr>
          <p:spPr>
            <a:xfrm>
              <a:off x="637388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9" name="Oval 2808"/>
            <p:cNvSpPr/>
            <p:nvPr/>
          </p:nvSpPr>
          <p:spPr>
            <a:xfrm>
              <a:off x="658715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0" name="Oval 2809"/>
            <p:cNvSpPr/>
            <p:nvPr/>
          </p:nvSpPr>
          <p:spPr>
            <a:xfrm>
              <a:off x="680041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Oval 2810"/>
            <p:cNvSpPr/>
            <p:nvPr/>
          </p:nvSpPr>
          <p:spPr>
            <a:xfrm>
              <a:off x="701367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2" name="Oval 2811"/>
            <p:cNvSpPr/>
            <p:nvPr/>
          </p:nvSpPr>
          <p:spPr>
            <a:xfrm>
              <a:off x="722693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3" name="Oval 2812"/>
            <p:cNvSpPr/>
            <p:nvPr/>
          </p:nvSpPr>
          <p:spPr>
            <a:xfrm>
              <a:off x="744019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4" name="Oval 2813"/>
            <p:cNvSpPr/>
            <p:nvPr/>
          </p:nvSpPr>
          <p:spPr>
            <a:xfrm>
              <a:off x="7653461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5" name="Oval 2814"/>
            <p:cNvSpPr/>
            <p:nvPr/>
          </p:nvSpPr>
          <p:spPr>
            <a:xfrm>
              <a:off x="7866723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6" name="Oval 2815"/>
            <p:cNvSpPr/>
            <p:nvPr/>
          </p:nvSpPr>
          <p:spPr>
            <a:xfrm>
              <a:off x="8079985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7" name="Oval 2816"/>
            <p:cNvSpPr/>
            <p:nvPr/>
          </p:nvSpPr>
          <p:spPr>
            <a:xfrm>
              <a:off x="8293247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8" name="Oval 2817"/>
            <p:cNvSpPr/>
            <p:nvPr/>
          </p:nvSpPr>
          <p:spPr>
            <a:xfrm>
              <a:off x="8506509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9" name="Oval 2818"/>
            <p:cNvSpPr/>
            <p:nvPr/>
          </p:nvSpPr>
          <p:spPr>
            <a:xfrm>
              <a:off x="541421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" name="Oval 2819"/>
            <p:cNvSpPr/>
            <p:nvPr/>
          </p:nvSpPr>
          <p:spPr>
            <a:xfrm>
              <a:off x="562747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1" name="Oval 2820"/>
            <p:cNvSpPr/>
            <p:nvPr/>
          </p:nvSpPr>
          <p:spPr>
            <a:xfrm>
              <a:off x="584073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2" name="Oval 2821"/>
            <p:cNvSpPr/>
            <p:nvPr/>
          </p:nvSpPr>
          <p:spPr>
            <a:xfrm>
              <a:off x="605399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3" name="Oval 2822"/>
            <p:cNvSpPr/>
            <p:nvPr/>
          </p:nvSpPr>
          <p:spPr>
            <a:xfrm>
              <a:off x="626725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4" name="Oval 2823"/>
            <p:cNvSpPr/>
            <p:nvPr/>
          </p:nvSpPr>
          <p:spPr>
            <a:xfrm>
              <a:off x="648052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5" name="Oval 2824"/>
            <p:cNvSpPr/>
            <p:nvPr/>
          </p:nvSpPr>
          <p:spPr>
            <a:xfrm>
              <a:off x="6693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6" name="Oval 2825"/>
            <p:cNvSpPr/>
            <p:nvPr/>
          </p:nvSpPr>
          <p:spPr>
            <a:xfrm>
              <a:off x="690704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" name="Oval 2826"/>
            <p:cNvSpPr/>
            <p:nvPr/>
          </p:nvSpPr>
          <p:spPr>
            <a:xfrm>
              <a:off x="712030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8" name="Oval 2827"/>
            <p:cNvSpPr/>
            <p:nvPr/>
          </p:nvSpPr>
          <p:spPr>
            <a:xfrm>
              <a:off x="733356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9" name="Oval 2828"/>
            <p:cNvSpPr/>
            <p:nvPr/>
          </p:nvSpPr>
          <p:spPr>
            <a:xfrm>
              <a:off x="754683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0" name="Oval 2829"/>
            <p:cNvSpPr/>
            <p:nvPr/>
          </p:nvSpPr>
          <p:spPr>
            <a:xfrm>
              <a:off x="776009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1" name="Oval 2830"/>
            <p:cNvSpPr/>
            <p:nvPr/>
          </p:nvSpPr>
          <p:spPr>
            <a:xfrm>
              <a:off x="7973354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2" name="Oval 2831"/>
            <p:cNvSpPr/>
            <p:nvPr/>
          </p:nvSpPr>
          <p:spPr>
            <a:xfrm>
              <a:off x="8186616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3" name="Oval 2832"/>
            <p:cNvSpPr/>
            <p:nvPr/>
          </p:nvSpPr>
          <p:spPr>
            <a:xfrm>
              <a:off x="8399878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4" name="Oval 2833"/>
            <p:cNvSpPr/>
            <p:nvPr/>
          </p:nvSpPr>
          <p:spPr>
            <a:xfrm>
              <a:off x="8613140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5" name="Oval 2834"/>
            <p:cNvSpPr/>
            <p:nvPr/>
          </p:nvSpPr>
          <p:spPr>
            <a:xfrm>
              <a:off x="8719782" y="4359715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6" name="Oval 2835"/>
            <p:cNvSpPr/>
            <p:nvPr/>
          </p:nvSpPr>
          <p:spPr>
            <a:xfrm>
              <a:off x="520094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7" name="Oval 2836"/>
            <p:cNvSpPr/>
            <p:nvPr/>
          </p:nvSpPr>
          <p:spPr>
            <a:xfrm>
              <a:off x="530757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8" name="Oval 2837"/>
            <p:cNvSpPr/>
            <p:nvPr/>
          </p:nvSpPr>
          <p:spPr>
            <a:xfrm>
              <a:off x="552084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9" name="Oval 2838"/>
            <p:cNvSpPr/>
            <p:nvPr/>
          </p:nvSpPr>
          <p:spPr>
            <a:xfrm>
              <a:off x="573410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0" name="Oval 2839"/>
            <p:cNvSpPr/>
            <p:nvPr/>
          </p:nvSpPr>
          <p:spPr>
            <a:xfrm>
              <a:off x="594736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1" name="Oval 2840"/>
            <p:cNvSpPr/>
            <p:nvPr/>
          </p:nvSpPr>
          <p:spPr>
            <a:xfrm>
              <a:off x="616062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2" name="Oval 2841"/>
            <p:cNvSpPr/>
            <p:nvPr/>
          </p:nvSpPr>
          <p:spPr>
            <a:xfrm>
              <a:off x="637388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3" name="Oval 2842"/>
            <p:cNvSpPr/>
            <p:nvPr/>
          </p:nvSpPr>
          <p:spPr>
            <a:xfrm>
              <a:off x="658715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4" name="Oval 2843"/>
            <p:cNvSpPr/>
            <p:nvPr/>
          </p:nvSpPr>
          <p:spPr>
            <a:xfrm>
              <a:off x="680041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5" name="Oval 2844"/>
            <p:cNvSpPr/>
            <p:nvPr/>
          </p:nvSpPr>
          <p:spPr>
            <a:xfrm>
              <a:off x="701367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" name="Oval 2845"/>
            <p:cNvSpPr/>
            <p:nvPr/>
          </p:nvSpPr>
          <p:spPr>
            <a:xfrm>
              <a:off x="722693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7" name="Oval 2846"/>
            <p:cNvSpPr/>
            <p:nvPr/>
          </p:nvSpPr>
          <p:spPr>
            <a:xfrm>
              <a:off x="744019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8" name="Oval 2847"/>
            <p:cNvSpPr/>
            <p:nvPr/>
          </p:nvSpPr>
          <p:spPr>
            <a:xfrm>
              <a:off x="7653461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9" name="Oval 2848"/>
            <p:cNvSpPr/>
            <p:nvPr/>
          </p:nvSpPr>
          <p:spPr>
            <a:xfrm>
              <a:off x="7866723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0" name="Oval 2849"/>
            <p:cNvSpPr/>
            <p:nvPr/>
          </p:nvSpPr>
          <p:spPr>
            <a:xfrm>
              <a:off x="8079985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1" name="Oval 2850"/>
            <p:cNvSpPr/>
            <p:nvPr/>
          </p:nvSpPr>
          <p:spPr>
            <a:xfrm>
              <a:off x="8293247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2" name="Oval 2851"/>
            <p:cNvSpPr/>
            <p:nvPr/>
          </p:nvSpPr>
          <p:spPr>
            <a:xfrm>
              <a:off x="8506509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3" name="Oval 2852"/>
            <p:cNvSpPr/>
            <p:nvPr/>
          </p:nvSpPr>
          <p:spPr>
            <a:xfrm>
              <a:off x="541421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4" name="Oval 2853"/>
            <p:cNvSpPr/>
            <p:nvPr/>
          </p:nvSpPr>
          <p:spPr>
            <a:xfrm>
              <a:off x="562747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5" name="Oval 2854"/>
            <p:cNvSpPr/>
            <p:nvPr/>
          </p:nvSpPr>
          <p:spPr>
            <a:xfrm>
              <a:off x="584073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" name="Oval 2855"/>
            <p:cNvSpPr/>
            <p:nvPr/>
          </p:nvSpPr>
          <p:spPr>
            <a:xfrm>
              <a:off x="605399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7" name="Oval 2856"/>
            <p:cNvSpPr/>
            <p:nvPr/>
          </p:nvSpPr>
          <p:spPr>
            <a:xfrm>
              <a:off x="626725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Oval 2857"/>
            <p:cNvSpPr/>
            <p:nvPr/>
          </p:nvSpPr>
          <p:spPr>
            <a:xfrm>
              <a:off x="648052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9" name="Oval 2858"/>
            <p:cNvSpPr/>
            <p:nvPr/>
          </p:nvSpPr>
          <p:spPr>
            <a:xfrm>
              <a:off x="6693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0" name="Oval 2859"/>
            <p:cNvSpPr/>
            <p:nvPr/>
          </p:nvSpPr>
          <p:spPr>
            <a:xfrm>
              <a:off x="690704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1" name="Oval 2860"/>
            <p:cNvSpPr/>
            <p:nvPr/>
          </p:nvSpPr>
          <p:spPr>
            <a:xfrm>
              <a:off x="712030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2" name="Oval 2861"/>
            <p:cNvSpPr/>
            <p:nvPr/>
          </p:nvSpPr>
          <p:spPr>
            <a:xfrm>
              <a:off x="733356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3" name="Oval 2862"/>
            <p:cNvSpPr/>
            <p:nvPr/>
          </p:nvSpPr>
          <p:spPr>
            <a:xfrm>
              <a:off x="754683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" name="Oval 2863"/>
            <p:cNvSpPr/>
            <p:nvPr/>
          </p:nvSpPr>
          <p:spPr>
            <a:xfrm>
              <a:off x="776009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5" name="Oval 2864"/>
            <p:cNvSpPr/>
            <p:nvPr/>
          </p:nvSpPr>
          <p:spPr>
            <a:xfrm>
              <a:off x="7973354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6" name="Oval 2865"/>
            <p:cNvSpPr/>
            <p:nvPr/>
          </p:nvSpPr>
          <p:spPr>
            <a:xfrm>
              <a:off x="8186616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7" name="Oval 2866"/>
            <p:cNvSpPr/>
            <p:nvPr/>
          </p:nvSpPr>
          <p:spPr>
            <a:xfrm>
              <a:off x="8399878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8" name="Oval 2867"/>
            <p:cNvSpPr/>
            <p:nvPr/>
          </p:nvSpPr>
          <p:spPr>
            <a:xfrm>
              <a:off x="8613140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9" name="Oval 2868"/>
            <p:cNvSpPr/>
            <p:nvPr/>
          </p:nvSpPr>
          <p:spPr>
            <a:xfrm>
              <a:off x="8719782" y="4571873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0" name="Oval 2869"/>
            <p:cNvSpPr/>
            <p:nvPr/>
          </p:nvSpPr>
          <p:spPr>
            <a:xfrm>
              <a:off x="520094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1" name="Oval 2870"/>
            <p:cNvSpPr/>
            <p:nvPr/>
          </p:nvSpPr>
          <p:spPr>
            <a:xfrm>
              <a:off x="530757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2" name="Oval 2871"/>
            <p:cNvSpPr/>
            <p:nvPr/>
          </p:nvSpPr>
          <p:spPr>
            <a:xfrm>
              <a:off x="552084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3" name="Oval 2872"/>
            <p:cNvSpPr/>
            <p:nvPr/>
          </p:nvSpPr>
          <p:spPr>
            <a:xfrm>
              <a:off x="573410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4" name="Oval 2873"/>
            <p:cNvSpPr/>
            <p:nvPr/>
          </p:nvSpPr>
          <p:spPr>
            <a:xfrm>
              <a:off x="594736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5" name="Oval 2874"/>
            <p:cNvSpPr/>
            <p:nvPr/>
          </p:nvSpPr>
          <p:spPr>
            <a:xfrm>
              <a:off x="616062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6" name="Oval 2875"/>
            <p:cNvSpPr/>
            <p:nvPr/>
          </p:nvSpPr>
          <p:spPr>
            <a:xfrm>
              <a:off x="637388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7" name="Oval 2876"/>
            <p:cNvSpPr/>
            <p:nvPr/>
          </p:nvSpPr>
          <p:spPr>
            <a:xfrm>
              <a:off x="658715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8" name="Oval 2877"/>
            <p:cNvSpPr/>
            <p:nvPr/>
          </p:nvSpPr>
          <p:spPr>
            <a:xfrm>
              <a:off x="680041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9" name="Oval 2878"/>
            <p:cNvSpPr/>
            <p:nvPr/>
          </p:nvSpPr>
          <p:spPr>
            <a:xfrm>
              <a:off x="701367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0" name="Oval 2879"/>
            <p:cNvSpPr/>
            <p:nvPr/>
          </p:nvSpPr>
          <p:spPr>
            <a:xfrm>
              <a:off x="722693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1" name="Oval 2880"/>
            <p:cNvSpPr/>
            <p:nvPr/>
          </p:nvSpPr>
          <p:spPr>
            <a:xfrm>
              <a:off x="744019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2" name="Oval 2881"/>
            <p:cNvSpPr/>
            <p:nvPr/>
          </p:nvSpPr>
          <p:spPr>
            <a:xfrm>
              <a:off x="7653461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3" name="Oval 2882"/>
            <p:cNvSpPr/>
            <p:nvPr/>
          </p:nvSpPr>
          <p:spPr>
            <a:xfrm>
              <a:off x="7866723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4" name="Oval 2883"/>
            <p:cNvSpPr/>
            <p:nvPr/>
          </p:nvSpPr>
          <p:spPr>
            <a:xfrm>
              <a:off x="8079985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5" name="Oval 2884"/>
            <p:cNvSpPr/>
            <p:nvPr/>
          </p:nvSpPr>
          <p:spPr>
            <a:xfrm>
              <a:off x="8293247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6" name="Oval 2885"/>
            <p:cNvSpPr/>
            <p:nvPr/>
          </p:nvSpPr>
          <p:spPr>
            <a:xfrm>
              <a:off x="8506509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7" name="Oval 2886"/>
            <p:cNvSpPr/>
            <p:nvPr/>
          </p:nvSpPr>
          <p:spPr>
            <a:xfrm>
              <a:off x="541421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8" name="Oval 2887"/>
            <p:cNvSpPr/>
            <p:nvPr/>
          </p:nvSpPr>
          <p:spPr>
            <a:xfrm>
              <a:off x="562747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9" name="Oval 2888"/>
            <p:cNvSpPr/>
            <p:nvPr/>
          </p:nvSpPr>
          <p:spPr>
            <a:xfrm>
              <a:off x="584073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0" name="Oval 2889"/>
            <p:cNvSpPr/>
            <p:nvPr/>
          </p:nvSpPr>
          <p:spPr>
            <a:xfrm>
              <a:off x="605399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1" name="Oval 2890"/>
            <p:cNvSpPr/>
            <p:nvPr/>
          </p:nvSpPr>
          <p:spPr>
            <a:xfrm>
              <a:off x="626725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2" name="Oval 2891"/>
            <p:cNvSpPr/>
            <p:nvPr/>
          </p:nvSpPr>
          <p:spPr>
            <a:xfrm>
              <a:off x="648052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Oval 2892"/>
            <p:cNvSpPr/>
            <p:nvPr/>
          </p:nvSpPr>
          <p:spPr>
            <a:xfrm>
              <a:off x="6693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4" name="Oval 2893"/>
            <p:cNvSpPr/>
            <p:nvPr/>
          </p:nvSpPr>
          <p:spPr>
            <a:xfrm>
              <a:off x="690704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5" name="Oval 2894"/>
            <p:cNvSpPr/>
            <p:nvPr/>
          </p:nvSpPr>
          <p:spPr>
            <a:xfrm>
              <a:off x="712030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6" name="Oval 2895"/>
            <p:cNvSpPr/>
            <p:nvPr/>
          </p:nvSpPr>
          <p:spPr>
            <a:xfrm>
              <a:off x="733356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7" name="Oval 2896"/>
            <p:cNvSpPr/>
            <p:nvPr/>
          </p:nvSpPr>
          <p:spPr>
            <a:xfrm>
              <a:off x="754683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8" name="Oval 2897"/>
            <p:cNvSpPr/>
            <p:nvPr/>
          </p:nvSpPr>
          <p:spPr>
            <a:xfrm>
              <a:off x="776009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9" name="Oval 2898"/>
            <p:cNvSpPr/>
            <p:nvPr/>
          </p:nvSpPr>
          <p:spPr>
            <a:xfrm>
              <a:off x="7973354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0" name="Oval 2899"/>
            <p:cNvSpPr/>
            <p:nvPr/>
          </p:nvSpPr>
          <p:spPr>
            <a:xfrm>
              <a:off x="8186616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1" name="Oval 2900"/>
            <p:cNvSpPr/>
            <p:nvPr/>
          </p:nvSpPr>
          <p:spPr>
            <a:xfrm>
              <a:off x="8399878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2" name="Oval 2901"/>
            <p:cNvSpPr/>
            <p:nvPr/>
          </p:nvSpPr>
          <p:spPr>
            <a:xfrm>
              <a:off x="8613140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3" name="Oval 2902"/>
            <p:cNvSpPr/>
            <p:nvPr/>
          </p:nvSpPr>
          <p:spPr>
            <a:xfrm>
              <a:off x="8719782" y="2344214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4" name="Oval 2903"/>
            <p:cNvSpPr/>
            <p:nvPr/>
          </p:nvSpPr>
          <p:spPr>
            <a:xfrm>
              <a:off x="520094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5" name="Oval 2904"/>
            <p:cNvSpPr/>
            <p:nvPr/>
          </p:nvSpPr>
          <p:spPr>
            <a:xfrm>
              <a:off x="530757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6" name="Oval 2905"/>
            <p:cNvSpPr/>
            <p:nvPr/>
          </p:nvSpPr>
          <p:spPr>
            <a:xfrm>
              <a:off x="552084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7" name="Oval 2906"/>
            <p:cNvSpPr/>
            <p:nvPr/>
          </p:nvSpPr>
          <p:spPr>
            <a:xfrm>
              <a:off x="573410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8" name="Oval 2907"/>
            <p:cNvSpPr/>
            <p:nvPr/>
          </p:nvSpPr>
          <p:spPr>
            <a:xfrm>
              <a:off x="594736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9" name="Oval 2908"/>
            <p:cNvSpPr/>
            <p:nvPr/>
          </p:nvSpPr>
          <p:spPr>
            <a:xfrm>
              <a:off x="616062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0" name="Oval 2909"/>
            <p:cNvSpPr/>
            <p:nvPr/>
          </p:nvSpPr>
          <p:spPr>
            <a:xfrm>
              <a:off x="637388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1" name="Oval 2910"/>
            <p:cNvSpPr/>
            <p:nvPr/>
          </p:nvSpPr>
          <p:spPr>
            <a:xfrm>
              <a:off x="658715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2" name="Oval 2911"/>
            <p:cNvSpPr/>
            <p:nvPr/>
          </p:nvSpPr>
          <p:spPr>
            <a:xfrm>
              <a:off x="680041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3" name="Oval 2912"/>
            <p:cNvSpPr/>
            <p:nvPr/>
          </p:nvSpPr>
          <p:spPr>
            <a:xfrm>
              <a:off x="701367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4" name="Oval 2913"/>
            <p:cNvSpPr/>
            <p:nvPr/>
          </p:nvSpPr>
          <p:spPr>
            <a:xfrm>
              <a:off x="722693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5" name="Oval 2914"/>
            <p:cNvSpPr/>
            <p:nvPr/>
          </p:nvSpPr>
          <p:spPr>
            <a:xfrm>
              <a:off x="744019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6" name="Oval 2915"/>
            <p:cNvSpPr/>
            <p:nvPr/>
          </p:nvSpPr>
          <p:spPr>
            <a:xfrm>
              <a:off x="7653461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7" name="Oval 2916"/>
            <p:cNvSpPr/>
            <p:nvPr/>
          </p:nvSpPr>
          <p:spPr>
            <a:xfrm>
              <a:off x="7866723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8" name="Oval 2917"/>
            <p:cNvSpPr/>
            <p:nvPr/>
          </p:nvSpPr>
          <p:spPr>
            <a:xfrm>
              <a:off x="8079985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9" name="Oval 2918"/>
            <p:cNvSpPr/>
            <p:nvPr/>
          </p:nvSpPr>
          <p:spPr>
            <a:xfrm>
              <a:off x="8293247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0" name="Oval 2919"/>
            <p:cNvSpPr/>
            <p:nvPr/>
          </p:nvSpPr>
          <p:spPr>
            <a:xfrm>
              <a:off x="8506509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1" name="Oval 2920"/>
            <p:cNvSpPr/>
            <p:nvPr/>
          </p:nvSpPr>
          <p:spPr>
            <a:xfrm>
              <a:off x="541421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2" name="Oval 2921"/>
            <p:cNvSpPr/>
            <p:nvPr/>
          </p:nvSpPr>
          <p:spPr>
            <a:xfrm>
              <a:off x="562747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3" name="Oval 2922"/>
            <p:cNvSpPr/>
            <p:nvPr/>
          </p:nvSpPr>
          <p:spPr>
            <a:xfrm>
              <a:off x="584073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4" name="Oval 2923"/>
            <p:cNvSpPr/>
            <p:nvPr/>
          </p:nvSpPr>
          <p:spPr>
            <a:xfrm>
              <a:off x="605399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5" name="Oval 2924"/>
            <p:cNvSpPr/>
            <p:nvPr/>
          </p:nvSpPr>
          <p:spPr>
            <a:xfrm>
              <a:off x="626725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6" name="Oval 2925"/>
            <p:cNvSpPr/>
            <p:nvPr/>
          </p:nvSpPr>
          <p:spPr>
            <a:xfrm>
              <a:off x="648052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7" name="Oval 2926"/>
            <p:cNvSpPr/>
            <p:nvPr/>
          </p:nvSpPr>
          <p:spPr>
            <a:xfrm>
              <a:off x="6693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8" name="Oval 2927"/>
            <p:cNvSpPr/>
            <p:nvPr/>
          </p:nvSpPr>
          <p:spPr>
            <a:xfrm>
              <a:off x="690704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9" name="Oval 2928"/>
            <p:cNvSpPr/>
            <p:nvPr/>
          </p:nvSpPr>
          <p:spPr>
            <a:xfrm>
              <a:off x="712030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0" name="Oval 2929"/>
            <p:cNvSpPr/>
            <p:nvPr/>
          </p:nvSpPr>
          <p:spPr>
            <a:xfrm>
              <a:off x="733356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1" name="Oval 2930"/>
            <p:cNvSpPr/>
            <p:nvPr/>
          </p:nvSpPr>
          <p:spPr>
            <a:xfrm>
              <a:off x="754683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2" name="Oval 2931"/>
            <p:cNvSpPr/>
            <p:nvPr/>
          </p:nvSpPr>
          <p:spPr>
            <a:xfrm>
              <a:off x="776009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3" name="Oval 2932"/>
            <p:cNvSpPr/>
            <p:nvPr/>
          </p:nvSpPr>
          <p:spPr>
            <a:xfrm>
              <a:off x="7973354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4" name="Oval 2933"/>
            <p:cNvSpPr/>
            <p:nvPr/>
          </p:nvSpPr>
          <p:spPr>
            <a:xfrm>
              <a:off x="8186616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5" name="Oval 2934"/>
            <p:cNvSpPr/>
            <p:nvPr/>
          </p:nvSpPr>
          <p:spPr>
            <a:xfrm>
              <a:off x="8399878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6" name="Oval 2935"/>
            <p:cNvSpPr/>
            <p:nvPr/>
          </p:nvSpPr>
          <p:spPr>
            <a:xfrm>
              <a:off x="8613140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7" name="Oval 2936"/>
            <p:cNvSpPr/>
            <p:nvPr/>
          </p:nvSpPr>
          <p:spPr>
            <a:xfrm>
              <a:off x="8719782" y="2556372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8" name="Oval 2937"/>
            <p:cNvSpPr/>
            <p:nvPr/>
          </p:nvSpPr>
          <p:spPr>
            <a:xfrm>
              <a:off x="520094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9" name="Oval 2938"/>
            <p:cNvSpPr/>
            <p:nvPr/>
          </p:nvSpPr>
          <p:spPr>
            <a:xfrm>
              <a:off x="530757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0" name="Oval 2939"/>
            <p:cNvSpPr/>
            <p:nvPr/>
          </p:nvSpPr>
          <p:spPr>
            <a:xfrm>
              <a:off x="552084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1" name="Oval 2940"/>
            <p:cNvSpPr/>
            <p:nvPr/>
          </p:nvSpPr>
          <p:spPr>
            <a:xfrm>
              <a:off x="573410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2" name="Oval 2941"/>
            <p:cNvSpPr/>
            <p:nvPr/>
          </p:nvSpPr>
          <p:spPr>
            <a:xfrm>
              <a:off x="594736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3" name="Oval 2942"/>
            <p:cNvSpPr/>
            <p:nvPr/>
          </p:nvSpPr>
          <p:spPr>
            <a:xfrm>
              <a:off x="616062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4" name="Oval 2943"/>
            <p:cNvSpPr/>
            <p:nvPr/>
          </p:nvSpPr>
          <p:spPr>
            <a:xfrm>
              <a:off x="637388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5" name="Oval 2944"/>
            <p:cNvSpPr/>
            <p:nvPr/>
          </p:nvSpPr>
          <p:spPr>
            <a:xfrm>
              <a:off x="658715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6" name="Oval 2945"/>
            <p:cNvSpPr/>
            <p:nvPr/>
          </p:nvSpPr>
          <p:spPr>
            <a:xfrm>
              <a:off x="680041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7" name="Oval 2946"/>
            <p:cNvSpPr/>
            <p:nvPr/>
          </p:nvSpPr>
          <p:spPr>
            <a:xfrm>
              <a:off x="701367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8" name="Oval 2947"/>
            <p:cNvSpPr/>
            <p:nvPr/>
          </p:nvSpPr>
          <p:spPr>
            <a:xfrm>
              <a:off x="722693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9" name="Oval 2948"/>
            <p:cNvSpPr/>
            <p:nvPr/>
          </p:nvSpPr>
          <p:spPr>
            <a:xfrm>
              <a:off x="744019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0" name="Oval 2949"/>
            <p:cNvSpPr/>
            <p:nvPr/>
          </p:nvSpPr>
          <p:spPr>
            <a:xfrm>
              <a:off x="7653461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1" name="Oval 2950"/>
            <p:cNvSpPr/>
            <p:nvPr/>
          </p:nvSpPr>
          <p:spPr>
            <a:xfrm>
              <a:off x="7866723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2" name="Oval 2951"/>
            <p:cNvSpPr/>
            <p:nvPr/>
          </p:nvSpPr>
          <p:spPr>
            <a:xfrm>
              <a:off x="8079985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3" name="Oval 2952"/>
            <p:cNvSpPr/>
            <p:nvPr/>
          </p:nvSpPr>
          <p:spPr>
            <a:xfrm>
              <a:off x="8293247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4" name="Oval 2953"/>
            <p:cNvSpPr/>
            <p:nvPr/>
          </p:nvSpPr>
          <p:spPr>
            <a:xfrm>
              <a:off x="8506509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5" name="Oval 2954"/>
            <p:cNvSpPr/>
            <p:nvPr/>
          </p:nvSpPr>
          <p:spPr>
            <a:xfrm>
              <a:off x="541421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6" name="Oval 2955"/>
            <p:cNvSpPr/>
            <p:nvPr/>
          </p:nvSpPr>
          <p:spPr>
            <a:xfrm>
              <a:off x="562747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7" name="Oval 2956"/>
            <p:cNvSpPr/>
            <p:nvPr/>
          </p:nvSpPr>
          <p:spPr>
            <a:xfrm>
              <a:off x="584073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8" name="Oval 2957"/>
            <p:cNvSpPr/>
            <p:nvPr/>
          </p:nvSpPr>
          <p:spPr>
            <a:xfrm>
              <a:off x="605399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9" name="Oval 2958"/>
            <p:cNvSpPr/>
            <p:nvPr/>
          </p:nvSpPr>
          <p:spPr>
            <a:xfrm>
              <a:off x="626725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0" name="Oval 2959"/>
            <p:cNvSpPr/>
            <p:nvPr/>
          </p:nvSpPr>
          <p:spPr>
            <a:xfrm>
              <a:off x="648052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1" name="Oval 2960"/>
            <p:cNvSpPr/>
            <p:nvPr/>
          </p:nvSpPr>
          <p:spPr>
            <a:xfrm>
              <a:off x="6693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2" name="Oval 2961"/>
            <p:cNvSpPr/>
            <p:nvPr/>
          </p:nvSpPr>
          <p:spPr>
            <a:xfrm>
              <a:off x="690704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3" name="Oval 2962"/>
            <p:cNvSpPr/>
            <p:nvPr/>
          </p:nvSpPr>
          <p:spPr>
            <a:xfrm>
              <a:off x="712030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4" name="Oval 2963"/>
            <p:cNvSpPr/>
            <p:nvPr/>
          </p:nvSpPr>
          <p:spPr>
            <a:xfrm>
              <a:off x="733356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5" name="Oval 2964"/>
            <p:cNvSpPr/>
            <p:nvPr/>
          </p:nvSpPr>
          <p:spPr>
            <a:xfrm>
              <a:off x="754683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6" name="Oval 2965"/>
            <p:cNvSpPr/>
            <p:nvPr/>
          </p:nvSpPr>
          <p:spPr>
            <a:xfrm>
              <a:off x="776009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7" name="Oval 2966"/>
            <p:cNvSpPr/>
            <p:nvPr/>
          </p:nvSpPr>
          <p:spPr>
            <a:xfrm>
              <a:off x="7973354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8" name="Oval 2967"/>
            <p:cNvSpPr/>
            <p:nvPr/>
          </p:nvSpPr>
          <p:spPr>
            <a:xfrm>
              <a:off x="8186616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9" name="Oval 2968"/>
            <p:cNvSpPr/>
            <p:nvPr/>
          </p:nvSpPr>
          <p:spPr>
            <a:xfrm>
              <a:off x="8399878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" name="Oval 2969"/>
            <p:cNvSpPr/>
            <p:nvPr/>
          </p:nvSpPr>
          <p:spPr>
            <a:xfrm>
              <a:off x="8613140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" name="Oval 2970"/>
            <p:cNvSpPr/>
            <p:nvPr/>
          </p:nvSpPr>
          <p:spPr>
            <a:xfrm>
              <a:off x="8719782" y="2874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" name="Oval 2971"/>
            <p:cNvSpPr/>
            <p:nvPr/>
          </p:nvSpPr>
          <p:spPr>
            <a:xfrm>
              <a:off x="520094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3" name="Oval 2972"/>
            <p:cNvSpPr/>
            <p:nvPr/>
          </p:nvSpPr>
          <p:spPr>
            <a:xfrm>
              <a:off x="530757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4" name="Oval 2973"/>
            <p:cNvSpPr/>
            <p:nvPr/>
          </p:nvSpPr>
          <p:spPr>
            <a:xfrm>
              <a:off x="552084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5" name="Oval 2974"/>
            <p:cNvSpPr/>
            <p:nvPr/>
          </p:nvSpPr>
          <p:spPr>
            <a:xfrm>
              <a:off x="573410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6" name="Oval 2975"/>
            <p:cNvSpPr/>
            <p:nvPr/>
          </p:nvSpPr>
          <p:spPr>
            <a:xfrm>
              <a:off x="594736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7" name="Oval 2976"/>
            <p:cNvSpPr/>
            <p:nvPr/>
          </p:nvSpPr>
          <p:spPr>
            <a:xfrm>
              <a:off x="616062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8" name="Oval 2977"/>
            <p:cNvSpPr/>
            <p:nvPr/>
          </p:nvSpPr>
          <p:spPr>
            <a:xfrm>
              <a:off x="637388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9" name="Oval 2978"/>
            <p:cNvSpPr/>
            <p:nvPr/>
          </p:nvSpPr>
          <p:spPr>
            <a:xfrm>
              <a:off x="658715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0" name="Oval 2979"/>
            <p:cNvSpPr/>
            <p:nvPr/>
          </p:nvSpPr>
          <p:spPr>
            <a:xfrm>
              <a:off x="680041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1" name="Oval 2980"/>
            <p:cNvSpPr/>
            <p:nvPr/>
          </p:nvSpPr>
          <p:spPr>
            <a:xfrm>
              <a:off x="701367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2" name="Oval 2981"/>
            <p:cNvSpPr/>
            <p:nvPr/>
          </p:nvSpPr>
          <p:spPr>
            <a:xfrm>
              <a:off x="722693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3" name="Oval 2982"/>
            <p:cNvSpPr/>
            <p:nvPr/>
          </p:nvSpPr>
          <p:spPr>
            <a:xfrm>
              <a:off x="744019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4" name="Oval 2983"/>
            <p:cNvSpPr/>
            <p:nvPr/>
          </p:nvSpPr>
          <p:spPr>
            <a:xfrm>
              <a:off x="7653461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5" name="Oval 2984"/>
            <p:cNvSpPr/>
            <p:nvPr/>
          </p:nvSpPr>
          <p:spPr>
            <a:xfrm>
              <a:off x="7866723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6" name="Oval 2985"/>
            <p:cNvSpPr/>
            <p:nvPr/>
          </p:nvSpPr>
          <p:spPr>
            <a:xfrm>
              <a:off x="8079985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7" name="Oval 2986"/>
            <p:cNvSpPr/>
            <p:nvPr/>
          </p:nvSpPr>
          <p:spPr>
            <a:xfrm>
              <a:off x="8293247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8" name="Oval 2987"/>
            <p:cNvSpPr/>
            <p:nvPr/>
          </p:nvSpPr>
          <p:spPr>
            <a:xfrm>
              <a:off x="8506509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9" name="Oval 2988"/>
            <p:cNvSpPr/>
            <p:nvPr/>
          </p:nvSpPr>
          <p:spPr>
            <a:xfrm>
              <a:off x="541421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0" name="Oval 2989"/>
            <p:cNvSpPr/>
            <p:nvPr/>
          </p:nvSpPr>
          <p:spPr>
            <a:xfrm>
              <a:off x="562747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1" name="Oval 2990"/>
            <p:cNvSpPr/>
            <p:nvPr/>
          </p:nvSpPr>
          <p:spPr>
            <a:xfrm>
              <a:off x="584073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2" name="Oval 2991"/>
            <p:cNvSpPr/>
            <p:nvPr/>
          </p:nvSpPr>
          <p:spPr>
            <a:xfrm>
              <a:off x="605399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3" name="Oval 2992"/>
            <p:cNvSpPr/>
            <p:nvPr/>
          </p:nvSpPr>
          <p:spPr>
            <a:xfrm>
              <a:off x="626725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4" name="Oval 2993"/>
            <p:cNvSpPr/>
            <p:nvPr/>
          </p:nvSpPr>
          <p:spPr>
            <a:xfrm>
              <a:off x="648052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5" name="Oval 2994"/>
            <p:cNvSpPr/>
            <p:nvPr/>
          </p:nvSpPr>
          <p:spPr>
            <a:xfrm>
              <a:off x="6693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6" name="Oval 2995"/>
            <p:cNvSpPr/>
            <p:nvPr/>
          </p:nvSpPr>
          <p:spPr>
            <a:xfrm>
              <a:off x="690704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7" name="Oval 2996"/>
            <p:cNvSpPr/>
            <p:nvPr/>
          </p:nvSpPr>
          <p:spPr>
            <a:xfrm>
              <a:off x="712030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8" name="Oval 2997"/>
            <p:cNvSpPr/>
            <p:nvPr/>
          </p:nvSpPr>
          <p:spPr>
            <a:xfrm>
              <a:off x="733356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9" name="Oval 2998"/>
            <p:cNvSpPr/>
            <p:nvPr/>
          </p:nvSpPr>
          <p:spPr>
            <a:xfrm>
              <a:off x="754683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0" name="Oval 2999"/>
            <p:cNvSpPr/>
            <p:nvPr/>
          </p:nvSpPr>
          <p:spPr>
            <a:xfrm>
              <a:off x="776009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1" name="Oval 3000"/>
            <p:cNvSpPr/>
            <p:nvPr/>
          </p:nvSpPr>
          <p:spPr>
            <a:xfrm>
              <a:off x="7973354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2" name="Oval 3001"/>
            <p:cNvSpPr/>
            <p:nvPr/>
          </p:nvSpPr>
          <p:spPr>
            <a:xfrm>
              <a:off x="8186616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3" name="Oval 3002"/>
            <p:cNvSpPr/>
            <p:nvPr/>
          </p:nvSpPr>
          <p:spPr>
            <a:xfrm>
              <a:off x="8399878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4" name="Oval 3003"/>
            <p:cNvSpPr/>
            <p:nvPr/>
          </p:nvSpPr>
          <p:spPr>
            <a:xfrm>
              <a:off x="8613140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5" name="Oval 3004"/>
            <p:cNvSpPr/>
            <p:nvPr/>
          </p:nvSpPr>
          <p:spPr>
            <a:xfrm>
              <a:off x="8719782" y="20259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sz="4000" i="1" dirty="0" err="1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4000" baseline="-25000" dirty="0" err="1">
                <a:latin typeface="Times New Roman"/>
                <a:cs typeface="Times New Roman"/>
                <a:sym typeface="Symbol"/>
              </a:rPr>
              <a:t>fuzz</a:t>
            </a:r>
            <a:r>
              <a:rPr lang="en-US" sz="4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40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4000" dirty="0">
                <a:solidFill>
                  <a:prstClr val="black"/>
                </a:solidFill>
                <a:latin typeface="Times New Roman"/>
                <a:cs typeface="Times New Roman"/>
              </a:rPr>
              <a:t>) =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cs typeface="Times New Roman"/>
              </a:rPr>
              <a:t>min</a:t>
            </a:r>
            <a:r>
              <a:rPr lang="en-US" sz="4000" i="1" baseline="-25000" dirty="0" err="1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4000" i="1" baseline="-41000" dirty="0" err="1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4000" dirty="0">
                <a:solidFill>
                  <a:prstClr val="black"/>
                </a:solidFill>
                <a:latin typeface="Times New Roman"/>
                <a:cs typeface="Times New Roman"/>
              </a:rPr>
              <a:t> −log 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(mass inside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4000" i="1" baseline="-25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lang="en-US" sz="4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9097" y="825740"/>
            <a:ext cx="9074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Why bother with this new notion? Can’t we use the old one?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84745" y="1345246"/>
            <a:ext cx="4222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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−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log |</a:t>
            </a:r>
            <a:r>
              <a:rPr lang="en-US" sz="2800" i="1" dirty="0" err="1" smtClean="0">
                <a:latin typeface="Times New Roman"/>
                <a:cs typeface="Times New Roman"/>
                <a:sym typeface="Symbol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  <a:sym typeface="Symbol"/>
              </a:rPr>
              <a:t>t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|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1474072" y="3926991"/>
            <a:ext cx="1781840" cy="15821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6758098" y="592356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596503" y="49489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469916" y="622481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364604" y="198199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483251" y="303152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50814" y="346014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73469" y="612372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09066" y="51614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692286" y="20925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668385" y="42186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94314" y="1907151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7309199" y="281425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66790" y="42162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07585" y="4046056"/>
            <a:ext cx="1463040" cy="1463040"/>
          </a:xfrm>
          <a:prstGeom prst="ellipse">
            <a:avLst/>
          </a:prstGeom>
          <a:noFill/>
          <a:ln w="19050"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6012135" y="32498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90" y="2159510"/>
            <a:ext cx="9074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Because there are distributions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“with more errors than entropy”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4492" y="3146230"/>
            <a:ext cx="4222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  <a:sym typeface="Symbol"/>
              </a:rPr>
              <a:t>( log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800" i="1" dirty="0" err="1">
                <a:latin typeface="Times New Roman"/>
                <a:cs typeface="Times New Roman"/>
                <a:sym typeface="Symbol"/>
              </a:rPr>
              <a:t>B</a:t>
            </a:r>
            <a:r>
              <a:rPr lang="en-US" sz="2800" i="1" baseline="-25000" dirty="0" err="1">
                <a:latin typeface="Times New Roman"/>
                <a:cs typeface="Times New Roman"/>
                <a:sym typeface="Symbol"/>
              </a:rPr>
              <a:t>t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| &gt;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 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3030" y="5777908"/>
            <a:ext cx="4222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But perhaps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 &gt; 0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58398" y="1872702"/>
            <a:ext cx="6769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(since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mass inside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ym typeface="Symbol"/>
              </a:rPr>
              <a:t></a:t>
            </a:r>
            <a:r>
              <a:rPr lang="en-US" sz="2800" dirty="0"/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 max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Pr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 </a:t>
            </a:r>
            <a:r>
              <a:rPr lang="en-US" sz="2800" dirty="0">
                <a:sym typeface="Symbol"/>
              </a:rPr>
              <a:t></a:t>
            </a:r>
            <a:r>
              <a:rPr lang="en-US" sz="2800" dirty="0"/>
              <a:t> 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800" i="1" dirty="0" err="1" smtClean="0">
                <a:latin typeface="Times New Roman"/>
                <a:cs typeface="Times New Roman"/>
                <a:sym typeface="Symbol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  <a:sym typeface="Symbol"/>
              </a:rPr>
              <a:t>t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cs typeface="Times New Roman"/>
              </a:rPr>
              <a:t>)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46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1" grpId="0"/>
      <p:bldP spid="31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2538553" y="5411568"/>
            <a:ext cx="213360" cy="3048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81960" y="4319890"/>
            <a:ext cx="213360" cy="3048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265855" y="4718029"/>
            <a:ext cx="280620" cy="299998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382364" y="6093829"/>
            <a:ext cx="280620" cy="299998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86860" y="3953481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982" y="4753521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36466" y="5208129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309097" y="4454159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318526" y="559959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939407" y="6413144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511451" y="543258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525611" y="4674202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3448" y="397976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525" y="5010236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6669" y="4868418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93257" y="489469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6577" y="51666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5432" y="634967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6814" y="6149448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197254" y="3847755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32630" y="4734480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Why is 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the right notion?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86982" y="115813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06577" y="244120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8977" y="13902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22735" y="12590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456751" y="132499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930724" y="111134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86982" y="10301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228579" y="132626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153771" y="14841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71996" y="21356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12076" y="20132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84301" y="15903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19357" y="208825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682187" y="22155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004287" y="175165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231333" y="182317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044874" y="119742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64" name="Rectangle 63"/>
          <p:cNvSpPr/>
          <p:nvPr/>
        </p:nvSpPr>
        <p:spPr>
          <a:xfrm rot="4179712">
            <a:off x="854714" y="127540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cxnSp>
        <p:nvCxnSpPr>
          <p:cNvPr id="65" name="Straight Arrow Connector 64"/>
          <p:cNvCxnSpPr>
            <a:stCxn id="62" idx="6"/>
          </p:cNvCxnSpPr>
          <p:nvPr/>
        </p:nvCxnSpPr>
        <p:spPr bwMode="auto">
          <a:xfrm>
            <a:off x="1361222" y="1887179"/>
            <a:ext cx="3527671" cy="43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5936928" y="2000591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9" name="Rectangle 68"/>
          <p:cNvSpPr/>
          <p:nvPr/>
        </p:nvSpPr>
        <p:spPr>
          <a:xfrm>
            <a:off x="6000426" y="1484101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76934" y="1484101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Trapezoid 70"/>
          <p:cNvSpPr/>
          <p:nvPr/>
        </p:nvSpPr>
        <p:spPr bwMode="auto">
          <a:xfrm rot="5400000">
            <a:off x="5055153" y="1323536"/>
            <a:ext cx="759251" cy="1004298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49196" y="1599123"/>
            <a:ext cx="91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218716" y="10941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227113" y="2007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83907" y="15741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809518" y="265535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781915" y="14460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53771" y="229719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13362" y="113090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370423" y="242520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207052" y="172258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694339" y="183506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2408664" y="174671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3253366" y="165082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2" name="TextBox 91"/>
          <p:cNvSpPr txBox="1"/>
          <p:nvPr/>
        </p:nvSpPr>
        <p:spPr>
          <a:xfrm>
            <a:off x="3913525" y="1083133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86419" y="517423"/>
            <a:ext cx="981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An adversary can always try a guess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near many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45928" y="2712028"/>
            <a:ext cx="8898072" cy="718001"/>
          </a:xfrm>
          <a:prstGeom prst="roundRect">
            <a:avLst>
              <a:gd name="adj" fmla="val 50000"/>
            </a:avLst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Q: can we make sure that’s all the adversary can do?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221567" y="4212094"/>
            <a:ext cx="2096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cs typeface="Calibri"/>
              </a:rPr>
              <a:t>Pick random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</a:p>
          <a:p>
            <a:pPr lvl="0"/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obfuscate{</a:t>
            </a:r>
            <a:br>
              <a:rPr lang="en-US" sz="2400" dirty="0" smtClean="0">
                <a:solidFill>
                  <a:srgbClr val="000000"/>
                </a:solidFill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cs typeface="Calibri"/>
              </a:rPr>
              <a:t>if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dis(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ym typeface="Symbol"/>
              </a:rPr>
              <a:t>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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           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  <a:sym typeface="Symbol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</a:t>
            </a:r>
            <a:br>
              <a:rPr lang="en-US" sz="2400" dirty="0" smtClean="0">
                <a:solidFill>
                  <a:srgbClr val="000000"/>
                </a:solidFill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cs typeface="Calibri"/>
              </a:rPr>
              <a:t>else      </a:t>
            </a:r>
            <a:r>
              <a:rPr lang="en-US" sz="2400" dirty="0" smtClean="0">
                <a:sym typeface="Symbol"/>
              </a:rPr>
              <a:t>    }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</a:t>
            </a:r>
            <a:endParaRPr lang="en-US" sz="2400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9040" y="3316109"/>
            <a:ext cx="981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A: yes, using obfuscation! </a:t>
            </a:r>
            <a:r>
              <a:rPr lang="en-US" sz="2800" dirty="0"/>
              <a:t>[</a:t>
            </a:r>
            <a:r>
              <a:rPr lang="en-US" sz="2800" dirty="0" err="1"/>
              <a:t>Bitansky</a:t>
            </a:r>
            <a:r>
              <a:rPr lang="en-US" sz="2800" dirty="0"/>
              <a:t> Canetti </a:t>
            </a:r>
            <a:r>
              <a:rPr lang="en-US" sz="2800" dirty="0" err="1"/>
              <a:t>Kalai</a:t>
            </a:r>
            <a:r>
              <a:rPr lang="en-US" sz="2800" dirty="0"/>
              <a:t> </a:t>
            </a:r>
            <a:r>
              <a:rPr lang="en-US" sz="2800" dirty="0" err="1"/>
              <a:t>Paneth</a:t>
            </a:r>
            <a:r>
              <a:rPr lang="en-US" sz="2800" dirty="0"/>
              <a:t> 14]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28966" y="5224398"/>
            <a:ext cx="209696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cs typeface="Calibri"/>
              </a:rPr>
              <a:t>Send input to the obfuscated program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027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99" grpId="0" animBg="1"/>
      <p:bldP spid="98" grpId="0" animBg="1"/>
      <p:bldP spid="66" grpId="0" animBg="1"/>
      <p:bldP spid="83" grpId="0"/>
      <p:bldP spid="38" grpId="1"/>
      <p:bldP spid="41" grpId="0" animBg="1"/>
      <p:bldP spid="40" grpId="0" animBg="1"/>
      <p:bldP spid="42" grpId="0"/>
      <p:bldP spid="42" grpId="1"/>
      <p:bldP spid="33" grpId="0" animBg="1"/>
      <p:bldP spid="43" grpId="0" animBg="1"/>
      <p:bldP spid="44" grpId="0"/>
      <p:bldP spid="34" grpId="0" animBg="1"/>
      <p:bldP spid="35" grpId="0" animBg="1"/>
      <p:bldP spid="36" grpId="0"/>
      <p:bldP spid="37" grpId="0" animBg="1"/>
      <p:bldP spid="3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/>
      <p:bldP spid="69" grpId="0" animBg="1"/>
      <p:bldP spid="70" grpId="0"/>
      <p:bldP spid="71" grpId="0" animBg="1"/>
      <p:bldP spid="75" grpId="0"/>
      <p:bldP spid="76" grpId="0" animBg="1"/>
      <p:bldP spid="77" grpId="0" animBg="1"/>
      <p:bldP spid="78" grpId="0" animBg="1"/>
      <p:bldP spid="80" grpId="0" animBg="1"/>
      <p:bldP spid="82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2" grpId="0" animBg="1"/>
      <p:bldP spid="93" grpId="0"/>
      <p:bldP spid="94" grpId="0"/>
      <p:bldP spid="95" grpId="0"/>
      <p:bldP spid="96" grpId="0"/>
      <p:bldP spid="9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Why is 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the right notion?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86982" y="1158138"/>
            <a:ext cx="1463040" cy="1463040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06577" y="244120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8977" y="13902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22735" y="12590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456751" y="132499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930724" y="111134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86982" y="10301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228579" y="132626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153771" y="14841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71996" y="21356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12076" y="20132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84301" y="15903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19357" y="208825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682187" y="22155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004287" y="175165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231333" y="182317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044874" y="1197423"/>
            <a:ext cx="237106" cy="62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64" name="Rectangle 63"/>
          <p:cNvSpPr/>
          <p:nvPr/>
        </p:nvSpPr>
        <p:spPr>
          <a:xfrm rot="4179712">
            <a:off x="854714" y="127540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cxnSp>
        <p:nvCxnSpPr>
          <p:cNvPr id="65" name="Straight Arrow Connector 64"/>
          <p:cNvCxnSpPr>
            <a:stCxn id="62" idx="6"/>
          </p:cNvCxnSpPr>
          <p:nvPr/>
        </p:nvCxnSpPr>
        <p:spPr bwMode="auto">
          <a:xfrm>
            <a:off x="1361222" y="1887179"/>
            <a:ext cx="3527671" cy="43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5936928" y="2000591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9" name="Rectangle 68"/>
          <p:cNvSpPr/>
          <p:nvPr/>
        </p:nvSpPr>
        <p:spPr>
          <a:xfrm>
            <a:off x="6000426" y="1484101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76934" y="1484101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Trapezoid 70"/>
          <p:cNvSpPr/>
          <p:nvPr/>
        </p:nvSpPr>
        <p:spPr bwMode="auto">
          <a:xfrm rot="5400000">
            <a:off x="5055153" y="1323536"/>
            <a:ext cx="759251" cy="1004298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49196" y="1599123"/>
            <a:ext cx="91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218716" y="10941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227113" y="2007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83907" y="15741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809518" y="265535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781915" y="14460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53771" y="229719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13362" y="113090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370423" y="242520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207052" y="172258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694339" y="183506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2408664" y="174671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3253366" y="165082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2" name="TextBox 91"/>
          <p:cNvSpPr txBox="1"/>
          <p:nvPr/>
        </p:nvSpPr>
        <p:spPr>
          <a:xfrm>
            <a:off x="3913525" y="1083133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86419" y="517423"/>
            <a:ext cx="981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cs typeface="Calibri"/>
              </a:rPr>
              <a:t>An adversary can always try a guess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near many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45928" y="2712028"/>
            <a:ext cx="8898072" cy="718001"/>
          </a:xfrm>
          <a:prstGeom prst="roundRect">
            <a:avLst>
              <a:gd name="adj" fmla="val 50000"/>
            </a:avLst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9040" y="3316109"/>
            <a:ext cx="9816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 smtClean="0"/>
              <a:t> is necessary</a:t>
            </a:r>
          </a:p>
          <a:p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dirty="0" smtClean="0"/>
              <a:t>is sufficient against computational adversaries</a:t>
            </a:r>
            <a:endParaRPr lang="en-US" sz="2800" dirty="0"/>
          </a:p>
          <a:p>
            <a:r>
              <a:rPr lang="en-US" sz="2800" dirty="0" smtClean="0"/>
              <a:t>- What about information-theoretic adversaries?</a:t>
            </a:r>
            <a:endParaRPr lang="en-US" sz="2800" dirty="0"/>
          </a:p>
          <a:p>
            <a:pPr lvl="0"/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1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2" name="TextBox 71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95" name="Elbow Connector 94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00" name="Elbow Connector 99"/>
          <p:cNvCxnSpPr>
            <a:endCxn id="98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-49529" y="3892504"/>
            <a:ext cx="1632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52648" y="3850105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50" name="Group 49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51" name="Trapezoid 5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2" name="TextBox 71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59236" y="3876385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81" name="Trapezoid 80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7" name="Elbow Connector 86"/>
          <p:cNvCxnSpPr>
            <a:endCxn id="81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00" name="Elbow Connector 99"/>
          <p:cNvCxnSpPr>
            <a:endCxn id="98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2" name="Oval 101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4" name="Oval 103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06" name="Straight Arrow Connector 105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07" name="Rectangle 106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5245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78590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-49529" y="3892504"/>
            <a:ext cx="1632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endCxn id="39" idx="2"/>
          </p:cNvCxnSpPr>
          <p:nvPr/>
        </p:nvCxnSpPr>
        <p:spPr>
          <a:xfrm rot="10800000" flipH="1" flipV="1">
            <a:off x="1492901" y="5118137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048280" y="5270536"/>
            <a:ext cx="1018094" cy="734722"/>
            <a:chOff x="7008234" y="2074428"/>
            <a:chExt cx="391556" cy="749241"/>
          </a:xfrm>
        </p:grpSpPr>
        <p:sp>
          <p:nvSpPr>
            <p:cNvPr id="39" name="Trapezoid 38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1" name="Elbow Connector 40"/>
          <p:cNvCxnSpPr/>
          <p:nvPr/>
        </p:nvCxnSpPr>
        <p:spPr>
          <a:xfrm rot="10800000" flipV="1">
            <a:off x="2892243" y="5496221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422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2" grpId="0" animBg="1"/>
      <p:bldP spid="52" grpId="0"/>
      <p:bldP spid="5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2" name="TextBox 71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2" name="Oval 101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4" name="Oval 103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06" name="Straight Arrow Connector 105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07" name="Rectangle 106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-49529" y="3892504"/>
            <a:ext cx="1632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endCxn id="39" idx="2"/>
          </p:cNvCxnSpPr>
          <p:nvPr/>
        </p:nvCxnSpPr>
        <p:spPr>
          <a:xfrm rot="10800000" flipH="1" flipV="1">
            <a:off x="1492901" y="5118137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048280" y="5270536"/>
            <a:ext cx="1018094" cy="734722"/>
            <a:chOff x="7008234" y="2074428"/>
            <a:chExt cx="391556" cy="749241"/>
          </a:xfrm>
        </p:grpSpPr>
        <p:sp>
          <p:nvSpPr>
            <p:cNvPr id="39" name="Trapezoid 38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1" name="Elbow Connector 40"/>
          <p:cNvCxnSpPr/>
          <p:nvPr/>
        </p:nvCxnSpPr>
        <p:spPr>
          <a:xfrm rot="10800000" flipV="1">
            <a:off x="2892243" y="5496221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4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2" name="Oval 101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-779648" y="4395944"/>
            <a:ext cx="3827648" cy="3827648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1802211" y="46727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044253" y="57463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627750" y="6433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497861" y="6635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02581" y="56276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52264" y="4483100"/>
            <a:ext cx="545390" cy="1760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7" name="Rectangle 56"/>
          <p:cNvSpPr/>
          <p:nvPr/>
        </p:nvSpPr>
        <p:spPr>
          <a:xfrm rot="4179712">
            <a:off x="670388" y="569551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69387" y="65716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99581" y="599427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597589" y="58661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08197" y="654025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510013" y="61027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55016" y="47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662966" y="56419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142947" y="55239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251041" y="550418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662966" y="633795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39803" y="55173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078003" y="633229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802211" y="51319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112790" y="480081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22375" y="51683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Content Placeholder 1"/>
          <p:cNvSpPr txBox="1">
            <a:spLocks/>
          </p:cNvSpPr>
          <p:nvPr/>
        </p:nvSpPr>
        <p:spPr>
          <a:xfrm>
            <a:off x="208197" y="669283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cs typeface="Times New Roman" charset="0"/>
              </a:rPr>
              <a:t>needs to disambiguate the possible points 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suppose all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 are </a:t>
            </a:r>
            <a:r>
              <a:rPr lang="en-US" sz="2800" dirty="0" err="1" smtClean="0">
                <a:cs typeface="Times New Roman" charset="0"/>
              </a:rPr>
              <a:t>equiprobable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20225" y="4791644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=Hash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+mj-lt"/>
                <a:cs typeface="Times New Roman"/>
              </a:rPr>
              <a:t> of length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i="1" dirty="0"/>
          </a:p>
        </p:txBody>
      </p:sp>
      <p:sp>
        <p:nvSpPr>
          <p:cNvPr id="84" name="Content Placeholder 1"/>
          <p:cNvSpPr txBox="1">
            <a:spLocks/>
          </p:cNvSpPr>
          <p:nvPr/>
        </p:nvSpPr>
        <p:spPr>
          <a:xfrm>
            <a:off x="239803" y="1841181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log (max #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latin typeface="Times New Roman"/>
                <a:cs typeface="Times New Roman"/>
              </a:rPr>
              <a:t>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1920" y="1658300"/>
            <a:ext cx="3532505" cy="1023942"/>
            <a:chOff x="3931920" y="2328860"/>
            <a:chExt cx="3532505" cy="1023942"/>
          </a:xfrm>
        </p:grpSpPr>
        <p:sp>
          <p:nvSpPr>
            <p:cNvPr id="85" name="Content Placeholder 1"/>
            <p:cNvSpPr txBox="1">
              <a:spLocks/>
            </p:cNvSpPr>
            <p:nvPr/>
          </p:nvSpPr>
          <p:spPr>
            <a:xfrm>
              <a:off x="4752043" y="2328860"/>
              <a:ext cx="2712382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smtClean="0">
                  <a:latin typeface="Times New Roman"/>
                  <a:cs typeface="Times New Roman"/>
                </a:rPr>
                <a:t>(max mass in </a:t>
              </a:r>
              <a:r>
                <a:rPr lang="en-US" sz="2800" i="1" dirty="0" err="1" smtClean="0">
                  <a:latin typeface="Times New Roman"/>
                  <a:cs typeface="Times New Roman"/>
                </a:rPr>
                <a:t>B</a:t>
              </a:r>
              <a:r>
                <a:rPr lang="en-US" sz="2800" i="1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sz="2800" dirty="0" smtClean="0">
                  <a:latin typeface="Times New Roman"/>
                  <a:cs typeface="Times New Roman"/>
                </a:rPr>
                <a:t>) </a:t>
              </a:r>
            </a:p>
          </p:txBody>
        </p:sp>
        <p:sp>
          <p:nvSpPr>
            <p:cNvPr id="86" name="Content Placeholder 1"/>
            <p:cNvSpPr txBox="1">
              <a:spLocks/>
            </p:cNvSpPr>
            <p:nvPr/>
          </p:nvSpPr>
          <p:spPr>
            <a:xfrm>
              <a:off x="5540259" y="2826702"/>
              <a:ext cx="1185661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err="1" smtClean="0">
                  <a:latin typeface="Times New Roman"/>
                  <a:cs typeface="Times New Roman"/>
                </a:rPr>
                <a:t>Pr</a:t>
              </a:r>
              <a:r>
                <a:rPr lang="en-US" sz="2800" dirty="0" smtClean="0">
                  <a:latin typeface="Times New Roman"/>
                  <a:cs typeface="Times New Roman"/>
                </a:rPr>
                <a:t>[</a:t>
              </a:r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r>
                <a:rPr lang="en-US" sz="2800" dirty="0" smtClean="0">
                  <a:latin typeface="Times New Roman"/>
                  <a:cs typeface="Times New Roman"/>
                </a:rPr>
                <a:t>] </a:t>
              </a:r>
            </a:p>
          </p:txBody>
        </p:sp>
        <p:sp>
          <p:nvSpPr>
            <p:cNvPr id="87" name="Content Placeholder 1"/>
            <p:cNvSpPr txBox="1">
              <a:spLocks/>
            </p:cNvSpPr>
            <p:nvPr/>
          </p:nvSpPr>
          <p:spPr>
            <a:xfrm>
              <a:off x="3931920" y="2533173"/>
              <a:ext cx="934720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smtClean="0">
                  <a:latin typeface="Times New Roman"/>
                  <a:cs typeface="Times New Roman"/>
                </a:rPr>
                <a:t>= log</a:t>
              </a:r>
            </a:p>
          </p:txBody>
        </p:sp>
        <p:sp>
          <p:nvSpPr>
            <p:cNvPr id="88" name="Content Placeholder 1"/>
            <p:cNvSpPr txBox="1">
              <a:spLocks/>
            </p:cNvSpPr>
            <p:nvPr/>
          </p:nvSpPr>
          <p:spPr>
            <a:xfrm>
              <a:off x="4756776" y="2401093"/>
              <a:ext cx="2687329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>
                  <a:latin typeface="Times New Roman"/>
                  <a:cs typeface="Times New Roman"/>
                </a:rPr>
                <a:t>_</a:t>
              </a:r>
              <a:r>
                <a:rPr lang="en-US" sz="2800" dirty="0" smtClean="0">
                  <a:latin typeface="Times New Roman"/>
                  <a:cs typeface="Times New Roman"/>
                </a:rPr>
                <a:t>_____________</a:t>
              </a:r>
            </a:p>
          </p:txBody>
        </p:sp>
      </p:grpSp>
      <p:sp>
        <p:nvSpPr>
          <p:cNvPr id="89" name="Content Placeholder 1"/>
          <p:cNvSpPr txBox="1">
            <a:spLocks/>
          </p:cNvSpPr>
          <p:nvPr/>
        </p:nvSpPr>
        <p:spPr>
          <a:xfrm>
            <a:off x="4070397" y="2795110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=H</a:t>
            </a:r>
            <a:r>
              <a:rPr lang="en-US" sz="2800" baseline="-25000" dirty="0" smtClean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7777239" y="5321502"/>
            <a:ext cx="1315961" cy="1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1" name="Group 9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92" name="Trapezoid 9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Elbow Connector 93"/>
          <p:cNvCxnSpPr>
            <a:endCxn id="9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22837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654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60824" y="3404711"/>
            <a:ext cx="7131964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|r|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baseline="-25000" dirty="0" err="1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46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5" grpId="0" animBg="1"/>
      <p:bldP spid="43" grpId="0" animBg="1"/>
      <p:bldP spid="47" grpId="0" animBg="1"/>
      <p:bldP spid="49" grpId="0" animBg="1"/>
      <p:bldP spid="57" grpId="0"/>
      <p:bldP spid="59" grpId="0" animBg="1"/>
      <p:bldP spid="60" grpId="0" animBg="1"/>
      <p:bldP spid="62" grpId="0" animBg="1"/>
      <p:bldP spid="65" grpId="0" animBg="1"/>
      <p:bldP spid="67" grpId="0" animBg="1"/>
      <p:bldP spid="69" grpId="0" animBg="1"/>
      <p:bldP spid="70" grpId="0" animBg="1"/>
      <p:bldP spid="71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build="p"/>
      <p:bldP spid="83" grpId="0"/>
      <p:bldP spid="84" grpId="0" build="p"/>
      <p:bldP spid="89" grpId="0" build="p"/>
      <p:bldP spid="95" grpId="0" animBg="1"/>
      <p:bldP spid="96" grpId="0"/>
      <p:bldP spid="97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-779648" y="4395944"/>
            <a:ext cx="3827648" cy="3827648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1802210" y="467279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52264" y="4483100"/>
            <a:ext cx="545390" cy="1760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7" name="Rectangle 56"/>
          <p:cNvSpPr/>
          <p:nvPr/>
        </p:nvSpPr>
        <p:spPr>
          <a:xfrm rot="4179712">
            <a:off x="670388" y="569551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82" name="Content Placeholder 1"/>
          <p:cNvSpPr txBox="1">
            <a:spLocks/>
          </p:cNvSpPr>
          <p:nvPr/>
        </p:nvSpPr>
        <p:spPr>
          <a:xfrm>
            <a:off x="208197" y="669283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cs typeface="Times New Roman" charset="0"/>
              </a:rPr>
              <a:t>needs to disambiguate the possible points 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suppose all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 are </a:t>
            </a:r>
            <a:r>
              <a:rPr lang="en-US" sz="2800" dirty="0" err="1" smtClean="0">
                <a:cs typeface="Times New Roman" charset="0"/>
              </a:rPr>
              <a:t>equiprobable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20225" y="4791644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=Hash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+mj-lt"/>
                <a:cs typeface="Times New Roman"/>
              </a:rPr>
              <a:t> of length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i="1" dirty="0"/>
          </a:p>
        </p:txBody>
      </p:sp>
      <p:sp>
        <p:nvSpPr>
          <p:cNvPr id="84" name="Content Placeholder 1"/>
          <p:cNvSpPr txBox="1">
            <a:spLocks/>
          </p:cNvSpPr>
          <p:nvPr/>
        </p:nvSpPr>
        <p:spPr>
          <a:xfrm>
            <a:off x="239803" y="1841181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log (max #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latin typeface="Times New Roman"/>
                <a:cs typeface="Times New Roman"/>
              </a:rPr>
              <a:t>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1920" y="1658300"/>
            <a:ext cx="3532505" cy="1023942"/>
            <a:chOff x="3931920" y="2328860"/>
            <a:chExt cx="3532505" cy="1023942"/>
          </a:xfrm>
        </p:grpSpPr>
        <p:sp>
          <p:nvSpPr>
            <p:cNvPr id="85" name="Content Placeholder 1"/>
            <p:cNvSpPr txBox="1">
              <a:spLocks/>
            </p:cNvSpPr>
            <p:nvPr/>
          </p:nvSpPr>
          <p:spPr>
            <a:xfrm>
              <a:off x="4752043" y="2328860"/>
              <a:ext cx="2712382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smtClean="0">
                  <a:latin typeface="Times New Roman"/>
                  <a:cs typeface="Times New Roman"/>
                </a:rPr>
                <a:t>(max mass in </a:t>
              </a:r>
              <a:r>
                <a:rPr lang="en-US" sz="2800" i="1" dirty="0" err="1" smtClean="0">
                  <a:latin typeface="Times New Roman"/>
                  <a:cs typeface="Times New Roman"/>
                </a:rPr>
                <a:t>B</a:t>
              </a:r>
              <a:r>
                <a:rPr lang="en-US" sz="2800" i="1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sz="2800" dirty="0" smtClean="0">
                  <a:latin typeface="Times New Roman"/>
                  <a:cs typeface="Times New Roman"/>
                </a:rPr>
                <a:t>) </a:t>
              </a:r>
            </a:p>
          </p:txBody>
        </p:sp>
        <p:sp>
          <p:nvSpPr>
            <p:cNvPr id="86" name="Content Placeholder 1"/>
            <p:cNvSpPr txBox="1">
              <a:spLocks/>
            </p:cNvSpPr>
            <p:nvPr/>
          </p:nvSpPr>
          <p:spPr>
            <a:xfrm>
              <a:off x="5540259" y="2826702"/>
              <a:ext cx="1185661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err="1" smtClean="0">
                  <a:latin typeface="Times New Roman"/>
                  <a:cs typeface="Times New Roman"/>
                </a:rPr>
                <a:t>Pr</a:t>
              </a:r>
              <a:r>
                <a:rPr lang="en-US" sz="2800" dirty="0" smtClean="0">
                  <a:latin typeface="Times New Roman"/>
                  <a:cs typeface="Times New Roman"/>
                </a:rPr>
                <a:t>[</a:t>
              </a:r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r>
                <a:rPr lang="en-US" sz="2800" dirty="0" smtClean="0">
                  <a:latin typeface="Times New Roman"/>
                  <a:cs typeface="Times New Roman"/>
                </a:rPr>
                <a:t>] </a:t>
              </a:r>
            </a:p>
          </p:txBody>
        </p:sp>
        <p:sp>
          <p:nvSpPr>
            <p:cNvPr id="87" name="Content Placeholder 1"/>
            <p:cNvSpPr txBox="1">
              <a:spLocks/>
            </p:cNvSpPr>
            <p:nvPr/>
          </p:nvSpPr>
          <p:spPr>
            <a:xfrm>
              <a:off x="3931920" y="2533173"/>
              <a:ext cx="934720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smtClean="0">
                  <a:latin typeface="Times New Roman"/>
                  <a:cs typeface="Times New Roman"/>
                </a:rPr>
                <a:t>= log</a:t>
              </a:r>
            </a:p>
          </p:txBody>
        </p:sp>
        <p:sp>
          <p:nvSpPr>
            <p:cNvPr id="88" name="Content Placeholder 1"/>
            <p:cNvSpPr txBox="1">
              <a:spLocks/>
            </p:cNvSpPr>
            <p:nvPr/>
          </p:nvSpPr>
          <p:spPr>
            <a:xfrm>
              <a:off x="4756776" y="2401093"/>
              <a:ext cx="2687329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>
                  <a:latin typeface="Times New Roman"/>
                  <a:cs typeface="Times New Roman"/>
                </a:rPr>
                <a:t>_</a:t>
              </a:r>
              <a:r>
                <a:rPr lang="en-US" sz="2800" dirty="0" smtClean="0">
                  <a:latin typeface="Times New Roman"/>
                  <a:cs typeface="Times New Roman"/>
                </a:rPr>
                <a:t>_____________</a:t>
              </a:r>
            </a:p>
          </p:txBody>
        </p:sp>
      </p:grpSp>
      <p:sp>
        <p:nvSpPr>
          <p:cNvPr id="89" name="Content Placeholder 1"/>
          <p:cNvSpPr txBox="1">
            <a:spLocks/>
          </p:cNvSpPr>
          <p:nvPr/>
        </p:nvSpPr>
        <p:spPr>
          <a:xfrm>
            <a:off x="4070397" y="2795110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=H</a:t>
            </a:r>
            <a:r>
              <a:rPr lang="en-US" sz="2800" baseline="-25000" dirty="0" smtClean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7777239" y="5321502"/>
            <a:ext cx="1315961" cy="1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1" name="Group 9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92" name="Trapezoid 9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Elbow Connector 93"/>
          <p:cNvCxnSpPr>
            <a:endCxn id="9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22837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654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60824" y="3404711"/>
            <a:ext cx="7131964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|r|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baseline="-25000" dirty="0" err="1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1916463" y="47273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834214" y="515031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863170" y="530271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19216" y="493391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159337" y="49659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81246" y="46389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19216" y="4681521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143884" y="543221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148326" y="552556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502264" y="561334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595228" y="564247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69064" y="54761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298020" y="56285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638750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92698" y="5939739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097654" y="576237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1213265" y="575533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03236" y="51183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18481" y="52450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38594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69387" y="584372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74078" y="558595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76193" y="556457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762477" y="54761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7722" y="560293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87688" y="660292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8481" y="66042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63688" y="665428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09726" y="659027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1351099" y="669893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1397137" y="663493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437265" y="637179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501273" y="635239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589665" y="652419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685677" y="66042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175888" y="641557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212334" y="634231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659236" y="63937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659236" y="63297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79130" y="3743020"/>
            <a:ext cx="1065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grows</a:t>
            </a:r>
            <a:endParaRPr lang="en-US" sz="2800" dirty="0">
              <a:solidFill>
                <a:srgbClr val="0011B2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8872" y="3743020"/>
            <a:ext cx="920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stays</a:t>
            </a:r>
            <a:endParaRPr lang="en-US" sz="2800" dirty="0">
              <a:solidFill>
                <a:srgbClr val="0011B2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43310" y="3743020"/>
            <a:ext cx="1065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grows</a:t>
            </a:r>
            <a:endParaRPr lang="en-US" sz="2800" dirty="0">
              <a:solidFill>
                <a:srgbClr val="0011B2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8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-493861" y="-235820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Claim: we can extract ~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3" name="Rectangle 102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2" name="Trapezoid 41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6" name="Rectangle 5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-779648" y="4395944"/>
            <a:ext cx="3827648" cy="3827648"/>
          </a:xfrm>
          <a:prstGeom prst="ellipse">
            <a:avLst/>
          </a:prstGeom>
          <a:noFill/>
          <a:ln>
            <a:solidFill>
              <a:srgbClr val="001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52264" y="4483100"/>
            <a:ext cx="545390" cy="1760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7" name="Rectangle 56"/>
          <p:cNvSpPr/>
          <p:nvPr/>
        </p:nvSpPr>
        <p:spPr>
          <a:xfrm rot="4179712">
            <a:off x="670388" y="569551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82" name="Content Placeholder 1"/>
          <p:cNvSpPr txBox="1">
            <a:spLocks/>
          </p:cNvSpPr>
          <p:nvPr/>
        </p:nvSpPr>
        <p:spPr>
          <a:xfrm>
            <a:off x="208197" y="669283"/>
            <a:ext cx="9814080" cy="16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p </a:t>
            </a:r>
            <a:r>
              <a:rPr lang="en-US" sz="2800" dirty="0" smtClean="0">
                <a:cs typeface="Times New Roman" charset="0"/>
              </a:rPr>
              <a:t>needs to disambiguate the possible points 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  <a:p>
            <a:pPr>
              <a:tabLst>
                <a:tab pos="1035050" algn="l"/>
              </a:tabLst>
            </a:pPr>
            <a:r>
              <a:rPr lang="en-US" sz="2800" dirty="0" smtClean="0">
                <a:cs typeface="Times New Roman" charset="0"/>
              </a:rPr>
              <a:t>suppose all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cs typeface="Times New Roman" charset="0"/>
              </a:rPr>
              <a:t> are </a:t>
            </a:r>
            <a:r>
              <a:rPr lang="en-US" sz="2800" dirty="0" err="1" smtClean="0">
                <a:cs typeface="Times New Roman" charset="0"/>
              </a:rPr>
              <a:t>equiprobable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20225" y="4791644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=Hash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+mj-lt"/>
                <a:cs typeface="Times New Roman"/>
              </a:rPr>
              <a:t> of length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i="1" dirty="0"/>
          </a:p>
        </p:txBody>
      </p:sp>
      <p:sp>
        <p:nvSpPr>
          <p:cNvPr id="84" name="Content Placeholder 1"/>
          <p:cNvSpPr txBox="1">
            <a:spLocks/>
          </p:cNvSpPr>
          <p:nvPr/>
        </p:nvSpPr>
        <p:spPr>
          <a:xfrm>
            <a:off x="239803" y="1841181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log (max #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latin typeface="Times New Roman"/>
                <a:cs typeface="Times New Roman"/>
              </a:rPr>
              <a:t>in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1920" y="1658300"/>
            <a:ext cx="3532505" cy="1023942"/>
            <a:chOff x="3931920" y="2328860"/>
            <a:chExt cx="3532505" cy="1023942"/>
          </a:xfrm>
        </p:grpSpPr>
        <p:sp>
          <p:nvSpPr>
            <p:cNvPr id="85" name="Content Placeholder 1"/>
            <p:cNvSpPr txBox="1">
              <a:spLocks/>
            </p:cNvSpPr>
            <p:nvPr/>
          </p:nvSpPr>
          <p:spPr>
            <a:xfrm>
              <a:off x="4752043" y="2328860"/>
              <a:ext cx="2712382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smtClean="0">
                  <a:latin typeface="Times New Roman"/>
                  <a:cs typeface="Times New Roman"/>
                </a:rPr>
                <a:t>(max mass in </a:t>
              </a:r>
              <a:r>
                <a:rPr lang="en-US" sz="2800" i="1" dirty="0" err="1" smtClean="0">
                  <a:latin typeface="Times New Roman"/>
                  <a:cs typeface="Times New Roman"/>
                </a:rPr>
                <a:t>B</a:t>
              </a:r>
              <a:r>
                <a:rPr lang="en-US" sz="2800" i="1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sz="2800" dirty="0" smtClean="0">
                  <a:latin typeface="Times New Roman"/>
                  <a:cs typeface="Times New Roman"/>
                </a:rPr>
                <a:t>) </a:t>
              </a:r>
            </a:p>
          </p:txBody>
        </p:sp>
        <p:sp>
          <p:nvSpPr>
            <p:cNvPr id="86" name="Content Placeholder 1"/>
            <p:cNvSpPr txBox="1">
              <a:spLocks/>
            </p:cNvSpPr>
            <p:nvPr/>
          </p:nvSpPr>
          <p:spPr>
            <a:xfrm>
              <a:off x="5540259" y="2826702"/>
              <a:ext cx="1185661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err="1" smtClean="0">
                  <a:latin typeface="Times New Roman"/>
                  <a:cs typeface="Times New Roman"/>
                </a:rPr>
                <a:t>Pr</a:t>
              </a:r>
              <a:r>
                <a:rPr lang="en-US" sz="2800" dirty="0" smtClean="0">
                  <a:latin typeface="Times New Roman"/>
                  <a:cs typeface="Times New Roman"/>
                </a:rPr>
                <a:t>[</a:t>
              </a:r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r>
                <a:rPr lang="en-US" sz="2800" dirty="0" smtClean="0">
                  <a:latin typeface="Times New Roman"/>
                  <a:cs typeface="Times New Roman"/>
                </a:rPr>
                <a:t>] </a:t>
              </a:r>
            </a:p>
          </p:txBody>
        </p:sp>
        <p:sp>
          <p:nvSpPr>
            <p:cNvPr id="87" name="Content Placeholder 1"/>
            <p:cNvSpPr txBox="1">
              <a:spLocks/>
            </p:cNvSpPr>
            <p:nvPr/>
          </p:nvSpPr>
          <p:spPr>
            <a:xfrm>
              <a:off x="3931920" y="2533173"/>
              <a:ext cx="934720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 smtClean="0">
                  <a:latin typeface="Times New Roman"/>
                  <a:cs typeface="Times New Roman"/>
                </a:rPr>
                <a:t>= log</a:t>
              </a:r>
            </a:p>
          </p:txBody>
        </p:sp>
        <p:sp>
          <p:nvSpPr>
            <p:cNvPr id="88" name="Content Placeholder 1"/>
            <p:cNvSpPr txBox="1">
              <a:spLocks/>
            </p:cNvSpPr>
            <p:nvPr/>
          </p:nvSpPr>
          <p:spPr>
            <a:xfrm>
              <a:off x="4756776" y="2401093"/>
              <a:ext cx="2687329" cy="526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035050" algn="l"/>
                </a:tabLst>
              </a:pPr>
              <a:r>
                <a:rPr lang="en-US" sz="2800" dirty="0">
                  <a:latin typeface="Times New Roman"/>
                  <a:cs typeface="Times New Roman"/>
                </a:rPr>
                <a:t>_</a:t>
              </a:r>
              <a:r>
                <a:rPr lang="en-US" sz="2800" dirty="0" smtClean="0">
                  <a:latin typeface="Times New Roman"/>
                  <a:cs typeface="Times New Roman"/>
                </a:rPr>
                <a:t>_____________</a:t>
              </a:r>
            </a:p>
          </p:txBody>
        </p:sp>
      </p:grpSp>
      <p:sp>
        <p:nvSpPr>
          <p:cNvPr id="89" name="Content Placeholder 1"/>
          <p:cNvSpPr txBox="1">
            <a:spLocks/>
          </p:cNvSpPr>
          <p:nvPr/>
        </p:nvSpPr>
        <p:spPr>
          <a:xfrm>
            <a:off x="4070397" y="2795110"/>
            <a:ext cx="3834357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=H</a:t>
            </a:r>
            <a:r>
              <a:rPr lang="en-US" sz="2800" baseline="-25000" dirty="0" smtClean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7777239" y="5321502"/>
            <a:ext cx="1315961" cy="1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1" name="Group 9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92" name="Trapezoid 9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Elbow Connector 93"/>
          <p:cNvCxnSpPr>
            <a:endCxn id="9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228377" y="4765042"/>
            <a:ext cx="401789" cy="47970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65445" y="4791322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60824" y="3404711"/>
            <a:ext cx="7131964" cy="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5050" algn="l"/>
              </a:tabLst>
            </a:pPr>
            <a:r>
              <a:rPr lang="en-US" sz="2800" i="1" dirty="0" smtClean="0">
                <a:latin typeface="Times New Roman"/>
                <a:cs typeface="Times New Roman"/>
              </a:rPr>
              <a:t>|r|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  <a:sym typeface="Symbol"/>
              </a:rPr>
              <a:t>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−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baseline="-25000" dirty="0" err="1">
                <a:latin typeface="Times New Roman"/>
                <a:cs typeface="Times New Roman"/>
                <a:sym typeface="Symbol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1019216" y="493391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159337" y="49659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81246" y="46389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19216" y="4681521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69064" y="54761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298020" y="562858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638750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92698" y="5939739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097654" y="5762373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1213265" y="575533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38594" y="584238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69387" y="584372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87688" y="660292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8481" y="6604267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63688" y="6654280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09726" y="659027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434090" y="6187648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498098" y="616824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175888" y="6415576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212334" y="6342315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659236" y="6393722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659236" y="6329714"/>
            <a:ext cx="64008" cy="64008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802211" y="467279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2662966" y="56419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2142947" y="55239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802211" y="51319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02581" y="56276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39803" y="551733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422375" y="51683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627750" y="64333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497861" y="66356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Line 21"/>
          <p:cNvSpPr>
            <a:spLocks noChangeShapeType="1"/>
          </p:cNvSpPr>
          <p:nvPr/>
        </p:nvSpPr>
        <p:spPr bwMode="auto">
          <a:xfrm>
            <a:off x="629469" y="1516769"/>
            <a:ext cx="4778413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3931005" y="1840945"/>
            <a:ext cx="3817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</a:t>
            </a:r>
            <a:endParaRPr lang="en-US" sz="2800" dirty="0">
              <a:solidFill>
                <a:srgbClr val="0011B2"/>
              </a:solidFill>
              <a:latin typeface="Times New Roman"/>
              <a:cs typeface="Times New Rom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62128" y="2785675"/>
            <a:ext cx="36350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&gt;</a:t>
            </a:r>
            <a:endParaRPr lang="en-US" sz="2800" dirty="0">
              <a:solidFill>
                <a:srgbClr val="0011B2"/>
              </a:solidFill>
              <a:latin typeface="Times New Roman"/>
              <a:cs typeface="Times New Roman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3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54805</TotalTime>
  <Words>5555</Words>
  <Application>Microsoft Macintosh PowerPoint</Application>
  <PresentationFormat>On-screen Show (4:3)</PresentationFormat>
  <Paragraphs>1610</Paragraphs>
  <Slides>118</Slides>
  <Notes>110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Office Theme</vt:lpstr>
      <vt:lpstr>Wyner’s Wire-Tap Channel,  Forty Years Later</vt:lpstr>
      <vt:lpstr>Part I</vt:lpstr>
      <vt:lpstr>Two Events in October 1975 Enabled This Talk </vt:lpstr>
      <vt:lpstr>Premise of “The Wire-Tap Channel” </vt:lpstr>
      <vt:lpstr>Context: mid-1970s surge of interest in crypto </vt:lpstr>
      <vt:lpstr>Simple Special Case </vt:lpstr>
      <vt:lpstr>Simple Special Case </vt:lpstr>
      <vt:lpstr>Simple Special Case </vt:lpstr>
      <vt:lpstr>Simple Special Case </vt:lpstr>
      <vt:lpstr>Yao 1982: “Theory and Applications of Trapdoor Functions” </vt:lpstr>
      <vt:lpstr>Yao 1982: “Theory and Applications of Trapdoor Functions” </vt:lpstr>
      <vt:lpstr>Levin 1985,87 “One-Way Functions and Pseudorandom Generators” (proof of Yao’s XOR Lemma) </vt:lpstr>
      <vt:lpstr>Back to Wyner</vt:lpstr>
      <vt:lpstr>Back to Wyner</vt:lpstr>
      <vt:lpstr>Santha-Vazirani 1986 “Generating quasi-random sequences from semi-random sources”</vt:lpstr>
      <vt:lpstr>Note the two views of extractors</vt:lpstr>
      <vt:lpstr>Summary of Wyner’s paper</vt:lpstr>
      <vt:lpstr>Lessons</vt:lpstr>
      <vt:lpstr>PowerPoint Presentation</vt:lpstr>
      <vt:lpstr>Early Generalization</vt:lpstr>
      <vt:lpstr>A Different Model for Eve’s Knowledge</vt:lpstr>
      <vt:lpstr>Adding a Feedback Channel</vt:lpstr>
      <vt:lpstr>Generalizing</vt:lpstr>
      <vt:lpstr>Generalizing</vt:lpstr>
      <vt:lpstr>Generalizing</vt:lpstr>
      <vt:lpstr>Privacy Amplification</vt:lpstr>
      <vt:lpstr>Privacy Amplification = Strong Extractor</vt:lpstr>
      <vt:lpstr>Privacy Amplification = Strong Extractor</vt:lpstr>
      <vt:lpstr>Privacy Amplification and Extractors</vt:lpstr>
      <vt:lpstr>PowerPoint Presentation</vt:lpstr>
      <vt:lpstr>PowerPoint Presentation</vt:lpstr>
      <vt:lpstr>PowerPoint Presentation</vt:lpstr>
      <vt:lpstr>Dealing With Errors</vt:lpstr>
      <vt:lpstr>Applying to Biometrics</vt:lpstr>
      <vt:lpstr>Many Kinds of Extractors</vt:lpstr>
      <vt:lpstr>Many Kinds of Extractors</vt:lpstr>
      <vt:lpstr>Information-Theoretic Protocols Beyond Key Agreement</vt:lpstr>
      <vt:lpstr>Given all this follow-up, what about Wyner’s paper?</vt:lpstr>
      <vt:lpstr>Given all this follow-up, what about Wyner’s paper?</vt:lpstr>
      <vt:lpstr>PowerPoint Presentation</vt:lpstr>
      <vt:lpstr>Lessons</vt:lpstr>
      <vt:lpstr>Lessons</vt:lpstr>
      <vt:lpstr>Part II</vt:lpstr>
      <vt:lpstr>Our Setting</vt:lpstr>
      <vt:lpstr>Notation</vt:lpstr>
      <vt:lpstr>Fuzzy Extractors: Goals</vt:lpstr>
      <vt:lpstr>Fuzzy Extractors: Typical Construction</vt:lpstr>
      <vt:lpstr>Fuzzy Extractors: Typical Construction</vt:lpstr>
      <vt:lpstr>Problem with Secure Sketches</vt:lpstr>
      <vt:lpstr>Problem with Secure Sketches</vt:lpstr>
      <vt:lpstr>Is it possible to handle  “more errors than entropy” (t &gt; k)?</vt:lpstr>
      <vt:lpstr>Is it possible to handle  “more errors than entropy” (t &gt; k)?</vt:lpstr>
      <vt:lpstr>Is it possible to handle  “more errors than entropy” (t &gt; k)?</vt:lpstr>
      <vt:lpstr>Is it possible to handle  “more errors than entropy” (t &gt; k)?</vt:lpstr>
      <vt:lpstr>What Sources Can We Handle?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Idea: “encrypt” r using parts of w0</vt:lpstr>
      <vt:lpstr>How to implement locks?</vt:lpstr>
      <vt:lpstr>How to implement locks?</vt:lpstr>
      <vt:lpstr>How to implement locks?</vt:lpstr>
      <vt:lpstr>How good is this construction?</vt:lpstr>
      <vt:lpstr>How good is this construction?</vt:lpstr>
      <vt:lpstr>How good is this construction?</vt:lpstr>
      <vt:lpstr>What Sources Can We Handle?</vt:lpstr>
      <vt:lpstr>Construction for Sparse High-Entropy Marginals</vt:lpstr>
      <vt:lpstr>Construction for Sparse High-Entropy Marginals</vt:lpstr>
      <vt:lpstr>Construction for Sparse High-Entropy Marginals</vt:lpstr>
      <vt:lpstr>Construction for Sparse High-Entropy Marginals</vt:lpstr>
      <vt:lpstr>What Sources Can We Handle?</vt:lpstr>
      <vt:lpstr>What Sources Can We Handle?</vt:lpstr>
      <vt:lpstr>What I Just Showed</vt:lpstr>
      <vt:lpstr>What I will show next</vt:lpstr>
      <vt:lpstr>Part III</vt:lpstr>
      <vt:lpstr>Our Setting (same as Part II)</vt:lpstr>
      <vt:lpstr>Notation (same as Part II)</vt:lpstr>
      <vt:lpstr>Notation (same as Part II)</vt:lpstr>
      <vt:lpstr>When are fuzzy extractors possible?</vt:lpstr>
      <vt:lpstr>When are fuzzy extractors possible?</vt:lpstr>
      <vt:lpstr>When are fuzzy extractors possible?</vt:lpstr>
      <vt:lpstr>When are fuzzy extractors possible?</vt:lpstr>
      <vt:lpstr>When are fuzzy extractors possible?</vt:lpstr>
      <vt:lpstr>Hfuzz(W) = minBt −log (mass inside Bt)</vt:lpstr>
      <vt:lpstr>Why is Hfuzz the right notion? </vt:lpstr>
      <vt:lpstr>Why is Hfuzz the right notion? </vt:lpstr>
      <vt:lpstr>Claim: we can extract ~Hfuzz bits</vt:lpstr>
      <vt:lpstr>Claim: we can extract ~Hfuzz bits</vt:lpstr>
      <vt:lpstr>Claim: we can extract ~Hfuzz bits</vt:lpstr>
      <vt:lpstr>Claim: we can extract ~Hfuzz bits</vt:lpstr>
      <vt:lpstr>Claim: we can extract ~Hfuzz bits</vt:lpstr>
      <vt:lpstr>Claim: we can extract ~Hfuzz bits</vt:lpstr>
      <vt:lpstr>Claim: we can extract ~Hfuzz bits</vt:lpstr>
      <vt:lpstr>Claim: we can extract ~Hfuzz bits</vt:lpstr>
      <vt:lpstr>Claim: we can extract ~Hfuzz bits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What if we don’t know W ?</vt:lpstr>
      <vt:lpstr>Summary</vt:lpstr>
      <vt:lpstr>What I just showed</vt:lpstr>
      <vt:lpstr>Lots more to be done!</vt:lpstr>
      <vt:lpstr>PowerPoint Presentation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Fuzzy Extractors</dc:title>
  <dc:creator>Benjamin Fuller</dc:creator>
  <cp:lastModifiedBy>Leonid Reyzin</cp:lastModifiedBy>
  <cp:revision>809</cp:revision>
  <dcterms:created xsi:type="dcterms:W3CDTF">2013-03-29T19:18:32Z</dcterms:created>
  <dcterms:modified xsi:type="dcterms:W3CDTF">2015-05-26T19:29:14Z</dcterms:modified>
</cp:coreProperties>
</file>