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9" r:id="rId2"/>
    <p:sldId id="787" r:id="rId3"/>
    <p:sldId id="788" r:id="rId4"/>
    <p:sldId id="789" r:id="rId5"/>
    <p:sldId id="790" r:id="rId6"/>
    <p:sldId id="791" r:id="rId7"/>
    <p:sldId id="792" r:id="rId8"/>
    <p:sldId id="793" r:id="rId9"/>
    <p:sldId id="794" r:id="rId10"/>
    <p:sldId id="795" r:id="rId11"/>
    <p:sldId id="796" r:id="rId12"/>
    <p:sldId id="797" r:id="rId13"/>
    <p:sldId id="798" r:id="rId14"/>
    <p:sldId id="799" r:id="rId15"/>
    <p:sldId id="800" r:id="rId16"/>
    <p:sldId id="801" r:id="rId17"/>
    <p:sldId id="802" r:id="rId18"/>
    <p:sldId id="803" r:id="rId19"/>
    <p:sldId id="805" r:id="rId20"/>
    <p:sldId id="806" r:id="rId21"/>
    <p:sldId id="821" r:id="rId22"/>
    <p:sldId id="807" r:id="rId23"/>
    <p:sldId id="808" r:id="rId24"/>
    <p:sldId id="809" r:id="rId25"/>
    <p:sldId id="810" r:id="rId26"/>
    <p:sldId id="812" r:id="rId27"/>
    <p:sldId id="814" r:id="rId28"/>
    <p:sldId id="815" r:id="rId29"/>
    <p:sldId id="816" r:id="rId30"/>
    <p:sldId id="818" r:id="rId31"/>
    <p:sldId id="819" r:id="rId32"/>
  </p:sldIdLst>
  <p:sldSz cx="12192000" cy="6858000"/>
  <p:notesSz cx="7315200" cy="96012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6600"/>
    <a:srgbClr val="CC3300"/>
    <a:srgbClr val="E7E7E7"/>
    <a:srgbClr val="9999FF"/>
    <a:srgbClr val="009999"/>
    <a:srgbClr val="00CC66"/>
    <a:srgbClr val="0000E0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06" autoAdjust="0"/>
    <p:restoredTop sz="94660"/>
  </p:normalViewPr>
  <p:slideViewPr>
    <p:cSldViewPr>
      <p:cViewPr varScale="1">
        <p:scale>
          <a:sx n="99" d="100"/>
          <a:sy n="99" d="100"/>
        </p:scale>
        <p:origin x="87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endParaRPr lang="en-US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fld id="{76B5CA37-EDAE-4F4C-824F-000168A4B0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02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fld id="{C9D69967-106B-45CA-8A62-977B1E722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1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D84A01-1A03-46B9-B873-E5B3C63265DC}" type="slidenum">
              <a:rPr lang="en-US"/>
              <a:pPr/>
              <a:t>1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49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328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00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893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27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726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55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5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88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300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75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88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2056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14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429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445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fld id="{3203850A-8484-474D-9A08-B5B3BAD218E6}" type="slidenum">
              <a:rPr lang="en-US" altLang="en-US" sz="10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21</a:t>
            </a:fld>
            <a:endParaRPr lang="en-US" altLang="en-US" sz="1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612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0757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2303970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2527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68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0151080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88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5790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16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798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8826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09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809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5585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fld id="{594283A2-021F-4905-885F-CC9C5AC0DFED}" type="slidenum">
              <a:rPr lang="en-US" altLang="en-US" sz="10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30</a:t>
            </a:fld>
            <a:endParaRPr lang="en-US" altLang="en-US" sz="1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15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1497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fld id="{0F922B10-78C2-4BA2-90C2-D63CD2BE21C4}" type="slidenum">
              <a:rPr lang="en-US" altLang="en-US" sz="10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31</a:t>
            </a:fld>
            <a:endParaRPr lang="en-US" altLang="en-US" sz="1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5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99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777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523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415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339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86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9" name="Rectangle 21"/>
          <p:cNvSpPr>
            <a:spLocks noChangeArrowheads="1"/>
          </p:cNvSpPr>
          <p:nvPr userDrawn="1"/>
        </p:nvSpPr>
        <p:spPr bwMode="auto">
          <a:xfrm>
            <a:off x="0" y="4764"/>
            <a:ext cx="12192000" cy="3000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 userDrawn="1"/>
        </p:nvSpPr>
        <p:spPr bwMode="auto">
          <a:xfrm>
            <a:off x="0" y="4764"/>
            <a:ext cx="812800" cy="30003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34950" indent="-234950" algn="ctr" eaLnBrk="0" hangingPunct="0">
              <a:spcBef>
                <a:spcPct val="50000"/>
              </a:spcBef>
              <a:buClr>
                <a:schemeClr val="accent1"/>
              </a:buClr>
              <a:buSzPct val="110000"/>
              <a:buFont typeface="Wingdings" pitchFamily="2" charset="2"/>
              <a:buNone/>
            </a:pPr>
            <a:endParaRPr lang="en-GB" sz="2400" b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906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 algn="r">
              <a:defRPr/>
            </a:lvl1pPr>
          </a:lstStyle>
          <a:p>
            <a:fld id="{8EF7DC02-4CF5-44D3-9FA7-9CDBF8B603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9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11379200" cy="3352800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267200"/>
            <a:ext cx="11379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1C581E-41B2-41C7-A837-4D0DFD05ED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6400" y="304800"/>
            <a:ext cx="2895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84836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5E3421-50D8-48A6-9285-26FB1340AA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815C0-B02C-4A78-BFCA-8E976C4D5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7D652-01F4-4C00-93E8-1C1071CD0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 marL="742950" indent="-285750">
              <a:buFont typeface="Calibri" panose="020F0502020204030204" pitchFamily="34" charset="0"/>
              <a:buChar char="–"/>
              <a:defRPr>
                <a:latin typeface="Calibri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691AAE-3C2A-4EFA-BA52-0DE96F085E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DBC8D7-5445-4A79-A58F-3205404C79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38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384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2B7B1-12CD-4489-A28F-2101427B6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73C4EE-648B-4BFC-91A4-0B5A9E466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500F3A-D141-4BF4-83E0-17F8730D83F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BC4346-9CD8-4818-AA95-4BE042CE4F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82FB60-0924-47D2-BFED-2E870398DD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1AAD89-BFD9-458D-906E-C133483F60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324600"/>
            <a:ext cx="589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100" b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5672554A-12DF-42AE-BD6A-02A7B7E96D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158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10972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36884" name="Rectangle 20"/>
          <p:cNvSpPr>
            <a:spLocks noChangeArrowheads="1"/>
          </p:cNvSpPr>
          <p:nvPr userDrawn="1"/>
        </p:nvSpPr>
        <p:spPr bwMode="auto">
          <a:xfrm>
            <a:off x="0" y="4764"/>
            <a:ext cx="12192000" cy="3000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 userDrawn="1"/>
        </p:nvSpPr>
        <p:spPr bwMode="auto">
          <a:xfrm>
            <a:off x="0" y="4764"/>
            <a:ext cx="812800" cy="300037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34950" indent="-234950" algn="ctr" eaLnBrk="0" hangingPunct="0">
              <a:spcBef>
                <a:spcPct val="50000"/>
              </a:spcBef>
              <a:buClr>
                <a:schemeClr val="accent1"/>
              </a:buClr>
              <a:buSzPct val="110000"/>
              <a:buFont typeface="Wingdings" pitchFamily="2" charset="2"/>
              <a:buNone/>
            </a:pPr>
            <a:endParaRPr lang="en-GB" sz="2400" b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86" name="Line 22"/>
          <p:cNvSpPr>
            <a:spLocks noChangeShapeType="1"/>
          </p:cNvSpPr>
          <p:nvPr userDrawn="1"/>
        </p:nvSpPr>
        <p:spPr bwMode="auto">
          <a:xfrm>
            <a:off x="711200" y="1066800"/>
            <a:ext cx="112776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71" r:id="rId12"/>
    <p:sldLayoutId id="2147483672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latin typeface="Calibri" pitchFamily="34" charset="0"/>
          <a:ea typeface="+mj-ea"/>
          <a:cs typeface="Calibri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Futura Md B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Arial" panose="020B0604020202020204" pitchFamily="34" charset="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990601"/>
            <a:ext cx="9144000" cy="3167063"/>
          </a:xfrm>
        </p:spPr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Database Systems</a:t>
            </a:r>
            <a:br>
              <a:rPr lang="en-US" sz="4000" dirty="0"/>
            </a:br>
            <a:r>
              <a:rPr lang="en-US" sz="4000" i="1" dirty="0"/>
              <a:t>External Sort</a:t>
            </a:r>
            <a:endParaRPr lang="en-US" sz="4000" i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/>
              <a:t> 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C4D822-1F18-2C48-96D8-30A295287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486400"/>
            <a:ext cx="7848600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11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Based on slides by </a:t>
            </a:r>
            <a:r>
              <a:rPr lang="en-US" sz="12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Feifei</a:t>
            </a:r>
            <a:r>
              <a:rPr lang="en-US" sz="1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Li, </a:t>
            </a:r>
            <a:r>
              <a:rPr lang="en-US" sz="1200" b="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University of Utah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701675" y="423326"/>
            <a:ext cx="7758113" cy="708025"/>
          </a:xfrm>
          <a:noFill/>
        </p:spPr>
        <p:txBody>
          <a:bodyPr/>
          <a:lstStyle/>
          <a:p>
            <a:r>
              <a:rPr lang="en-US" altLang="en-US" dirty="0"/>
              <a:t>Phase 2 : Merge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76400" y="4876801"/>
            <a:ext cx="9067800" cy="1171575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dirty="0"/>
              <a:t>Compose as many sorted </a:t>
            </a:r>
            <a:r>
              <a:rPr lang="en-US" altLang="en-US" sz="2800" dirty="0" err="1"/>
              <a:t>sublists</a:t>
            </a:r>
            <a:r>
              <a:rPr lang="en-US" altLang="en-US" sz="2800" dirty="0"/>
              <a:t> into one long sorted list.</a:t>
            </a:r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8288339" y="1571625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Freeform 7"/>
          <p:cNvSpPr>
            <a:spLocks/>
          </p:cNvSpPr>
          <p:nvPr/>
        </p:nvSpPr>
        <p:spPr bwMode="auto">
          <a:xfrm>
            <a:off x="2708275" y="1960563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2692401" y="2960689"/>
            <a:ext cx="1128713" cy="166687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7" name="Freeform 9"/>
          <p:cNvSpPr>
            <a:spLocks/>
          </p:cNvSpPr>
          <p:nvPr/>
        </p:nvSpPr>
        <p:spPr bwMode="auto">
          <a:xfrm>
            <a:off x="2503489" y="1606551"/>
            <a:ext cx="1387475" cy="265113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4383684" y="3544889"/>
            <a:ext cx="3460155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 dirty="0">
                <a:latin typeface="Bookman Old Style" panose="02050604050505020204" pitchFamily="18" charset="0"/>
              </a:rPr>
              <a:t>M/B Main memory buffers</a:t>
            </a:r>
          </a:p>
        </p:txBody>
      </p:sp>
      <p:sp>
        <p:nvSpPr>
          <p:cNvPr id="32779" name="Freeform 11"/>
          <p:cNvSpPr>
            <a:spLocks/>
          </p:cNvSpPr>
          <p:nvPr/>
        </p:nvSpPr>
        <p:spPr bwMode="auto">
          <a:xfrm>
            <a:off x="8459788" y="2433639"/>
            <a:ext cx="1144587" cy="125411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0" name="Freeform 12"/>
          <p:cNvSpPr>
            <a:spLocks/>
          </p:cNvSpPr>
          <p:nvPr/>
        </p:nvSpPr>
        <p:spPr bwMode="auto">
          <a:xfrm>
            <a:off x="4772025" y="1468438"/>
            <a:ext cx="1189038" cy="538162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6621463" y="2322513"/>
            <a:ext cx="1058862" cy="436562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2" name="Freeform 14"/>
          <p:cNvSpPr>
            <a:spLocks/>
          </p:cNvSpPr>
          <p:nvPr/>
        </p:nvSpPr>
        <p:spPr bwMode="auto">
          <a:xfrm>
            <a:off x="4743450" y="3044825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Freeform 15"/>
          <p:cNvSpPr>
            <a:spLocks/>
          </p:cNvSpPr>
          <p:nvPr/>
        </p:nvSpPr>
        <p:spPr bwMode="auto">
          <a:xfrm>
            <a:off x="4238625" y="1360489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4754563" y="1524001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1</a:t>
            </a: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4675189" y="3101976"/>
            <a:ext cx="159338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INPUT M/B-1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6573838" y="2346326"/>
            <a:ext cx="10756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OUTPUT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8696325" y="3405189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2833688" y="3436939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2519363" y="1728788"/>
            <a:ext cx="0" cy="147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3886200" y="1728788"/>
            <a:ext cx="0" cy="147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91" name="Group 23"/>
          <p:cNvGrpSpPr>
            <a:grpSpLocks/>
          </p:cNvGrpSpPr>
          <p:nvPr/>
        </p:nvGrpSpPr>
        <p:grpSpPr bwMode="auto">
          <a:xfrm>
            <a:off x="2522538" y="3206750"/>
            <a:ext cx="1363662" cy="190500"/>
            <a:chOff x="675" y="3611"/>
            <a:chExt cx="859" cy="120"/>
          </a:xfrm>
        </p:grpSpPr>
        <p:sp>
          <p:nvSpPr>
            <p:cNvPr id="32809" name="Arc 24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T0" fmla="*/ 453 w 21600"/>
                <a:gd name="T1" fmla="*/ 120 h 22344"/>
                <a:gd name="T2" fmla="*/ 0 w 21600"/>
                <a:gd name="T3" fmla="*/ 0 h 22344"/>
                <a:gd name="T4" fmla="*/ 456 w 21600"/>
                <a:gd name="T5" fmla="*/ 4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810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456 w 21600"/>
                <a:gd name="T1" fmla="*/ 0 h 21787"/>
                <a:gd name="T2" fmla="*/ 0 w 21600"/>
                <a:gd name="T3" fmla="*/ 117 h 21787"/>
                <a:gd name="T4" fmla="*/ 0 w 21600"/>
                <a:gd name="T5" fmla="*/ 1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2792" name="Group 26"/>
          <p:cNvGrpSpPr>
            <a:grpSpLocks/>
          </p:cNvGrpSpPr>
          <p:nvPr/>
        </p:nvGrpSpPr>
        <p:grpSpPr bwMode="auto">
          <a:xfrm>
            <a:off x="8308976" y="3130550"/>
            <a:ext cx="1370013" cy="179388"/>
            <a:chOff x="4320" y="3563"/>
            <a:chExt cx="863" cy="113"/>
          </a:xfrm>
        </p:grpSpPr>
        <p:sp>
          <p:nvSpPr>
            <p:cNvPr id="32807" name="Arc 27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T0" fmla="*/ 455 w 21600"/>
                <a:gd name="T1" fmla="*/ 113 h 22189"/>
                <a:gd name="T2" fmla="*/ 0 w 21600"/>
                <a:gd name="T3" fmla="*/ 0 h 22189"/>
                <a:gd name="T4" fmla="*/ 458 w 21600"/>
                <a:gd name="T5" fmla="*/ 3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2808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458 w 21600"/>
                <a:gd name="T1" fmla="*/ 0 h 21797"/>
                <a:gd name="T2" fmla="*/ 0 w 21600"/>
                <a:gd name="T3" fmla="*/ 111 h 21797"/>
                <a:gd name="T4" fmla="*/ 0 w 21600"/>
                <a:gd name="T5" fmla="*/ 1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2793" name="Line 29"/>
          <p:cNvSpPr>
            <a:spLocks noChangeShapeType="1"/>
          </p:cNvSpPr>
          <p:nvPr/>
        </p:nvSpPr>
        <p:spPr bwMode="auto">
          <a:xfrm>
            <a:off x="8312150" y="1728788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4" name="Line 30"/>
          <p:cNvSpPr>
            <a:spLocks noChangeShapeType="1"/>
          </p:cNvSpPr>
          <p:nvPr/>
        </p:nvSpPr>
        <p:spPr bwMode="auto">
          <a:xfrm>
            <a:off x="9678988" y="1728788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5" name="Line 31"/>
          <p:cNvSpPr>
            <a:spLocks noChangeShapeType="1"/>
          </p:cNvSpPr>
          <p:nvPr/>
        </p:nvSpPr>
        <p:spPr bwMode="auto">
          <a:xfrm flipV="1">
            <a:off x="3721101" y="1820863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6" name="Line 32"/>
          <p:cNvSpPr>
            <a:spLocks noChangeShapeType="1"/>
          </p:cNvSpPr>
          <p:nvPr/>
        </p:nvSpPr>
        <p:spPr bwMode="auto">
          <a:xfrm>
            <a:off x="3725863" y="2374900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Line 33"/>
          <p:cNvSpPr>
            <a:spLocks noChangeShapeType="1"/>
          </p:cNvSpPr>
          <p:nvPr/>
        </p:nvSpPr>
        <p:spPr bwMode="auto">
          <a:xfrm>
            <a:off x="5978525" y="2005013"/>
            <a:ext cx="642938" cy="461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8" name="Line 34"/>
          <p:cNvSpPr>
            <a:spLocks noChangeShapeType="1"/>
          </p:cNvSpPr>
          <p:nvPr/>
        </p:nvSpPr>
        <p:spPr bwMode="auto">
          <a:xfrm flipV="1">
            <a:off x="5973764" y="2652713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Line 35"/>
          <p:cNvSpPr>
            <a:spLocks noChangeShapeType="1"/>
          </p:cNvSpPr>
          <p:nvPr/>
        </p:nvSpPr>
        <p:spPr bwMode="auto">
          <a:xfrm>
            <a:off x="7667626" y="2559050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0" name="Freeform 36"/>
          <p:cNvSpPr>
            <a:spLocks/>
          </p:cNvSpPr>
          <p:nvPr/>
        </p:nvSpPr>
        <p:spPr bwMode="auto">
          <a:xfrm>
            <a:off x="4772025" y="2114550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1" name="Rectangle 37"/>
          <p:cNvSpPr>
            <a:spLocks noChangeArrowheads="1"/>
          </p:cNvSpPr>
          <p:nvPr/>
        </p:nvSpPr>
        <p:spPr bwMode="auto">
          <a:xfrm>
            <a:off x="4754563" y="2170114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2</a:t>
            </a:r>
          </a:p>
        </p:txBody>
      </p:sp>
      <p:sp>
        <p:nvSpPr>
          <p:cNvPr id="32802" name="Rectangle 38"/>
          <p:cNvSpPr>
            <a:spLocks noChangeArrowheads="1"/>
          </p:cNvSpPr>
          <p:nvPr/>
        </p:nvSpPr>
        <p:spPr bwMode="auto">
          <a:xfrm>
            <a:off x="4922839" y="2238376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2803" name="Freeform 39"/>
          <p:cNvSpPr>
            <a:spLocks/>
          </p:cNvSpPr>
          <p:nvPr/>
        </p:nvSpPr>
        <p:spPr bwMode="auto">
          <a:xfrm>
            <a:off x="2708275" y="2208213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4" name="Line 40"/>
          <p:cNvSpPr>
            <a:spLocks noChangeShapeType="1"/>
          </p:cNvSpPr>
          <p:nvPr/>
        </p:nvSpPr>
        <p:spPr bwMode="auto">
          <a:xfrm>
            <a:off x="3806825" y="3021013"/>
            <a:ext cx="965200" cy="2778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41"/>
          <p:cNvSpPr>
            <a:spLocks noChangeShapeType="1"/>
          </p:cNvSpPr>
          <p:nvPr/>
        </p:nvSpPr>
        <p:spPr bwMode="auto">
          <a:xfrm>
            <a:off x="5978525" y="2374900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Rectangle 42"/>
          <p:cNvSpPr>
            <a:spLocks noChangeArrowheads="1"/>
          </p:cNvSpPr>
          <p:nvPr/>
        </p:nvSpPr>
        <p:spPr bwMode="auto">
          <a:xfrm>
            <a:off x="2749551" y="2146301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61180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General External Merge Sort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886744"/>
            <a:ext cx="9982200" cy="4114800"/>
          </a:xfrm>
          <a:noFill/>
        </p:spPr>
        <p:txBody>
          <a:bodyPr/>
          <a:lstStyle/>
          <a:p>
            <a:r>
              <a:rPr lang="en-US" altLang="en-US" dirty="0"/>
              <a:t>To sort a file with </a:t>
            </a:r>
            <a:r>
              <a:rPr lang="en-US" altLang="en-US" i="1" dirty="0"/>
              <a:t>N/B</a:t>
            </a:r>
            <a:r>
              <a:rPr lang="en-US" altLang="en-US" dirty="0"/>
              <a:t> pages using </a:t>
            </a:r>
            <a:r>
              <a:rPr lang="en-US" altLang="en-US" i="1" dirty="0"/>
              <a:t>M</a:t>
            </a:r>
            <a:r>
              <a:rPr lang="en-US" altLang="en-US" dirty="0"/>
              <a:t>/B buffer pages:</a:t>
            </a:r>
          </a:p>
          <a:p>
            <a:pPr lvl="1">
              <a:buSzPct val="75000"/>
            </a:pPr>
            <a:r>
              <a:rPr lang="en-US" altLang="en-US" dirty="0">
                <a:solidFill>
                  <a:schemeClr val="bg2"/>
                </a:solidFill>
              </a:rPr>
              <a:t>Pass 0: use </a:t>
            </a:r>
            <a:r>
              <a:rPr lang="en-US" altLang="en-US" i="1" dirty="0">
                <a:solidFill>
                  <a:schemeClr val="bg2"/>
                </a:solidFill>
              </a:rPr>
              <a:t>M/B </a:t>
            </a:r>
            <a:r>
              <a:rPr lang="en-US" altLang="en-US" dirty="0">
                <a:solidFill>
                  <a:schemeClr val="bg2"/>
                </a:solidFill>
              </a:rPr>
              <a:t>buffer pages. Produce                 sorted runs of</a:t>
            </a:r>
            <a:r>
              <a:rPr lang="en-US" altLang="en-US" i="1" dirty="0">
                <a:solidFill>
                  <a:schemeClr val="bg2"/>
                </a:solidFill>
              </a:rPr>
              <a:t> M/B</a:t>
            </a:r>
            <a:r>
              <a:rPr lang="en-US" altLang="en-US" dirty="0">
                <a:solidFill>
                  <a:schemeClr val="bg2"/>
                </a:solidFill>
              </a:rPr>
              <a:t> pages each.</a:t>
            </a:r>
            <a:r>
              <a:rPr lang="en-US" altLang="en-US" i="1" dirty="0">
                <a:solidFill>
                  <a:schemeClr val="bg2"/>
                </a:solidFill>
              </a:rPr>
              <a:t> </a:t>
            </a:r>
            <a:endParaRPr lang="en-US" altLang="en-US" dirty="0">
              <a:solidFill>
                <a:schemeClr val="bg2"/>
              </a:solidFill>
            </a:endParaRPr>
          </a:p>
          <a:p>
            <a:pPr lvl="1">
              <a:buSzPct val="75000"/>
            </a:pPr>
            <a:r>
              <a:rPr lang="en-US" altLang="en-US" dirty="0">
                <a:solidFill>
                  <a:schemeClr val="bg2"/>
                </a:solidFill>
              </a:rPr>
              <a:t>Pass 1, 2, …,  etc.: merge </a:t>
            </a:r>
            <a:r>
              <a:rPr lang="en-US" altLang="en-US" i="1" dirty="0">
                <a:solidFill>
                  <a:schemeClr val="bg2"/>
                </a:solidFill>
              </a:rPr>
              <a:t>M/B-1 </a:t>
            </a:r>
            <a:r>
              <a:rPr lang="en-US" altLang="en-US" dirty="0">
                <a:solidFill>
                  <a:schemeClr val="bg2"/>
                </a:solidFill>
              </a:rPr>
              <a:t>runs. </a:t>
            </a:r>
          </a:p>
        </p:txBody>
      </p:sp>
      <p:graphicFrame>
        <p:nvGraphicFramePr>
          <p:cNvPr id="2050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882011"/>
              </p:ext>
            </p:extLst>
          </p:nvPr>
        </p:nvGraphicFramePr>
        <p:xfrm>
          <a:off x="6405327" y="2313781"/>
          <a:ext cx="9334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2" name="Equation" r:id="rId4" imgW="596880" imgH="431640" progId="Equation.3">
                  <p:embed/>
                </p:oleObj>
              </mc:Choice>
              <mc:Fallback>
                <p:oleObj name="Equation" r:id="rId4" imgW="5968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327" y="2313781"/>
                        <a:ext cx="9334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Freeform 7"/>
          <p:cNvSpPr>
            <a:spLocks/>
          </p:cNvSpPr>
          <p:nvPr/>
        </p:nvSpPr>
        <p:spPr bwMode="auto">
          <a:xfrm>
            <a:off x="8361364" y="40973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2722563" y="44862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2722563" y="54864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2576514" y="41322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467225" y="6070600"/>
            <a:ext cx="344964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 dirty="0">
                <a:latin typeface="Bookman Old Style" panose="02050604050505020204" pitchFamily="18" charset="0"/>
              </a:rPr>
              <a:t>M/B Main memory buffers</a:t>
            </a:r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8477250" y="4572001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8491539" y="4852989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4845050" y="3994151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6694488" y="4848226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4816475" y="55705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4311650" y="3886201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827588" y="4049714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1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4748214" y="5627689"/>
            <a:ext cx="159338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INPUT M/B-1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6646863" y="4872039"/>
            <a:ext cx="10756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OUTPUT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8769350" y="5930901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906713" y="5962651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2592388" y="4254501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959225" y="4254501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2595563" y="5732463"/>
            <a:ext cx="1363662" cy="190500"/>
            <a:chOff x="675" y="3611"/>
            <a:chExt cx="859" cy="120"/>
          </a:xfrm>
        </p:grpSpPr>
        <p:sp>
          <p:nvSpPr>
            <p:cNvPr id="2094" name="Arc 26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T0" fmla="*/ 453 w 21600"/>
                <a:gd name="T1" fmla="*/ 120 h 22344"/>
                <a:gd name="T2" fmla="*/ 0 w 21600"/>
                <a:gd name="T3" fmla="*/ 0 h 22344"/>
                <a:gd name="T4" fmla="*/ 456 w 21600"/>
                <a:gd name="T5" fmla="*/ 4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95" name="Arc 27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456 w 21600"/>
                <a:gd name="T1" fmla="*/ 0 h 21787"/>
                <a:gd name="T2" fmla="*/ 0 w 21600"/>
                <a:gd name="T3" fmla="*/ 117 h 21787"/>
                <a:gd name="T4" fmla="*/ 0 w 21600"/>
                <a:gd name="T5" fmla="*/ 1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074" name="Group 28"/>
          <p:cNvGrpSpPr>
            <a:grpSpLocks/>
          </p:cNvGrpSpPr>
          <p:nvPr/>
        </p:nvGrpSpPr>
        <p:grpSpPr bwMode="auto">
          <a:xfrm>
            <a:off x="8382001" y="5656264"/>
            <a:ext cx="1370013" cy="179387"/>
            <a:chOff x="4320" y="3563"/>
            <a:chExt cx="863" cy="113"/>
          </a:xfrm>
        </p:grpSpPr>
        <p:sp>
          <p:nvSpPr>
            <p:cNvPr id="2092" name="Arc 29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T0" fmla="*/ 455 w 21600"/>
                <a:gd name="T1" fmla="*/ 113 h 22189"/>
                <a:gd name="T2" fmla="*/ 0 w 21600"/>
                <a:gd name="T3" fmla="*/ 0 h 22189"/>
                <a:gd name="T4" fmla="*/ 458 w 21600"/>
                <a:gd name="T5" fmla="*/ 3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93" name="Arc 30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458 w 21600"/>
                <a:gd name="T1" fmla="*/ 0 h 21797"/>
                <a:gd name="T2" fmla="*/ 0 w 21600"/>
                <a:gd name="T3" fmla="*/ 111 h 21797"/>
                <a:gd name="T4" fmla="*/ 0 w 21600"/>
                <a:gd name="T5" fmla="*/ 1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075" name="Line 31"/>
          <p:cNvSpPr>
            <a:spLocks noChangeShapeType="1"/>
          </p:cNvSpPr>
          <p:nvPr/>
        </p:nvSpPr>
        <p:spPr bwMode="auto">
          <a:xfrm>
            <a:off x="8385175" y="42545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32"/>
          <p:cNvSpPr>
            <a:spLocks noChangeShapeType="1"/>
          </p:cNvSpPr>
          <p:nvPr/>
        </p:nvSpPr>
        <p:spPr bwMode="auto">
          <a:xfrm>
            <a:off x="9752013" y="42545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3"/>
          <p:cNvSpPr>
            <a:spLocks noChangeShapeType="1"/>
          </p:cNvSpPr>
          <p:nvPr/>
        </p:nvSpPr>
        <p:spPr bwMode="auto">
          <a:xfrm flipV="1">
            <a:off x="3794126" y="43465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4"/>
          <p:cNvSpPr>
            <a:spLocks noChangeShapeType="1"/>
          </p:cNvSpPr>
          <p:nvPr/>
        </p:nvSpPr>
        <p:spPr bwMode="auto">
          <a:xfrm>
            <a:off x="3798888" y="49006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35"/>
          <p:cNvSpPr>
            <a:spLocks noChangeShapeType="1"/>
          </p:cNvSpPr>
          <p:nvPr/>
        </p:nvSpPr>
        <p:spPr bwMode="auto">
          <a:xfrm>
            <a:off x="6051550" y="4530726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36"/>
          <p:cNvSpPr>
            <a:spLocks noChangeShapeType="1"/>
          </p:cNvSpPr>
          <p:nvPr/>
        </p:nvSpPr>
        <p:spPr bwMode="auto">
          <a:xfrm flipV="1">
            <a:off x="6046789" y="51784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37"/>
          <p:cNvSpPr>
            <a:spLocks noChangeShapeType="1"/>
          </p:cNvSpPr>
          <p:nvPr/>
        </p:nvSpPr>
        <p:spPr bwMode="auto">
          <a:xfrm>
            <a:off x="7740651" y="50847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Freeform 38"/>
          <p:cNvSpPr>
            <a:spLocks/>
          </p:cNvSpPr>
          <p:nvPr/>
        </p:nvSpPr>
        <p:spPr bwMode="auto">
          <a:xfrm>
            <a:off x="4845050" y="46402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83" name="Rectangle 39"/>
          <p:cNvSpPr>
            <a:spLocks noChangeArrowheads="1"/>
          </p:cNvSpPr>
          <p:nvPr/>
        </p:nvSpPr>
        <p:spPr bwMode="auto">
          <a:xfrm>
            <a:off x="4827588" y="4695826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2</a:t>
            </a:r>
          </a:p>
        </p:txBody>
      </p:sp>
      <p:sp>
        <p:nvSpPr>
          <p:cNvPr id="2084" name="Rectangle 40"/>
          <p:cNvSpPr>
            <a:spLocks noChangeArrowheads="1"/>
          </p:cNvSpPr>
          <p:nvPr/>
        </p:nvSpPr>
        <p:spPr bwMode="auto">
          <a:xfrm>
            <a:off x="4995864" y="4764089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2085" name="Freeform 41"/>
          <p:cNvSpPr>
            <a:spLocks/>
          </p:cNvSpPr>
          <p:nvPr/>
        </p:nvSpPr>
        <p:spPr bwMode="auto">
          <a:xfrm>
            <a:off x="2722563" y="47640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86" name="Line 42"/>
          <p:cNvSpPr>
            <a:spLocks noChangeShapeType="1"/>
          </p:cNvSpPr>
          <p:nvPr/>
        </p:nvSpPr>
        <p:spPr bwMode="auto">
          <a:xfrm>
            <a:off x="3879850" y="5546726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Line 43"/>
          <p:cNvSpPr>
            <a:spLocks noChangeShapeType="1"/>
          </p:cNvSpPr>
          <p:nvPr/>
        </p:nvSpPr>
        <p:spPr bwMode="auto">
          <a:xfrm>
            <a:off x="6051550" y="49006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Rectangle 44"/>
          <p:cNvSpPr>
            <a:spLocks noChangeArrowheads="1"/>
          </p:cNvSpPr>
          <p:nvPr/>
        </p:nvSpPr>
        <p:spPr bwMode="auto">
          <a:xfrm>
            <a:off x="8612188" y="46720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2089" name="Freeform 45"/>
          <p:cNvSpPr>
            <a:spLocks/>
          </p:cNvSpPr>
          <p:nvPr/>
        </p:nvSpPr>
        <p:spPr bwMode="auto">
          <a:xfrm>
            <a:off x="8491539" y="5407026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0" name="Rectangle 46"/>
          <p:cNvSpPr>
            <a:spLocks noChangeArrowheads="1"/>
          </p:cNvSpPr>
          <p:nvPr/>
        </p:nvSpPr>
        <p:spPr bwMode="auto">
          <a:xfrm>
            <a:off x="2822576" y="4672014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2091" name="Rectangle 47"/>
          <p:cNvSpPr>
            <a:spLocks noChangeArrowheads="1"/>
          </p:cNvSpPr>
          <p:nvPr/>
        </p:nvSpPr>
        <p:spPr bwMode="auto">
          <a:xfrm>
            <a:off x="1981201" y="1295401"/>
            <a:ext cx="7637463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>
              <a:buFont typeface="Monotype Sorts" charset="0"/>
              <a:buChar char="*"/>
            </a:pPr>
            <a:r>
              <a:rPr lang="en-US" altLang="en-US" sz="2800" i="1" dirty="0">
                <a:solidFill>
                  <a:schemeClr val="bg2"/>
                </a:solidFill>
              </a:rPr>
              <a:t> How can we utilize more than 3 buffer pages?</a:t>
            </a:r>
          </a:p>
          <a:p>
            <a:pPr>
              <a:buFont typeface="Monotype Sorts" charset="0"/>
              <a:buChar char="*"/>
            </a:pPr>
            <a:endParaRPr lang="en-US" altLang="en-US" sz="2800" i="1" dirty="0">
              <a:solidFill>
                <a:schemeClr val="folHlin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5408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Cost of External Merge Sort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Number of passes:</a:t>
            </a:r>
          </a:p>
          <a:p>
            <a:r>
              <a:rPr lang="en-US" altLang="en-US" dirty="0">
                <a:solidFill>
                  <a:schemeClr val="bg2"/>
                </a:solidFill>
              </a:rPr>
              <a:t>Cost = 2N/B * (# of passes)</a:t>
            </a:r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654323"/>
              </p:ext>
            </p:extLst>
          </p:nvPr>
        </p:nvGraphicFramePr>
        <p:xfrm>
          <a:off x="4403725" y="1981200"/>
          <a:ext cx="3232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6" name="Equation" r:id="rId4" imgW="1320480" imgH="228600" progId="Equation.3">
                  <p:embed/>
                </p:oleObj>
              </mc:Choice>
              <mc:Fallback>
                <p:oleObj name="Equation" r:id="rId4" imgW="13204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1981200"/>
                        <a:ext cx="32321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39738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69082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71588"/>
            <a:ext cx="9332913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Buffer : with 5 buffer pages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File to sort : 108 pages  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dirty="0"/>
              <a:t>Pass 0:  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2400" dirty="0"/>
              <a:t>Size of each run?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2400" dirty="0"/>
              <a:t>Number of runs?</a:t>
            </a:r>
          </a:p>
          <a:p>
            <a:pPr lvl="1">
              <a:lnSpc>
                <a:spcPct val="900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dirty="0"/>
              <a:t>Pass 1:  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2400" dirty="0"/>
              <a:t>Size of each run?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sz="2400" dirty="0"/>
              <a:t>Number of runs?</a:t>
            </a:r>
          </a:p>
          <a:p>
            <a:pPr lvl="1">
              <a:lnSpc>
                <a:spcPct val="90000"/>
              </a:lnSpc>
              <a:buSzPct val="75000"/>
              <a:buFont typeface="Wingdings" panose="05000000000000000000" pitchFamily="2" charset="2"/>
              <a:buNone/>
            </a:pPr>
            <a:r>
              <a:rPr lang="en-US" altLang="en-US" dirty="0"/>
              <a:t>	               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dirty="0"/>
              <a:t>Pass 2:  ???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75348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title"/>
          </p:nvPr>
        </p:nvSpPr>
        <p:spPr>
          <a:xfrm>
            <a:off x="661271" y="158149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1271" y="1241425"/>
            <a:ext cx="9465392" cy="4114800"/>
          </a:xfrm>
          <a:noFill/>
        </p:spPr>
        <p:txBody>
          <a:bodyPr/>
          <a:lstStyle/>
          <a:p>
            <a:r>
              <a:rPr lang="en-US" altLang="en-US" dirty="0"/>
              <a:t>Buffer : with 5 buffer pages </a:t>
            </a:r>
          </a:p>
          <a:p>
            <a:r>
              <a:rPr lang="en-US" altLang="en-US" dirty="0"/>
              <a:t>File to sort : 108 pages  </a:t>
            </a:r>
          </a:p>
          <a:p>
            <a:pPr lvl="1">
              <a:buSzPct val="75000"/>
            </a:pPr>
            <a:r>
              <a:rPr lang="en-US" altLang="en-US" dirty="0"/>
              <a:t>Pass 0:                   = 22 sorted runs of 5 pages each (last run is only 3 pages) </a:t>
            </a:r>
          </a:p>
          <a:p>
            <a:pPr lvl="1">
              <a:buSzPct val="75000"/>
            </a:pPr>
            <a:r>
              <a:rPr lang="en-US" altLang="en-US" dirty="0"/>
              <a:t>Pass 1:                 = 6 sorted runs of 20 pages each (last run is only 8 pages)</a:t>
            </a:r>
          </a:p>
          <a:p>
            <a:pPr lvl="1">
              <a:buSzPct val="75000"/>
            </a:pPr>
            <a:r>
              <a:rPr lang="en-US" altLang="en-US" dirty="0"/>
              <a:t>Pass 2:  2 sorted runs, 80 pages and 28 pages</a:t>
            </a:r>
          </a:p>
          <a:p>
            <a:pPr lvl="1">
              <a:buSzPct val="75000"/>
            </a:pPr>
            <a:r>
              <a:rPr lang="en-US" altLang="en-US" dirty="0"/>
              <a:t>Pass 3:  Sorted file of 108 pages</a:t>
            </a:r>
          </a:p>
        </p:txBody>
      </p:sp>
      <p:graphicFrame>
        <p:nvGraphicFramePr>
          <p:cNvPr id="58374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063736"/>
              </p:ext>
            </p:extLst>
          </p:nvPr>
        </p:nvGraphicFramePr>
        <p:xfrm>
          <a:off x="2259227" y="2187145"/>
          <a:ext cx="2259227" cy="55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0" name="Equation" r:id="rId4" imgW="2546280" imgH="698400" progId="Equation.3">
                  <p:embed/>
                </p:oleObj>
              </mc:Choice>
              <mc:Fallback>
                <p:oleObj name="Equation" r:id="rId4" imgW="2546280" imgH="698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227" y="2187145"/>
                        <a:ext cx="2259227" cy="55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386268"/>
              </p:ext>
            </p:extLst>
          </p:nvPr>
        </p:nvGraphicFramePr>
        <p:xfrm>
          <a:off x="2259227" y="2516187"/>
          <a:ext cx="23241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91" name="Equation" r:id="rId6" imgW="2323800" imgH="782280" progId="Equation.3">
                  <p:embed/>
                </p:oleObj>
              </mc:Choice>
              <mc:Fallback>
                <p:oleObj name="Equation" r:id="rId6" imgW="2323800" imgH="782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227" y="2516187"/>
                        <a:ext cx="23241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295400" y="4089713"/>
            <a:ext cx="44149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Tahoma" panose="020B0604030504040204" pitchFamily="34" charset="0"/>
              </a:rPr>
              <a:t> </a:t>
            </a:r>
            <a:r>
              <a:rPr lang="en-US" altLang="en-US" sz="3200" dirty="0">
                <a:latin typeface="Tahoma" panose="020B0604030504040204" pitchFamily="34" charset="0"/>
              </a:rPr>
              <a:t>Total I/O costs:    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7623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66700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70000"/>
            <a:ext cx="9499600" cy="4114800"/>
          </a:xfrm>
          <a:noFill/>
        </p:spPr>
        <p:txBody>
          <a:bodyPr/>
          <a:lstStyle/>
          <a:p>
            <a:r>
              <a:rPr lang="en-US" altLang="en-US" dirty="0"/>
              <a:t>Buffer : with 5 buffer pages </a:t>
            </a:r>
          </a:p>
          <a:p>
            <a:r>
              <a:rPr lang="en-US" altLang="en-US" dirty="0"/>
              <a:t>File to sort : 108 pages  </a:t>
            </a:r>
          </a:p>
          <a:p>
            <a:endParaRPr lang="en-US" altLang="en-US" dirty="0"/>
          </a:p>
          <a:p>
            <a:pPr lvl="1">
              <a:buSzPct val="75000"/>
            </a:pPr>
            <a:r>
              <a:rPr lang="en-US" altLang="en-US" dirty="0"/>
              <a:t>Pass 0:                   = 22 sorted runs of 5 pages each (last run is only 3 pages) </a:t>
            </a:r>
          </a:p>
          <a:p>
            <a:pPr lvl="1">
              <a:buSzPct val="75000"/>
            </a:pPr>
            <a:r>
              <a:rPr lang="en-US" altLang="en-US" dirty="0"/>
              <a:t>Pass 1:                 = 6 sorted runs of 20 pages each (last run is only 8 pages)</a:t>
            </a:r>
          </a:p>
          <a:p>
            <a:pPr lvl="1">
              <a:buSzPct val="75000"/>
            </a:pPr>
            <a:r>
              <a:rPr lang="en-US" altLang="en-US" dirty="0"/>
              <a:t>Pass 2:  2 sorted runs, 80 pages and 28 pages</a:t>
            </a:r>
          </a:p>
          <a:p>
            <a:pPr lvl="1">
              <a:buSzPct val="75000"/>
            </a:pPr>
            <a:r>
              <a:rPr lang="en-US" altLang="en-US" dirty="0"/>
              <a:t>Pass 3:  Sorted file of 108 pages</a:t>
            </a:r>
          </a:p>
        </p:txBody>
      </p:sp>
      <p:graphicFrame>
        <p:nvGraphicFramePr>
          <p:cNvPr id="5122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301684"/>
              </p:ext>
            </p:extLst>
          </p:nvPr>
        </p:nvGraphicFramePr>
        <p:xfrm>
          <a:off x="2286000" y="2608305"/>
          <a:ext cx="2133600" cy="65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4" name="Equation" r:id="rId4" imgW="2546280" imgH="698400" progId="Equation.3">
                  <p:embed/>
                </p:oleObj>
              </mc:Choice>
              <mc:Fallback>
                <p:oleObj name="Equation" r:id="rId4" imgW="2546280" imgH="698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608305"/>
                        <a:ext cx="2133600" cy="6571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422387"/>
              </p:ext>
            </p:extLst>
          </p:nvPr>
        </p:nvGraphicFramePr>
        <p:xfrm>
          <a:off x="2281881" y="2969923"/>
          <a:ext cx="23241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5" name="Equation" r:id="rId6" imgW="2323800" imgH="782280" progId="Equation.3">
                  <p:embed/>
                </p:oleObj>
              </mc:Choice>
              <mc:Fallback>
                <p:oleObj name="Equation" r:id="rId6" imgW="2323800" imgH="782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881" y="2969923"/>
                        <a:ext cx="23241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600200" y="5092412"/>
            <a:ext cx="82461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Tahoma" panose="020B0604030504040204" pitchFamily="34" charset="0"/>
              </a:rPr>
              <a:t> </a:t>
            </a:r>
            <a:r>
              <a:rPr lang="en-US" altLang="en-US" sz="3200" dirty="0">
                <a:latin typeface="Tahoma" panose="020B0604030504040204" pitchFamily="34" charset="0"/>
              </a:rPr>
              <a:t>Total I/O costs:   2*108 * (4  passes)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9660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Cost of External Merge Sort</a:t>
            </a:r>
          </a:p>
        </p:txBody>
      </p:sp>
      <p:sp>
        <p:nvSpPr>
          <p:cNvPr id="615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Number of passes:</a:t>
            </a:r>
          </a:p>
          <a:p>
            <a:r>
              <a:rPr lang="en-US" altLang="en-US" dirty="0">
                <a:solidFill>
                  <a:schemeClr val="bg2"/>
                </a:solidFill>
              </a:rPr>
              <a:t>Cost = 2N/B * (# of passes)</a:t>
            </a:r>
          </a:p>
          <a:p>
            <a:r>
              <a:rPr lang="en-US" altLang="en-US" dirty="0"/>
              <a:t>E.g., with 5 buffer pages, to sort 108 page file:</a:t>
            </a:r>
          </a:p>
          <a:p>
            <a:pPr lvl="1">
              <a:buSzPct val="75000"/>
            </a:pPr>
            <a:r>
              <a:rPr lang="en-US" altLang="en-US" dirty="0"/>
              <a:t>Pass 0:                   = 22 sorted runs of 5 pages each (last run is only 3 pages) </a:t>
            </a:r>
          </a:p>
          <a:p>
            <a:pPr lvl="1">
              <a:buSzPct val="75000"/>
            </a:pPr>
            <a:r>
              <a:rPr lang="en-US" altLang="en-US" dirty="0"/>
              <a:t>Pass 1:                 = 6 sorted runs of 20 pages each (last run is only 8 pages)</a:t>
            </a:r>
          </a:p>
          <a:p>
            <a:pPr lvl="1">
              <a:buSzPct val="75000"/>
            </a:pPr>
            <a:r>
              <a:rPr lang="en-US" altLang="en-US" dirty="0"/>
              <a:t>Pass 2:  2 sorted runs, 80 pages and 28 pages</a:t>
            </a:r>
          </a:p>
          <a:p>
            <a:pPr lvl="1">
              <a:buSzPct val="75000"/>
            </a:pPr>
            <a:r>
              <a:rPr lang="en-US" altLang="en-US" dirty="0"/>
              <a:t>Pass 3:  Sorted file of 108 pages</a:t>
            </a:r>
          </a:p>
        </p:txBody>
      </p:sp>
      <p:graphicFrame>
        <p:nvGraphicFramePr>
          <p:cNvPr id="6146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826730"/>
              </p:ext>
            </p:extLst>
          </p:nvPr>
        </p:nvGraphicFramePr>
        <p:xfrm>
          <a:off x="6768242" y="2362200"/>
          <a:ext cx="306155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8" name="Equation" r:id="rId4" imgW="1320480" imgH="228600" progId="Equation.3">
                  <p:embed/>
                </p:oleObj>
              </mc:Choice>
              <mc:Fallback>
                <p:oleObj name="Equation" r:id="rId4" imgW="13204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242" y="2362200"/>
                        <a:ext cx="306155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722367"/>
              </p:ext>
            </p:extLst>
          </p:nvPr>
        </p:nvGraphicFramePr>
        <p:xfrm>
          <a:off x="2286000" y="2819400"/>
          <a:ext cx="1981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9" name="Equation" r:id="rId6" imgW="2546280" imgH="698400" progId="Equation.3">
                  <p:embed/>
                </p:oleObj>
              </mc:Choice>
              <mc:Fallback>
                <p:oleObj name="Equation" r:id="rId6" imgW="2546280" imgH="6984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19400"/>
                        <a:ext cx="19812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08442"/>
              </p:ext>
            </p:extLst>
          </p:nvPr>
        </p:nvGraphicFramePr>
        <p:xfrm>
          <a:off x="2215978" y="3278981"/>
          <a:ext cx="23241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0" name="Equation" r:id="rId8" imgW="2323800" imgH="782280" progId="Equation.3">
                  <p:embed/>
                </p:oleObj>
              </mc:Choice>
              <mc:Fallback>
                <p:oleObj name="Equation" r:id="rId8" imgW="2323800" imgH="7822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5978" y="3278981"/>
                        <a:ext cx="23241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24978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80848"/>
            <a:ext cx="10363200" cy="1143000"/>
          </a:xfrm>
          <a:noFill/>
        </p:spPr>
        <p:txBody>
          <a:bodyPr/>
          <a:lstStyle/>
          <a:p>
            <a:r>
              <a:rPr lang="en-US" altLang="en-US" dirty="0"/>
              <a:t>Number of Passes of External Sort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66800" y="1371600"/>
            <a:ext cx="69341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>
              <a:buFontTx/>
              <a:buChar char="-"/>
            </a:pPr>
            <a:r>
              <a:rPr lang="en-US" altLang="en-US" sz="2000" dirty="0"/>
              <a:t> gain of utilizing all available buffers</a:t>
            </a:r>
          </a:p>
          <a:p>
            <a:pPr>
              <a:buFontTx/>
              <a:buChar char="-"/>
            </a:pPr>
            <a:r>
              <a:rPr lang="en-US" altLang="en-US" sz="2000" dirty="0"/>
              <a:t> importance of a high fan-in during merging</a:t>
            </a:r>
          </a:p>
        </p:txBody>
      </p:sp>
      <p:grpSp>
        <p:nvGrpSpPr>
          <p:cNvPr id="7" name="Canvas 196"/>
          <p:cNvGrpSpPr/>
          <p:nvPr/>
        </p:nvGrpSpPr>
        <p:grpSpPr>
          <a:xfrm>
            <a:off x="1295400" y="2362200"/>
            <a:ext cx="8839200" cy="3886200"/>
            <a:chOff x="0" y="0"/>
            <a:chExt cx="5493385" cy="2422525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5493385" cy="242252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7310" y="4445"/>
              <a:ext cx="1390650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09855" y="4445"/>
              <a:ext cx="86677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          N/B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78740" y="245745"/>
              <a:ext cx="1390650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474470" y="4445"/>
              <a:ext cx="612140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517015" y="4445"/>
              <a:ext cx="58166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M/B=3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474470" y="245745"/>
              <a:ext cx="612140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091690" y="4445"/>
              <a:ext cx="621030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34870" y="4445"/>
              <a:ext cx="21082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=5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091690" y="245745"/>
              <a:ext cx="621030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717800" y="4445"/>
              <a:ext cx="631825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759710" y="4445"/>
              <a:ext cx="21082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=9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717800" y="245745"/>
              <a:ext cx="631825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353435" y="4445"/>
              <a:ext cx="619125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397250" y="4445"/>
              <a:ext cx="30607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=17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353435" y="245745"/>
              <a:ext cx="619125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977640" y="4445"/>
              <a:ext cx="713740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020185" y="4445"/>
              <a:ext cx="40132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=129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977640" y="245745"/>
              <a:ext cx="713740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696460" y="4445"/>
              <a:ext cx="710565" cy="241300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738370" y="4445"/>
              <a:ext cx="40132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=257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696460" y="245745"/>
              <a:ext cx="710565" cy="13335"/>
            </a:xfrm>
            <a:prstGeom prst="rect">
              <a:avLst/>
            </a:prstGeom>
            <a:solidFill>
              <a:srgbClr val="EC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7310" y="0"/>
              <a:ext cx="1402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469390" y="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474470" y="0"/>
              <a:ext cx="61214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086610" y="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091690" y="0"/>
              <a:ext cx="62103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712720" y="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717800" y="0"/>
              <a:ext cx="63182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349625" y="0"/>
              <a:ext cx="381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353435" y="0"/>
              <a:ext cx="61912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972560" y="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977640" y="0"/>
              <a:ext cx="71374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691380" y="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696460" y="0"/>
              <a:ext cx="71056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5407025" y="0"/>
              <a:ext cx="1079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67310" y="4445"/>
              <a:ext cx="1143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469390" y="444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2086610" y="444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712720" y="444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349625" y="4445"/>
              <a:ext cx="381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972560" y="444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691380" y="444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5407025" y="4445"/>
              <a:ext cx="10795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18110" y="263525"/>
              <a:ext cx="2863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633855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2221865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901315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571240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228465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985385" y="26352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67310" y="259080"/>
              <a:ext cx="1143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78740" y="259080"/>
              <a:ext cx="139065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469390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474470" y="259080"/>
              <a:ext cx="61214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2086610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091690" y="259080"/>
              <a:ext cx="62103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2712720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2717800" y="259080"/>
              <a:ext cx="63182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3349625" y="259080"/>
              <a:ext cx="381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3353435" y="259080"/>
              <a:ext cx="61595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3969385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3974465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3979545" y="259080"/>
              <a:ext cx="70866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4688205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4693285" y="259080"/>
              <a:ext cx="508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4698365" y="259080"/>
              <a:ext cx="708660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07025" y="259080"/>
              <a:ext cx="10795" cy="444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67310" y="263525"/>
              <a:ext cx="1143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469390" y="26352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086610" y="26352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2712720" y="26352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349625" y="263525"/>
              <a:ext cx="381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969385" y="26352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688205" y="26352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407660" y="263525"/>
              <a:ext cx="12065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118110" y="519430"/>
              <a:ext cx="42926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1633855" y="51943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2221865" y="51943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2901315" y="51943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3571240" y="51943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228465" y="51943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4985385" y="51943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310" y="519430"/>
              <a:ext cx="1143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1469390" y="51943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2086610" y="51943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2712720" y="51943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3349625" y="519430"/>
              <a:ext cx="381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3969385" y="51943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4688205" y="51943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5407660" y="519430"/>
              <a:ext cx="12065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118110" y="774700"/>
              <a:ext cx="52451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1633855" y="77470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2221865" y="77470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2901315" y="77470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3571240" y="77470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4228465" y="77470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4985385" y="77470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67310" y="774700"/>
              <a:ext cx="1143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1469390" y="77470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2086610" y="77470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2712720" y="77470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3349625" y="774700"/>
              <a:ext cx="381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3969385" y="77470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4688205" y="77470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5407660" y="774700"/>
              <a:ext cx="12065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118110" y="1030605"/>
              <a:ext cx="61976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1633855" y="1030605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2221865" y="103060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9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2901315" y="103060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6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3571240" y="103060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4228465" y="103060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4985385" y="103060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67310" y="1030605"/>
              <a:ext cx="1143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1469390" y="103060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2086610" y="103060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4" name="Rectangle 123"/>
            <p:cNvSpPr>
              <a:spLocks noChangeArrowheads="1"/>
            </p:cNvSpPr>
            <p:nvPr/>
          </p:nvSpPr>
          <p:spPr bwMode="auto">
            <a:xfrm>
              <a:off x="2712720" y="103060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>
              <a:off x="3349625" y="1030605"/>
              <a:ext cx="381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3969385" y="103060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4688205" y="1030605"/>
              <a:ext cx="5080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>
              <a:off x="5407660" y="1030605"/>
              <a:ext cx="12065" cy="25463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118110" y="1285240"/>
              <a:ext cx="7626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1,000,000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0" name="Rectangle 129"/>
            <p:cNvSpPr>
              <a:spLocks noChangeArrowheads="1"/>
            </p:cNvSpPr>
            <p:nvPr/>
          </p:nvSpPr>
          <p:spPr bwMode="auto">
            <a:xfrm>
              <a:off x="1633855" y="128524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2221865" y="128524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2901315" y="128524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3571240" y="128524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4228465" y="128524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4985385" y="128524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67310" y="1285240"/>
              <a:ext cx="1143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7" name="Rectangle 136"/>
            <p:cNvSpPr>
              <a:spLocks noChangeArrowheads="1"/>
            </p:cNvSpPr>
            <p:nvPr/>
          </p:nvSpPr>
          <p:spPr bwMode="auto">
            <a:xfrm>
              <a:off x="1469390" y="128524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2086610" y="128524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2712720" y="128524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3349625" y="1285240"/>
              <a:ext cx="381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3969385" y="128524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4688205" y="128524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5407660" y="1285240"/>
              <a:ext cx="12065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118110" y="1541145"/>
              <a:ext cx="857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10,000,000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1633855" y="1541145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2221865" y="1541145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12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2901315" y="154114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8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/>
            <p:cNvSpPr>
              <a:spLocks noChangeArrowheads="1"/>
            </p:cNvSpPr>
            <p:nvPr/>
          </p:nvSpPr>
          <p:spPr bwMode="auto">
            <a:xfrm>
              <a:off x="3571240" y="154114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6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4228465" y="154114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4985385" y="1541145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67310" y="1541145"/>
              <a:ext cx="1143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1469390" y="154114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2086610" y="154114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4" name="Rectangle 153"/>
            <p:cNvSpPr>
              <a:spLocks noChangeArrowheads="1"/>
            </p:cNvSpPr>
            <p:nvPr/>
          </p:nvSpPr>
          <p:spPr bwMode="auto">
            <a:xfrm>
              <a:off x="2712720" y="154114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5" name="Rectangle 154"/>
            <p:cNvSpPr>
              <a:spLocks noChangeArrowheads="1"/>
            </p:cNvSpPr>
            <p:nvPr/>
          </p:nvSpPr>
          <p:spPr bwMode="auto">
            <a:xfrm>
              <a:off x="3349625" y="1541145"/>
              <a:ext cx="381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3969385" y="154114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7" name="Rectangle 156"/>
            <p:cNvSpPr>
              <a:spLocks noChangeArrowheads="1"/>
            </p:cNvSpPr>
            <p:nvPr/>
          </p:nvSpPr>
          <p:spPr bwMode="auto">
            <a:xfrm>
              <a:off x="4688205" y="1541145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8" name="Rectangle 157"/>
            <p:cNvSpPr>
              <a:spLocks noChangeArrowheads="1"/>
            </p:cNvSpPr>
            <p:nvPr/>
          </p:nvSpPr>
          <p:spPr bwMode="auto">
            <a:xfrm>
              <a:off x="5407660" y="1541145"/>
              <a:ext cx="12065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9" name="Rectangle 158"/>
            <p:cNvSpPr>
              <a:spLocks noChangeArrowheads="1"/>
            </p:cNvSpPr>
            <p:nvPr/>
          </p:nvSpPr>
          <p:spPr bwMode="auto">
            <a:xfrm>
              <a:off x="118110" y="1797050"/>
              <a:ext cx="953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100,000,000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159"/>
            <p:cNvSpPr>
              <a:spLocks noChangeArrowheads="1"/>
            </p:cNvSpPr>
            <p:nvPr/>
          </p:nvSpPr>
          <p:spPr bwMode="auto">
            <a:xfrm>
              <a:off x="1633855" y="179705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26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2221865" y="179705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2901315" y="179705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9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3" name="Rectangle 162"/>
            <p:cNvSpPr>
              <a:spLocks noChangeArrowheads="1"/>
            </p:cNvSpPr>
            <p:nvPr/>
          </p:nvSpPr>
          <p:spPr bwMode="auto">
            <a:xfrm>
              <a:off x="3571240" y="179705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7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4228465" y="179705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5" name="Rectangle 164"/>
            <p:cNvSpPr>
              <a:spLocks noChangeArrowheads="1"/>
            </p:cNvSpPr>
            <p:nvPr/>
          </p:nvSpPr>
          <p:spPr bwMode="auto">
            <a:xfrm>
              <a:off x="4985385" y="179705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67310" y="1797050"/>
              <a:ext cx="1143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7" name="Rectangle 166"/>
            <p:cNvSpPr>
              <a:spLocks noChangeArrowheads="1"/>
            </p:cNvSpPr>
            <p:nvPr/>
          </p:nvSpPr>
          <p:spPr bwMode="auto">
            <a:xfrm>
              <a:off x="1469390" y="179705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8" name="Rectangle 167"/>
            <p:cNvSpPr>
              <a:spLocks noChangeArrowheads="1"/>
            </p:cNvSpPr>
            <p:nvPr/>
          </p:nvSpPr>
          <p:spPr bwMode="auto">
            <a:xfrm>
              <a:off x="2086610" y="179705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2712720" y="179705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0" name="Rectangle 169"/>
            <p:cNvSpPr>
              <a:spLocks noChangeArrowheads="1"/>
            </p:cNvSpPr>
            <p:nvPr/>
          </p:nvSpPr>
          <p:spPr bwMode="auto">
            <a:xfrm>
              <a:off x="3349625" y="1797050"/>
              <a:ext cx="381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3969385" y="179705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4688205" y="1797050"/>
              <a:ext cx="5080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5407660" y="1797050"/>
              <a:ext cx="12065" cy="25527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118110" y="2052320"/>
              <a:ext cx="1096010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1,000,000,000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1633855" y="205232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30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2221865" y="205232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2901315" y="2052320"/>
              <a:ext cx="19113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10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3571240" y="205232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8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4228465" y="205232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5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4985385" y="2052320"/>
              <a:ext cx="95885" cy="356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500">
                  <a:solidFill>
                    <a:srgbClr val="005400"/>
                  </a:solidFill>
                  <a:effectLst/>
                  <a:latin typeface="Book Antiqua" panose="02040602050305030304" pitchFamily="18" charset="0"/>
                  <a:ea typeface="宋体" panose="02010600030101010101" pitchFamily="2" charset="-122"/>
                  <a:cs typeface="Book Antiqua" panose="02040602050305030304" pitchFamily="18" charset="0"/>
                </a:rPr>
                <a:t>4</a:t>
              </a:r>
              <a:endParaRPr lang="en-US" sz="1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310" y="2052320"/>
              <a:ext cx="1143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67310" y="2308225"/>
              <a:ext cx="1402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1469390" y="205232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1469390" y="2308225"/>
              <a:ext cx="5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1474470" y="2308225"/>
              <a:ext cx="61214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2086610" y="205232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2086610" y="2308225"/>
              <a:ext cx="5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091690" y="2308225"/>
              <a:ext cx="62103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2712720" y="205232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2712720" y="2308225"/>
              <a:ext cx="5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2717800" y="2308225"/>
              <a:ext cx="631825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3349625" y="2052320"/>
              <a:ext cx="381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3349625" y="2308225"/>
              <a:ext cx="381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3353435" y="2308225"/>
              <a:ext cx="61595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3969385" y="205232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3969385" y="2308225"/>
              <a:ext cx="5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3974465" y="2308225"/>
              <a:ext cx="71374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4688205" y="2052320"/>
              <a:ext cx="5080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4688205" y="2308225"/>
              <a:ext cx="5080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4693285" y="2308225"/>
              <a:ext cx="714375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5407660" y="2052320"/>
              <a:ext cx="12065" cy="255905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5407660" y="2308225"/>
              <a:ext cx="12065" cy="3810"/>
            </a:xfrm>
            <a:prstGeom prst="rect">
              <a:avLst/>
            </a:prstGeom>
            <a:solidFill>
              <a:srgbClr val="BC3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57D652-01F4-4C00-93E8-1C1071CD01E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47606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Optimizing External Sorting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Cost metric ?</a:t>
            </a:r>
          </a:p>
          <a:p>
            <a:endParaRPr lang="en-US" altLang="en-US"/>
          </a:p>
          <a:p>
            <a:pPr lvl="1"/>
            <a:r>
              <a:rPr lang="en-US" altLang="en-US"/>
              <a:t>I/O  only (till now)</a:t>
            </a:r>
          </a:p>
          <a:p>
            <a:pPr lvl="1"/>
            <a:r>
              <a:rPr lang="en-US" altLang="en-US"/>
              <a:t>CPU is nontrivial, worth reducing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0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Internal Sort Algorithm</a:t>
            </a:r>
          </a:p>
        </p:txBody>
      </p:sp>
      <p:sp>
        <p:nvSpPr>
          <p:cNvPr id="36867" name="Freeform 3"/>
          <p:cNvSpPr>
            <a:spLocks/>
          </p:cNvSpPr>
          <p:nvPr/>
        </p:nvSpPr>
        <p:spPr bwMode="auto">
          <a:xfrm>
            <a:off x="3332163" y="25050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Freeform 4"/>
          <p:cNvSpPr>
            <a:spLocks/>
          </p:cNvSpPr>
          <p:nvPr/>
        </p:nvSpPr>
        <p:spPr bwMode="auto">
          <a:xfrm>
            <a:off x="3332163" y="35052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Freeform 11"/>
          <p:cNvSpPr>
            <a:spLocks/>
          </p:cNvSpPr>
          <p:nvPr/>
        </p:nvSpPr>
        <p:spPr bwMode="auto">
          <a:xfrm>
            <a:off x="3332163" y="27828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3432176" y="2690814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276600" y="2362200"/>
            <a:ext cx="1219200" cy="1524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2" name="Freeform 14"/>
          <p:cNvSpPr>
            <a:spLocks/>
          </p:cNvSpPr>
          <p:nvPr/>
        </p:nvSpPr>
        <p:spPr bwMode="auto">
          <a:xfrm>
            <a:off x="4856163" y="18954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3" name="Freeform 15"/>
          <p:cNvSpPr>
            <a:spLocks/>
          </p:cNvSpPr>
          <p:nvPr/>
        </p:nvSpPr>
        <p:spPr bwMode="auto">
          <a:xfrm>
            <a:off x="4876801" y="2438400"/>
            <a:ext cx="1128713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4" name="Freeform 16"/>
          <p:cNvSpPr>
            <a:spLocks/>
          </p:cNvSpPr>
          <p:nvPr/>
        </p:nvSpPr>
        <p:spPr bwMode="auto">
          <a:xfrm>
            <a:off x="4856163" y="21732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5" name="Rectangle 18"/>
          <p:cNvSpPr>
            <a:spLocks noChangeArrowheads="1"/>
          </p:cNvSpPr>
          <p:nvPr/>
        </p:nvSpPr>
        <p:spPr bwMode="auto">
          <a:xfrm>
            <a:off x="4800600" y="1752600"/>
            <a:ext cx="1219200" cy="2590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6" name="Text Box 20"/>
          <p:cNvSpPr txBox="1">
            <a:spLocks noChangeArrowheads="1"/>
          </p:cNvSpPr>
          <p:nvPr/>
        </p:nvSpPr>
        <p:spPr bwMode="auto">
          <a:xfrm>
            <a:off x="3413126" y="2327276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7" name="Text Box 22"/>
          <p:cNvSpPr txBox="1">
            <a:spLocks noChangeArrowheads="1"/>
          </p:cNvSpPr>
          <p:nvPr/>
        </p:nvSpPr>
        <p:spPr bwMode="auto">
          <a:xfrm>
            <a:off x="3352800" y="24384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12</a:t>
            </a:r>
          </a:p>
        </p:txBody>
      </p:sp>
      <p:sp>
        <p:nvSpPr>
          <p:cNvPr id="36878" name="Text Box 23"/>
          <p:cNvSpPr txBox="1">
            <a:spLocks noChangeArrowheads="1"/>
          </p:cNvSpPr>
          <p:nvPr/>
        </p:nvSpPr>
        <p:spPr bwMode="auto">
          <a:xfrm>
            <a:off x="3346450" y="27114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36879" name="Text Box 26"/>
          <p:cNvSpPr txBox="1">
            <a:spLocks noChangeArrowheads="1"/>
          </p:cNvSpPr>
          <p:nvPr/>
        </p:nvSpPr>
        <p:spPr bwMode="auto">
          <a:xfrm>
            <a:off x="4800600" y="182880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2</a:t>
            </a:r>
          </a:p>
        </p:txBody>
      </p:sp>
      <p:sp>
        <p:nvSpPr>
          <p:cNvPr id="36880" name="Text Box 27"/>
          <p:cNvSpPr txBox="1">
            <a:spLocks noChangeArrowheads="1"/>
          </p:cNvSpPr>
          <p:nvPr/>
        </p:nvSpPr>
        <p:spPr bwMode="auto">
          <a:xfrm>
            <a:off x="4837113" y="208438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8</a:t>
            </a:r>
          </a:p>
        </p:txBody>
      </p:sp>
      <p:sp>
        <p:nvSpPr>
          <p:cNvPr id="36881" name="Text Box 28"/>
          <p:cNvSpPr txBox="1">
            <a:spLocks noChangeArrowheads="1"/>
          </p:cNvSpPr>
          <p:nvPr/>
        </p:nvSpPr>
        <p:spPr bwMode="auto">
          <a:xfrm>
            <a:off x="4848225" y="235426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36882" name="Freeform 29"/>
          <p:cNvSpPr>
            <a:spLocks/>
          </p:cNvSpPr>
          <p:nvPr/>
        </p:nvSpPr>
        <p:spPr bwMode="auto">
          <a:xfrm>
            <a:off x="6532563" y="25812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3" name="Freeform 31"/>
          <p:cNvSpPr>
            <a:spLocks/>
          </p:cNvSpPr>
          <p:nvPr/>
        </p:nvSpPr>
        <p:spPr bwMode="auto">
          <a:xfrm>
            <a:off x="6532563" y="28590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6477000" y="2438400"/>
            <a:ext cx="1219200" cy="1524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5" name="Text Box 34"/>
          <p:cNvSpPr txBox="1">
            <a:spLocks noChangeArrowheads="1"/>
          </p:cNvSpPr>
          <p:nvPr/>
        </p:nvSpPr>
        <p:spPr bwMode="auto">
          <a:xfrm>
            <a:off x="6613526" y="2403476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86" name="Text Box 35"/>
          <p:cNvSpPr txBox="1">
            <a:spLocks noChangeArrowheads="1"/>
          </p:cNvSpPr>
          <p:nvPr/>
        </p:nvSpPr>
        <p:spPr bwMode="auto">
          <a:xfrm>
            <a:off x="6553200" y="251460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3</a:t>
            </a:r>
          </a:p>
        </p:txBody>
      </p:sp>
      <p:sp>
        <p:nvSpPr>
          <p:cNvPr id="36887" name="Text Box 36"/>
          <p:cNvSpPr txBox="1">
            <a:spLocks noChangeArrowheads="1"/>
          </p:cNvSpPr>
          <p:nvPr/>
        </p:nvSpPr>
        <p:spPr bwMode="auto">
          <a:xfrm>
            <a:off x="6546850" y="27876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cxnSp>
        <p:nvCxnSpPr>
          <p:cNvPr id="36888" name="AutoShape 37"/>
          <p:cNvCxnSpPr>
            <a:cxnSpLocks noChangeShapeType="1"/>
            <a:stCxn id="36871" idx="0"/>
            <a:endCxn id="36875" idx="1"/>
          </p:cNvCxnSpPr>
          <p:nvPr/>
        </p:nvCxnSpPr>
        <p:spPr bwMode="auto">
          <a:xfrm rot="5400000" flipV="1">
            <a:off x="4000500" y="2247900"/>
            <a:ext cx="685800" cy="914400"/>
          </a:xfrm>
          <a:prstGeom prst="bentConnector4">
            <a:avLst>
              <a:gd name="adj1" fmla="val -33333"/>
              <a:gd name="adj2" fmla="val 83333"/>
            </a:avLst>
          </a:prstGeom>
          <a:noFill/>
          <a:ln w="19050">
            <a:solidFill>
              <a:schemeClr val="tx2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89" name="AutoShape 38"/>
          <p:cNvCxnSpPr>
            <a:cxnSpLocks noChangeShapeType="1"/>
          </p:cNvCxnSpPr>
          <p:nvPr/>
        </p:nvCxnSpPr>
        <p:spPr bwMode="auto">
          <a:xfrm rot="5400000" flipV="1">
            <a:off x="5143500" y="2019300"/>
            <a:ext cx="2209800" cy="1676400"/>
          </a:xfrm>
          <a:prstGeom prst="bentConnector5">
            <a:avLst>
              <a:gd name="adj1" fmla="val -10343"/>
              <a:gd name="adj2" fmla="val 50000"/>
              <a:gd name="adj3" fmla="val 110343"/>
            </a:avLst>
          </a:prstGeom>
          <a:noFill/>
          <a:ln w="19050">
            <a:solidFill>
              <a:schemeClr val="tx2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0" name="Text Box 48"/>
          <p:cNvSpPr txBox="1">
            <a:spLocks noChangeArrowheads="1"/>
          </p:cNvSpPr>
          <p:nvPr/>
        </p:nvSpPr>
        <p:spPr bwMode="auto">
          <a:xfrm>
            <a:off x="4891089" y="4037014"/>
            <a:ext cx="12923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CURRENT SET</a:t>
            </a:r>
          </a:p>
        </p:txBody>
      </p:sp>
      <p:sp>
        <p:nvSpPr>
          <p:cNvPr id="36891" name="Text Box 49"/>
          <p:cNvSpPr txBox="1">
            <a:spLocks noChangeArrowheads="1"/>
          </p:cNvSpPr>
          <p:nvPr/>
        </p:nvSpPr>
        <p:spPr bwMode="auto">
          <a:xfrm>
            <a:off x="3505200" y="3886201"/>
            <a:ext cx="6896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INPUT</a:t>
            </a:r>
          </a:p>
        </p:txBody>
      </p:sp>
      <p:sp>
        <p:nvSpPr>
          <p:cNvPr id="36892" name="Text Box 50"/>
          <p:cNvSpPr txBox="1">
            <a:spLocks noChangeArrowheads="1"/>
          </p:cNvSpPr>
          <p:nvPr/>
        </p:nvSpPr>
        <p:spPr bwMode="auto">
          <a:xfrm>
            <a:off x="6553201" y="4191001"/>
            <a:ext cx="85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OUTPUT</a:t>
            </a:r>
          </a:p>
        </p:txBody>
      </p:sp>
      <p:sp>
        <p:nvSpPr>
          <p:cNvPr id="36893" name="Text Box 51"/>
          <p:cNvSpPr txBox="1">
            <a:spLocks noChangeArrowheads="1"/>
          </p:cNvSpPr>
          <p:nvPr/>
        </p:nvSpPr>
        <p:spPr bwMode="auto">
          <a:xfrm>
            <a:off x="609601" y="4800601"/>
            <a:ext cx="10591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2200" u="sng" dirty="0">
                <a:solidFill>
                  <a:schemeClr val="bg2"/>
                </a:solidFill>
                <a:latin typeface="Calibri" panose="020F0502020204030204" pitchFamily="34" charset="0"/>
              </a:rPr>
              <a:t>1 input, 1 output, M/B-2 current set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Main idea:</a:t>
            </a:r>
            <a:r>
              <a:rPr lang="en-US" altLang="en-US" sz="2200" dirty="0">
                <a:latin typeface="Calibri" panose="020F0502020204030204" pitchFamily="34" charset="0"/>
              </a:rPr>
              <a:t> repeatedly pick tuple in  </a:t>
            </a: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current set</a:t>
            </a:r>
            <a:r>
              <a:rPr lang="en-US" altLang="en-US" sz="2200" dirty="0">
                <a:latin typeface="Calibri" panose="020F0502020204030204" pitchFamily="34" charset="0"/>
              </a:rPr>
              <a:t> with  </a:t>
            </a: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smallest k</a:t>
            </a:r>
            <a:r>
              <a:rPr lang="en-US" altLang="en-US" sz="2200" dirty="0">
                <a:latin typeface="Calibri" panose="020F0502020204030204" pitchFamily="34" charset="0"/>
              </a:rPr>
              <a:t> value that is still greater than largest k value in output buffer and </a:t>
            </a: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append</a:t>
            </a:r>
            <a:r>
              <a:rPr lang="en-US" altLang="en-US" sz="2200" dirty="0">
                <a:latin typeface="Calibri" panose="020F0502020204030204" pitchFamily="34" charset="0"/>
              </a:rPr>
              <a:t> it to output buffer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500F3A-D141-4BF4-83E0-17F8730D83F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2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04900"/>
          </a:xfrm>
          <a:noFill/>
        </p:spPr>
        <p:txBody>
          <a:bodyPr/>
          <a:lstStyle/>
          <a:p>
            <a:r>
              <a:rPr lang="en-US" altLang="en-US" dirty="0"/>
              <a:t>What’s external sorting?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352550"/>
            <a:ext cx="10287000" cy="48768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bg2"/>
                </a:solidFill>
              </a:rPr>
              <a:t>Problem: sort 1TB of data with 1GB of RAM.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dirty="0"/>
              <a:t>why not virtual memory?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altLang="en-US" dirty="0"/>
              <a:t>Swap involves expensive IOs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8296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Internal Sort Algorithm</a:t>
            </a:r>
          </a:p>
        </p:txBody>
      </p:sp>
      <p:sp>
        <p:nvSpPr>
          <p:cNvPr id="37891" name="Freeform 3"/>
          <p:cNvSpPr>
            <a:spLocks/>
          </p:cNvSpPr>
          <p:nvPr/>
        </p:nvSpPr>
        <p:spPr bwMode="auto">
          <a:xfrm>
            <a:off x="3332163" y="25050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332163" y="35052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Freeform 5"/>
          <p:cNvSpPr>
            <a:spLocks/>
          </p:cNvSpPr>
          <p:nvPr/>
        </p:nvSpPr>
        <p:spPr bwMode="auto">
          <a:xfrm>
            <a:off x="3332163" y="27828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3432176" y="2690814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276600" y="2362200"/>
            <a:ext cx="1219200" cy="1524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6" name="Freeform 8"/>
          <p:cNvSpPr>
            <a:spLocks/>
          </p:cNvSpPr>
          <p:nvPr/>
        </p:nvSpPr>
        <p:spPr bwMode="auto">
          <a:xfrm>
            <a:off x="4856163" y="18954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7" name="Freeform 9"/>
          <p:cNvSpPr>
            <a:spLocks/>
          </p:cNvSpPr>
          <p:nvPr/>
        </p:nvSpPr>
        <p:spPr bwMode="auto">
          <a:xfrm>
            <a:off x="4876801" y="2438400"/>
            <a:ext cx="1128713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8" name="Freeform 10"/>
          <p:cNvSpPr>
            <a:spLocks/>
          </p:cNvSpPr>
          <p:nvPr/>
        </p:nvSpPr>
        <p:spPr bwMode="auto">
          <a:xfrm>
            <a:off x="4856163" y="21732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4800600" y="1752600"/>
            <a:ext cx="1219200" cy="2590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3413126" y="2327276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3352800" y="24384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12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3346450" y="27114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4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4800600" y="182880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2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4837113" y="2084388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8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848225" y="235426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10</a:t>
            </a:r>
          </a:p>
        </p:txBody>
      </p:sp>
      <p:sp>
        <p:nvSpPr>
          <p:cNvPr id="37906" name="Freeform 18"/>
          <p:cNvSpPr>
            <a:spLocks/>
          </p:cNvSpPr>
          <p:nvPr/>
        </p:nvSpPr>
        <p:spPr bwMode="auto">
          <a:xfrm>
            <a:off x="6532563" y="2581276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07" name="Freeform 19"/>
          <p:cNvSpPr>
            <a:spLocks/>
          </p:cNvSpPr>
          <p:nvPr/>
        </p:nvSpPr>
        <p:spPr bwMode="auto">
          <a:xfrm>
            <a:off x="6532563" y="28590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6477000" y="2438400"/>
            <a:ext cx="1219200" cy="1524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6613526" y="2403476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6553200" y="251460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3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546850" y="2787650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/>
              <a:t>5</a:t>
            </a:r>
          </a:p>
        </p:txBody>
      </p:sp>
      <p:cxnSp>
        <p:nvCxnSpPr>
          <p:cNvPr id="37912" name="AutoShape 24"/>
          <p:cNvCxnSpPr>
            <a:cxnSpLocks noChangeShapeType="1"/>
            <a:stCxn id="37895" idx="0"/>
            <a:endCxn id="37899" idx="1"/>
          </p:cNvCxnSpPr>
          <p:nvPr/>
        </p:nvCxnSpPr>
        <p:spPr bwMode="auto">
          <a:xfrm rot="5400000" flipV="1">
            <a:off x="4000500" y="2247900"/>
            <a:ext cx="685800" cy="914400"/>
          </a:xfrm>
          <a:prstGeom prst="bentConnector4">
            <a:avLst>
              <a:gd name="adj1" fmla="val -33333"/>
              <a:gd name="adj2" fmla="val 83333"/>
            </a:avLst>
          </a:prstGeom>
          <a:noFill/>
          <a:ln w="19050">
            <a:solidFill>
              <a:schemeClr val="tx2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3" name="AutoShape 25"/>
          <p:cNvCxnSpPr>
            <a:cxnSpLocks noChangeShapeType="1"/>
          </p:cNvCxnSpPr>
          <p:nvPr/>
        </p:nvCxnSpPr>
        <p:spPr bwMode="auto">
          <a:xfrm rot="5400000" flipV="1">
            <a:off x="5143500" y="2019300"/>
            <a:ext cx="2209800" cy="1676400"/>
          </a:xfrm>
          <a:prstGeom prst="bentConnector5">
            <a:avLst>
              <a:gd name="adj1" fmla="val -10343"/>
              <a:gd name="adj2" fmla="val 50000"/>
              <a:gd name="adj3" fmla="val 110343"/>
            </a:avLst>
          </a:prstGeom>
          <a:noFill/>
          <a:ln w="19050">
            <a:solidFill>
              <a:schemeClr val="tx2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4891089" y="4037014"/>
            <a:ext cx="12923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CURRENT SET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3505200" y="3886201"/>
            <a:ext cx="6896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INPUT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6553201" y="4191001"/>
            <a:ext cx="85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/>
              <a:t>OUTPUT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762000" y="4575176"/>
            <a:ext cx="104394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Input &amp; Output?</a:t>
            </a:r>
            <a:r>
              <a:rPr lang="en-US" altLang="en-US" sz="2200" dirty="0">
                <a:latin typeface="Calibri" panose="020F0502020204030204" pitchFamily="34" charset="0"/>
              </a:rPr>
              <a:t>  </a:t>
            </a:r>
            <a:br>
              <a:rPr lang="en-US" altLang="en-US" sz="2200" dirty="0">
                <a:latin typeface="Calibri" panose="020F0502020204030204" pitchFamily="34" charset="0"/>
              </a:rPr>
            </a:br>
            <a:r>
              <a:rPr lang="en-US" altLang="en-US" sz="2200" dirty="0">
                <a:solidFill>
                  <a:schemeClr val="tx2"/>
                </a:solidFill>
                <a:latin typeface="Calibri" panose="020F0502020204030204" pitchFamily="34" charset="0"/>
              </a:rPr>
              <a:t>	new input page is read in if it is consumed, output is written out when it is full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FF"/>
                </a:solidFill>
                <a:latin typeface="Calibri" panose="020F0502020204030204" pitchFamily="34" charset="0"/>
              </a:rPr>
              <a:t>When terminate current run?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200" dirty="0">
                <a:solidFill>
                  <a:schemeClr val="tx2"/>
                </a:solidFill>
                <a:latin typeface="Calibri" panose="020F0502020204030204" pitchFamily="34" charset="0"/>
              </a:rPr>
              <a:t>	When all tuples in current set are smaller than largest tuple in output buffer.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500F3A-D141-4BF4-83E0-17F8730D83F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16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Internal Sort Algorithm</a:t>
            </a:r>
          </a:p>
        </p:txBody>
      </p:sp>
      <p:sp>
        <p:nvSpPr>
          <p:cNvPr id="358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9677400" cy="40767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Quicksort is a fast way to sort in memory.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Alternative: “tournament sort” (a.k.a. “heapsort”, “replacement selection”)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Keep two heaps in memory, </a:t>
            </a:r>
            <a:r>
              <a:rPr lang="en-US" altLang="en-US" sz="2000" dirty="0">
                <a:solidFill>
                  <a:srgbClr val="0000FF"/>
                </a:solidFill>
              </a:rPr>
              <a:t>H1</a:t>
            </a:r>
            <a:r>
              <a:rPr lang="en-US" altLang="en-US" sz="2000" dirty="0"/>
              <a:t> and </a:t>
            </a:r>
            <a:r>
              <a:rPr lang="en-US" altLang="en-US" sz="2000" dirty="0">
                <a:solidFill>
                  <a:schemeClr val="bg2"/>
                </a:solidFill>
              </a:rPr>
              <a:t>H2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read M/</a:t>
            </a:r>
            <a:r>
              <a:rPr lang="en-US" altLang="en-US" sz="1800" b="1" i="1" dirty="0">
                <a:latin typeface="Courier New" panose="02070309020205020404" pitchFamily="49" charset="0"/>
              </a:rPr>
              <a:t>B-2 </a:t>
            </a:r>
            <a:r>
              <a:rPr lang="en-US" altLang="en-US" sz="1800" b="1" dirty="0">
                <a:latin typeface="Courier New" panose="02070309020205020404" pitchFamily="49" charset="0"/>
              </a:rPr>
              <a:t>pages of records, inserting into </a:t>
            </a: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while (records left) 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i="1" dirty="0">
                <a:latin typeface="Courier New" panose="02070309020205020404" pitchFamily="49" charset="0"/>
              </a:rPr>
              <a:t>m</a:t>
            </a:r>
            <a:r>
              <a:rPr lang="en-US" altLang="en-US" sz="1800" b="1" dirty="0">
                <a:latin typeface="Courier New" panose="02070309020205020404" pitchFamily="49" charset="0"/>
              </a:rPr>
              <a:t> = </a:t>
            </a: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.removemin();  put </a:t>
            </a:r>
            <a:r>
              <a:rPr lang="en-US" altLang="en-US" sz="1800" b="1" i="1" dirty="0">
                <a:latin typeface="Courier New" panose="02070309020205020404" pitchFamily="49" charset="0"/>
              </a:rPr>
              <a:t>m</a:t>
            </a:r>
            <a:r>
              <a:rPr lang="en-US" altLang="en-US" sz="1800" b="1" dirty="0">
                <a:latin typeface="Courier New" panose="02070309020205020404" pitchFamily="49" charset="0"/>
              </a:rPr>
              <a:t> in output buffer;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 is empty)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 = </a:t>
            </a:r>
            <a:r>
              <a:rPr lang="en-US" altLang="en-US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H2</a:t>
            </a:r>
            <a:r>
              <a:rPr lang="en-US" altLang="en-US" sz="1800" b="1" dirty="0">
                <a:latin typeface="Courier New" panose="02070309020205020404" pitchFamily="49" charset="0"/>
              </a:rPr>
              <a:t>;  </a:t>
            </a:r>
            <a:r>
              <a:rPr lang="en-US" altLang="en-US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H2</a:t>
            </a:r>
            <a:r>
              <a:rPr lang="en-US" altLang="en-US" sz="1800" b="1" dirty="0">
                <a:latin typeface="Courier New" panose="02070309020205020404" pitchFamily="49" charset="0"/>
              </a:rPr>
              <a:t>.reset();  start new output run;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else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read in a new record </a:t>
            </a:r>
            <a:r>
              <a:rPr lang="en-US" altLang="en-US" sz="1800" b="1" i="1" dirty="0">
                <a:latin typeface="Courier New" panose="02070309020205020404" pitchFamily="49" charset="0"/>
              </a:rPr>
              <a:t>r </a:t>
            </a:r>
            <a:r>
              <a:rPr lang="en-US" altLang="en-US" sz="1800" b="1" dirty="0">
                <a:latin typeface="Courier New" panose="02070309020205020404" pitchFamily="49" charset="0"/>
              </a:rPr>
              <a:t>(use 1 buffer for input pages);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if (</a:t>
            </a:r>
            <a:r>
              <a:rPr lang="en-US" altLang="en-US" sz="1800" b="1" i="1" dirty="0">
                <a:latin typeface="Courier New" panose="02070309020205020404" pitchFamily="49" charset="0"/>
              </a:rPr>
              <a:t>r</a:t>
            </a:r>
            <a:r>
              <a:rPr lang="en-US" altLang="en-US" sz="1800" b="1" dirty="0">
                <a:latin typeface="Courier New" panose="02070309020205020404" pitchFamily="49" charset="0"/>
              </a:rPr>
              <a:t> &lt; </a:t>
            </a:r>
            <a:r>
              <a:rPr lang="en-US" altLang="en-US" sz="1800" b="1" i="1" dirty="0">
                <a:latin typeface="Courier New" panose="02070309020205020404" pitchFamily="49" charset="0"/>
              </a:rPr>
              <a:t>m</a:t>
            </a:r>
            <a:r>
              <a:rPr lang="en-US" altLang="en-US" sz="1800" b="1" dirty="0">
                <a:latin typeface="Courier New" panose="02070309020205020404" pitchFamily="49" charset="0"/>
              </a:rPr>
              <a:t>)  </a:t>
            </a:r>
            <a:r>
              <a:rPr lang="en-US" altLang="en-US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H2</a:t>
            </a:r>
            <a:r>
              <a:rPr lang="en-US" altLang="en-US" sz="1800" b="1" dirty="0">
                <a:latin typeface="Courier New" panose="02070309020205020404" pitchFamily="49" charset="0"/>
              </a:rPr>
              <a:t>.insert(</a:t>
            </a:r>
            <a:r>
              <a:rPr lang="en-US" altLang="en-US" sz="1800" b="1" i="1" dirty="0">
                <a:latin typeface="Courier New" panose="02070309020205020404" pitchFamily="49" charset="0"/>
              </a:rPr>
              <a:t>r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else        </a:t>
            </a: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.insert(</a:t>
            </a:r>
            <a:r>
              <a:rPr lang="en-US" altLang="en-US" sz="1800" b="1" i="1" dirty="0">
                <a:latin typeface="Courier New" panose="02070309020205020404" pitchFamily="49" charset="0"/>
              </a:rPr>
              <a:t>r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H1</a:t>
            </a:r>
            <a:r>
              <a:rPr lang="en-US" altLang="en-US" sz="1800" b="1" dirty="0">
                <a:latin typeface="Courier New" panose="02070309020205020404" pitchFamily="49" charset="0"/>
              </a:rPr>
              <a:t>.output();  start new run;  </a:t>
            </a:r>
            <a:r>
              <a:rPr lang="en-US" altLang="en-US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H2</a:t>
            </a:r>
            <a:r>
              <a:rPr lang="en-US" altLang="en-US" sz="1800" b="1" dirty="0">
                <a:latin typeface="Courier New" panose="02070309020205020404" pitchFamily="49" charset="0"/>
              </a:rPr>
              <a:t>.output();</a:t>
            </a:r>
            <a:endParaRPr lang="en-US" altLang="en-US" sz="1800" b="1" dirty="0"/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0725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More on Heapsort</a:t>
            </a:r>
          </a:p>
        </p:txBody>
      </p:sp>
      <p:sp>
        <p:nvSpPr>
          <p:cNvPr id="389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10820400" cy="4343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Fact: </a:t>
            </a:r>
            <a:r>
              <a:rPr lang="en-US" altLang="en-US" dirty="0">
                <a:solidFill>
                  <a:schemeClr val="bg2"/>
                </a:solidFill>
              </a:rPr>
              <a:t>average length of a run is </a:t>
            </a:r>
            <a:r>
              <a:rPr lang="en-US" altLang="en-US" i="1" dirty="0">
                <a:solidFill>
                  <a:schemeClr val="bg2"/>
                </a:solidFill>
              </a:rPr>
              <a:t>2(M/B-2)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“snowplow” analogy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Quicksort is faster, but … longer runs often means fewer passes!</a:t>
            </a:r>
          </a:p>
        </p:txBody>
      </p:sp>
      <p:grpSp>
        <p:nvGrpSpPr>
          <p:cNvPr id="38919" name="Group 11"/>
          <p:cNvGrpSpPr>
            <a:grpSpLocks/>
          </p:cNvGrpSpPr>
          <p:nvPr/>
        </p:nvGrpSpPr>
        <p:grpSpPr bwMode="auto">
          <a:xfrm>
            <a:off x="8686800" y="1532238"/>
            <a:ext cx="2349500" cy="1212850"/>
            <a:chOff x="3940" y="1584"/>
            <a:chExt cx="1480" cy="764"/>
          </a:xfrm>
        </p:grpSpPr>
        <p:sp>
          <p:nvSpPr>
            <p:cNvPr id="38960" name="Oval 6"/>
            <p:cNvSpPr>
              <a:spLocks noChangeArrowheads="1"/>
            </p:cNvSpPr>
            <p:nvPr/>
          </p:nvSpPr>
          <p:spPr bwMode="auto">
            <a:xfrm>
              <a:off x="3940" y="1924"/>
              <a:ext cx="1480" cy="424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1" name="Oval 7"/>
            <p:cNvSpPr>
              <a:spLocks noChangeArrowheads="1"/>
            </p:cNvSpPr>
            <p:nvPr/>
          </p:nvSpPr>
          <p:spPr bwMode="auto">
            <a:xfrm>
              <a:off x="4132" y="1972"/>
              <a:ext cx="1144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38962" name="Group 10"/>
            <p:cNvGrpSpPr>
              <a:grpSpLocks/>
            </p:cNvGrpSpPr>
            <p:nvPr/>
          </p:nvGrpSpPr>
          <p:grpSpPr bwMode="auto">
            <a:xfrm>
              <a:off x="4896" y="1584"/>
              <a:ext cx="184" cy="336"/>
              <a:chOff x="4896" y="1584"/>
              <a:chExt cx="184" cy="336"/>
            </a:xfrm>
          </p:grpSpPr>
          <p:sp>
            <p:nvSpPr>
              <p:cNvPr id="38963" name="Line 8"/>
              <p:cNvSpPr>
                <a:spLocks noChangeShapeType="1"/>
              </p:cNvSpPr>
              <p:nvPr/>
            </p:nvSpPr>
            <p:spPr bwMode="auto">
              <a:xfrm>
                <a:off x="4896" y="1584"/>
                <a:ext cx="0" cy="3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4" name="Rectangle 9"/>
              <p:cNvSpPr>
                <a:spLocks noChangeArrowheads="1"/>
              </p:cNvSpPr>
              <p:nvPr/>
            </p:nvSpPr>
            <p:spPr bwMode="auto">
              <a:xfrm>
                <a:off x="4904" y="1592"/>
                <a:ext cx="176" cy="118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B2"/>
                  </a:gs>
                  <a:gs pos="100000">
                    <a:srgbClr val="0000FF"/>
                  </a:gs>
                </a:gsLst>
                <a:lin ang="2700000" scaled="1"/>
              </a:gra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38920" name="Group 17"/>
          <p:cNvGrpSpPr>
            <a:grpSpLocks/>
          </p:cNvGrpSpPr>
          <p:nvPr/>
        </p:nvGrpSpPr>
        <p:grpSpPr bwMode="auto">
          <a:xfrm>
            <a:off x="9302750" y="1697338"/>
            <a:ext cx="901700" cy="444500"/>
            <a:chOff x="4328" y="1688"/>
            <a:chExt cx="568" cy="280"/>
          </a:xfrm>
        </p:grpSpPr>
        <p:sp>
          <p:nvSpPr>
            <p:cNvPr id="38955" name="Rectangle 12"/>
            <p:cNvSpPr>
              <a:spLocks noChangeArrowheads="1"/>
            </p:cNvSpPr>
            <p:nvPr/>
          </p:nvSpPr>
          <p:spPr bwMode="auto">
            <a:xfrm>
              <a:off x="4472" y="1688"/>
              <a:ext cx="224" cy="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13"/>
            <p:cNvSpPr>
              <a:spLocks noChangeArrowheads="1"/>
            </p:cNvSpPr>
            <p:nvPr/>
          </p:nvSpPr>
          <p:spPr bwMode="auto">
            <a:xfrm>
              <a:off x="4328" y="1784"/>
              <a:ext cx="416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Line 14"/>
            <p:cNvSpPr>
              <a:spLocks noChangeShapeType="1"/>
            </p:cNvSpPr>
            <p:nvPr/>
          </p:nvSpPr>
          <p:spPr bwMode="auto">
            <a:xfrm>
              <a:off x="4752" y="1824"/>
              <a:ext cx="144" cy="14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8" name="Oval 15"/>
            <p:cNvSpPr>
              <a:spLocks noChangeArrowheads="1"/>
            </p:cNvSpPr>
            <p:nvPr/>
          </p:nvSpPr>
          <p:spPr bwMode="auto">
            <a:xfrm>
              <a:off x="4568" y="1928"/>
              <a:ext cx="80" cy="3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9" name="Oval 16"/>
            <p:cNvSpPr>
              <a:spLocks noChangeArrowheads="1"/>
            </p:cNvSpPr>
            <p:nvPr/>
          </p:nvSpPr>
          <p:spPr bwMode="auto">
            <a:xfrm>
              <a:off x="4424" y="1928"/>
              <a:ext cx="80" cy="3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8921" name="Group 32"/>
          <p:cNvGrpSpPr>
            <a:grpSpLocks/>
          </p:cNvGrpSpPr>
          <p:nvPr/>
        </p:nvGrpSpPr>
        <p:grpSpPr bwMode="auto">
          <a:xfrm>
            <a:off x="9061450" y="3132438"/>
            <a:ext cx="2197100" cy="687388"/>
            <a:chOff x="4176" y="2592"/>
            <a:chExt cx="1384" cy="433"/>
          </a:xfrm>
        </p:grpSpPr>
        <p:sp>
          <p:nvSpPr>
            <p:cNvPr id="38941" name="Freeform 18"/>
            <p:cNvSpPr>
              <a:spLocks/>
            </p:cNvSpPr>
            <p:nvPr/>
          </p:nvSpPr>
          <p:spPr bwMode="auto">
            <a:xfrm>
              <a:off x="4176" y="2880"/>
              <a:ext cx="913" cy="145"/>
            </a:xfrm>
            <a:custGeom>
              <a:avLst/>
              <a:gdLst>
                <a:gd name="T0" fmla="*/ 0 w 913"/>
                <a:gd name="T1" fmla="*/ 0 h 145"/>
                <a:gd name="T2" fmla="*/ 0 w 913"/>
                <a:gd name="T3" fmla="*/ 144 h 145"/>
                <a:gd name="T4" fmla="*/ 912 w 913"/>
                <a:gd name="T5" fmla="*/ 144 h 145"/>
                <a:gd name="T6" fmla="*/ 0 w 913"/>
                <a:gd name="T7" fmla="*/ 0 h 1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3"/>
                <a:gd name="T13" fmla="*/ 0 h 145"/>
                <a:gd name="T14" fmla="*/ 913 w 913"/>
                <a:gd name="T15" fmla="*/ 145 h 1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3" h="145">
                  <a:moveTo>
                    <a:pt x="0" y="0"/>
                  </a:moveTo>
                  <a:lnTo>
                    <a:pt x="0" y="144"/>
                  </a:lnTo>
                  <a:lnTo>
                    <a:pt x="912" y="144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2" name="Rectangle 19"/>
            <p:cNvSpPr>
              <a:spLocks noChangeArrowheads="1"/>
            </p:cNvSpPr>
            <p:nvPr/>
          </p:nvSpPr>
          <p:spPr bwMode="auto">
            <a:xfrm>
              <a:off x="4660" y="2740"/>
              <a:ext cx="232" cy="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3" name="Rectangle 20"/>
            <p:cNvSpPr>
              <a:spLocks noChangeArrowheads="1"/>
            </p:cNvSpPr>
            <p:nvPr/>
          </p:nvSpPr>
          <p:spPr bwMode="auto">
            <a:xfrm>
              <a:off x="4516" y="2836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4" name="Line 21"/>
            <p:cNvSpPr>
              <a:spLocks noChangeShapeType="1"/>
            </p:cNvSpPr>
            <p:nvPr/>
          </p:nvSpPr>
          <p:spPr bwMode="auto">
            <a:xfrm>
              <a:off x="4944" y="2880"/>
              <a:ext cx="144" cy="14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Oval 22"/>
            <p:cNvSpPr>
              <a:spLocks noChangeArrowheads="1"/>
            </p:cNvSpPr>
            <p:nvPr/>
          </p:nvSpPr>
          <p:spPr bwMode="auto">
            <a:xfrm>
              <a:off x="4756" y="2980"/>
              <a:ext cx="88" cy="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Oval 23"/>
            <p:cNvSpPr>
              <a:spLocks noChangeArrowheads="1"/>
            </p:cNvSpPr>
            <p:nvPr/>
          </p:nvSpPr>
          <p:spPr bwMode="auto">
            <a:xfrm>
              <a:off x="4612" y="2980"/>
              <a:ext cx="88" cy="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grpSp>
          <p:nvGrpSpPr>
            <p:cNvPr id="38947" name="Group 26"/>
            <p:cNvGrpSpPr>
              <a:grpSpLocks/>
            </p:cNvGrpSpPr>
            <p:nvPr/>
          </p:nvGrpSpPr>
          <p:grpSpPr bwMode="auto">
            <a:xfrm>
              <a:off x="5376" y="2592"/>
              <a:ext cx="184" cy="336"/>
              <a:chOff x="5376" y="2592"/>
              <a:chExt cx="184" cy="336"/>
            </a:xfrm>
          </p:grpSpPr>
          <p:sp>
            <p:nvSpPr>
              <p:cNvPr id="38953" name="Line 24"/>
              <p:cNvSpPr>
                <a:spLocks noChangeShapeType="1"/>
              </p:cNvSpPr>
              <p:nvPr/>
            </p:nvSpPr>
            <p:spPr bwMode="auto">
              <a:xfrm>
                <a:off x="5376" y="2592"/>
                <a:ext cx="0" cy="3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4" name="Rectangle 25"/>
              <p:cNvSpPr>
                <a:spLocks noChangeArrowheads="1"/>
              </p:cNvSpPr>
              <p:nvPr/>
            </p:nvSpPr>
            <p:spPr bwMode="auto">
              <a:xfrm>
                <a:off x="5384" y="2600"/>
                <a:ext cx="176" cy="118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B2"/>
                  </a:gs>
                  <a:gs pos="100000">
                    <a:srgbClr val="0000FF"/>
                  </a:gs>
                </a:gsLst>
                <a:lin ang="2700000" scaled="1"/>
              </a:gra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38948" name="Group 29"/>
            <p:cNvGrpSpPr>
              <a:grpSpLocks/>
            </p:cNvGrpSpPr>
            <p:nvPr/>
          </p:nvGrpSpPr>
          <p:grpSpPr bwMode="auto">
            <a:xfrm>
              <a:off x="4176" y="2592"/>
              <a:ext cx="184" cy="336"/>
              <a:chOff x="4176" y="2592"/>
              <a:chExt cx="184" cy="336"/>
            </a:xfrm>
          </p:grpSpPr>
          <p:sp>
            <p:nvSpPr>
              <p:cNvPr id="38951" name="Line 27"/>
              <p:cNvSpPr>
                <a:spLocks noChangeShapeType="1"/>
              </p:cNvSpPr>
              <p:nvPr/>
            </p:nvSpPr>
            <p:spPr bwMode="auto">
              <a:xfrm>
                <a:off x="4176" y="2592"/>
                <a:ext cx="0" cy="3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2" name="Rectangle 28"/>
              <p:cNvSpPr>
                <a:spLocks noChangeArrowheads="1"/>
              </p:cNvSpPr>
              <p:nvPr/>
            </p:nvSpPr>
            <p:spPr bwMode="auto">
              <a:xfrm>
                <a:off x="4184" y="2600"/>
                <a:ext cx="176" cy="118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B2"/>
                  </a:gs>
                  <a:gs pos="100000">
                    <a:srgbClr val="0000FF"/>
                  </a:gs>
                </a:gsLst>
                <a:lin ang="2700000" scaled="1"/>
              </a:gra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8949" name="Line 30"/>
            <p:cNvSpPr>
              <a:spLocks noChangeShapeType="1"/>
            </p:cNvSpPr>
            <p:nvPr/>
          </p:nvSpPr>
          <p:spPr bwMode="auto">
            <a:xfrm>
              <a:off x="5376" y="2880"/>
              <a:ext cx="0" cy="14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0" name="Freeform 31"/>
            <p:cNvSpPr>
              <a:spLocks/>
            </p:cNvSpPr>
            <p:nvPr/>
          </p:nvSpPr>
          <p:spPr bwMode="auto">
            <a:xfrm>
              <a:off x="5088" y="2784"/>
              <a:ext cx="289" cy="241"/>
            </a:xfrm>
            <a:custGeom>
              <a:avLst/>
              <a:gdLst>
                <a:gd name="T0" fmla="*/ 0 w 289"/>
                <a:gd name="T1" fmla="*/ 0 h 241"/>
                <a:gd name="T2" fmla="*/ 0 w 289"/>
                <a:gd name="T3" fmla="*/ 240 h 241"/>
                <a:gd name="T4" fmla="*/ 288 w 289"/>
                <a:gd name="T5" fmla="*/ 240 h 241"/>
                <a:gd name="T6" fmla="*/ 288 w 289"/>
                <a:gd name="T7" fmla="*/ 96 h 241"/>
                <a:gd name="T8" fmla="*/ 0 w 289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241"/>
                <a:gd name="T17" fmla="*/ 289 w 289"/>
                <a:gd name="T18" fmla="*/ 241 h 2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241">
                  <a:moveTo>
                    <a:pt x="0" y="0"/>
                  </a:moveTo>
                  <a:lnTo>
                    <a:pt x="0" y="240"/>
                  </a:lnTo>
                  <a:lnTo>
                    <a:pt x="288" y="240"/>
                  </a:lnTo>
                  <a:lnTo>
                    <a:pt x="288" y="9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8925" name="Group 47"/>
          <p:cNvGrpSpPr>
            <a:grpSpLocks/>
          </p:cNvGrpSpPr>
          <p:nvPr/>
        </p:nvGrpSpPr>
        <p:grpSpPr bwMode="auto">
          <a:xfrm>
            <a:off x="8159750" y="3132438"/>
            <a:ext cx="3098800" cy="687388"/>
            <a:chOff x="3608" y="2592"/>
            <a:chExt cx="1952" cy="433"/>
          </a:xfrm>
        </p:grpSpPr>
        <p:grpSp>
          <p:nvGrpSpPr>
            <p:cNvPr id="38927" name="Group 38"/>
            <p:cNvGrpSpPr>
              <a:grpSpLocks/>
            </p:cNvGrpSpPr>
            <p:nvPr/>
          </p:nvGrpSpPr>
          <p:grpSpPr bwMode="auto">
            <a:xfrm>
              <a:off x="3608" y="2744"/>
              <a:ext cx="568" cy="280"/>
              <a:chOff x="3608" y="2744"/>
              <a:chExt cx="568" cy="280"/>
            </a:xfrm>
          </p:grpSpPr>
          <p:sp>
            <p:nvSpPr>
              <p:cNvPr id="38936" name="Rectangle 33"/>
              <p:cNvSpPr>
                <a:spLocks noChangeArrowheads="1"/>
              </p:cNvSpPr>
              <p:nvPr/>
            </p:nvSpPr>
            <p:spPr bwMode="auto">
              <a:xfrm>
                <a:off x="3752" y="2744"/>
                <a:ext cx="224" cy="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8937" name="Rectangle 34"/>
              <p:cNvSpPr>
                <a:spLocks noChangeArrowheads="1"/>
              </p:cNvSpPr>
              <p:nvPr/>
            </p:nvSpPr>
            <p:spPr bwMode="auto">
              <a:xfrm>
                <a:off x="3608" y="2840"/>
                <a:ext cx="416" cy="1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8938" name="Line 35"/>
              <p:cNvSpPr>
                <a:spLocks noChangeShapeType="1"/>
              </p:cNvSpPr>
              <p:nvPr/>
            </p:nvSpPr>
            <p:spPr bwMode="auto">
              <a:xfrm>
                <a:off x="4032" y="2880"/>
                <a:ext cx="144" cy="144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9" name="Oval 36"/>
              <p:cNvSpPr>
                <a:spLocks noChangeArrowheads="1"/>
              </p:cNvSpPr>
              <p:nvPr/>
            </p:nvSpPr>
            <p:spPr bwMode="auto">
              <a:xfrm>
                <a:off x="3848" y="2984"/>
                <a:ext cx="80" cy="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38940" name="Oval 37"/>
              <p:cNvSpPr>
                <a:spLocks noChangeArrowheads="1"/>
              </p:cNvSpPr>
              <p:nvPr/>
            </p:nvSpPr>
            <p:spPr bwMode="auto">
              <a:xfrm>
                <a:off x="3704" y="2984"/>
                <a:ext cx="80" cy="3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38928" name="Group 41"/>
            <p:cNvGrpSpPr>
              <a:grpSpLocks/>
            </p:cNvGrpSpPr>
            <p:nvPr/>
          </p:nvGrpSpPr>
          <p:grpSpPr bwMode="auto">
            <a:xfrm>
              <a:off x="4176" y="2592"/>
              <a:ext cx="184" cy="336"/>
              <a:chOff x="4176" y="2592"/>
              <a:chExt cx="184" cy="336"/>
            </a:xfrm>
          </p:grpSpPr>
          <p:sp>
            <p:nvSpPr>
              <p:cNvPr id="38934" name="Line 39"/>
              <p:cNvSpPr>
                <a:spLocks noChangeShapeType="1"/>
              </p:cNvSpPr>
              <p:nvPr/>
            </p:nvSpPr>
            <p:spPr bwMode="auto">
              <a:xfrm>
                <a:off x="4176" y="2592"/>
                <a:ext cx="0" cy="3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5" name="Rectangle 40"/>
              <p:cNvSpPr>
                <a:spLocks noChangeArrowheads="1"/>
              </p:cNvSpPr>
              <p:nvPr/>
            </p:nvSpPr>
            <p:spPr bwMode="auto">
              <a:xfrm>
                <a:off x="4184" y="2600"/>
                <a:ext cx="176" cy="118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B2"/>
                  </a:gs>
                  <a:gs pos="100000">
                    <a:srgbClr val="0000FF"/>
                  </a:gs>
                </a:gsLst>
                <a:lin ang="2700000" scaled="1"/>
              </a:gra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38929" name="Group 44"/>
            <p:cNvGrpSpPr>
              <a:grpSpLocks/>
            </p:cNvGrpSpPr>
            <p:nvPr/>
          </p:nvGrpSpPr>
          <p:grpSpPr bwMode="auto">
            <a:xfrm>
              <a:off x="5376" y="2592"/>
              <a:ext cx="184" cy="336"/>
              <a:chOff x="5376" y="2592"/>
              <a:chExt cx="184" cy="336"/>
            </a:xfrm>
          </p:grpSpPr>
          <p:sp>
            <p:nvSpPr>
              <p:cNvPr id="38932" name="Line 42"/>
              <p:cNvSpPr>
                <a:spLocks noChangeShapeType="1"/>
              </p:cNvSpPr>
              <p:nvPr/>
            </p:nvSpPr>
            <p:spPr bwMode="auto">
              <a:xfrm>
                <a:off x="5376" y="2592"/>
                <a:ext cx="0" cy="3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3" name="Rectangle 43"/>
              <p:cNvSpPr>
                <a:spLocks noChangeArrowheads="1"/>
              </p:cNvSpPr>
              <p:nvPr/>
            </p:nvSpPr>
            <p:spPr bwMode="auto">
              <a:xfrm>
                <a:off x="5384" y="2600"/>
                <a:ext cx="176" cy="118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B2"/>
                  </a:gs>
                  <a:gs pos="100000">
                    <a:srgbClr val="0000FF"/>
                  </a:gs>
                </a:gsLst>
                <a:lin ang="2700000" scaled="1"/>
              </a:gra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1pPr>
                <a:lvl2pPr marL="742950" indent="-28575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2pPr>
                <a:lvl3pPr marL="11430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3pPr>
                <a:lvl4pPr marL="16002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4pPr>
                <a:lvl5pPr marL="2057400" indent="-228600"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CF0E30"/>
                    </a:solidFill>
                    <a:latin typeface="Book Antiqua" panose="0204060205030503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38930" name="Line 45"/>
            <p:cNvSpPr>
              <a:spLocks noChangeShapeType="1"/>
            </p:cNvSpPr>
            <p:nvPr/>
          </p:nvSpPr>
          <p:spPr bwMode="auto">
            <a:xfrm>
              <a:off x="5376" y="2784"/>
              <a:ext cx="0" cy="24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Freeform 46"/>
            <p:cNvSpPr>
              <a:spLocks/>
            </p:cNvSpPr>
            <p:nvPr/>
          </p:nvSpPr>
          <p:spPr bwMode="auto">
            <a:xfrm>
              <a:off x="4176" y="2784"/>
              <a:ext cx="1201" cy="241"/>
            </a:xfrm>
            <a:custGeom>
              <a:avLst/>
              <a:gdLst>
                <a:gd name="T0" fmla="*/ 0 w 1201"/>
                <a:gd name="T1" fmla="*/ 0 h 241"/>
                <a:gd name="T2" fmla="*/ 0 w 1201"/>
                <a:gd name="T3" fmla="*/ 240 h 241"/>
                <a:gd name="T4" fmla="*/ 1200 w 1201"/>
                <a:gd name="T5" fmla="*/ 240 h 241"/>
                <a:gd name="T6" fmla="*/ 0 w 1201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1"/>
                <a:gd name="T13" fmla="*/ 0 h 241"/>
                <a:gd name="T14" fmla="*/ 1201 w 1201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1" h="241">
                  <a:moveTo>
                    <a:pt x="0" y="0"/>
                  </a:moveTo>
                  <a:lnTo>
                    <a:pt x="0" y="240"/>
                  </a:lnTo>
                  <a:lnTo>
                    <a:pt x="1200" y="2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8926" name="Rectangle 48"/>
          <p:cNvSpPr>
            <a:spLocks noChangeArrowheads="1"/>
          </p:cNvSpPr>
          <p:nvPr/>
        </p:nvSpPr>
        <p:spPr bwMode="auto">
          <a:xfrm>
            <a:off x="9045575" y="3421363"/>
            <a:ext cx="79028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2400" dirty="0">
                <a:solidFill>
                  <a:schemeClr val="tx2"/>
                </a:solidFill>
              </a:rPr>
              <a:t>M/B</a:t>
            </a:r>
          </a:p>
        </p:txBody>
      </p:sp>
      <p:sp>
        <p:nvSpPr>
          <p:cNvPr id="38923" name="Freeform 50"/>
          <p:cNvSpPr>
            <a:spLocks/>
          </p:cNvSpPr>
          <p:nvPr/>
        </p:nvSpPr>
        <p:spPr bwMode="auto">
          <a:xfrm>
            <a:off x="9061450" y="3437238"/>
            <a:ext cx="1906588" cy="382588"/>
          </a:xfrm>
          <a:custGeom>
            <a:avLst/>
            <a:gdLst>
              <a:gd name="T0" fmla="*/ 0 w 1201"/>
              <a:gd name="T1" fmla="*/ 0 h 241"/>
              <a:gd name="T2" fmla="*/ 1200 w 1201"/>
              <a:gd name="T3" fmla="*/ 0 h 241"/>
              <a:gd name="T4" fmla="*/ 1200 w 1201"/>
              <a:gd name="T5" fmla="*/ 240 h 241"/>
              <a:gd name="T6" fmla="*/ 0 w 1201"/>
              <a:gd name="T7" fmla="*/ 0 h 241"/>
              <a:gd name="T8" fmla="*/ 0 60000 65536"/>
              <a:gd name="T9" fmla="*/ 0 60000 65536"/>
              <a:gd name="T10" fmla="*/ 0 60000 65536"/>
              <a:gd name="T11" fmla="*/ 0 60000 65536"/>
              <a:gd name="T12" fmla="*/ 0 w 1201"/>
              <a:gd name="T13" fmla="*/ 0 h 241"/>
              <a:gd name="T14" fmla="*/ 1201 w 1201"/>
              <a:gd name="T15" fmla="*/ 241 h 2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1" h="241">
                <a:moveTo>
                  <a:pt x="0" y="0"/>
                </a:moveTo>
                <a:lnTo>
                  <a:pt x="1200" y="0"/>
                </a:lnTo>
                <a:lnTo>
                  <a:pt x="1200" y="240"/>
                </a:lnTo>
                <a:lnTo>
                  <a:pt x="0" y="0"/>
                </a:lnTo>
              </a:path>
            </a:pathLst>
          </a:custGeom>
          <a:solidFill>
            <a:srgbClr val="99CCFF"/>
          </a:solidFill>
          <a:ln w="12700" cap="rnd">
            <a:solidFill>
              <a:schemeClr val="tx2"/>
            </a:solidFill>
            <a:prstDash val="lgDash"/>
            <a:round/>
            <a:headEnd/>
            <a:tailEnd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4" name="Rectangle 51"/>
          <p:cNvSpPr>
            <a:spLocks noChangeArrowheads="1"/>
          </p:cNvSpPr>
          <p:nvPr/>
        </p:nvSpPr>
        <p:spPr bwMode="auto">
          <a:xfrm>
            <a:off x="6299200" y="1149351"/>
            <a:ext cx="184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5977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Optimizing External Sorting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Further optimization for external sorting.</a:t>
            </a:r>
          </a:p>
          <a:p>
            <a:pPr lvl="1"/>
            <a:r>
              <a:rPr lang="en-US" altLang="en-US"/>
              <a:t>Blocked I/O</a:t>
            </a:r>
          </a:p>
          <a:p>
            <a:pPr lvl="1"/>
            <a:r>
              <a:rPr lang="en-US" altLang="en-US"/>
              <a:t>Double buffering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5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I/O for External Merge Sort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11125200" cy="4076700"/>
          </a:xfrm>
          <a:noFill/>
        </p:spPr>
        <p:txBody>
          <a:bodyPr/>
          <a:lstStyle/>
          <a:p>
            <a:r>
              <a:rPr lang="en-US" altLang="en-US" dirty="0"/>
              <a:t>Thus far :  do 1 I/O  a page at a time</a:t>
            </a:r>
            <a:endParaRPr lang="en-US" altLang="en-US" sz="1600" dirty="0"/>
          </a:p>
          <a:p>
            <a:r>
              <a:rPr lang="en-US" altLang="en-US" dirty="0"/>
              <a:t>But cost also includes real page read/write time.</a:t>
            </a:r>
          </a:p>
          <a:p>
            <a:endParaRPr lang="en-US" altLang="en-US" dirty="0"/>
          </a:p>
          <a:p>
            <a:r>
              <a:rPr lang="en-US" altLang="en-US" dirty="0"/>
              <a:t>Reading a </a:t>
            </a:r>
            <a:r>
              <a:rPr lang="en-US" altLang="en-US" i="1" u="sng" dirty="0">
                <a:solidFill>
                  <a:schemeClr val="bg2"/>
                </a:solidFill>
              </a:rPr>
              <a:t>block</a:t>
            </a:r>
            <a:r>
              <a:rPr lang="en-US" altLang="en-US" i="1" dirty="0">
                <a:solidFill>
                  <a:schemeClr val="bg2"/>
                </a:solidFill>
              </a:rPr>
              <a:t> </a:t>
            </a:r>
            <a:r>
              <a:rPr lang="en-US" altLang="en-US" dirty="0"/>
              <a:t>of pages sequentially is cheaper!</a:t>
            </a:r>
          </a:p>
          <a:p>
            <a:endParaRPr lang="en-US" altLang="en-US" dirty="0"/>
          </a:p>
          <a:p>
            <a:r>
              <a:rPr lang="en-US" altLang="en-US" dirty="0"/>
              <a:t>Suggests we should make each buffer (input/output) be a </a:t>
            </a:r>
            <a:r>
              <a:rPr lang="en-US" altLang="en-US" i="1" dirty="0">
                <a:solidFill>
                  <a:schemeClr val="bg2"/>
                </a:solidFill>
              </a:rPr>
              <a:t>block </a:t>
            </a:r>
            <a:r>
              <a:rPr lang="en-US" altLang="en-US" dirty="0"/>
              <a:t>of pages.</a:t>
            </a:r>
          </a:p>
          <a:p>
            <a:pPr lvl="1">
              <a:buSzPct val="75000"/>
            </a:pPr>
            <a:r>
              <a:rPr lang="en-US" altLang="en-US" sz="2000" dirty="0"/>
              <a:t>But this will reduce fan-out during merge passes!</a:t>
            </a:r>
          </a:p>
          <a:p>
            <a:pPr lvl="1">
              <a:buSzPct val="75000"/>
            </a:pPr>
            <a:r>
              <a:rPr lang="en-US" altLang="en-US" sz="2000" dirty="0"/>
              <a:t>In practice, most files still sorted in </a:t>
            </a:r>
            <a:r>
              <a:rPr lang="en-US" altLang="en-US" sz="2000" dirty="0">
                <a:solidFill>
                  <a:schemeClr val="bg2"/>
                </a:solidFill>
              </a:rPr>
              <a:t>2-3 passes.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4204"/>
      </p:ext>
    </p:extLst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I/O for External Merge sort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buffer blocks = b pages</a:t>
            </a:r>
            <a:br>
              <a:rPr lang="en-US" altLang="en-US" sz="2000" dirty="0"/>
            </a:br>
            <a:r>
              <a:rPr lang="en-US" altLang="en-US" sz="2000" dirty="0"/>
              <a:t>set one buffer block for input, one buffer block for output</a:t>
            </a:r>
            <a:br>
              <a:rPr lang="en-US" altLang="en-US" sz="2000" dirty="0"/>
            </a:br>
            <a:r>
              <a:rPr lang="en-US" altLang="en-US" sz="2000" dirty="0"/>
              <a:t>merge |(M/B-b)/b| runs in each pass</a:t>
            </a:r>
            <a:br>
              <a:rPr lang="en-US" altLang="en-US" sz="2000" dirty="0"/>
            </a:b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	e.g., 10 buffer pages</a:t>
            </a:r>
            <a:br>
              <a:rPr lang="en-US" altLang="en-US" sz="2000" dirty="0"/>
            </a:br>
            <a:r>
              <a:rPr lang="en-US" altLang="en-US" sz="2000" dirty="0"/>
              <a:t>	9 runs at a time with one-page input and output buffer blocks</a:t>
            </a:r>
            <a:br>
              <a:rPr lang="en-US" altLang="en-US" sz="2000" dirty="0"/>
            </a:br>
            <a:r>
              <a:rPr lang="en-US" altLang="en-US" sz="2000" dirty="0"/>
              <a:t>	4 runs at a time with two-page input and output buffer block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05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14109"/>
            <a:ext cx="8991600" cy="1104900"/>
          </a:xfrm>
          <a:noFill/>
        </p:spPr>
        <p:txBody>
          <a:bodyPr/>
          <a:lstStyle/>
          <a:p>
            <a:r>
              <a:rPr lang="en-US" altLang="en-US" dirty="0"/>
              <a:t>Double Buffering – Overlap CPU and I/O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11201400" cy="4076700"/>
          </a:xfrm>
          <a:noFill/>
        </p:spPr>
        <p:txBody>
          <a:bodyPr/>
          <a:lstStyle/>
          <a:p>
            <a:r>
              <a:rPr lang="en-US" altLang="en-US" dirty="0"/>
              <a:t>To reduce wait time for I/O request to complete, can </a:t>
            </a:r>
            <a:r>
              <a:rPr lang="en-US" altLang="en-US" i="1" dirty="0" err="1">
                <a:solidFill>
                  <a:schemeClr val="bg2"/>
                </a:solidFill>
              </a:rPr>
              <a:t>prefetch</a:t>
            </a:r>
            <a:r>
              <a:rPr lang="en-US" altLang="en-US" dirty="0"/>
              <a:t> into `</a:t>
            </a:r>
            <a:r>
              <a:rPr lang="en-US" altLang="en-US" u="sng" dirty="0">
                <a:solidFill>
                  <a:schemeClr val="bg2"/>
                </a:solidFill>
              </a:rPr>
              <a:t>shadow block</a:t>
            </a:r>
            <a:r>
              <a:rPr lang="en-US" altLang="en-US" dirty="0"/>
              <a:t>’. </a:t>
            </a:r>
          </a:p>
          <a:p>
            <a:pPr lvl="1">
              <a:buSzPct val="75000"/>
            </a:pPr>
            <a:r>
              <a:rPr lang="en-US" altLang="en-US" dirty="0"/>
              <a:t>Potentially, more passes; in practice, most files </a:t>
            </a:r>
            <a:r>
              <a:rPr lang="en-US" altLang="en-US" i="1" u="sng" dirty="0">
                <a:solidFill>
                  <a:schemeClr val="bg2"/>
                </a:solidFill>
              </a:rPr>
              <a:t>still</a:t>
            </a:r>
            <a:r>
              <a:rPr lang="en-US" altLang="en-US" dirty="0"/>
              <a:t> sorted in </a:t>
            </a:r>
            <a:r>
              <a:rPr lang="en-US" altLang="en-US" dirty="0">
                <a:solidFill>
                  <a:schemeClr val="bg2"/>
                </a:solidFill>
              </a:rPr>
              <a:t>2-3 passes</a:t>
            </a:r>
            <a:r>
              <a:rPr lang="en-US" altLang="en-US" dirty="0"/>
              <a:t>.</a:t>
            </a:r>
          </a:p>
        </p:txBody>
      </p:sp>
      <p:sp>
        <p:nvSpPr>
          <p:cNvPr id="43014" name="Freeform 6"/>
          <p:cNvSpPr>
            <a:spLocks/>
          </p:cNvSpPr>
          <p:nvPr/>
        </p:nvSpPr>
        <p:spPr bwMode="auto">
          <a:xfrm>
            <a:off x="6677026" y="4338638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1"/>
              <a:gd name="T16" fmla="*/ 0 h 163"/>
              <a:gd name="T17" fmla="*/ 451 w 45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656388" y="4368800"/>
            <a:ext cx="815930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43016" name="Freeform 8"/>
          <p:cNvSpPr>
            <a:spLocks/>
          </p:cNvSpPr>
          <p:nvPr/>
        </p:nvSpPr>
        <p:spPr bwMode="auto">
          <a:xfrm>
            <a:off x="6665914" y="4667251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8"/>
              <a:gd name="T16" fmla="*/ 0 h 163"/>
              <a:gd name="T17" fmla="*/ 458 w 458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6604001" y="4695825"/>
            <a:ext cx="85279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OUTPUT'</a:t>
            </a:r>
          </a:p>
        </p:txBody>
      </p:sp>
      <p:sp>
        <p:nvSpPr>
          <p:cNvPr id="43018" name="Freeform 10"/>
          <p:cNvSpPr>
            <a:spLocks/>
          </p:cNvSpPr>
          <p:nvPr/>
        </p:nvSpPr>
        <p:spPr bwMode="auto">
          <a:xfrm>
            <a:off x="3200400" y="4029075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3"/>
              <a:gd name="T40" fmla="*/ 0 h 108"/>
              <a:gd name="T41" fmla="*/ 733 w 733"/>
              <a:gd name="T42" fmla="*/ 108 h 10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9" name="Freeform 11"/>
          <p:cNvSpPr>
            <a:spLocks/>
          </p:cNvSpPr>
          <p:nvPr/>
        </p:nvSpPr>
        <p:spPr bwMode="auto">
          <a:xfrm>
            <a:off x="3200400" y="5218114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33"/>
              <a:gd name="T31" fmla="*/ 0 h 57"/>
              <a:gd name="T32" fmla="*/ 733 w 733"/>
              <a:gd name="T33" fmla="*/ 57 h 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0" name="Freeform 12"/>
          <p:cNvSpPr>
            <a:spLocks/>
          </p:cNvSpPr>
          <p:nvPr/>
        </p:nvSpPr>
        <p:spPr bwMode="auto">
          <a:xfrm>
            <a:off x="3200400" y="4124326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  <a:gd name="T6" fmla="*/ 0 60000 65536"/>
              <a:gd name="T7" fmla="*/ 0 60000 65536"/>
              <a:gd name="T8" fmla="*/ 0 60000 65536"/>
              <a:gd name="T9" fmla="*/ 0 w 1"/>
              <a:gd name="T10" fmla="*/ 0 h 671"/>
              <a:gd name="T11" fmla="*/ 1 w 1"/>
              <a:gd name="T12" fmla="*/ 671 h 6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1" name="Freeform 13"/>
          <p:cNvSpPr>
            <a:spLocks/>
          </p:cNvSpPr>
          <p:nvPr/>
        </p:nvSpPr>
        <p:spPr bwMode="auto">
          <a:xfrm>
            <a:off x="8056564" y="4008439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34"/>
              <a:gd name="T40" fmla="*/ 0 h 109"/>
              <a:gd name="T41" fmla="*/ 734 w 734"/>
              <a:gd name="T42" fmla="*/ 109 h 10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2" name="Freeform 14"/>
          <p:cNvSpPr>
            <a:spLocks/>
          </p:cNvSpPr>
          <p:nvPr/>
        </p:nvSpPr>
        <p:spPr bwMode="auto">
          <a:xfrm>
            <a:off x="8056564" y="5276850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34"/>
              <a:gd name="T31" fmla="*/ 0 h 57"/>
              <a:gd name="T32" fmla="*/ 734 w 734"/>
              <a:gd name="T33" fmla="*/ 57 h 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9220200" y="4114800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  <a:gd name="T6" fmla="*/ 0 60000 65536"/>
              <a:gd name="T7" fmla="*/ 0 60000 65536"/>
              <a:gd name="T8" fmla="*/ 0 60000 65536"/>
              <a:gd name="T9" fmla="*/ 0 w 1"/>
              <a:gd name="T10" fmla="*/ 0 h 728"/>
              <a:gd name="T11" fmla="*/ 1 w 1"/>
              <a:gd name="T12" fmla="*/ 728 h 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8056564" y="4151313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  <a:gd name="T6" fmla="*/ 0 60000 65536"/>
              <a:gd name="T7" fmla="*/ 0 60000 65536"/>
              <a:gd name="T8" fmla="*/ 0 60000 65536"/>
              <a:gd name="T9" fmla="*/ 0 w 1"/>
              <a:gd name="T10" fmla="*/ 0 h 704"/>
              <a:gd name="T11" fmla="*/ 1 w 1"/>
              <a:gd name="T12" fmla="*/ 704 h 7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3322638" y="4951414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"/>
              <a:gd name="T16" fmla="*/ 0 h 69"/>
              <a:gd name="T17" fmla="*/ 596 w 596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8154988" y="4468814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8"/>
              <a:gd name="T16" fmla="*/ 0 h 69"/>
              <a:gd name="T17" fmla="*/ 588 w 588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8167688" y="4906963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8"/>
              <a:gd name="T16" fmla="*/ 0 h 63"/>
              <a:gd name="T17" fmla="*/ 588 w 588"/>
              <a:gd name="T18" fmla="*/ 63 h 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3322638" y="4521200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"/>
              <a:gd name="T16" fmla="*/ 0 h 69"/>
              <a:gd name="T17" fmla="*/ 596 w 596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29" name="Freeform 21"/>
          <p:cNvSpPr>
            <a:spLocks/>
          </p:cNvSpPr>
          <p:nvPr/>
        </p:nvSpPr>
        <p:spPr bwMode="auto">
          <a:xfrm>
            <a:off x="3322638" y="4264025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"/>
              <a:gd name="T16" fmla="*/ 0 h 69"/>
              <a:gd name="T17" fmla="*/ 596 w 596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0" name="Freeform 22"/>
          <p:cNvSpPr>
            <a:spLocks/>
          </p:cNvSpPr>
          <p:nvPr/>
        </p:nvSpPr>
        <p:spPr bwMode="auto">
          <a:xfrm>
            <a:off x="8167688" y="4264025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5"/>
              <a:gd name="T16" fmla="*/ 0 h 69"/>
              <a:gd name="T17" fmla="*/ 595 w 595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1" name="Freeform 23"/>
          <p:cNvSpPr>
            <a:spLocks/>
          </p:cNvSpPr>
          <p:nvPr/>
        </p:nvSpPr>
        <p:spPr bwMode="auto">
          <a:xfrm>
            <a:off x="8432801" y="4692651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42"/>
              <a:gd name="T17" fmla="*/ 31 w 31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2" name="Freeform 24"/>
          <p:cNvSpPr>
            <a:spLocks/>
          </p:cNvSpPr>
          <p:nvPr/>
        </p:nvSpPr>
        <p:spPr bwMode="auto">
          <a:xfrm>
            <a:off x="8601075" y="4692651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"/>
              <a:gd name="T16" fmla="*/ 0 h 42"/>
              <a:gd name="T17" fmla="*/ 33 w 33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3" name="Freeform 25"/>
          <p:cNvSpPr>
            <a:spLocks/>
          </p:cNvSpPr>
          <p:nvPr/>
        </p:nvSpPr>
        <p:spPr bwMode="auto">
          <a:xfrm>
            <a:off x="8783638" y="4692651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2"/>
              <a:gd name="T17" fmla="*/ 32 w 32"/>
              <a:gd name="T18" fmla="*/ 42 h 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43034" name="Group 29"/>
          <p:cNvGrpSpPr>
            <a:grpSpLocks/>
          </p:cNvGrpSpPr>
          <p:nvPr/>
        </p:nvGrpSpPr>
        <p:grpSpPr bwMode="auto">
          <a:xfrm>
            <a:off x="5170489" y="5067300"/>
            <a:ext cx="403225" cy="65088"/>
            <a:chOff x="2297" y="3192"/>
            <a:chExt cx="254" cy="41"/>
          </a:xfrm>
        </p:grpSpPr>
        <p:sp>
          <p:nvSpPr>
            <p:cNvPr id="43072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1"/>
                <a:gd name="T17" fmla="*/ 33 w 33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73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1"/>
                <a:gd name="T17" fmla="*/ 31 w 31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74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1"/>
                <a:gd name="T17" fmla="*/ 31 w 31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43035" name="Freeform 30"/>
          <p:cNvSpPr>
            <a:spLocks/>
          </p:cNvSpPr>
          <p:nvPr/>
        </p:nvSpPr>
        <p:spPr bwMode="auto">
          <a:xfrm>
            <a:off x="5054601" y="3473450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4"/>
              <a:gd name="T16" fmla="*/ 0 h 177"/>
              <a:gd name="T17" fmla="*/ 474 w 474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6" name="Freeform 31"/>
          <p:cNvSpPr>
            <a:spLocks/>
          </p:cNvSpPr>
          <p:nvPr/>
        </p:nvSpPr>
        <p:spPr bwMode="auto">
          <a:xfrm>
            <a:off x="5059364" y="3808414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3"/>
              <a:gd name="T16" fmla="*/ 0 h 177"/>
              <a:gd name="T17" fmla="*/ 473 w 47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7" name="Freeform 32"/>
          <p:cNvSpPr>
            <a:spLocks/>
          </p:cNvSpPr>
          <p:nvPr/>
        </p:nvSpPr>
        <p:spPr bwMode="auto">
          <a:xfrm>
            <a:off x="5064125" y="5345113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8"/>
              <a:gd name="T16" fmla="*/ 0 h 163"/>
              <a:gd name="T17" fmla="*/ 488 w 488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8" name="Freeform 33"/>
          <p:cNvSpPr>
            <a:spLocks/>
          </p:cNvSpPr>
          <p:nvPr/>
        </p:nvSpPr>
        <p:spPr bwMode="auto">
          <a:xfrm>
            <a:off x="5076825" y="5664201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9"/>
              <a:gd name="T16" fmla="*/ 0 h 162"/>
              <a:gd name="T17" fmla="*/ 489 w 489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39" name="Freeform 34"/>
          <p:cNvSpPr>
            <a:spLocks/>
          </p:cNvSpPr>
          <p:nvPr/>
        </p:nvSpPr>
        <p:spPr bwMode="auto">
          <a:xfrm>
            <a:off x="4648200" y="3352801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3"/>
              <a:gd name="T16" fmla="*/ 0 h 1710"/>
              <a:gd name="T17" fmla="*/ 1933 w 1933"/>
              <a:gd name="T18" fmla="*/ 1710 h 17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82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40" name="Freeform 35"/>
          <p:cNvSpPr>
            <a:spLocks/>
          </p:cNvSpPr>
          <p:nvPr/>
        </p:nvSpPr>
        <p:spPr bwMode="auto">
          <a:xfrm>
            <a:off x="5046664" y="4240213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164"/>
              <a:gd name="T17" fmla="*/ 490 w 490"/>
              <a:gd name="T18" fmla="*/ 164 h 1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41" name="Freeform 36"/>
          <p:cNvSpPr>
            <a:spLocks/>
          </p:cNvSpPr>
          <p:nvPr/>
        </p:nvSpPr>
        <p:spPr bwMode="auto">
          <a:xfrm>
            <a:off x="5048251" y="4556125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0"/>
              <a:gd name="T16" fmla="*/ 0 h 164"/>
              <a:gd name="T17" fmla="*/ 490 w 490"/>
              <a:gd name="T18" fmla="*/ 164 h 1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43042" name="Group 43"/>
          <p:cNvGrpSpPr>
            <a:grpSpLocks/>
          </p:cNvGrpSpPr>
          <p:nvPr/>
        </p:nvGrpSpPr>
        <p:grpSpPr bwMode="auto">
          <a:xfrm>
            <a:off x="5891214" y="3783013"/>
            <a:ext cx="617537" cy="1820862"/>
            <a:chOff x="2751" y="2383"/>
            <a:chExt cx="389" cy="1147"/>
          </a:xfrm>
        </p:grpSpPr>
        <p:sp>
          <p:nvSpPr>
            <p:cNvPr id="43066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  <a:gd name="T6" fmla="*/ 0 60000 65536"/>
                <a:gd name="T7" fmla="*/ 0 60000 65536"/>
                <a:gd name="T8" fmla="*/ 0 60000 65536"/>
                <a:gd name="T9" fmla="*/ 0 w 389"/>
                <a:gd name="T10" fmla="*/ 0 h 574"/>
                <a:gd name="T11" fmla="*/ 389 w 389"/>
                <a:gd name="T12" fmla="*/ 574 h 5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67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  <a:gd name="T6" fmla="*/ 0 60000 65536"/>
                <a:gd name="T7" fmla="*/ 0 60000 65536"/>
                <a:gd name="T8" fmla="*/ 0 60000 65536"/>
                <a:gd name="T9" fmla="*/ 0 w 102"/>
                <a:gd name="T10" fmla="*/ 0 h 122"/>
                <a:gd name="T11" fmla="*/ 102 w 102"/>
                <a:gd name="T12" fmla="*/ 122 h 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68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  <a:gd name="T6" fmla="*/ 0 60000 65536"/>
                <a:gd name="T7" fmla="*/ 0 60000 65536"/>
                <a:gd name="T8" fmla="*/ 0 60000 65536"/>
                <a:gd name="T9" fmla="*/ 0 w 389"/>
                <a:gd name="T10" fmla="*/ 0 h 422"/>
                <a:gd name="T11" fmla="*/ 389 w 389"/>
                <a:gd name="T12" fmla="*/ 422 h 4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69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  <a:gd name="T6" fmla="*/ 0 60000 65536"/>
                <a:gd name="T7" fmla="*/ 0 60000 65536"/>
                <a:gd name="T8" fmla="*/ 0 60000 65536"/>
                <a:gd name="T9" fmla="*/ 0 w 115"/>
                <a:gd name="T10" fmla="*/ 0 h 116"/>
                <a:gd name="T11" fmla="*/ 115 w 115"/>
                <a:gd name="T12" fmla="*/ 116 h 1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70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  <a:gd name="T6" fmla="*/ 0 60000 65536"/>
                <a:gd name="T7" fmla="*/ 0 60000 65536"/>
                <a:gd name="T8" fmla="*/ 0 60000 65536"/>
                <a:gd name="T9" fmla="*/ 0 w 389"/>
                <a:gd name="T10" fmla="*/ 0 h 40"/>
                <a:gd name="T11" fmla="*/ 389 w 389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71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  <a:gd name="T6" fmla="*/ 0 60000 65536"/>
                <a:gd name="T7" fmla="*/ 0 60000 65536"/>
                <a:gd name="T8" fmla="*/ 0 60000 65536"/>
                <a:gd name="T9" fmla="*/ 0 w 141"/>
                <a:gd name="T10" fmla="*/ 0 h 62"/>
                <a:gd name="T11" fmla="*/ 141 w 141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43043" name="Freeform 44"/>
          <p:cNvSpPr>
            <a:spLocks/>
          </p:cNvSpPr>
          <p:nvPr/>
        </p:nvSpPr>
        <p:spPr bwMode="auto">
          <a:xfrm>
            <a:off x="6645276" y="5033963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  <a:gd name="T6" fmla="*/ 0 60000 65536"/>
              <a:gd name="T7" fmla="*/ 0 60000 65536"/>
              <a:gd name="T8" fmla="*/ 0 60000 65536"/>
              <a:gd name="T9" fmla="*/ 0 w 70"/>
              <a:gd name="T10" fmla="*/ 0 h 31"/>
              <a:gd name="T11" fmla="*/ 70 w 70"/>
              <a:gd name="T12" fmla="*/ 31 h 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>
            <a:solidFill>
              <a:srgbClr val="FF82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44" name="Freeform 45"/>
          <p:cNvSpPr>
            <a:spLocks/>
          </p:cNvSpPr>
          <p:nvPr/>
        </p:nvSpPr>
        <p:spPr bwMode="auto">
          <a:xfrm>
            <a:off x="6645276" y="5057775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  <a:gd name="T6" fmla="*/ 0 60000 65536"/>
              <a:gd name="T7" fmla="*/ 0 60000 65536"/>
              <a:gd name="T8" fmla="*/ 0 60000 65536"/>
              <a:gd name="T9" fmla="*/ 0 w 431"/>
              <a:gd name="T10" fmla="*/ 0 h 1"/>
              <a:gd name="T11" fmla="*/ 431 w 43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FF82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45" name="Freeform 46"/>
          <p:cNvSpPr>
            <a:spLocks/>
          </p:cNvSpPr>
          <p:nvPr/>
        </p:nvSpPr>
        <p:spPr bwMode="auto">
          <a:xfrm>
            <a:off x="7218364" y="5033963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  <a:gd name="T6" fmla="*/ 0 60000 65536"/>
              <a:gd name="T7" fmla="*/ 0 60000 65536"/>
              <a:gd name="T8" fmla="*/ 0 60000 65536"/>
              <a:gd name="T9" fmla="*/ 0 w 70"/>
              <a:gd name="T10" fmla="*/ 0 h 31"/>
              <a:gd name="T11" fmla="*/ 70 w 70"/>
              <a:gd name="T12" fmla="*/ 31 h 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>
            <a:solidFill>
              <a:srgbClr val="FF82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46" name="Rectangle 47"/>
          <p:cNvSpPr>
            <a:spLocks noChangeArrowheads="1"/>
          </p:cNvSpPr>
          <p:nvPr/>
        </p:nvSpPr>
        <p:spPr bwMode="auto">
          <a:xfrm>
            <a:off x="3459163" y="5353051"/>
            <a:ext cx="67005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</a:rPr>
              <a:t>Disk</a:t>
            </a:r>
          </a:p>
        </p:txBody>
      </p:sp>
      <p:sp>
        <p:nvSpPr>
          <p:cNvPr id="43047" name="Rectangle 48"/>
          <p:cNvSpPr>
            <a:spLocks noChangeArrowheads="1"/>
          </p:cNvSpPr>
          <p:nvPr/>
        </p:nvSpPr>
        <p:spPr bwMode="auto">
          <a:xfrm>
            <a:off x="8299450" y="5413376"/>
            <a:ext cx="67005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</a:rPr>
              <a:t>Disk</a:t>
            </a:r>
          </a:p>
        </p:txBody>
      </p:sp>
      <p:sp>
        <p:nvSpPr>
          <p:cNvPr id="43048" name="Rectangle 49"/>
          <p:cNvSpPr>
            <a:spLocks noChangeArrowheads="1"/>
          </p:cNvSpPr>
          <p:nvPr/>
        </p:nvSpPr>
        <p:spPr bwMode="auto">
          <a:xfrm>
            <a:off x="5065713" y="3524250"/>
            <a:ext cx="77264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1</a:t>
            </a:r>
          </a:p>
        </p:txBody>
      </p:sp>
      <p:sp>
        <p:nvSpPr>
          <p:cNvPr id="43049" name="Rectangle 50"/>
          <p:cNvSpPr>
            <a:spLocks noChangeArrowheads="1"/>
          </p:cNvSpPr>
          <p:nvPr/>
        </p:nvSpPr>
        <p:spPr bwMode="auto">
          <a:xfrm>
            <a:off x="5089525" y="5386388"/>
            <a:ext cx="77264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k</a:t>
            </a:r>
          </a:p>
        </p:txBody>
      </p:sp>
      <p:sp>
        <p:nvSpPr>
          <p:cNvPr id="43050" name="Rectangle 51"/>
          <p:cNvSpPr>
            <a:spLocks noChangeArrowheads="1"/>
          </p:cNvSpPr>
          <p:nvPr/>
        </p:nvSpPr>
        <p:spPr bwMode="auto">
          <a:xfrm>
            <a:off x="5054600" y="4273550"/>
            <a:ext cx="77264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2</a:t>
            </a:r>
          </a:p>
        </p:txBody>
      </p:sp>
      <p:sp>
        <p:nvSpPr>
          <p:cNvPr id="43051" name="Rectangle 52"/>
          <p:cNvSpPr>
            <a:spLocks noChangeArrowheads="1"/>
          </p:cNvSpPr>
          <p:nvPr/>
        </p:nvSpPr>
        <p:spPr bwMode="auto">
          <a:xfrm>
            <a:off x="5014913" y="3851275"/>
            <a:ext cx="80951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1'</a:t>
            </a:r>
          </a:p>
        </p:txBody>
      </p:sp>
      <p:sp>
        <p:nvSpPr>
          <p:cNvPr id="43052" name="Rectangle 53"/>
          <p:cNvSpPr>
            <a:spLocks noChangeArrowheads="1"/>
          </p:cNvSpPr>
          <p:nvPr/>
        </p:nvSpPr>
        <p:spPr bwMode="auto">
          <a:xfrm>
            <a:off x="5005388" y="4598988"/>
            <a:ext cx="80951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2'</a:t>
            </a:r>
          </a:p>
        </p:txBody>
      </p:sp>
      <p:sp>
        <p:nvSpPr>
          <p:cNvPr id="43053" name="Rectangle 54"/>
          <p:cNvSpPr>
            <a:spLocks noChangeArrowheads="1"/>
          </p:cNvSpPr>
          <p:nvPr/>
        </p:nvSpPr>
        <p:spPr bwMode="auto">
          <a:xfrm>
            <a:off x="5013325" y="5686425"/>
            <a:ext cx="809518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INPUT k'</a:t>
            </a:r>
          </a:p>
        </p:txBody>
      </p:sp>
      <p:sp>
        <p:nvSpPr>
          <p:cNvPr id="43054" name="Rectangle 55"/>
          <p:cNvSpPr>
            <a:spLocks noChangeArrowheads="1"/>
          </p:cNvSpPr>
          <p:nvPr/>
        </p:nvSpPr>
        <p:spPr bwMode="auto">
          <a:xfrm>
            <a:off x="6554788" y="5251450"/>
            <a:ext cx="1037144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latin typeface="Arial" panose="020B0604020202020204" pitchFamily="34" charset="0"/>
              </a:rPr>
              <a:t>block size</a:t>
            </a:r>
          </a:p>
        </p:txBody>
      </p:sp>
      <p:sp>
        <p:nvSpPr>
          <p:cNvPr id="43055" name="Rectangle 56"/>
          <p:cNvSpPr>
            <a:spLocks noChangeArrowheads="1"/>
          </p:cNvSpPr>
          <p:nvPr/>
        </p:nvSpPr>
        <p:spPr bwMode="auto">
          <a:xfrm>
            <a:off x="6896100" y="5048251"/>
            <a:ext cx="30777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 dirty="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43056" name="Rectangle 57"/>
          <p:cNvSpPr>
            <a:spLocks noChangeArrowheads="1"/>
          </p:cNvSpPr>
          <p:nvPr/>
        </p:nvSpPr>
        <p:spPr bwMode="auto">
          <a:xfrm>
            <a:off x="4570414" y="6161088"/>
            <a:ext cx="3568286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 dirty="0">
                <a:latin typeface="Arial" panose="020B0604020202020204" pitchFamily="34" charset="0"/>
              </a:rPr>
              <a:t>M/B main memory buffers, k-way merge</a:t>
            </a:r>
          </a:p>
        </p:txBody>
      </p:sp>
      <p:sp>
        <p:nvSpPr>
          <p:cNvPr id="43057" name="Freeform 58"/>
          <p:cNvSpPr>
            <a:spLocks/>
          </p:cNvSpPr>
          <p:nvPr/>
        </p:nvSpPr>
        <p:spPr bwMode="auto">
          <a:xfrm>
            <a:off x="4387850" y="4124326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  <a:gd name="T6" fmla="*/ 0 60000 65536"/>
              <a:gd name="T7" fmla="*/ 0 60000 65536"/>
              <a:gd name="T8" fmla="*/ 0 60000 65536"/>
              <a:gd name="T9" fmla="*/ 0 w 1"/>
              <a:gd name="T10" fmla="*/ 0 h 671"/>
              <a:gd name="T11" fmla="*/ 1 w 1"/>
              <a:gd name="T12" fmla="*/ 671 h 6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43058" name="Group 62"/>
          <p:cNvGrpSpPr>
            <a:grpSpLocks/>
          </p:cNvGrpSpPr>
          <p:nvPr/>
        </p:nvGrpSpPr>
        <p:grpSpPr bwMode="auto">
          <a:xfrm>
            <a:off x="3586164" y="4748214"/>
            <a:ext cx="403225" cy="65087"/>
            <a:chOff x="1299" y="2991"/>
            <a:chExt cx="254" cy="41"/>
          </a:xfrm>
        </p:grpSpPr>
        <p:sp>
          <p:nvSpPr>
            <p:cNvPr id="43063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41"/>
                <a:gd name="T17" fmla="*/ 33 w 33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64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1"/>
                <a:gd name="T17" fmla="*/ 31 w 31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3065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41"/>
                <a:gd name="T17" fmla="*/ 31 w 31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43059" name="Line 63"/>
          <p:cNvSpPr>
            <a:spLocks noChangeShapeType="1"/>
          </p:cNvSpPr>
          <p:nvPr/>
        </p:nvSpPr>
        <p:spPr bwMode="auto">
          <a:xfrm flipV="1">
            <a:off x="4305300" y="3751263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0" name="Line 64"/>
          <p:cNvSpPr>
            <a:spLocks noChangeShapeType="1"/>
          </p:cNvSpPr>
          <p:nvPr/>
        </p:nvSpPr>
        <p:spPr bwMode="auto">
          <a:xfrm>
            <a:off x="4310064" y="4549775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1" name="Line 65"/>
          <p:cNvSpPr>
            <a:spLocks noChangeShapeType="1"/>
          </p:cNvSpPr>
          <p:nvPr/>
        </p:nvSpPr>
        <p:spPr bwMode="auto">
          <a:xfrm>
            <a:off x="4310064" y="5029201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2" name="Line 66"/>
          <p:cNvSpPr>
            <a:spLocks noChangeShapeType="1"/>
          </p:cNvSpPr>
          <p:nvPr/>
        </p:nvSpPr>
        <p:spPr bwMode="auto">
          <a:xfrm>
            <a:off x="7397750" y="4629150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89213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Using B+ Trees for Sorting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10287000" cy="4495800"/>
          </a:xfrm>
          <a:noFill/>
        </p:spPr>
        <p:txBody>
          <a:bodyPr/>
          <a:lstStyle/>
          <a:p>
            <a:r>
              <a:rPr lang="en-US" altLang="en-US" dirty="0"/>
              <a:t>Scenario: Table to be sorted has B+ tree index on sorting column(s).</a:t>
            </a:r>
          </a:p>
          <a:p>
            <a:r>
              <a:rPr lang="en-US" altLang="en-US" dirty="0">
                <a:solidFill>
                  <a:schemeClr val="bg2"/>
                </a:solidFill>
              </a:rPr>
              <a:t>Idea:</a:t>
            </a:r>
            <a:r>
              <a:rPr lang="en-US" altLang="en-US" dirty="0">
                <a:solidFill>
                  <a:schemeClr val="folHlink"/>
                </a:solidFill>
              </a:rPr>
              <a:t> </a:t>
            </a:r>
            <a:r>
              <a:rPr lang="en-US" altLang="en-US" dirty="0"/>
              <a:t>Can retrieve records in order by traversing leaf pages.</a:t>
            </a:r>
          </a:p>
          <a:p>
            <a:r>
              <a:rPr lang="en-US" altLang="en-US" i="1" dirty="0">
                <a:solidFill>
                  <a:schemeClr val="bg2"/>
                </a:solidFill>
              </a:rPr>
              <a:t>Is this a good idea?</a:t>
            </a:r>
          </a:p>
          <a:p>
            <a:r>
              <a:rPr lang="en-US" altLang="en-US" dirty="0"/>
              <a:t>Cases to consider:</a:t>
            </a:r>
          </a:p>
          <a:p>
            <a:pPr lvl="1">
              <a:buSzPct val="75000"/>
            </a:pPr>
            <a:r>
              <a:rPr lang="en-US" altLang="en-US" dirty="0"/>
              <a:t>B+ tree is </a:t>
            </a:r>
            <a:r>
              <a:rPr lang="en-US" altLang="en-US" dirty="0">
                <a:solidFill>
                  <a:schemeClr val="bg2"/>
                </a:solidFill>
              </a:rPr>
              <a:t>clustered</a:t>
            </a:r>
            <a:r>
              <a:rPr lang="en-US" altLang="en-US" dirty="0"/>
              <a:t>		</a:t>
            </a:r>
            <a:r>
              <a:rPr lang="en-US" altLang="en-US" b="1" i="1" dirty="0">
                <a:solidFill>
                  <a:schemeClr val="bg2"/>
                </a:solidFill>
              </a:rPr>
              <a:t>Good idea!</a:t>
            </a:r>
            <a:endParaRPr lang="en-US" altLang="en-US" i="1" dirty="0">
              <a:solidFill>
                <a:schemeClr val="bg2"/>
              </a:solidFill>
            </a:endParaRPr>
          </a:p>
          <a:p>
            <a:pPr lvl="1">
              <a:buSzPct val="75000"/>
            </a:pPr>
            <a:r>
              <a:rPr lang="en-US" altLang="en-US" dirty="0"/>
              <a:t>B+ tree is </a:t>
            </a:r>
            <a:r>
              <a:rPr lang="en-US" altLang="en-US" dirty="0">
                <a:solidFill>
                  <a:schemeClr val="bg2"/>
                </a:solidFill>
              </a:rPr>
              <a:t>not clustered</a:t>
            </a:r>
            <a:r>
              <a:rPr lang="en-US" altLang="en-US" dirty="0"/>
              <a:t>	</a:t>
            </a:r>
            <a:r>
              <a:rPr lang="en-US" altLang="en-US" b="1" i="1" dirty="0"/>
              <a:t>Could be a very </a:t>
            </a:r>
            <a:r>
              <a:rPr lang="en-US" altLang="en-US" b="1" i="1" dirty="0">
                <a:solidFill>
                  <a:schemeClr val="bg2"/>
                </a:solidFill>
              </a:rPr>
              <a:t>bad idea!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5043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61866"/>
            <a:ext cx="10363200" cy="1143000"/>
          </a:xfrm>
          <a:noFill/>
        </p:spPr>
        <p:txBody>
          <a:bodyPr/>
          <a:lstStyle/>
          <a:p>
            <a:r>
              <a:rPr lang="en-US" altLang="en-US" dirty="0"/>
              <a:t>Clustered B+ Tree Used for Sorting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4572000" cy="4076700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>
                <a:latin typeface="Calibri" panose="020F0502020204030204" pitchFamily="34" charset="0"/>
              </a:rPr>
              <a:t>Cost: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Calibri" panose="020F0502020204030204" pitchFamily="34" charset="0"/>
              </a:rPr>
              <a:t>     root to left-most leaf, then retrieve all leaf pages (Alternative 1)</a:t>
            </a:r>
          </a:p>
          <a:p>
            <a:r>
              <a:rPr lang="en-US" altLang="en-US" dirty="0">
                <a:latin typeface="Calibri" panose="020F0502020204030204" pitchFamily="34" charset="0"/>
              </a:rPr>
              <a:t>For Alternative 2, additional cost of retrieving data records:  each page fetched just once.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406900" y="5776913"/>
            <a:ext cx="6032500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>
              <a:buFont typeface="Monotype Sorts" charset="0"/>
              <a:buChar char="*"/>
            </a:pPr>
            <a:r>
              <a:rPr lang="en-US" altLang="en-US" sz="2000" dirty="0">
                <a:solidFill>
                  <a:schemeClr val="bg2"/>
                </a:solidFill>
                <a:latin typeface="Calibri" panose="020F0502020204030204" pitchFamily="34" charset="0"/>
              </a:rPr>
              <a:t>  </a:t>
            </a:r>
            <a:r>
              <a:rPr lang="en-US" altLang="en-US" sz="2000" i="1" dirty="0">
                <a:solidFill>
                  <a:schemeClr val="bg2"/>
                </a:solidFill>
                <a:latin typeface="Calibri" panose="020F0502020204030204" pitchFamily="34" charset="0"/>
              </a:rPr>
              <a:t>Always better than external sorting!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6188076" y="4370389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>
            <a:off x="6800850" y="4370389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242"/>
              <a:gd name="T17" fmla="*/ 292 w 292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9" name="Freeform 9"/>
          <p:cNvSpPr>
            <a:spLocks/>
          </p:cNvSpPr>
          <p:nvPr/>
        </p:nvSpPr>
        <p:spPr bwMode="auto">
          <a:xfrm>
            <a:off x="7415213" y="4370389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0" name="Freeform 10"/>
          <p:cNvSpPr>
            <a:spLocks/>
          </p:cNvSpPr>
          <p:nvPr/>
        </p:nvSpPr>
        <p:spPr bwMode="auto">
          <a:xfrm>
            <a:off x="8029576" y="4370389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242"/>
              <a:gd name="T17" fmla="*/ 290 w 290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1" name="Freeform 11"/>
          <p:cNvSpPr>
            <a:spLocks/>
          </p:cNvSpPr>
          <p:nvPr/>
        </p:nvSpPr>
        <p:spPr bwMode="auto">
          <a:xfrm>
            <a:off x="8642351" y="4370389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2" name="Freeform 12"/>
          <p:cNvSpPr>
            <a:spLocks/>
          </p:cNvSpPr>
          <p:nvPr/>
        </p:nvSpPr>
        <p:spPr bwMode="auto">
          <a:xfrm>
            <a:off x="9255125" y="4370389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242"/>
              <a:gd name="T17" fmla="*/ 292 w 292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3" name="Freeform 13"/>
          <p:cNvSpPr>
            <a:spLocks/>
          </p:cNvSpPr>
          <p:nvPr/>
        </p:nvSpPr>
        <p:spPr bwMode="auto">
          <a:xfrm>
            <a:off x="5972176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4" name="Freeform 14"/>
          <p:cNvSpPr>
            <a:spLocks/>
          </p:cNvSpPr>
          <p:nvPr/>
        </p:nvSpPr>
        <p:spPr bwMode="auto">
          <a:xfrm>
            <a:off x="5972176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V="1">
            <a:off x="5972175" y="34004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5972175" y="34067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59721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59896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00710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60229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60404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60579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>
            <a:off x="607536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60912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61087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61261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>
            <a:off x="614362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61595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61769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61944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>
            <a:off x="621188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62277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>
            <a:off x="62452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>
            <a:off x="62626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>
            <a:off x="628015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6" name="Line 36"/>
          <p:cNvSpPr>
            <a:spLocks noChangeShapeType="1"/>
          </p:cNvSpPr>
          <p:nvPr/>
        </p:nvSpPr>
        <p:spPr bwMode="auto">
          <a:xfrm>
            <a:off x="62960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7" name="Line 37"/>
          <p:cNvSpPr>
            <a:spLocks noChangeShapeType="1"/>
          </p:cNvSpPr>
          <p:nvPr/>
        </p:nvSpPr>
        <p:spPr bwMode="auto">
          <a:xfrm>
            <a:off x="63134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>
            <a:off x="63309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634841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63642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63817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2" name="Line 42"/>
          <p:cNvSpPr>
            <a:spLocks noChangeShapeType="1"/>
          </p:cNvSpPr>
          <p:nvPr/>
        </p:nvSpPr>
        <p:spPr bwMode="auto">
          <a:xfrm>
            <a:off x="639921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3" name="Line 43"/>
          <p:cNvSpPr>
            <a:spLocks noChangeShapeType="1"/>
          </p:cNvSpPr>
          <p:nvPr/>
        </p:nvSpPr>
        <p:spPr bwMode="auto">
          <a:xfrm>
            <a:off x="641667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4" name="Line 44"/>
          <p:cNvSpPr>
            <a:spLocks noChangeShapeType="1"/>
          </p:cNvSpPr>
          <p:nvPr/>
        </p:nvSpPr>
        <p:spPr bwMode="auto">
          <a:xfrm>
            <a:off x="64325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>
            <a:off x="64500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646747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>
            <a:off x="648493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8" name="Line 48"/>
          <p:cNvSpPr>
            <a:spLocks noChangeShapeType="1"/>
          </p:cNvSpPr>
          <p:nvPr/>
        </p:nvSpPr>
        <p:spPr bwMode="auto">
          <a:xfrm>
            <a:off x="65008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6513513" y="34099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0" name="Line 50"/>
          <p:cNvSpPr>
            <a:spLocks noChangeShapeType="1"/>
          </p:cNvSpPr>
          <p:nvPr/>
        </p:nvSpPr>
        <p:spPr bwMode="auto">
          <a:xfrm>
            <a:off x="6513513" y="3427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1" name="Line 51"/>
          <p:cNvSpPr>
            <a:spLocks noChangeShapeType="1"/>
          </p:cNvSpPr>
          <p:nvPr/>
        </p:nvSpPr>
        <p:spPr bwMode="auto">
          <a:xfrm>
            <a:off x="6513513" y="34448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2" name="Line 52"/>
          <p:cNvSpPr>
            <a:spLocks noChangeShapeType="1"/>
          </p:cNvSpPr>
          <p:nvPr/>
        </p:nvSpPr>
        <p:spPr bwMode="auto">
          <a:xfrm>
            <a:off x="6513513" y="34607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3" name="Line 53"/>
          <p:cNvSpPr>
            <a:spLocks noChangeShapeType="1"/>
          </p:cNvSpPr>
          <p:nvPr/>
        </p:nvSpPr>
        <p:spPr bwMode="auto">
          <a:xfrm>
            <a:off x="6513513" y="3478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4" name="Line 54"/>
          <p:cNvSpPr>
            <a:spLocks noChangeShapeType="1"/>
          </p:cNvSpPr>
          <p:nvPr/>
        </p:nvSpPr>
        <p:spPr bwMode="auto">
          <a:xfrm>
            <a:off x="6513513" y="34956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5" name="Line 55"/>
          <p:cNvSpPr>
            <a:spLocks noChangeShapeType="1"/>
          </p:cNvSpPr>
          <p:nvPr/>
        </p:nvSpPr>
        <p:spPr bwMode="auto">
          <a:xfrm>
            <a:off x="6513513" y="35131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6" name="Line 56"/>
          <p:cNvSpPr>
            <a:spLocks noChangeShapeType="1"/>
          </p:cNvSpPr>
          <p:nvPr/>
        </p:nvSpPr>
        <p:spPr bwMode="auto">
          <a:xfrm>
            <a:off x="6513513" y="3529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7" name="Line 57"/>
          <p:cNvSpPr>
            <a:spLocks noChangeShapeType="1"/>
          </p:cNvSpPr>
          <p:nvPr/>
        </p:nvSpPr>
        <p:spPr bwMode="auto">
          <a:xfrm>
            <a:off x="6513513" y="35464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8" name="Line 58"/>
          <p:cNvSpPr>
            <a:spLocks noChangeShapeType="1"/>
          </p:cNvSpPr>
          <p:nvPr/>
        </p:nvSpPr>
        <p:spPr bwMode="auto">
          <a:xfrm>
            <a:off x="6513513" y="35639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39" name="Line 59"/>
          <p:cNvSpPr>
            <a:spLocks noChangeShapeType="1"/>
          </p:cNvSpPr>
          <p:nvPr/>
        </p:nvSpPr>
        <p:spPr bwMode="auto">
          <a:xfrm>
            <a:off x="6513513" y="3579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0" name="Line 60"/>
          <p:cNvSpPr>
            <a:spLocks noChangeShapeType="1"/>
          </p:cNvSpPr>
          <p:nvPr/>
        </p:nvSpPr>
        <p:spPr bwMode="auto">
          <a:xfrm>
            <a:off x="6513513" y="3597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1" name="Line 61"/>
          <p:cNvSpPr>
            <a:spLocks noChangeShapeType="1"/>
          </p:cNvSpPr>
          <p:nvPr/>
        </p:nvSpPr>
        <p:spPr bwMode="auto">
          <a:xfrm>
            <a:off x="6513513" y="3614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2" name="Line 62"/>
          <p:cNvSpPr>
            <a:spLocks noChangeShapeType="1"/>
          </p:cNvSpPr>
          <p:nvPr/>
        </p:nvSpPr>
        <p:spPr bwMode="auto">
          <a:xfrm>
            <a:off x="6513513" y="36322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3" name="Line 63"/>
          <p:cNvSpPr>
            <a:spLocks noChangeShapeType="1"/>
          </p:cNvSpPr>
          <p:nvPr/>
        </p:nvSpPr>
        <p:spPr bwMode="auto">
          <a:xfrm>
            <a:off x="6513513" y="36480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4" name="Line 64"/>
          <p:cNvSpPr>
            <a:spLocks noChangeShapeType="1"/>
          </p:cNvSpPr>
          <p:nvPr/>
        </p:nvSpPr>
        <p:spPr bwMode="auto">
          <a:xfrm>
            <a:off x="6513513" y="3665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5" name="Line 65"/>
          <p:cNvSpPr>
            <a:spLocks noChangeShapeType="1"/>
          </p:cNvSpPr>
          <p:nvPr/>
        </p:nvSpPr>
        <p:spPr bwMode="auto">
          <a:xfrm>
            <a:off x="6513513" y="36830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6" name="Line 66"/>
          <p:cNvSpPr>
            <a:spLocks noChangeShapeType="1"/>
          </p:cNvSpPr>
          <p:nvPr/>
        </p:nvSpPr>
        <p:spPr bwMode="auto">
          <a:xfrm>
            <a:off x="6513513" y="3698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7" name="Line 67"/>
          <p:cNvSpPr>
            <a:spLocks noChangeShapeType="1"/>
          </p:cNvSpPr>
          <p:nvPr/>
        </p:nvSpPr>
        <p:spPr bwMode="auto">
          <a:xfrm>
            <a:off x="6513513" y="3716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8" name="Line 68"/>
          <p:cNvSpPr>
            <a:spLocks noChangeShapeType="1"/>
          </p:cNvSpPr>
          <p:nvPr/>
        </p:nvSpPr>
        <p:spPr bwMode="auto">
          <a:xfrm>
            <a:off x="6513513" y="3733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49" name="Line 69"/>
          <p:cNvSpPr>
            <a:spLocks noChangeShapeType="1"/>
          </p:cNvSpPr>
          <p:nvPr/>
        </p:nvSpPr>
        <p:spPr bwMode="auto">
          <a:xfrm>
            <a:off x="6513513" y="37512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0" name="Line 70"/>
          <p:cNvSpPr>
            <a:spLocks noChangeShapeType="1"/>
          </p:cNvSpPr>
          <p:nvPr/>
        </p:nvSpPr>
        <p:spPr bwMode="auto">
          <a:xfrm>
            <a:off x="6513513" y="3767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1" name="Line 71"/>
          <p:cNvSpPr>
            <a:spLocks noChangeShapeType="1"/>
          </p:cNvSpPr>
          <p:nvPr/>
        </p:nvSpPr>
        <p:spPr bwMode="auto">
          <a:xfrm flipH="1">
            <a:off x="65087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2" name="Line 72"/>
          <p:cNvSpPr>
            <a:spLocks noChangeShapeType="1"/>
          </p:cNvSpPr>
          <p:nvPr/>
        </p:nvSpPr>
        <p:spPr bwMode="auto">
          <a:xfrm flipH="1">
            <a:off x="64912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3" name="Line 73"/>
          <p:cNvSpPr>
            <a:spLocks noChangeShapeType="1"/>
          </p:cNvSpPr>
          <p:nvPr/>
        </p:nvSpPr>
        <p:spPr bwMode="auto">
          <a:xfrm flipH="1">
            <a:off x="647541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4" name="Line 74"/>
          <p:cNvSpPr>
            <a:spLocks noChangeShapeType="1"/>
          </p:cNvSpPr>
          <p:nvPr/>
        </p:nvSpPr>
        <p:spPr bwMode="auto">
          <a:xfrm flipH="1">
            <a:off x="64579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 flipH="1">
            <a:off x="64404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6" name="Line 76"/>
          <p:cNvSpPr>
            <a:spLocks noChangeShapeType="1"/>
          </p:cNvSpPr>
          <p:nvPr/>
        </p:nvSpPr>
        <p:spPr bwMode="auto">
          <a:xfrm flipH="1">
            <a:off x="64230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7" name="Line 77"/>
          <p:cNvSpPr>
            <a:spLocks noChangeShapeType="1"/>
          </p:cNvSpPr>
          <p:nvPr/>
        </p:nvSpPr>
        <p:spPr bwMode="auto">
          <a:xfrm flipH="1">
            <a:off x="640715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8" name="Line 78"/>
          <p:cNvSpPr>
            <a:spLocks noChangeShapeType="1"/>
          </p:cNvSpPr>
          <p:nvPr/>
        </p:nvSpPr>
        <p:spPr bwMode="auto">
          <a:xfrm flipH="1">
            <a:off x="63896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59" name="Line 79"/>
          <p:cNvSpPr>
            <a:spLocks noChangeShapeType="1"/>
          </p:cNvSpPr>
          <p:nvPr/>
        </p:nvSpPr>
        <p:spPr bwMode="auto">
          <a:xfrm flipH="1">
            <a:off x="63722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0" name="Line 80"/>
          <p:cNvSpPr>
            <a:spLocks noChangeShapeType="1"/>
          </p:cNvSpPr>
          <p:nvPr/>
        </p:nvSpPr>
        <p:spPr bwMode="auto">
          <a:xfrm flipH="1">
            <a:off x="63547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1" name="Line 81"/>
          <p:cNvSpPr>
            <a:spLocks noChangeShapeType="1"/>
          </p:cNvSpPr>
          <p:nvPr/>
        </p:nvSpPr>
        <p:spPr bwMode="auto">
          <a:xfrm flipH="1">
            <a:off x="633888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2" name="Line 82"/>
          <p:cNvSpPr>
            <a:spLocks noChangeShapeType="1"/>
          </p:cNvSpPr>
          <p:nvPr/>
        </p:nvSpPr>
        <p:spPr bwMode="auto">
          <a:xfrm flipH="1">
            <a:off x="63214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3" name="Line 83"/>
          <p:cNvSpPr>
            <a:spLocks noChangeShapeType="1"/>
          </p:cNvSpPr>
          <p:nvPr/>
        </p:nvSpPr>
        <p:spPr bwMode="auto">
          <a:xfrm flipH="1">
            <a:off x="63039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4" name="Line 84"/>
          <p:cNvSpPr>
            <a:spLocks noChangeShapeType="1"/>
          </p:cNvSpPr>
          <p:nvPr/>
        </p:nvSpPr>
        <p:spPr bwMode="auto">
          <a:xfrm flipH="1">
            <a:off x="62865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5" name="Line 85"/>
          <p:cNvSpPr>
            <a:spLocks noChangeShapeType="1"/>
          </p:cNvSpPr>
          <p:nvPr/>
        </p:nvSpPr>
        <p:spPr bwMode="auto">
          <a:xfrm flipH="1">
            <a:off x="627062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6" name="Line 86"/>
          <p:cNvSpPr>
            <a:spLocks noChangeShapeType="1"/>
          </p:cNvSpPr>
          <p:nvPr/>
        </p:nvSpPr>
        <p:spPr bwMode="auto">
          <a:xfrm flipH="1">
            <a:off x="62531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7" name="Line 87"/>
          <p:cNvSpPr>
            <a:spLocks noChangeShapeType="1"/>
          </p:cNvSpPr>
          <p:nvPr/>
        </p:nvSpPr>
        <p:spPr bwMode="auto">
          <a:xfrm flipH="1">
            <a:off x="62357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8" name="Line 88"/>
          <p:cNvSpPr>
            <a:spLocks noChangeShapeType="1"/>
          </p:cNvSpPr>
          <p:nvPr/>
        </p:nvSpPr>
        <p:spPr bwMode="auto">
          <a:xfrm flipH="1">
            <a:off x="62182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69" name="Line 89"/>
          <p:cNvSpPr>
            <a:spLocks noChangeShapeType="1"/>
          </p:cNvSpPr>
          <p:nvPr/>
        </p:nvSpPr>
        <p:spPr bwMode="auto">
          <a:xfrm flipH="1">
            <a:off x="620236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0" name="Line 90"/>
          <p:cNvSpPr>
            <a:spLocks noChangeShapeType="1"/>
          </p:cNvSpPr>
          <p:nvPr/>
        </p:nvSpPr>
        <p:spPr bwMode="auto">
          <a:xfrm flipH="1">
            <a:off x="61849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1" name="Line 91"/>
          <p:cNvSpPr>
            <a:spLocks noChangeShapeType="1"/>
          </p:cNvSpPr>
          <p:nvPr/>
        </p:nvSpPr>
        <p:spPr bwMode="auto">
          <a:xfrm flipH="1">
            <a:off x="61674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2" name="Line 92"/>
          <p:cNvSpPr>
            <a:spLocks noChangeShapeType="1"/>
          </p:cNvSpPr>
          <p:nvPr/>
        </p:nvSpPr>
        <p:spPr bwMode="auto">
          <a:xfrm flipH="1">
            <a:off x="61499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3" name="Line 93"/>
          <p:cNvSpPr>
            <a:spLocks noChangeShapeType="1"/>
          </p:cNvSpPr>
          <p:nvPr/>
        </p:nvSpPr>
        <p:spPr bwMode="auto">
          <a:xfrm flipH="1">
            <a:off x="613410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4" name="Line 94"/>
          <p:cNvSpPr>
            <a:spLocks noChangeShapeType="1"/>
          </p:cNvSpPr>
          <p:nvPr/>
        </p:nvSpPr>
        <p:spPr bwMode="auto">
          <a:xfrm flipH="1">
            <a:off x="61166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5" name="Line 95"/>
          <p:cNvSpPr>
            <a:spLocks noChangeShapeType="1"/>
          </p:cNvSpPr>
          <p:nvPr/>
        </p:nvSpPr>
        <p:spPr bwMode="auto">
          <a:xfrm flipH="1">
            <a:off x="60991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6" name="Line 96"/>
          <p:cNvSpPr>
            <a:spLocks noChangeShapeType="1"/>
          </p:cNvSpPr>
          <p:nvPr/>
        </p:nvSpPr>
        <p:spPr bwMode="auto">
          <a:xfrm flipH="1">
            <a:off x="60817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7" name="Line 97"/>
          <p:cNvSpPr>
            <a:spLocks noChangeShapeType="1"/>
          </p:cNvSpPr>
          <p:nvPr/>
        </p:nvSpPr>
        <p:spPr bwMode="auto">
          <a:xfrm flipH="1">
            <a:off x="606583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8" name="Line 98"/>
          <p:cNvSpPr>
            <a:spLocks noChangeShapeType="1"/>
          </p:cNvSpPr>
          <p:nvPr/>
        </p:nvSpPr>
        <p:spPr bwMode="auto">
          <a:xfrm flipH="1">
            <a:off x="60483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79" name="Line 99"/>
          <p:cNvSpPr>
            <a:spLocks noChangeShapeType="1"/>
          </p:cNvSpPr>
          <p:nvPr/>
        </p:nvSpPr>
        <p:spPr bwMode="auto">
          <a:xfrm flipH="1">
            <a:off x="60309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0" name="Line 100"/>
          <p:cNvSpPr>
            <a:spLocks noChangeShapeType="1"/>
          </p:cNvSpPr>
          <p:nvPr/>
        </p:nvSpPr>
        <p:spPr bwMode="auto">
          <a:xfrm flipH="1">
            <a:off x="60134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1" name="Line 101"/>
          <p:cNvSpPr>
            <a:spLocks noChangeShapeType="1"/>
          </p:cNvSpPr>
          <p:nvPr/>
        </p:nvSpPr>
        <p:spPr bwMode="auto">
          <a:xfrm flipH="1">
            <a:off x="599757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2" name="Line 102"/>
          <p:cNvSpPr>
            <a:spLocks noChangeShapeType="1"/>
          </p:cNvSpPr>
          <p:nvPr/>
        </p:nvSpPr>
        <p:spPr bwMode="auto">
          <a:xfrm flipH="1">
            <a:off x="59801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3" name="Line 103"/>
          <p:cNvSpPr>
            <a:spLocks noChangeShapeType="1"/>
          </p:cNvSpPr>
          <p:nvPr/>
        </p:nvSpPr>
        <p:spPr bwMode="auto">
          <a:xfrm flipV="1">
            <a:off x="5972175" y="37750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4" name="Line 104"/>
          <p:cNvSpPr>
            <a:spLocks noChangeShapeType="1"/>
          </p:cNvSpPr>
          <p:nvPr/>
        </p:nvSpPr>
        <p:spPr bwMode="auto">
          <a:xfrm flipV="1">
            <a:off x="5972175" y="37528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5" name="Line 105"/>
          <p:cNvSpPr>
            <a:spLocks noChangeShapeType="1"/>
          </p:cNvSpPr>
          <p:nvPr/>
        </p:nvSpPr>
        <p:spPr bwMode="auto">
          <a:xfrm flipV="1">
            <a:off x="5972175" y="3735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6" name="Line 106"/>
          <p:cNvSpPr>
            <a:spLocks noChangeShapeType="1"/>
          </p:cNvSpPr>
          <p:nvPr/>
        </p:nvSpPr>
        <p:spPr bwMode="auto">
          <a:xfrm flipV="1">
            <a:off x="5972175" y="37242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7" name="Line 107"/>
          <p:cNvSpPr>
            <a:spLocks noChangeShapeType="1"/>
          </p:cNvSpPr>
          <p:nvPr/>
        </p:nvSpPr>
        <p:spPr bwMode="auto">
          <a:xfrm flipV="1">
            <a:off x="5972175" y="37068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8" name="Line 108"/>
          <p:cNvSpPr>
            <a:spLocks noChangeShapeType="1"/>
          </p:cNvSpPr>
          <p:nvPr/>
        </p:nvSpPr>
        <p:spPr bwMode="auto">
          <a:xfrm flipV="1">
            <a:off x="5972175" y="3684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89" name="Line 109"/>
          <p:cNvSpPr>
            <a:spLocks noChangeShapeType="1"/>
          </p:cNvSpPr>
          <p:nvPr/>
        </p:nvSpPr>
        <p:spPr bwMode="auto">
          <a:xfrm flipV="1">
            <a:off x="5972175" y="36671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0" name="Line 110"/>
          <p:cNvSpPr>
            <a:spLocks noChangeShapeType="1"/>
          </p:cNvSpPr>
          <p:nvPr/>
        </p:nvSpPr>
        <p:spPr bwMode="auto">
          <a:xfrm flipV="1">
            <a:off x="5972175" y="36560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1" name="Line 111"/>
          <p:cNvSpPr>
            <a:spLocks noChangeShapeType="1"/>
          </p:cNvSpPr>
          <p:nvPr/>
        </p:nvSpPr>
        <p:spPr bwMode="auto">
          <a:xfrm flipV="1">
            <a:off x="5972175" y="3633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2" name="Line 112"/>
          <p:cNvSpPr>
            <a:spLocks noChangeShapeType="1"/>
          </p:cNvSpPr>
          <p:nvPr/>
        </p:nvSpPr>
        <p:spPr bwMode="auto">
          <a:xfrm flipV="1">
            <a:off x="5972175" y="36163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3" name="Line 113"/>
          <p:cNvSpPr>
            <a:spLocks noChangeShapeType="1"/>
          </p:cNvSpPr>
          <p:nvPr/>
        </p:nvSpPr>
        <p:spPr bwMode="auto">
          <a:xfrm flipV="1">
            <a:off x="5972175" y="3598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4" name="Line 114"/>
          <p:cNvSpPr>
            <a:spLocks noChangeShapeType="1"/>
          </p:cNvSpPr>
          <p:nvPr/>
        </p:nvSpPr>
        <p:spPr bwMode="auto">
          <a:xfrm flipV="1">
            <a:off x="5972175" y="35877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5" name="Line 115"/>
          <p:cNvSpPr>
            <a:spLocks noChangeShapeType="1"/>
          </p:cNvSpPr>
          <p:nvPr/>
        </p:nvSpPr>
        <p:spPr bwMode="auto">
          <a:xfrm flipV="1">
            <a:off x="5972175" y="35655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6" name="Line 116"/>
          <p:cNvSpPr>
            <a:spLocks noChangeShapeType="1"/>
          </p:cNvSpPr>
          <p:nvPr/>
        </p:nvSpPr>
        <p:spPr bwMode="auto">
          <a:xfrm flipV="1">
            <a:off x="5972175" y="3548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7" name="Line 117"/>
          <p:cNvSpPr>
            <a:spLocks noChangeShapeType="1"/>
          </p:cNvSpPr>
          <p:nvPr/>
        </p:nvSpPr>
        <p:spPr bwMode="auto">
          <a:xfrm flipV="1">
            <a:off x="5972175" y="35369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8" name="Line 118"/>
          <p:cNvSpPr>
            <a:spLocks noChangeShapeType="1"/>
          </p:cNvSpPr>
          <p:nvPr/>
        </p:nvSpPr>
        <p:spPr bwMode="auto">
          <a:xfrm flipV="1">
            <a:off x="5972175" y="35194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99" name="Line 119"/>
          <p:cNvSpPr>
            <a:spLocks noChangeShapeType="1"/>
          </p:cNvSpPr>
          <p:nvPr/>
        </p:nvSpPr>
        <p:spPr bwMode="auto">
          <a:xfrm flipV="1">
            <a:off x="5972175" y="3497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0" name="Line 120"/>
          <p:cNvSpPr>
            <a:spLocks noChangeShapeType="1"/>
          </p:cNvSpPr>
          <p:nvPr/>
        </p:nvSpPr>
        <p:spPr bwMode="auto">
          <a:xfrm flipV="1">
            <a:off x="5972175" y="3479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1" name="Line 121"/>
          <p:cNvSpPr>
            <a:spLocks noChangeShapeType="1"/>
          </p:cNvSpPr>
          <p:nvPr/>
        </p:nvSpPr>
        <p:spPr bwMode="auto">
          <a:xfrm flipV="1">
            <a:off x="5972175" y="34686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2" name="Line 122"/>
          <p:cNvSpPr>
            <a:spLocks noChangeShapeType="1"/>
          </p:cNvSpPr>
          <p:nvPr/>
        </p:nvSpPr>
        <p:spPr bwMode="auto">
          <a:xfrm flipV="1">
            <a:off x="5972175" y="3446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3" name="Line 123"/>
          <p:cNvSpPr>
            <a:spLocks noChangeShapeType="1"/>
          </p:cNvSpPr>
          <p:nvPr/>
        </p:nvSpPr>
        <p:spPr bwMode="auto">
          <a:xfrm flipV="1">
            <a:off x="5972175" y="34290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4" name="Line 124"/>
          <p:cNvSpPr>
            <a:spLocks noChangeShapeType="1"/>
          </p:cNvSpPr>
          <p:nvPr/>
        </p:nvSpPr>
        <p:spPr bwMode="auto">
          <a:xfrm flipV="1">
            <a:off x="5972175" y="3411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5" name="Freeform 125"/>
          <p:cNvSpPr>
            <a:spLocks/>
          </p:cNvSpPr>
          <p:nvPr/>
        </p:nvSpPr>
        <p:spPr bwMode="auto">
          <a:xfrm>
            <a:off x="6838951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206" name="Freeform 126"/>
          <p:cNvSpPr>
            <a:spLocks/>
          </p:cNvSpPr>
          <p:nvPr/>
        </p:nvSpPr>
        <p:spPr bwMode="auto">
          <a:xfrm>
            <a:off x="6838951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207" name="Line 127"/>
          <p:cNvSpPr>
            <a:spLocks noChangeShapeType="1"/>
          </p:cNvSpPr>
          <p:nvPr/>
        </p:nvSpPr>
        <p:spPr bwMode="auto">
          <a:xfrm flipV="1">
            <a:off x="6838950" y="34004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8" name="Line 128"/>
          <p:cNvSpPr>
            <a:spLocks noChangeShapeType="1"/>
          </p:cNvSpPr>
          <p:nvPr/>
        </p:nvSpPr>
        <p:spPr bwMode="auto">
          <a:xfrm>
            <a:off x="6838950" y="34067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09" name="Line 129"/>
          <p:cNvSpPr>
            <a:spLocks noChangeShapeType="1"/>
          </p:cNvSpPr>
          <p:nvPr/>
        </p:nvSpPr>
        <p:spPr bwMode="auto">
          <a:xfrm>
            <a:off x="68389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0" name="Line 130"/>
          <p:cNvSpPr>
            <a:spLocks noChangeShapeType="1"/>
          </p:cNvSpPr>
          <p:nvPr/>
        </p:nvSpPr>
        <p:spPr bwMode="auto">
          <a:xfrm>
            <a:off x="68564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1" name="Line 131"/>
          <p:cNvSpPr>
            <a:spLocks noChangeShapeType="1"/>
          </p:cNvSpPr>
          <p:nvPr/>
        </p:nvSpPr>
        <p:spPr bwMode="auto">
          <a:xfrm>
            <a:off x="687387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2" name="Line 132"/>
          <p:cNvSpPr>
            <a:spLocks noChangeShapeType="1"/>
          </p:cNvSpPr>
          <p:nvPr/>
        </p:nvSpPr>
        <p:spPr bwMode="auto">
          <a:xfrm>
            <a:off x="68897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3" name="Line 133"/>
          <p:cNvSpPr>
            <a:spLocks noChangeShapeType="1"/>
          </p:cNvSpPr>
          <p:nvPr/>
        </p:nvSpPr>
        <p:spPr bwMode="auto">
          <a:xfrm>
            <a:off x="69072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4" name="Line 134"/>
          <p:cNvSpPr>
            <a:spLocks noChangeShapeType="1"/>
          </p:cNvSpPr>
          <p:nvPr/>
        </p:nvSpPr>
        <p:spPr bwMode="auto">
          <a:xfrm>
            <a:off x="692467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5" name="Line 135"/>
          <p:cNvSpPr>
            <a:spLocks noChangeShapeType="1"/>
          </p:cNvSpPr>
          <p:nvPr/>
        </p:nvSpPr>
        <p:spPr bwMode="auto">
          <a:xfrm>
            <a:off x="694213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6" name="Line 136"/>
          <p:cNvSpPr>
            <a:spLocks noChangeShapeType="1"/>
          </p:cNvSpPr>
          <p:nvPr/>
        </p:nvSpPr>
        <p:spPr bwMode="auto">
          <a:xfrm>
            <a:off x="69580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7" name="Line 137"/>
          <p:cNvSpPr>
            <a:spLocks noChangeShapeType="1"/>
          </p:cNvSpPr>
          <p:nvPr/>
        </p:nvSpPr>
        <p:spPr bwMode="auto">
          <a:xfrm>
            <a:off x="69754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8" name="Line 138"/>
          <p:cNvSpPr>
            <a:spLocks noChangeShapeType="1"/>
          </p:cNvSpPr>
          <p:nvPr/>
        </p:nvSpPr>
        <p:spPr bwMode="auto">
          <a:xfrm>
            <a:off x="699293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19" name="Line 139"/>
          <p:cNvSpPr>
            <a:spLocks noChangeShapeType="1"/>
          </p:cNvSpPr>
          <p:nvPr/>
        </p:nvSpPr>
        <p:spPr bwMode="auto">
          <a:xfrm>
            <a:off x="701040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0" name="Line 140"/>
          <p:cNvSpPr>
            <a:spLocks noChangeShapeType="1"/>
          </p:cNvSpPr>
          <p:nvPr/>
        </p:nvSpPr>
        <p:spPr bwMode="auto">
          <a:xfrm>
            <a:off x="70262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1" name="Line 141"/>
          <p:cNvSpPr>
            <a:spLocks noChangeShapeType="1"/>
          </p:cNvSpPr>
          <p:nvPr/>
        </p:nvSpPr>
        <p:spPr bwMode="auto">
          <a:xfrm>
            <a:off x="70437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2" name="Line 142"/>
          <p:cNvSpPr>
            <a:spLocks noChangeShapeType="1"/>
          </p:cNvSpPr>
          <p:nvPr/>
        </p:nvSpPr>
        <p:spPr bwMode="auto">
          <a:xfrm>
            <a:off x="706120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3" name="Line 143"/>
          <p:cNvSpPr>
            <a:spLocks noChangeShapeType="1"/>
          </p:cNvSpPr>
          <p:nvPr/>
        </p:nvSpPr>
        <p:spPr bwMode="auto">
          <a:xfrm>
            <a:off x="707866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4" name="Line 144"/>
          <p:cNvSpPr>
            <a:spLocks noChangeShapeType="1"/>
          </p:cNvSpPr>
          <p:nvPr/>
        </p:nvSpPr>
        <p:spPr bwMode="auto">
          <a:xfrm>
            <a:off x="70945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5" name="Line 145"/>
          <p:cNvSpPr>
            <a:spLocks noChangeShapeType="1"/>
          </p:cNvSpPr>
          <p:nvPr/>
        </p:nvSpPr>
        <p:spPr bwMode="auto">
          <a:xfrm>
            <a:off x="71120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6" name="Line 146"/>
          <p:cNvSpPr>
            <a:spLocks noChangeShapeType="1"/>
          </p:cNvSpPr>
          <p:nvPr/>
        </p:nvSpPr>
        <p:spPr bwMode="auto">
          <a:xfrm>
            <a:off x="712946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7" name="Line 147"/>
          <p:cNvSpPr>
            <a:spLocks noChangeShapeType="1"/>
          </p:cNvSpPr>
          <p:nvPr/>
        </p:nvSpPr>
        <p:spPr bwMode="auto">
          <a:xfrm>
            <a:off x="714692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8" name="Line 148"/>
          <p:cNvSpPr>
            <a:spLocks noChangeShapeType="1"/>
          </p:cNvSpPr>
          <p:nvPr/>
        </p:nvSpPr>
        <p:spPr bwMode="auto">
          <a:xfrm>
            <a:off x="71628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29" name="Line 149"/>
          <p:cNvSpPr>
            <a:spLocks noChangeShapeType="1"/>
          </p:cNvSpPr>
          <p:nvPr/>
        </p:nvSpPr>
        <p:spPr bwMode="auto">
          <a:xfrm>
            <a:off x="71802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0" name="Line 150"/>
          <p:cNvSpPr>
            <a:spLocks noChangeShapeType="1"/>
          </p:cNvSpPr>
          <p:nvPr/>
        </p:nvSpPr>
        <p:spPr bwMode="auto">
          <a:xfrm>
            <a:off x="719772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1" name="Line 151"/>
          <p:cNvSpPr>
            <a:spLocks noChangeShapeType="1"/>
          </p:cNvSpPr>
          <p:nvPr/>
        </p:nvSpPr>
        <p:spPr bwMode="auto">
          <a:xfrm>
            <a:off x="721518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2" name="Line 152"/>
          <p:cNvSpPr>
            <a:spLocks noChangeShapeType="1"/>
          </p:cNvSpPr>
          <p:nvPr/>
        </p:nvSpPr>
        <p:spPr bwMode="auto">
          <a:xfrm>
            <a:off x="72310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3" name="Line 153"/>
          <p:cNvSpPr>
            <a:spLocks noChangeShapeType="1"/>
          </p:cNvSpPr>
          <p:nvPr/>
        </p:nvSpPr>
        <p:spPr bwMode="auto">
          <a:xfrm>
            <a:off x="72485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4" name="Line 154"/>
          <p:cNvSpPr>
            <a:spLocks noChangeShapeType="1"/>
          </p:cNvSpPr>
          <p:nvPr/>
        </p:nvSpPr>
        <p:spPr bwMode="auto">
          <a:xfrm>
            <a:off x="726598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5" name="Line 155"/>
          <p:cNvSpPr>
            <a:spLocks noChangeShapeType="1"/>
          </p:cNvSpPr>
          <p:nvPr/>
        </p:nvSpPr>
        <p:spPr bwMode="auto">
          <a:xfrm>
            <a:off x="72818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6" name="Line 156"/>
          <p:cNvSpPr>
            <a:spLocks noChangeShapeType="1"/>
          </p:cNvSpPr>
          <p:nvPr/>
        </p:nvSpPr>
        <p:spPr bwMode="auto">
          <a:xfrm>
            <a:off x="72993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7" name="Line 157"/>
          <p:cNvSpPr>
            <a:spLocks noChangeShapeType="1"/>
          </p:cNvSpPr>
          <p:nvPr/>
        </p:nvSpPr>
        <p:spPr bwMode="auto">
          <a:xfrm>
            <a:off x="73167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8" name="Line 158"/>
          <p:cNvSpPr>
            <a:spLocks noChangeShapeType="1"/>
          </p:cNvSpPr>
          <p:nvPr/>
        </p:nvSpPr>
        <p:spPr bwMode="auto">
          <a:xfrm>
            <a:off x="733425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39" name="Line 159"/>
          <p:cNvSpPr>
            <a:spLocks noChangeShapeType="1"/>
          </p:cNvSpPr>
          <p:nvPr/>
        </p:nvSpPr>
        <p:spPr bwMode="auto">
          <a:xfrm>
            <a:off x="73501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0" name="Line 160"/>
          <p:cNvSpPr>
            <a:spLocks noChangeShapeType="1"/>
          </p:cNvSpPr>
          <p:nvPr/>
        </p:nvSpPr>
        <p:spPr bwMode="auto">
          <a:xfrm>
            <a:off x="73675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1" name="Line 161"/>
          <p:cNvSpPr>
            <a:spLocks noChangeShapeType="1"/>
          </p:cNvSpPr>
          <p:nvPr/>
        </p:nvSpPr>
        <p:spPr bwMode="auto">
          <a:xfrm>
            <a:off x="7380288" y="34099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2" name="Line 162"/>
          <p:cNvSpPr>
            <a:spLocks noChangeShapeType="1"/>
          </p:cNvSpPr>
          <p:nvPr/>
        </p:nvSpPr>
        <p:spPr bwMode="auto">
          <a:xfrm>
            <a:off x="7380288" y="3427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3" name="Line 163"/>
          <p:cNvSpPr>
            <a:spLocks noChangeShapeType="1"/>
          </p:cNvSpPr>
          <p:nvPr/>
        </p:nvSpPr>
        <p:spPr bwMode="auto">
          <a:xfrm>
            <a:off x="7380288" y="34448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4" name="Line 164"/>
          <p:cNvSpPr>
            <a:spLocks noChangeShapeType="1"/>
          </p:cNvSpPr>
          <p:nvPr/>
        </p:nvSpPr>
        <p:spPr bwMode="auto">
          <a:xfrm>
            <a:off x="7380288" y="34607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5" name="Line 165"/>
          <p:cNvSpPr>
            <a:spLocks noChangeShapeType="1"/>
          </p:cNvSpPr>
          <p:nvPr/>
        </p:nvSpPr>
        <p:spPr bwMode="auto">
          <a:xfrm>
            <a:off x="7380288" y="3478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6" name="Line 166"/>
          <p:cNvSpPr>
            <a:spLocks noChangeShapeType="1"/>
          </p:cNvSpPr>
          <p:nvPr/>
        </p:nvSpPr>
        <p:spPr bwMode="auto">
          <a:xfrm>
            <a:off x="7380288" y="34956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7" name="Line 167"/>
          <p:cNvSpPr>
            <a:spLocks noChangeShapeType="1"/>
          </p:cNvSpPr>
          <p:nvPr/>
        </p:nvSpPr>
        <p:spPr bwMode="auto">
          <a:xfrm>
            <a:off x="7380288" y="35131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8" name="Line 168"/>
          <p:cNvSpPr>
            <a:spLocks noChangeShapeType="1"/>
          </p:cNvSpPr>
          <p:nvPr/>
        </p:nvSpPr>
        <p:spPr bwMode="auto">
          <a:xfrm>
            <a:off x="7380288" y="3529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49" name="Line 169"/>
          <p:cNvSpPr>
            <a:spLocks noChangeShapeType="1"/>
          </p:cNvSpPr>
          <p:nvPr/>
        </p:nvSpPr>
        <p:spPr bwMode="auto">
          <a:xfrm>
            <a:off x="7380288" y="35464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0" name="Line 170"/>
          <p:cNvSpPr>
            <a:spLocks noChangeShapeType="1"/>
          </p:cNvSpPr>
          <p:nvPr/>
        </p:nvSpPr>
        <p:spPr bwMode="auto">
          <a:xfrm>
            <a:off x="7380288" y="35639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1" name="Line 171"/>
          <p:cNvSpPr>
            <a:spLocks noChangeShapeType="1"/>
          </p:cNvSpPr>
          <p:nvPr/>
        </p:nvSpPr>
        <p:spPr bwMode="auto">
          <a:xfrm>
            <a:off x="7380288" y="3579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2" name="Line 172"/>
          <p:cNvSpPr>
            <a:spLocks noChangeShapeType="1"/>
          </p:cNvSpPr>
          <p:nvPr/>
        </p:nvSpPr>
        <p:spPr bwMode="auto">
          <a:xfrm>
            <a:off x="7380288" y="3597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3" name="Line 173"/>
          <p:cNvSpPr>
            <a:spLocks noChangeShapeType="1"/>
          </p:cNvSpPr>
          <p:nvPr/>
        </p:nvSpPr>
        <p:spPr bwMode="auto">
          <a:xfrm>
            <a:off x="7380288" y="3614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4" name="Line 174"/>
          <p:cNvSpPr>
            <a:spLocks noChangeShapeType="1"/>
          </p:cNvSpPr>
          <p:nvPr/>
        </p:nvSpPr>
        <p:spPr bwMode="auto">
          <a:xfrm>
            <a:off x="7380288" y="36322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5" name="Line 175"/>
          <p:cNvSpPr>
            <a:spLocks noChangeShapeType="1"/>
          </p:cNvSpPr>
          <p:nvPr/>
        </p:nvSpPr>
        <p:spPr bwMode="auto">
          <a:xfrm>
            <a:off x="7380288" y="36480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6" name="Line 176"/>
          <p:cNvSpPr>
            <a:spLocks noChangeShapeType="1"/>
          </p:cNvSpPr>
          <p:nvPr/>
        </p:nvSpPr>
        <p:spPr bwMode="auto">
          <a:xfrm>
            <a:off x="7380288" y="3665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7" name="Line 177"/>
          <p:cNvSpPr>
            <a:spLocks noChangeShapeType="1"/>
          </p:cNvSpPr>
          <p:nvPr/>
        </p:nvSpPr>
        <p:spPr bwMode="auto">
          <a:xfrm>
            <a:off x="7380288" y="36830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8" name="Line 178"/>
          <p:cNvSpPr>
            <a:spLocks noChangeShapeType="1"/>
          </p:cNvSpPr>
          <p:nvPr/>
        </p:nvSpPr>
        <p:spPr bwMode="auto">
          <a:xfrm>
            <a:off x="7380288" y="3698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59" name="Line 179"/>
          <p:cNvSpPr>
            <a:spLocks noChangeShapeType="1"/>
          </p:cNvSpPr>
          <p:nvPr/>
        </p:nvSpPr>
        <p:spPr bwMode="auto">
          <a:xfrm>
            <a:off x="7380288" y="3716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0" name="Line 180"/>
          <p:cNvSpPr>
            <a:spLocks noChangeShapeType="1"/>
          </p:cNvSpPr>
          <p:nvPr/>
        </p:nvSpPr>
        <p:spPr bwMode="auto">
          <a:xfrm>
            <a:off x="7380288" y="3733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1" name="Line 181"/>
          <p:cNvSpPr>
            <a:spLocks noChangeShapeType="1"/>
          </p:cNvSpPr>
          <p:nvPr/>
        </p:nvSpPr>
        <p:spPr bwMode="auto">
          <a:xfrm>
            <a:off x="7380288" y="37512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2" name="Line 182"/>
          <p:cNvSpPr>
            <a:spLocks noChangeShapeType="1"/>
          </p:cNvSpPr>
          <p:nvPr/>
        </p:nvSpPr>
        <p:spPr bwMode="auto">
          <a:xfrm>
            <a:off x="7380288" y="3767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3" name="Line 183"/>
          <p:cNvSpPr>
            <a:spLocks noChangeShapeType="1"/>
          </p:cNvSpPr>
          <p:nvPr/>
        </p:nvSpPr>
        <p:spPr bwMode="auto">
          <a:xfrm flipH="1">
            <a:off x="73755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4" name="Line 184"/>
          <p:cNvSpPr>
            <a:spLocks noChangeShapeType="1"/>
          </p:cNvSpPr>
          <p:nvPr/>
        </p:nvSpPr>
        <p:spPr bwMode="auto">
          <a:xfrm flipH="1">
            <a:off x="73580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5" name="Line 185"/>
          <p:cNvSpPr>
            <a:spLocks noChangeShapeType="1"/>
          </p:cNvSpPr>
          <p:nvPr/>
        </p:nvSpPr>
        <p:spPr bwMode="auto">
          <a:xfrm flipH="1">
            <a:off x="734218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6" name="Line 186"/>
          <p:cNvSpPr>
            <a:spLocks noChangeShapeType="1"/>
          </p:cNvSpPr>
          <p:nvPr/>
        </p:nvSpPr>
        <p:spPr bwMode="auto">
          <a:xfrm flipH="1">
            <a:off x="73247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7" name="Line 187"/>
          <p:cNvSpPr>
            <a:spLocks noChangeShapeType="1"/>
          </p:cNvSpPr>
          <p:nvPr/>
        </p:nvSpPr>
        <p:spPr bwMode="auto">
          <a:xfrm flipH="1">
            <a:off x="73072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8" name="Line 188"/>
          <p:cNvSpPr>
            <a:spLocks noChangeShapeType="1"/>
          </p:cNvSpPr>
          <p:nvPr/>
        </p:nvSpPr>
        <p:spPr bwMode="auto">
          <a:xfrm flipH="1">
            <a:off x="72898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69" name="Line 189"/>
          <p:cNvSpPr>
            <a:spLocks noChangeShapeType="1"/>
          </p:cNvSpPr>
          <p:nvPr/>
        </p:nvSpPr>
        <p:spPr bwMode="auto">
          <a:xfrm flipH="1">
            <a:off x="727392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0" name="Line 190"/>
          <p:cNvSpPr>
            <a:spLocks noChangeShapeType="1"/>
          </p:cNvSpPr>
          <p:nvPr/>
        </p:nvSpPr>
        <p:spPr bwMode="auto">
          <a:xfrm flipH="1">
            <a:off x="72564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1" name="Line 191"/>
          <p:cNvSpPr>
            <a:spLocks noChangeShapeType="1"/>
          </p:cNvSpPr>
          <p:nvPr/>
        </p:nvSpPr>
        <p:spPr bwMode="auto">
          <a:xfrm flipH="1">
            <a:off x="72390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2" name="Line 192"/>
          <p:cNvSpPr>
            <a:spLocks noChangeShapeType="1"/>
          </p:cNvSpPr>
          <p:nvPr/>
        </p:nvSpPr>
        <p:spPr bwMode="auto">
          <a:xfrm flipH="1">
            <a:off x="72215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3" name="Line 193"/>
          <p:cNvSpPr>
            <a:spLocks noChangeShapeType="1"/>
          </p:cNvSpPr>
          <p:nvPr/>
        </p:nvSpPr>
        <p:spPr bwMode="auto">
          <a:xfrm flipH="1">
            <a:off x="720566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4" name="Line 194"/>
          <p:cNvSpPr>
            <a:spLocks noChangeShapeType="1"/>
          </p:cNvSpPr>
          <p:nvPr/>
        </p:nvSpPr>
        <p:spPr bwMode="auto">
          <a:xfrm flipH="1">
            <a:off x="71882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5" name="Line 195"/>
          <p:cNvSpPr>
            <a:spLocks noChangeShapeType="1"/>
          </p:cNvSpPr>
          <p:nvPr/>
        </p:nvSpPr>
        <p:spPr bwMode="auto">
          <a:xfrm flipH="1">
            <a:off x="71707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6" name="Line 196"/>
          <p:cNvSpPr>
            <a:spLocks noChangeShapeType="1"/>
          </p:cNvSpPr>
          <p:nvPr/>
        </p:nvSpPr>
        <p:spPr bwMode="auto">
          <a:xfrm flipH="1">
            <a:off x="71532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7" name="Line 197"/>
          <p:cNvSpPr>
            <a:spLocks noChangeShapeType="1"/>
          </p:cNvSpPr>
          <p:nvPr/>
        </p:nvSpPr>
        <p:spPr bwMode="auto">
          <a:xfrm flipH="1">
            <a:off x="713740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8" name="Line 198"/>
          <p:cNvSpPr>
            <a:spLocks noChangeShapeType="1"/>
          </p:cNvSpPr>
          <p:nvPr/>
        </p:nvSpPr>
        <p:spPr bwMode="auto">
          <a:xfrm flipH="1">
            <a:off x="71199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9" name="Line 199"/>
          <p:cNvSpPr>
            <a:spLocks noChangeShapeType="1"/>
          </p:cNvSpPr>
          <p:nvPr/>
        </p:nvSpPr>
        <p:spPr bwMode="auto">
          <a:xfrm flipH="1">
            <a:off x="71024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0" name="Line 200"/>
          <p:cNvSpPr>
            <a:spLocks noChangeShapeType="1"/>
          </p:cNvSpPr>
          <p:nvPr/>
        </p:nvSpPr>
        <p:spPr bwMode="auto">
          <a:xfrm flipH="1">
            <a:off x="70850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1" name="Line 201"/>
          <p:cNvSpPr>
            <a:spLocks noChangeShapeType="1"/>
          </p:cNvSpPr>
          <p:nvPr/>
        </p:nvSpPr>
        <p:spPr bwMode="auto">
          <a:xfrm flipH="1">
            <a:off x="706913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2" name="Line 202"/>
          <p:cNvSpPr>
            <a:spLocks noChangeShapeType="1"/>
          </p:cNvSpPr>
          <p:nvPr/>
        </p:nvSpPr>
        <p:spPr bwMode="auto">
          <a:xfrm flipH="1">
            <a:off x="70516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3" name="Line 203"/>
          <p:cNvSpPr>
            <a:spLocks noChangeShapeType="1"/>
          </p:cNvSpPr>
          <p:nvPr/>
        </p:nvSpPr>
        <p:spPr bwMode="auto">
          <a:xfrm flipH="1">
            <a:off x="70342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4" name="Line 204"/>
          <p:cNvSpPr>
            <a:spLocks noChangeShapeType="1"/>
          </p:cNvSpPr>
          <p:nvPr/>
        </p:nvSpPr>
        <p:spPr bwMode="auto">
          <a:xfrm flipH="1">
            <a:off x="70167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5" name="Line 205"/>
          <p:cNvSpPr>
            <a:spLocks noChangeShapeType="1"/>
          </p:cNvSpPr>
          <p:nvPr/>
        </p:nvSpPr>
        <p:spPr bwMode="auto">
          <a:xfrm flipH="1">
            <a:off x="700087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6" name="Line 206"/>
          <p:cNvSpPr>
            <a:spLocks noChangeShapeType="1"/>
          </p:cNvSpPr>
          <p:nvPr/>
        </p:nvSpPr>
        <p:spPr bwMode="auto">
          <a:xfrm flipH="1">
            <a:off x="69834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7" name="Line 207"/>
          <p:cNvSpPr>
            <a:spLocks noChangeShapeType="1"/>
          </p:cNvSpPr>
          <p:nvPr/>
        </p:nvSpPr>
        <p:spPr bwMode="auto">
          <a:xfrm flipH="1">
            <a:off x="69659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8" name="Line 208"/>
          <p:cNvSpPr>
            <a:spLocks noChangeShapeType="1"/>
          </p:cNvSpPr>
          <p:nvPr/>
        </p:nvSpPr>
        <p:spPr bwMode="auto">
          <a:xfrm flipH="1">
            <a:off x="69484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9" name="Line 209"/>
          <p:cNvSpPr>
            <a:spLocks noChangeShapeType="1"/>
          </p:cNvSpPr>
          <p:nvPr/>
        </p:nvSpPr>
        <p:spPr bwMode="auto">
          <a:xfrm flipH="1">
            <a:off x="693261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0" name="Line 210"/>
          <p:cNvSpPr>
            <a:spLocks noChangeShapeType="1"/>
          </p:cNvSpPr>
          <p:nvPr/>
        </p:nvSpPr>
        <p:spPr bwMode="auto">
          <a:xfrm flipH="1">
            <a:off x="69151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1" name="Line 211"/>
          <p:cNvSpPr>
            <a:spLocks noChangeShapeType="1"/>
          </p:cNvSpPr>
          <p:nvPr/>
        </p:nvSpPr>
        <p:spPr bwMode="auto">
          <a:xfrm flipH="1">
            <a:off x="68976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2" name="Line 212"/>
          <p:cNvSpPr>
            <a:spLocks noChangeShapeType="1"/>
          </p:cNvSpPr>
          <p:nvPr/>
        </p:nvSpPr>
        <p:spPr bwMode="auto">
          <a:xfrm flipH="1">
            <a:off x="68802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3" name="Line 213"/>
          <p:cNvSpPr>
            <a:spLocks noChangeShapeType="1"/>
          </p:cNvSpPr>
          <p:nvPr/>
        </p:nvSpPr>
        <p:spPr bwMode="auto">
          <a:xfrm flipH="1">
            <a:off x="686435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4" name="Line 214"/>
          <p:cNvSpPr>
            <a:spLocks noChangeShapeType="1"/>
          </p:cNvSpPr>
          <p:nvPr/>
        </p:nvSpPr>
        <p:spPr bwMode="auto">
          <a:xfrm flipH="1">
            <a:off x="68468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5" name="Line 215"/>
          <p:cNvSpPr>
            <a:spLocks noChangeShapeType="1"/>
          </p:cNvSpPr>
          <p:nvPr/>
        </p:nvSpPr>
        <p:spPr bwMode="auto">
          <a:xfrm flipV="1">
            <a:off x="6838950" y="37750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6" name="Line 216"/>
          <p:cNvSpPr>
            <a:spLocks noChangeShapeType="1"/>
          </p:cNvSpPr>
          <p:nvPr/>
        </p:nvSpPr>
        <p:spPr bwMode="auto">
          <a:xfrm flipV="1">
            <a:off x="6838950" y="37528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7" name="Line 217"/>
          <p:cNvSpPr>
            <a:spLocks noChangeShapeType="1"/>
          </p:cNvSpPr>
          <p:nvPr/>
        </p:nvSpPr>
        <p:spPr bwMode="auto">
          <a:xfrm flipV="1">
            <a:off x="6838950" y="3735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8" name="Line 218"/>
          <p:cNvSpPr>
            <a:spLocks noChangeShapeType="1"/>
          </p:cNvSpPr>
          <p:nvPr/>
        </p:nvSpPr>
        <p:spPr bwMode="auto">
          <a:xfrm flipV="1">
            <a:off x="6838950" y="37242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99" name="Line 219"/>
          <p:cNvSpPr>
            <a:spLocks noChangeShapeType="1"/>
          </p:cNvSpPr>
          <p:nvPr/>
        </p:nvSpPr>
        <p:spPr bwMode="auto">
          <a:xfrm flipV="1">
            <a:off x="6838950" y="37068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0" name="Line 220"/>
          <p:cNvSpPr>
            <a:spLocks noChangeShapeType="1"/>
          </p:cNvSpPr>
          <p:nvPr/>
        </p:nvSpPr>
        <p:spPr bwMode="auto">
          <a:xfrm flipV="1">
            <a:off x="6838950" y="3684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1" name="Line 221"/>
          <p:cNvSpPr>
            <a:spLocks noChangeShapeType="1"/>
          </p:cNvSpPr>
          <p:nvPr/>
        </p:nvSpPr>
        <p:spPr bwMode="auto">
          <a:xfrm flipV="1">
            <a:off x="6838950" y="36671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2" name="Line 222"/>
          <p:cNvSpPr>
            <a:spLocks noChangeShapeType="1"/>
          </p:cNvSpPr>
          <p:nvPr/>
        </p:nvSpPr>
        <p:spPr bwMode="auto">
          <a:xfrm flipV="1">
            <a:off x="6838950" y="36560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3" name="Line 223"/>
          <p:cNvSpPr>
            <a:spLocks noChangeShapeType="1"/>
          </p:cNvSpPr>
          <p:nvPr/>
        </p:nvSpPr>
        <p:spPr bwMode="auto">
          <a:xfrm flipV="1">
            <a:off x="6838950" y="3633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4" name="Line 224"/>
          <p:cNvSpPr>
            <a:spLocks noChangeShapeType="1"/>
          </p:cNvSpPr>
          <p:nvPr/>
        </p:nvSpPr>
        <p:spPr bwMode="auto">
          <a:xfrm flipV="1">
            <a:off x="6838950" y="36163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5" name="Line 225"/>
          <p:cNvSpPr>
            <a:spLocks noChangeShapeType="1"/>
          </p:cNvSpPr>
          <p:nvPr/>
        </p:nvSpPr>
        <p:spPr bwMode="auto">
          <a:xfrm flipV="1">
            <a:off x="6838950" y="3598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6" name="Line 226"/>
          <p:cNvSpPr>
            <a:spLocks noChangeShapeType="1"/>
          </p:cNvSpPr>
          <p:nvPr/>
        </p:nvSpPr>
        <p:spPr bwMode="auto">
          <a:xfrm flipV="1">
            <a:off x="6838950" y="35877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7" name="Line 227"/>
          <p:cNvSpPr>
            <a:spLocks noChangeShapeType="1"/>
          </p:cNvSpPr>
          <p:nvPr/>
        </p:nvSpPr>
        <p:spPr bwMode="auto">
          <a:xfrm flipV="1">
            <a:off x="6838950" y="35655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8" name="Line 228"/>
          <p:cNvSpPr>
            <a:spLocks noChangeShapeType="1"/>
          </p:cNvSpPr>
          <p:nvPr/>
        </p:nvSpPr>
        <p:spPr bwMode="auto">
          <a:xfrm flipV="1">
            <a:off x="6838950" y="3548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09" name="Line 229"/>
          <p:cNvSpPr>
            <a:spLocks noChangeShapeType="1"/>
          </p:cNvSpPr>
          <p:nvPr/>
        </p:nvSpPr>
        <p:spPr bwMode="auto">
          <a:xfrm flipV="1">
            <a:off x="6838950" y="35369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0" name="Line 230"/>
          <p:cNvSpPr>
            <a:spLocks noChangeShapeType="1"/>
          </p:cNvSpPr>
          <p:nvPr/>
        </p:nvSpPr>
        <p:spPr bwMode="auto">
          <a:xfrm flipV="1">
            <a:off x="6838950" y="35194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1" name="Line 231"/>
          <p:cNvSpPr>
            <a:spLocks noChangeShapeType="1"/>
          </p:cNvSpPr>
          <p:nvPr/>
        </p:nvSpPr>
        <p:spPr bwMode="auto">
          <a:xfrm flipV="1">
            <a:off x="6838950" y="3497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2" name="Line 232"/>
          <p:cNvSpPr>
            <a:spLocks noChangeShapeType="1"/>
          </p:cNvSpPr>
          <p:nvPr/>
        </p:nvSpPr>
        <p:spPr bwMode="auto">
          <a:xfrm flipV="1">
            <a:off x="6838950" y="3479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3" name="Line 233"/>
          <p:cNvSpPr>
            <a:spLocks noChangeShapeType="1"/>
          </p:cNvSpPr>
          <p:nvPr/>
        </p:nvSpPr>
        <p:spPr bwMode="auto">
          <a:xfrm flipV="1">
            <a:off x="6838950" y="34686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4" name="Line 234"/>
          <p:cNvSpPr>
            <a:spLocks noChangeShapeType="1"/>
          </p:cNvSpPr>
          <p:nvPr/>
        </p:nvSpPr>
        <p:spPr bwMode="auto">
          <a:xfrm flipV="1">
            <a:off x="6838950" y="3446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5" name="Line 235"/>
          <p:cNvSpPr>
            <a:spLocks noChangeShapeType="1"/>
          </p:cNvSpPr>
          <p:nvPr/>
        </p:nvSpPr>
        <p:spPr bwMode="auto">
          <a:xfrm flipV="1">
            <a:off x="6838950" y="34290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6" name="Line 236"/>
          <p:cNvSpPr>
            <a:spLocks noChangeShapeType="1"/>
          </p:cNvSpPr>
          <p:nvPr/>
        </p:nvSpPr>
        <p:spPr bwMode="auto">
          <a:xfrm flipV="1">
            <a:off x="6838950" y="3411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17" name="Freeform 237"/>
          <p:cNvSpPr>
            <a:spLocks/>
          </p:cNvSpPr>
          <p:nvPr/>
        </p:nvSpPr>
        <p:spPr bwMode="auto">
          <a:xfrm>
            <a:off x="5573713" y="4370389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318" name="Freeform 238"/>
          <p:cNvSpPr>
            <a:spLocks/>
          </p:cNvSpPr>
          <p:nvPr/>
        </p:nvSpPr>
        <p:spPr bwMode="auto">
          <a:xfrm>
            <a:off x="8301039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319" name="Freeform 239"/>
          <p:cNvSpPr>
            <a:spLocks/>
          </p:cNvSpPr>
          <p:nvPr/>
        </p:nvSpPr>
        <p:spPr bwMode="auto">
          <a:xfrm>
            <a:off x="8301039" y="34067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320" name="Line 240"/>
          <p:cNvSpPr>
            <a:spLocks noChangeShapeType="1"/>
          </p:cNvSpPr>
          <p:nvPr/>
        </p:nvSpPr>
        <p:spPr bwMode="auto">
          <a:xfrm flipV="1">
            <a:off x="8301038" y="34004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1" name="Line 241"/>
          <p:cNvSpPr>
            <a:spLocks noChangeShapeType="1"/>
          </p:cNvSpPr>
          <p:nvPr/>
        </p:nvSpPr>
        <p:spPr bwMode="auto">
          <a:xfrm>
            <a:off x="8301039" y="34067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2" name="Line 242"/>
          <p:cNvSpPr>
            <a:spLocks noChangeShapeType="1"/>
          </p:cNvSpPr>
          <p:nvPr/>
        </p:nvSpPr>
        <p:spPr bwMode="auto">
          <a:xfrm>
            <a:off x="83010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3" name="Line 243"/>
          <p:cNvSpPr>
            <a:spLocks noChangeShapeType="1"/>
          </p:cNvSpPr>
          <p:nvPr/>
        </p:nvSpPr>
        <p:spPr bwMode="auto">
          <a:xfrm>
            <a:off x="831850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4" name="Line 244"/>
          <p:cNvSpPr>
            <a:spLocks noChangeShapeType="1"/>
          </p:cNvSpPr>
          <p:nvPr/>
        </p:nvSpPr>
        <p:spPr bwMode="auto">
          <a:xfrm>
            <a:off x="833596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5" name="Line 245"/>
          <p:cNvSpPr>
            <a:spLocks noChangeShapeType="1"/>
          </p:cNvSpPr>
          <p:nvPr/>
        </p:nvSpPr>
        <p:spPr bwMode="auto">
          <a:xfrm>
            <a:off x="835183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6" name="Line 246"/>
          <p:cNvSpPr>
            <a:spLocks noChangeShapeType="1"/>
          </p:cNvSpPr>
          <p:nvPr/>
        </p:nvSpPr>
        <p:spPr bwMode="auto">
          <a:xfrm>
            <a:off x="83693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7" name="Line 247"/>
          <p:cNvSpPr>
            <a:spLocks noChangeShapeType="1"/>
          </p:cNvSpPr>
          <p:nvPr/>
        </p:nvSpPr>
        <p:spPr bwMode="auto">
          <a:xfrm>
            <a:off x="838676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8" name="Line 248"/>
          <p:cNvSpPr>
            <a:spLocks noChangeShapeType="1"/>
          </p:cNvSpPr>
          <p:nvPr/>
        </p:nvSpPr>
        <p:spPr bwMode="auto">
          <a:xfrm>
            <a:off x="840422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29" name="Line 249"/>
          <p:cNvSpPr>
            <a:spLocks noChangeShapeType="1"/>
          </p:cNvSpPr>
          <p:nvPr/>
        </p:nvSpPr>
        <p:spPr bwMode="auto">
          <a:xfrm>
            <a:off x="842010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0" name="Line 250"/>
          <p:cNvSpPr>
            <a:spLocks noChangeShapeType="1"/>
          </p:cNvSpPr>
          <p:nvPr/>
        </p:nvSpPr>
        <p:spPr bwMode="auto">
          <a:xfrm>
            <a:off x="84375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1" name="Line 251"/>
          <p:cNvSpPr>
            <a:spLocks noChangeShapeType="1"/>
          </p:cNvSpPr>
          <p:nvPr/>
        </p:nvSpPr>
        <p:spPr bwMode="auto">
          <a:xfrm>
            <a:off x="845502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2" name="Line 252"/>
          <p:cNvSpPr>
            <a:spLocks noChangeShapeType="1"/>
          </p:cNvSpPr>
          <p:nvPr/>
        </p:nvSpPr>
        <p:spPr bwMode="auto">
          <a:xfrm>
            <a:off x="847248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3" name="Line 253"/>
          <p:cNvSpPr>
            <a:spLocks noChangeShapeType="1"/>
          </p:cNvSpPr>
          <p:nvPr/>
        </p:nvSpPr>
        <p:spPr bwMode="auto">
          <a:xfrm>
            <a:off x="848836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4" name="Line 254"/>
          <p:cNvSpPr>
            <a:spLocks noChangeShapeType="1"/>
          </p:cNvSpPr>
          <p:nvPr/>
        </p:nvSpPr>
        <p:spPr bwMode="auto">
          <a:xfrm>
            <a:off x="85058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5" name="Line 255"/>
          <p:cNvSpPr>
            <a:spLocks noChangeShapeType="1"/>
          </p:cNvSpPr>
          <p:nvPr/>
        </p:nvSpPr>
        <p:spPr bwMode="auto">
          <a:xfrm>
            <a:off x="852328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6" name="Line 256"/>
          <p:cNvSpPr>
            <a:spLocks noChangeShapeType="1"/>
          </p:cNvSpPr>
          <p:nvPr/>
        </p:nvSpPr>
        <p:spPr bwMode="auto">
          <a:xfrm>
            <a:off x="854075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7" name="Line 257"/>
          <p:cNvSpPr>
            <a:spLocks noChangeShapeType="1"/>
          </p:cNvSpPr>
          <p:nvPr/>
        </p:nvSpPr>
        <p:spPr bwMode="auto">
          <a:xfrm>
            <a:off x="855662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8" name="Line 258"/>
          <p:cNvSpPr>
            <a:spLocks noChangeShapeType="1"/>
          </p:cNvSpPr>
          <p:nvPr/>
        </p:nvSpPr>
        <p:spPr bwMode="auto">
          <a:xfrm>
            <a:off x="85740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39" name="Line 259"/>
          <p:cNvSpPr>
            <a:spLocks noChangeShapeType="1"/>
          </p:cNvSpPr>
          <p:nvPr/>
        </p:nvSpPr>
        <p:spPr bwMode="auto">
          <a:xfrm>
            <a:off x="8591551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0" name="Line 260"/>
          <p:cNvSpPr>
            <a:spLocks noChangeShapeType="1"/>
          </p:cNvSpPr>
          <p:nvPr/>
        </p:nvSpPr>
        <p:spPr bwMode="auto">
          <a:xfrm>
            <a:off x="860901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1" name="Line 261"/>
          <p:cNvSpPr>
            <a:spLocks noChangeShapeType="1"/>
          </p:cNvSpPr>
          <p:nvPr/>
        </p:nvSpPr>
        <p:spPr bwMode="auto">
          <a:xfrm>
            <a:off x="86248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2" name="Line 262"/>
          <p:cNvSpPr>
            <a:spLocks noChangeShapeType="1"/>
          </p:cNvSpPr>
          <p:nvPr/>
        </p:nvSpPr>
        <p:spPr bwMode="auto">
          <a:xfrm>
            <a:off x="86423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3" name="Line 263"/>
          <p:cNvSpPr>
            <a:spLocks noChangeShapeType="1"/>
          </p:cNvSpPr>
          <p:nvPr/>
        </p:nvSpPr>
        <p:spPr bwMode="auto">
          <a:xfrm>
            <a:off x="8659814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4" name="Line 264"/>
          <p:cNvSpPr>
            <a:spLocks noChangeShapeType="1"/>
          </p:cNvSpPr>
          <p:nvPr/>
        </p:nvSpPr>
        <p:spPr bwMode="auto">
          <a:xfrm>
            <a:off x="8675688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5" name="Line 265"/>
          <p:cNvSpPr>
            <a:spLocks noChangeShapeType="1"/>
          </p:cNvSpPr>
          <p:nvPr/>
        </p:nvSpPr>
        <p:spPr bwMode="auto">
          <a:xfrm>
            <a:off x="86931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6" name="Line 266"/>
          <p:cNvSpPr>
            <a:spLocks noChangeShapeType="1"/>
          </p:cNvSpPr>
          <p:nvPr/>
        </p:nvSpPr>
        <p:spPr bwMode="auto">
          <a:xfrm>
            <a:off x="87106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7" name="Line 267"/>
          <p:cNvSpPr>
            <a:spLocks noChangeShapeType="1"/>
          </p:cNvSpPr>
          <p:nvPr/>
        </p:nvSpPr>
        <p:spPr bwMode="auto">
          <a:xfrm>
            <a:off x="8728076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8" name="Line 268"/>
          <p:cNvSpPr>
            <a:spLocks noChangeShapeType="1"/>
          </p:cNvSpPr>
          <p:nvPr/>
        </p:nvSpPr>
        <p:spPr bwMode="auto">
          <a:xfrm>
            <a:off x="8743951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49" name="Line 269"/>
          <p:cNvSpPr>
            <a:spLocks noChangeShapeType="1"/>
          </p:cNvSpPr>
          <p:nvPr/>
        </p:nvSpPr>
        <p:spPr bwMode="auto">
          <a:xfrm>
            <a:off x="87614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0" name="Line 270"/>
          <p:cNvSpPr>
            <a:spLocks noChangeShapeType="1"/>
          </p:cNvSpPr>
          <p:nvPr/>
        </p:nvSpPr>
        <p:spPr bwMode="auto">
          <a:xfrm>
            <a:off x="87788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1" name="Line 271"/>
          <p:cNvSpPr>
            <a:spLocks noChangeShapeType="1"/>
          </p:cNvSpPr>
          <p:nvPr/>
        </p:nvSpPr>
        <p:spPr bwMode="auto">
          <a:xfrm>
            <a:off x="8796339" y="34067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2" name="Line 272"/>
          <p:cNvSpPr>
            <a:spLocks noChangeShapeType="1"/>
          </p:cNvSpPr>
          <p:nvPr/>
        </p:nvSpPr>
        <p:spPr bwMode="auto">
          <a:xfrm>
            <a:off x="8812213" y="34067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3" name="Line 273"/>
          <p:cNvSpPr>
            <a:spLocks noChangeShapeType="1"/>
          </p:cNvSpPr>
          <p:nvPr/>
        </p:nvSpPr>
        <p:spPr bwMode="auto">
          <a:xfrm>
            <a:off x="8829676" y="34067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4" name="Line 274"/>
          <p:cNvSpPr>
            <a:spLocks noChangeShapeType="1"/>
          </p:cNvSpPr>
          <p:nvPr/>
        </p:nvSpPr>
        <p:spPr bwMode="auto">
          <a:xfrm>
            <a:off x="8842375" y="34115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5" name="Line 275"/>
          <p:cNvSpPr>
            <a:spLocks noChangeShapeType="1"/>
          </p:cNvSpPr>
          <p:nvPr/>
        </p:nvSpPr>
        <p:spPr bwMode="auto">
          <a:xfrm>
            <a:off x="8842375" y="3427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6" name="Line 276"/>
          <p:cNvSpPr>
            <a:spLocks noChangeShapeType="1"/>
          </p:cNvSpPr>
          <p:nvPr/>
        </p:nvSpPr>
        <p:spPr bwMode="auto">
          <a:xfrm>
            <a:off x="8842375" y="3444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7" name="Line 277"/>
          <p:cNvSpPr>
            <a:spLocks noChangeShapeType="1"/>
          </p:cNvSpPr>
          <p:nvPr/>
        </p:nvSpPr>
        <p:spPr bwMode="auto">
          <a:xfrm>
            <a:off x="8842375" y="3462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8" name="Line 278"/>
          <p:cNvSpPr>
            <a:spLocks noChangeShapeType="1"/>
          </p:cNvSpPr>
          <p:nvPr/>
        </p:nvSpPr>
        <p:spPr bwMode="auto">
          <a:xfrm>
            <a:off x="8842375" y="34798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59" name="Line 279"/>
          <p:cNvSpPr>
            <a:spLocks noChangeShapeType="1"/>
          </p:cNvSpPr>
          <p:nvPr/>
        </p:nvSpPr>
        <p:spPr bwMode="auto">
          <a:xfrm>
            <a:off x="8842375" y="34956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0" name="Line 280"/>
          <p:cNvSpPr>
            <a:spLocks noChangeShapeType="1"/>
          </p:cNvSpPr>
          <p:nvPr/>
        </p:nvSpPr>
        <p:spPr bwMode="auto">
          <a:xfrm>
            <a:off x="8842375" y="3513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1" name="Line 281"/>
          <p:cNvSpPr>
            <a:spLocks noChangeShapeType="1"/>
          </p:cNvSpPr>
          <p:nvPr/>
        </p:nvSpPr>
        <p:spPr bwMode="auto">
          <a:xfrm>
            <a:off x="8842375" y="35306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2" name="Line 282"/>
          <p:cNvSpPr>
            <a:spLocks noChangeShapeType="1"/>
          </p:cNvSpPr>
          <p:nvPr/>
        </p:nvSpPr>
        <p:spPr bwMode="auto">
          <a:xfrm>
            <a:off x="8842375" y="35480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3" name="Line 283"/>
          <p:cNvSpPr>
            <a:spLocks noChangeShapeType="1"/>
          </p:cNvSpPr>
          <p:nvPr/>
        </p:nvSpPr>
        <p:spPr bwMode="auto">
          <a:xfrm>
            <a:off x="8842375" y="3563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4" name="Line 284"/>
          <p:cNvSpPr>
            <a:spLocks noChangeShapeType="1"/>
          </p:cNvSpPr>
          <p:nvPr/>
        </p:nvSpPr>
        <p:spPr bwMode="auto">
          <a:xfrm>
            <a:off x="8842375" y="35814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5" name="Line 285"/>
          <p:cNvSpPr>
            <a:spLocks noChangeShapeType="1"/>
          </p:cNvSpPr>
          <p:nvPr/>
        </p:nvSpPr>
        <p:spPr bwMode="auto">
          <a:xfrm>
            <a:off x="8842375" y="35988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6" name="Line 286"/>
          <p:cNvSpPr>
            <a:spLocks noChangeShapeType="1"/>
          </p:cNvSpPr>
          <p:nvPr/>
        </p:nvSpPr>
        <p:spPr bwMode="auto">
          <a:xfrm>
            <a:off x="8842375" y="3614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7" name="Line 287"/>
          <p:cNvSpPr>
            <a:spLocks noChangeShapeType="1"/>
          </p:cNvSpPr>
          <p:nvPr/>
        </p:nvSpPr>
        <p:spPr bwMode="auto">
          <a:xfrm>
            <a:off x="8842375" y="3632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8" name="Line 288"/>
          <p:cNvSpPr>
            <a:spLocks noChangeShapeType="1"/>
          </p:cNvSpPr>
          <p:nvPr/>
        </p:nvSpPr>
        <p:spPr bwMode="auto">
          <a:xfrm>
            <a:off x="8842375" y="3649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69" name="Line 289"/>
          <p:cNvSpPr>
            <a:spLocks noChangeShapeType="1"/>
          </p:cNvSpPr>
          <p:nvPr/>
        </p:nvSpPr>
        <p:spPr bwMode="auto">
          <a:xfrm>
            <a:off x="8842375" y="36671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0" name="Line 290"/>
          <p:cNvSpPr>
            <a:spLocks noChangeShapeType="1"/>
          </p:cNvSpPr>
          <p:nvPr/>
        </p:nvSpPr>
        <p:spPr bwMode="auto">
          <a:xfrm>
            <a:off x="8842375" y="36830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1" name="Line 291"/>
          <p:cNvSpPr>
            <a:spLocks noChangeShapeType="1"/>
          </p:cNvSpPr>
          <p:nvPr/>
        </p:nvSpPr>
        <p:spPr bwMode="auto">
          <a:xfrm>
            <a:off x="8842375" y="3700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2" name="Line 292"/>
          <p:cNvSpPr>
            <a:spLocks noChangeShapeType="1"/>
          </p:cNvSpPr>
          <p:nvPr/>
        </p:nvSpPr>
        <p:spPr bwMode="auto">
          <a:xfrm>
            <a:off x="8842375" y="37179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3" name="Line 293"/>
          <p:cNvSpPr>
            <a:spLocks noChangeShapeType="1"/>
          </p:cNvSpPr>
          <p:nvPr/>
        </p:nvSpPr>
        <p:spPr bwMode="auto">
          <a:xfrm>
            <a:off x="8842375" y="3733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4" name="Line 294"/>
          <p:cNvSpPr>
            <a:spLocks noChangeShapeType="1"/>
          </p:cNvSpPr>
          <p:nvPr/>
        </p:nvSpPr>
        <p:spPr bwMode="auto">
          <a:xfrm>
            <a:off x="8842375" y="3751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5" name="Line 295"/>
          <p:cNvSpPr>
            <a:spLocks noChangeShapeType="1"/>
          </p:cNvSpPr>
          <p:nvPr/>
        </p:nvSpPr>
        <p:spPr bwMode="auto">
          <a:xfrm>
            <a:off x="8842375" y="37687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6" name="Line 296"/>
          <p:cNvSpPr>
            <a:spLocks noChangeShapeType="1"/>
          </p:cNvSpPr>
          <p:nvPr/>
        </p:nvSpPr>
        <p:spPr bwMode="auto">
          <a:xfrm flipH="1">
            <a:off x="88360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7" name="Line 297"/>
          <p:cNvSpPr>
            <a:spLocks noChangeShapeType="1"/>
          </p:cNvSpPr>
          <p:nvPr/>
        </p:nvSpPr>
        <p:spPr bwMode="auto">
          <a:xfrm flipH="1">
            <a:off x="88185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8" name="Line 298"/>
          <p:cNvSpPr>
            <a:spLocks noChangeShapeType="1"/>
          </p:cNvSpPr>
          <p:nvPr/>
        </p:nvSpPr>
        <p:spPr bwMode="auto">
          <a:xfrm flipH="1">
            <a:off x="88011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79" name="Line 299"/>
          <p:cNvSpPr>
            <a:spLocks noChangeShapeType="1"/>
          </p:cNvSpPr>
          <p:nvPr/>
        </p:nvSpPr>
        <p:spPr bwMode="auto">
          <a:xfrm flipH="1">
            <a:off x="878522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0" name="Line 300"/>
          <p:cNvSpPr>
            <a:spLocks noChangeShapeType="1"/>
          </p:cNvSpPr>
          <p:nvPr/>
        </p:nvSpPr>
        <p:spPr bwMode="auto">
          <a:xfrm flipH="1">
            <a:off x="876776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1" name="Line 301"/>
          <p:cNvSpPr>
            <a:spLocks noChangeShapeType="1"/>
          </p:cNvSpPr>
          <p:nvPr/>
        </p:nvSpPr>
        <p:spPr bwMode="auto">
          <a:xfrm flipH="1">
            <a:off x="87503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2" name="Line 302"/>
          <p:cNvSpPr>
            <a:spLocks noChangeShapeType="1"/>
          </p:cNvSpPr>
          <p:nvPr/>
        </p:nvSpPr>
        <p:spPr bwMode="auto">
          <a:xfrm flipH="1">
            <a:off x="87328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3" name="Line 303"/>
          <p:cNvSpPr>
            <a:spLocks noChangeShapeType="1"/>
          </p:cNvSpPr>
          <p:nvPr/>
        </p:nvSpPr>
        <p:spPr bwMode="auto">
          <a:xfrm flipH="1">
            <a:off x="871696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4" name="Line 304"/>
          <p:cNvSpPr>
            <a:spLocks noChangeShapeType="1"/>
          </p:cNvSpPr>
          <p:nvPr/>
        </p:nvSpPr>
        <p:spPr bwMode="auto">
          <a:xfrm flipH="1">
            <a:off x="869950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5" name="Line 305"/>
          <p:cNvSpPr>
            <a:spLocks noChangeShapeType="1"/>
          </p:cNvSpPr>
          <p:nvPr/>
        </p:nvSpPr>
        <p:spPr bwMode="auto">
          <a:xfrm flipH="1">
            <a:off x="86820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6" name="Line 306"/>
          <p:cNvSpPr>
            <a:spLocks noChangeShapeType="1"/>
          </p:cNvSpPr>
          <p:nvPr/>
        </p:nvSpPr>
        <p:spPr bwMode="auto">
          <a:xfrm flipH="1">
            <a:off x="866616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7" name="Line 307"/>
          <p:cNvSpPr>
            <a:spLocks noChangeShapeType="1"/>
          </p:cNvSpPr>
          <p:nvPr/>
        </p:nvSpPr>
        <p:spPr bwMode="auto">
          <a:xfrm flipH="1">
            <a:off x="864870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8" name="Line 308"/>
          <p:cNvSpPr>
            <a:spLocks noChangeShapeType="1"/>
          </p:cNvSpPr>
          <p:nvPr/>
        </p:nvSpPr>
        <p:spPr bwMode="auto">
          <a:xfrm flipH="1">
            <a:off x="863123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89" name="Line 309"/>
          <p:cNvSpPr>
            <a:spLocks noChangeShapeType="1"/>
          </p:cNvSpPr>
          <p:nvPr/>
        </p:nvSpPr>
        <p:spPr bwMode="auto">
          <a:xfrm flipH="1">
            <a:off x="86137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0" name="Line 310"/>
          <p:cNvSpPr>
            <a:spLocks noChangeShapeType="1"/>
          </p:cNvSpPr>
          <p:nvPr/>
        </p:nvSpPr>
        <p:spPr bwMode="auto">
          <a:xfrm flipH="1">
            <a:off x="859790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1" name="Line 311"/>
          <p:cNvSpPr>
            <a:spLocks noChangeShapeType="1"/>
          </p:cNvSpPr>
          <p:nvPr/>
        </p:nvSpPr>
        <p:spPr bwMode="auto">
          <a:xfrm flipH="1">
            <a:off x="858043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2" name="Line 312"/>
          <p:cNvSpPr>
            <a:spLocks noChangeShapeType="1"/>
          </p:cNvSpPr>
          <p:nvPr/>
        </p:nvSpPr>
        <p:spPr bwMode="auto">
          <a:xfrm flipH="1">
            <a:off x="856297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" name="Line 313"/>
          <p:cNvSpPr>
            <a:spLocks noChangeShapeType="1"/>
          </p:cNvSpPr>
          <p:nvPr/>
        </p:nvSpPr>
        <p:spPr bwMode="auto">
          <a:xfrm flipH="1">
            <a:off x="85455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4" name="Line 314"/>
          <p:cNvSpPr>
            <a:spLocks noChangeShapeType="1"/>
          </p:cNvSpPr>
          <p:nvPr/>
        </p:nvSpPr>
        <p:spPr bwMode="auto">
          <a:xfrm flipH="1">
            <a:off x="8529639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5" name="Line 315"/>
          <p:cNvSpPr>
            <a:spLocks noChangeShapeType="1"/>
          </p:cNvSpPr>
          <p:nvPr/>
        </p:nvSpPr>
        <p:spPr bwMode="auto">
          <a:xfrm flipH="1">
            <a:off x="851217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6" name="Line 316"/>
          <p:cNvSpPr>
            <a:spLocks noChangeShapeType="1"/>
          </p:cNvSpPr>
          <p:nvPr/>
        </p:nvSpPr>
        <p:spPr bwMode="auto">
          <a:xfrm flipH="1">
            <a:off x="8494713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7" name="Line 317"/>
          <p:cNvSpPr>
            <a:spLocks noChangeShapeType="1"/>
          </p:cNvSpPr>
          <p:nvPr/>
        </p:nvSpPr>
        <p:spPr bwMode="auto">
          <a:xfrm flipH="1">
            <a:off x="84772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8" name="Line 318"/>
          <p:cNvSpPr>
            <a:spLocks noChangeShapeType="1"/>
          </p:cNvSpPr>
          <p:nvPr/>
        </p:nvSpPr>
        <p:spPr bwMode="auto">
          <a:xfrm flipH="1">
            <a:off x="8461376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9" name="Line 319"/>
          <p:cNvSpPr>
            <a:spLocks noChangeShapeType="1"/>
          </p:cNvSpPr>
          <p:nvPr/>
        </p:nvSpPr>
        <p:spPr bwMode="auto">
          <a:xfrm flipH="1">
            <a:off x="844391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0" name="Line 320"/>
          <p:cNvSpPr>
            <a:spLocks noChangeShapeType="1"/>
          </p:cNvSpPr>
          <p:nvPr/>
        </p:nvSpPr>
        <p:spPr bwMode="auto">
          <a:xfrm flipH="1">
            <a:off x="84264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1" name="Line 321"/>
          <p:cNvSpPr>
            <a:spLocks noChangeShapeType="1"/>
          </p:cNvSpPr>
          <p:nvPr/>
        </p:nvSpPr>
        <p:spPr bwMode="auto">
          <a:xfrm flipH="1">
            <a:off x="84089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2" name="Line 322"/>
          <p:cNvSpPr>
            <a:spLocks noChangeShapeType="1"/>
          </p:cNvSpPr>
          <p:nvPr/>
        </p:nvSpPr>
        <p:spPr bwMode="auto">
          <a:xfrm flipH="1">
            <a:off x="8393114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3" name="Line 323"/>
          <p:cNvSpPr>
            <a:spLocks noChangeShapeType="1"/>
          </p:cNvSpPr>
          <p:nvPr/>
        </p:nvSpPr>
        <p:spPr bwMode="auto">
          <a:xfrm flipH="1">
            <a:off x="8375651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4" name="Line 324"/>
          <p:cNvSpPr>
            <a:spLocks noChangeShapeType="1"/>
          </p:cNvSpPr>
          <p:nvPr/>
        </p:nvSpPr>
        <p:spPr bwMode="auto">
          <a:xfrm flipH="1">
            <a:off x="83581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5" name="Line 325"/>
          <p:cNvSpPr>
            <a:spLocks noChangeShapeType="1"/>
          </p:cNvSpPr>
          <p:nvPr/>
        </p:nvSpPr>
        <p:spPr bwMode="auto">
          <a:xfrm flipH="1">
            <a:off x="8340726" y="37846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6" name="Line 326"/>
          <p:cNvSpPr>
            <a:spLocks noChangeShapeType="1"/>
          </p:cNvSpPr>
          <p:nvPr/>
        </p:nvSpPr>
        <p:spPr bwMode="auto">
          <a:xfrm flipH="1">
            <a:off x="8324851" y="37846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7" name="Line 327"/>
          <p:cNvSpPr>
            <a:spLocks noChangeShapeType="1"/>
          </p:cNvSpPr>
          <p:nvPr/>
        </p:nvSpPr>
        <p:spPr bwMode="auto">
          <a:xfrm flipH="1">
            <a:off x="8307388" y="37846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8" name="Line 328"/>
          <p:cNvSpPr>
            <a:spLocks noChangeShapeType="1"/>
          </p:cNvSpPr>
          <p:nvPr/>
        </p:nvSpPr>
        <p:spPr bwMode="auto">
          <a:xfrm flipV="1">
            <a:off x="8301038" y="37734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09" name="Line 329"/>
          <p:cNvSpPr>
            <a:spLocks noChangeShapeType="1"/>
          </p:cNvSpPr>
          <p:nvPr/>
        </p:nvSpPr>
        <p:spPr bwMode="auto">
          <a:xfrm flipV="1">
            <a:off x="8301038" y="3751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0" name="Line 330"/>
          <p:cNvSpPr>
            <a:spLocks noChangeShapeType="1"/>
          </p:cNvSpPr>
          <p:nvPr/>
        </p:nvSpPr>
        <p:spPr bwMode="auto">
          <a:xfrm flipV="1">
            <a:off x="8301038" y="3733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1" name="Line 331"/>
          <p:cNvSpPr>
            <a:spLocks noChangeShapeType="1"/>
          </p:cNvSpPr>
          <p:nvPr/>
        </p:nvSpPr>
        <p:spPr bwMode="auto">
          <a:xfrm flipV="1">
            <a:off x="8301038" y="3716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2" name="Line 332"/>
          <p:cNvSpPr>
            <a:spLocks noChangeShapeType="1"/>
          </p:cNvSpPr>
          <p:nvPr/>
        </p:nvSpPr>
        <p:spPr bwMode="auto">
          <a:xfrm flipV="1">
            <a:off x="8301038" y="37052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3" name="Line 333"/>
          <p:cNvSpPr>
            <a:spLocks noChangeShapeType="1"/>
          </p:cNvSpPr>
          <p:nvPr/>
        </p:nvSpPr>
        <p:spPr bwMode="auto">
          <a:xfrm flipV="1">
            <a:off x="8301038" y="36830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4" name="Line 334"/>
          <p:cNvSpPr>
            <a:spLocks noChangeShapeType="1"/>
          </p:cNvSpPr>
          <p:nvPr/>
        </p:nvSpPr>
        <p:spPr bwMode="auto">
          <a:xfrm flipV="1">
            <a:off x="8301038" y="3665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5" name="Line 335"/>
          <p:cNvSpPr>
            <a:spLocks noChangeShapeType="1"/>
          </p:cNvSpPr>
          <p:nvPr/>
        </p:nvSpPr>
        <p:spPr bwMode="auto">
          <a:xfrm flipV="1">
            <a:off x="8301038" y="36544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6" name="Line 336"/>
          <p:cNvSpPr>
            <a:spLocks noChangeShapeType="1"/>
          </p:cNvSpPr>
          <p:nvPr/>
        </p:nvSpPr>
        <p:spPr bwMode="auto">
          <a:xfrm flipV="1">
            <a:off x="8301038" y="36369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7" name="Line 337"/>
          <p:cNvSpPr>
            <a:spLocks noChangeShapeType="1"/>
          </p:cNvSpPr>
          <p:nvPr/>
        </p:nvSpPr>
        <p:spPr bwMode="auto">
          <a:xfrm flipV="1">
            <a:off x="8301038" y="3614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8" name="Line 338"/>
          <p:cNvSpPr>
            <a:spLocks noChangeShapeType="1"/>
          </p:cNvSpPr>
          <p:nvPr/>
        </p:nvSpPr>
        <p:spPr bwMode="auto">
          <a:xfrm flipV="1">
            <a:off x="8301038" y="3597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19" name="Line 339"/>
          <p:cNvSpPr>
            <a:spLocks noChangeShapeType="1"/>
          </p:cNvSpPr>
          <p:nvPr/>
        </p:nvSpPr>
        <p:spPr bwMode="auto">
          <a:xfrm flipV="1">
            <a:off x="8301038" y="35861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0" name="Line 340"/>
          <p:cNvSpPr>
            <a:spLocks noChangeShapeType="1"/>
          </p:cNvSpPr>
          <p:nvPr/>
        </p:nvSpPr>
        <p:spPr bwMode="auto">
          <a:xfrm flipV="1">
            <a:off x="8301038" y="3563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1" name="Line 341"/>
          <p:cNvSpPr>
            <a:spLocks noChangeShapeType="1"/>
          </p:cNvSpPr>
          <p:nvPr/>
        </p:nvSpPr>
        <p:spPr bwMode="auto">
          <a:xfrm flipV="1">
            <a:off x="8301038" y="35464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2" name="Line 342"/>
          <p:cNvSpPr>
            <a:spLocks noChangeShapeType="1"/>
          </p:cNvSpPr>
          <p:nvPr/>
        </p:nvSpPr>
        <p:spPr bwMode="auto">
          <a:xfrm flipV="1">
            <a:off x="8301038" y="3529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3" name="Line 343"/>
          <p:cNvSpPr>
            <a:spLocks noChangeShapeType="1"/>
          </p:cNvSpPr>
          <p:nvPr/>
        </p:nvSpPr>
        <p:spPr bwMode="auto">
          <a:xfrm flipV="1">
            <a:off x="8301038" y="35179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4" name="Line 344"/>
          <p:cNvSpPr>
            <a:spLocks noChangeShapeType="1"/>
          </p:cNvSpPr>
          <p:nvPr/>
        </p:nvSpPr>
        <p:spPr bwMode="auto">
          <a:xfrm flipV="1">
            <a:off x="8301038" y="34956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5" name="Line 345"/>
          <p:cNvSpPr>
            <a:spLocks noChangeShapeType="1"/>
          </p:cNvSpPr>
          <p:nvPr/>
        </p:nvSpPr>
        <p:spPr bwMode="auto">
          <a:xfrm flipV="1">
            <a:off x="8301038" y="3478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6" name="Line 346"/>
          <p:cNvSpPr>
            <a:spLocks noChangeShapeType="1"/>
          </p:cNvSpPr>
          <p:nvPr/>
        </p:nvSpPr>
        <p:spPr bwMode="auto">
          <a:xfrm flipV="1">
            <a:off x="8301038" y="34671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7" name="Line 347"/>
          <p:cNvSpPr>
            <a:spLocks noChangeShapeType="1"/>
          </p:cNvSpPr>
          <p:nvPr/>
        </p:nvSpPr>
        <p:spPr bwMode="auto">
          <a:xfrm flipV="1">
            <a:off x="8301038" y="3444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8" name="Line 348"/>
          <p:cNvSpPr>
            <a:spLocks noChangeShapeType="1"/>
          </p:cNvSpPr>
          <p:nvPr/>
        </p:nvSpPr>
        <p:spPr bwMode="auto">
          <a:xfrm flipV="1">
            <a:off x="8301038" y="3427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29" name="Line 349"/>
          <p:cNvSpPr>
            <a:spLocks noChangeShapeType="1"/>
          </p:cNvSpPr>
          <p:nvPr/>
        </p:nvSpPr>
        <p:spPr bwMode="auto">
          <a:xfrm flipV="1">
            <a:off x="8301038" y="34099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30" name="Rectangle 350"/>
          <p:cNvSpPr>
            <a:spLocks noChangeArrowheads="1"/>
          </p:cNvSpPr>
          <p:nvPr/>
        </p:nvSpPr>
        <p:spPr bwMode="auto">
          <a:xfrm>
            <a:off x="8248650" y="2300289"/>
            <a:ext cx="205986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(Directs search)</a:t>
            </a:r>
          </a:p>
        </p:txBody>
      </p:sp>
      <p:sp>
        <p:nvSpPr>
          <p:cNvPr id="46431" name="Rectangle 351"/>
          <p:cNvSpPr>
            <a:spLocks noChangeArrowheads="1"/>
          </p:cNvSpPr>
          <p:nvPr/>
        </p:nvSpPr>
        <p:spPr bwMode="auto">
          <a:xfrm>
            <a:off x="6954838" y="4914901"/>
            <a:ext cx="1780938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Data Records</a:t>
            </a:r>
          </a:p>
        </p:txBody>
      </p:sp>
      <p:sp>
        <p:nvSpPr>
          <p:cNvPr id="46432" name="Rectangle 352"/>
          <p:cNvSpPr>
            <a:spLocks noChangeArrowheads="1"/>
          </p:cNvSpPr>
          <p:nvPr/>
        </p:nvSpPr>
        <p:spPr bwMode="auto">
          <a:xfrm>
            <a:off x="8248651" y="2030414"/>
            <a:ext cx="852799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Index</a:t>
            </a:r>
          </a:p>
        </p:txBody>
      </p:sp>
      <p:sp>
        <p:nvSpPr>
          <p:cNvPr id="46433" name="Rectangle 353"/>
          <p:cNvSpPr>
            <a:spLocks noChangeArrowheads="1"/>
          </p:cNvSpPr>
          <p:nvPr/>
        </p:nvSpPr>
        <p:spPr bwMode="auto">
          <a:xfrm>
            <a:off x="8859838" y="3197226"/>
            <a:ext cx="168956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Data Entries</a:t>
            </a:r>
          </a:p>
        </p:txBody>
      </p:sp>
      <p:sp>
        <p:nvSpPr>
          <p:cNvPr id="46434" name="Rectangle 354"/>
          <p:cNvSpPr>
            <a:spLocks noChangeArrowheads="1"/>
          </p:cNvSpPr>
          <p:nvPr/>
        </p:nvSpPr>
        <p:spPr bwMode="auto">
          <a:xfrm>
            <a:off x="8861425" y="3411539"/>
            <a:ext cx="1888338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46435" name="Line 355"/>
          <p:cNvSpPr>
            <a:spLocks noChangeShapeType="1"/>
          </p:cNvSpPr>
          <p:nvPr/>
        </p:nvSpPr>
        <p:spPr bwMode="auto">
          <a:xfrm>
            <a:off x="7086600" y="16764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36" name="Line 356"/>
          <p:cNvSpPr>
            <a:spLocks noChangeShapeType="1"/>
          </p:cNvSpPr>
          <p:nvPr/>
        </p:nvSpPr>
        <p:spPr bwMode="auto">
          <a:xfrm flipH="1">
            <a:off x="6248400" y="31242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37" name="Line 357"/>
          <p:cNvSpPr>
            <a:spLocks noChangeShapeType="1"/>
          </p:cNvSpPr>
          <p:nvPr/>
        </p:nvSpPr>
        <p:spPr bwMode="auto">
          <a:xfrm>
            <a:off x="7162800" y="31242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38" name="Line 358"/>
          <p:cNvSpPr>
            <a:spLocks noChangeShapeType="1"/>
          </p:cNvSpPr>
          <p:nvPr/>
        </p:nvSpPr>
        <p:spPr bwMode="auto">
          <a:xfrm>
            <a:off x="8305800" y="31242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39" name="Line 359"/>
          <p:cNvSpPr>
            <a:spLocks noChangeShapeType="1"/>
          </p:cNvSpPr>
          <p:nvPr/>
        </p:nvSpPr>
        <p:spPr bwMode="auto">
          <a:xfrm flipH="1">
            <a:off x="5638800" y="38100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0" name="Line 360"/>
          <p:cNvSpPr>
            <a:spLocks noChangeShapeType="1"/>
          </p:cNvSpPr>
          <p:nvPr/>
        </p:nvSpPr>
        <p:spPr bwMode="auto">
          <a:xfrm flipH="1">
            <a:off x="5791200" y="38100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1" name="Line 361"/>
          <p:cNvSpPr>
            <a:spLocks noChangeShapeType="1"/>
          </p:cNvSpPr>
          <p:nvPr/>
        </p:nvSpPr>
        <p:spPr bwMode="auto">
          <a:xfrm flipH="1">
            <a:off x="5943600" y="37338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2" name="Line 362"/>
          <p:cNvSpPr>
            <a:spLocks noChangeShapeType="1"/>
          </p:cNvSpPr>
          <p:nvPr/>
        </p:nvSpPr>
        <p:spPr bwMode="auto">
          <a:xfrm>
            <a:off x="6400800" y="38100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3" name="Line 363"/>
          <p:cNvSpPr>
            <a:spLocks noChangeShapeType="1"/>
          </p:cNvSpPr>
          <p:nvPr/>
        </p:nvSpPr>
        <p:spPr bwMode="auto">
          <a:xfrm flipH="1">
            <a:off x="6934200" y="38100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4" name="Line 364"/>
          <p:cNvSpPr>
            <a:spLocks noChangeShapeType="1"/>
          </p:cNvSpPr>
          <p:nvPr/>
        </p:nvSpPr>
        <p:spPr bwMode="auto">
          <a:xfrm flipH="1">
            <a:off x="7010400" y="38100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5" name="Line 365"/>
          <p:cNvSpPr>
            <a:spLocks noChangeShapeType="1"/>
          </p:cNvSpPr>
          <p:nvPr/>
        </p:nvSpPr>
        <p:spPr bwMode="auto">
          <a:xfrm flipH="1">
            <a:off x="7086600" y="38100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6" name="Line 366"/>
          <p:cNvSpPr>
            <a:spLocks noChangeShapeType="1"/>
          </p:cNvSpPr>
          <p:nvPr/>
        </p:nvSpPr>
        <p:spPr bwMode="auto">
          <a:xfrm flipH="1">
            <a:off x="7162800" y="38100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7" name="Line 367"/>
          <p:cNvSpPr>
            <a:spLocks noChangeShapeType="1"/>
          </p:cNvSpPr>
          <p:nvPr/>
        </p:nvSpPr>
        <p:spPr bwMode="auto">
          <a:xfrm>
            <a:off x="8458200" y="38100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8" name="Line 368"/>
          <p:cNvSpPr>
            <a:spLocks noChangeShapeType="1"/>
          </p:cNvSpPr>
          <p:nvPr/>
        </p:nvSpPr>
        <p:spPr bwMode="auto">
          <a:xfrm>
            <a:off x="8534400" y="38100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49" name="Line 369"/>
          <p:cNvSpPr>
            <a:spLocks noChangeShapeType="1"/>
          </p:cNvSpPr>
          <p:nvPr/>
        </p:nvSpPr>
        <p:spPr bwMode="auto">
          <a:xfrm>
            <a:off x="8686800" y="38100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50" name="Line 370"/>
          <p:cNvSpPr>
            <a:spLocks noChangeShapeType="1"/>
          </p:cNvSpPr>
          <p:nvPr/>
        </p:nvSpPr>
        <p:spPr bwMode="auto">
          <a:xfrm>
            <a:off x="8763000" y="38100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51" name="Line 371"/>
          <p:cNvSpPr>
            <a:spLocks noChangeShapeType="1"/>
          </p:cNvSpPr>
          <p:nvPr/>
        </p:nvSpPr>
        <p:spPr bwMode="auto">
          <a:xfrm flipH="1">
            <a:off x="6400800" y="19812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52" name="Line 372"/>
          <p:cNvSpPr>
            <a:spLocks noChangeShapeType="1"/>
          </p:cNvSpPr>
          <p:nvPr/>
        </p:nvSpPr>
        <p:spPr bwMode="auto">
          <a:xfrm>
            <a:off x="7543800" y="19812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53" name="Line 373"/>
          <p:cNvSpPr>
            <a:spLocks noChangeShapeType="1"/>
          </p:cNvSpPr>
          <p:nvPr/>
        </p:nvSpPr>
        <p:spPr bwMode="auto">
          <a:xfrm>
            <a:off x="6400800" y="31242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2815C0-B02C-4A78-BFCA-8E976C4D57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93579"/>
      </p:ext>
    </p:extLst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71513" y="192087"/>
            <a:ext cx="8153400" cy="1104900"/>
          </a:xfrm>
          <a:noFill/>
        </p:spPr>
        <p:txBody>
          <a:bodyPr/>
          <a:lstStyle/>
          <a:p>
            <a:r>
              <a:rPr lang="en-US" altLang="en-US" dirty="0" err="1"/>
              <a:t>Unclustered</a:t>
            </a:r>
            <a:r>
              <a:rPr lang="en-US" altLang="en-US" dirty="0"/>
              <a:t> B+ Tree Used for Sorting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10820400" cy="4076700"/>
          </a:xfrm>
          <a:noFill/>
        </p:spPr>
        <p:txBody>
          <a:bodyPr/>
          <a:lstStyle/>
          <a:p>
            <a:r>
              <a:rPr lang="en-US" altLang="en-US" dirty="0"/>
              <a:t>Alternative (2) for data entries; each data entry contains </a:t>
            </a:r>
            <a:r>
              <a:rPr lang="en-US" altLang="en-US" i="1" dirty="0"/>
              <a:t>rid</a:t>
            </a:r>
            <a:r>
              <a:rPr lang="en-US" altLang="en-US" dirty="0"/>
              <a:t> of a data record.  </a:t>
            </a:r>
          </a:p>
          <a:p>
            <a:r>
              <a:rPr lang="en-US" altLang="en-US" dirty="0"/>
              <a:t>In general, </a:t>
            </a:r>
            <a:r>
              <a:rPr lang="en-US" altLang="en-US" dirty="0">
                <a:solidFill>
                  <a:schemeClr val="bg2"/>
                </a:solidFill>
              </a:rPr>
              <a:t>one I/O per data record!</a:t>
            </a:r>
          </a:p>
        </p:txBody>
      </p:sp>
      <p:sp>
        <p:nvSpPr>
          <p:cNvPr id="47110" name="Freeform 6"/>
          <p:cNvSpPr>
            <a:spLocks/>
          </p:cNvSpPr>
          <p:nvPr/>
        </p:nvSpPr>
        <p:spPr bwMode="auto">
          <a:xfrm>
            <a:off x="4435476" y="5665789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1" name="Freeform 7"/>
          <p:cNvSpPr>
            <a:spLocks/>
          </p:cNvSpPr>
          <p:nvPr/>
        </p:nvSpPr>
        <p:spPr bwMode="auto">
          <a:xfrm>
            <a:off x="5048250" y="5665789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242"/>
              <a:gd name="T17" fmla="*/ 292 w 292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2" name="Freeform 8"/>
          <p:cNvSpPr>
            <a:spLocks/>
          </p:cNvSpPr>
          <p:nvPr/>
        </p:nvSpPr>
        <p:spPr bwMode="auto">
          <a:xfrm>
            <a:off x="5662613" y="5665789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3" name="Freeform 9"/>
          <p:cNvSpPr>
            <a:spLocks/>
          </p:cNvSpPr>
          <p:nvPr/>
        </p:nvSpPr>
        <p:spPr bwMode="auto">
          <a:xfrm>
            <a:off x="6276976" y="5665789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"/>
              <a:gd name="T16" fmla="*/ 0 h 242"/>
              <a:gd name="T17" fmla="*/ 290 w 290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4" name="Freeform 10"/>
          <p:cNvSpPr>
            <a:spLocks/>
          </p:cNvSpPr>
          <p:nvPr/>
        </p:nvSpPr>
        <p:spPr bwMode="auto">
          <a:xfrm>
            <a:off x="6889751" y="5665789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5" name="Freeform 11"/>
          <p:cNvSpPr>
            <a:spLocks/>
          </p:cNvSpPr>
          <p:nvPr/>
        </p:nvSpPr>
        <p:spPr bwMode="auto">
          <a:xfrm>
            <a:off x="7502525" y="5665789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2"/>
              <a:gd name="T16" fmla="*/ 0 h 242"/>
              <a:gd name="T17" fmla="*/ 292 w 292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6" name="Freeform 12"/>
          <p:cNvSpPr>
            <a:spLocks/>
          </p:cNvSpPr>
          <p:nvPr/>
        </p:nvSpPr>
        <p:spPr bwMode="auto">
          <a:xfrm>
            <a:off x="4219576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7" name="Freeform 13"/>
          <p:cNvSpPr>
            <a:spLocks/>
          </p:cNvSpPr>
          <p:nvPr/>
        </p:nvSpPr>
        <p:spPr bwMode="auto">
          <a:xfrm>
            <a:off x="4219576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V="1">
            <a:off x="4219575" y="46958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4219575" y="47021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42195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42370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425450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>
            <a:off x="42703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>
            <a:off x="42878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>
            <a:off x="43053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432276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43386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43561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43735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439102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44069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44243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3" name="Line 29"/>
          <p:cNvSpPr>
            <a:spLocks noChangeShapeType="1"/>
          </p:cNvSpPr>
          <p:nvPr/>
        </p:nvSpPr>
        <p:spPr bwMode="auto">
          <a:xfrm>
            <a:off x="44418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445928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5" name="Line 31"/>
          <p:cNvSpPr>
            <a:spLocks noChangeShapeType="1"/>
          </p:cNvSpPr>
          <p:nvPr/>
        </p:nvSpPr>
        <p:spPr bwMode="auto">
          <a:xfrm>
            <a:off x="44751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>
            <a:off x="44926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7" name="Line 33"/>
          <p:cNvSpPr>
            <a:spLocks noChangeShapeType="1"/>
          </p:cNvSpPr>
          <p:nvPr/>
        </p:nvSpPr>
        <p:spPr bwMode="auto">
          <a:xfrm>
            <a:off x="45100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8" name="Line 34"/>
          <p:cNvSpPr>
            <a:spLocks noChangeShapeType="1"/>
          </p:cNvSpPr>
          <p:nvPr/>
        </p:nvSpPr>
        <p:spPr bwMode="auto">
          <a:xfrm>
            <a:off x="452755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>
            <a:off x="45434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>
            <a:off x="45608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>
            <a:off x="45783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>
            <a:off x="459581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>
            <a:off x="46116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>
            <a:off x="46291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>
            <a:off x="464661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>
            <a:off x="466407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>
            <a:off x="46799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>
            <a:off x="46974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>
            <a:off x="471487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>
            <a:off x="473233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>
            <a:off x="47482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2" name="Line 48"/>
          <p:cNvSpPr>
            <a:spLocks noChangeShapeType="1"/>
          </p:cNvSpPr>
          <p:nvPr/>
        </p:nvSpPr>
        <p:spPr bwMode="auto">
          <a:xfrm>
            <a:off x="4760913" y="47053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>
            <a:off x="4760913" y="4722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>
            <a:off x="4760913" y="47402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>
            <a:off x="4760913" y="47561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>
            <a:off x="4760913" y="4773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>
            <a:off x="4760913" y="47910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>
            <a:off x="4760913" y="48085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>
            <a:off x="4760913" y="4824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>
            <a:off x="4760913" y="4841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1" name="Line 57"/>
          <p:cNvSpPr>
            <a:spLocks noChangeShapeType="1"/>
          </p:cNvSpPr>
          <p:nvPr/>
        </p:nvSpPr>
        <p:spPr bwMode="auto">
          <a:xfrm>
            <a:off x="4760913" y="48593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>
            <a:off x="4760913" y="4875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>
            <a:off x="4760913" y="48926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4" name="Line 60"/>
          <p:cNvSpPr>
            <a:spLocks noChangeShapeType="1"/>
          </p:cNvSpPr>
          <p:nvPr/>
        </p:nvSpPr>
        <p:spPr bwMode="auto">
          <a:xfrm>
            <a:off x="4760913" y="4910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>
            <a:off x="4760913" y="49276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6" name="Line 62"/>
          <p:cNvSpPr>
            <a:spLocks noChangeShapeType="1"/>
          </p:cNvSpPr>
          <p:nvPr/>
        </p:nvSpPr>
        <p:spPr bwMode="auto">
          <a:xfrm>
            <a:off x="4760913" y="49434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7" name="Line 63"/>
          <p:cNvSpPr>
            <a:spLocks noChangeShapeType="1"/>
          </p:cNvSpPr>
          <p:nvPr/>
        </p:nvSpPr>
        <p:spPr bwMode="auto">
          <a:xfrm>
            <a:off x="4760913" y="4960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8" name="Line 64"/>
          <p:cNvSpPr>
            <a:spLocks noChangeShapeType="1"/>
          </p:cNvSpPr>
          <p:nvPr/>
        </p:nvSpPr>
        <p:spPr bwMode="auto">
          <a:xfrm>
            <a:off x="4760913" y="49784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69" name="Line 65"/>
          <p:cNvSpPr>
            <a:spLocks noChangeShapeType="1"/>
          </p:cNvSpPr>
          <p:nvPr/>
        </p:nvSpPr>
        <p:spPr bwMode="auto">
          <a:xfrm>
            <a:off x="4760913" y="4994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0" name="Line 66"/>
          <p:cNvSpPr>
            <a:spLocks noChangeShapeType="1"/>
          </p:cNvSpPr>
          <p:nvPr/>
        </p:nvSpPr>
        <p:spPr bwMode="auto">
          <a:xfrm>
            <a:off x="4760913" y="5011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1" name="Line 67"/>
          <p:cNvSpPr>
            <a:spLocks noChangeShapeType="1"/>
          </p:cNvSpPr>
          <p:nvPr/>
        </p:nvSpPr>
        <p:spPr bwMode="auto">
          <a:xfrm>
            <a:off x="4760913" y="5029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2" name="Line 68"/>
          <p:cNvSpPr>
            <a:spLocks noChangeShapeType="1"/>
          </p:cNvSpPr>
          <p:nvPr/>
        </p:nvSpPr>
        <p:spPr bwMode="auto">
          <a:xfrm>
            <a:off x="4760913" y="50466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3" name="Line 69"/>
          <p:cNvSpPr>
            <a:spLocks noChangeShapeType="1"/>
          </p:cNvSpPr>
          <p:nvPr/>
        </p:nvSpPr>
        <p:spPr bwMode="auto">
          <a:xfrm>
            <a:off x="4760913" y="5062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4" name="Line 70"/>
          <p:cNvSpPr>
            <a:spLocks noChangeShapeType="1"/>
          </p:cNvSpPr>
          <p:nvPr/>
        </p:nvSpPr>
        <p:spPr bwMode="auto">
          <a:xfrm flipH="1">
            <a:off x="47561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5" name="Line 71"/>
          <p:cNvSpPr>
            <a:spLocks noChangeShapeType="1"/>
          </p:cNvSpPr>
          <p:nvPr/>
        </p:nvSpPr>
        <p:spPr bwMode="auto">
          <a:xfrm flipH="1">
            <a:off x="47386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6" name="Line 72"/>
          <p:cNvSpPr>
            <a:spLocks noChangeShapeType="1"/>
          </p:cNvSpPr>
          <p:nvPr/>
        </p:nvSpPr>
        <p:spPr bwMode="auto">
          <a:xfrm flipH="1">
            <a:off x="472281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7" name="Line 73"/>
          <p:cNvSpPr>
            <a:spLocks noChangeShapeType="1"/>
          </p:cNvSpPr>
          <p:nvPr/>
        </p:nvSpPr>
        <p:spPr bwMode="auto">
          <a:xfrm flipH="1">
            <a:off x="47053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8" name="Line 74"/>
          <p:cNvSpPr>
            <a:spLocks noChangeShapeType="1"/>
          </p:cNvSpPr>
          <p:nvPr/>
        </p:nvSpPr>
        <p:spPr bwMode="auto">
          <a:xfrm flipH="1">
            <a:off x="46878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79" name="Line 75"/>
          <p:cNvSpPr>
            <a:spLocks noChangeShapeType="1"/>
          </p:cNvSpPr>
          <p:nvPr/>
        </p:nvSpPr>
        <p:spPr bwMode="auto">
          <a:xfrm flipH="1">
            <a:off x="46704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0" name="Line 76"/>
          <p:cNvSpPr>
            <a:spLocks noChangeShapeType="1"/>
          </p:cNvSpPr>
          <p:nvPr/>
        </p:nvSpPr>
        <p:spPr bwMode="auto">
          <a:xfrm flipH="1">
            <a:off x="465455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1" name="Line 77"/>
          <p:cNvSpPr>
            <a:spLocks noChangeShapeType="1"/>
          </p:cNvSpPr>
          <p:nvPr/>
        </p:nvSpPr>
        <p:spPr bwMode="auto">
          <a:xfrm flipH="1">
            <a:off x="46370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2" name="Line 78"/>
          <p:cNvSpPr>
            <a:spLocks noChangeShapeType="1"/>
          </p:cNvSpPr>
          <p:nvPr/>
        </p:nvSpPr>
        <p:spPr bwMode="auto">
          <a:xfrm flipH="1">
            <a:off x="46196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3" name="Line 79"/>
          <p:cNvSpPr>
            <a:spLocks noChangeShapeType="1"/>
          </p:cNvSpPr>
          <p:nvPr/>
        </p:nvSpPr>
        <p:spPr bwMode="auto">
          <a:xfrm flipH="1">
            <a:off x="46021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4" name="Line 80"/>
          <p:cNvSpPr>
            <a:spLocks noChangeShapeType="1"/>
          </p:cNvSpPr>
          <p:nvPr/>
        </p:nvSpPr>
        <p:spPr bwMode="auto">
          <a:xfrm flipH="1">
            <a:off x="458628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5" name="Line 81"/>
          <p:cNvSpPr>
            <a:spLocks noChangeShapeType="1"/>
          </p:cNvSpPr>
          <p:nvPr/>
        </p:nvSpPr>
        <p:spPr bwMode="auto">
          <a:xfrm flipH="1">
            <a:off x="45688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6" name="Line 82"/>
          <p:cNvSpPr>
            <a:spLocks noChangeShapeType="1"/>
          </p:cNvSpPr>
          <p:nvPr/>
        </p:nvSpPr>
        <p:spPr bwMode="auto">
          <a:xfrm flipH="1">
            <a:off x="45513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7" name="Line 83"/>
          <p:cNvSpPr>
            <a:spLocks noChangeShapeType="1"/>
          </p:cNvSpPr>
          <p:nvPr/>
        </p:nvSpPr>
        <p:spPr bwMode="auto">
          <a:xfrm flipH="1">
            <a:off x="45339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8" name="Line 84"/>
          <p:cNvSpPr>
            <a:spLocks noChangeShapeType="1"/>
          </p:cNvSpPr>
          <p:nvPr/>
        </p:nvSpPr>
        <p:spPr bwMode="auto">
          <a:xfrm flipH="1">
            <a:off x="451802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89" name="Line 85"/>
          <p:cNvSpPr>
            <a:spLocks noChangeShapeType="1"/>
          </p:cNvSpPr>
          <p:nvPr/>
        </p:nvSpPr>
        <p:spPr bwMode="auto">
          <a:xfrm flipH="1">
            <a:off x="45005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0" name="Line 86"/>
          <p:cNvSpPr>
            <a:spLocks noChangeShapeType="1"/>
          </p:cNvSpPr>
          <p:nvPr/>
        </p:nvSpPr>
        <p:spPr bwMode="auto">
          <a:xfrm flipH="1">
            <a:off x="44831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1" name="Line 87"/>
          <p:cNvSpPr>
            <a:spLocks noChangeShapeType="1"/>
          </p:cNvSpPr>
          <p:nvPr/>
        </p:nvSpPr>
        <p:spPr bwMode="auto">
          <a:xfrm flipH="1">
            <a:off x="44656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2" name="Line 88"/>
          <p:cNvSpPr>
            <a:spLocks noChangeShapeType="1"/>
          </p:cNvSpPr>
          <p:nvPr/>
        </p:nvSpPr>
        <p:spPr bwMode="auto">
          <a:xfrm flipH="1">
            <a:off x="444976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3" name="Line 89"/>
          <p:cNvSpPr>
            <a:spLocks noChangeShapeType="1"/>
          </p:cNvSpPr>
          <p:nvPr/>
        </p:nvSpPr>
        <p:spPr bwMode="auto">
          <a:xfrm flipH="1">
            <a:off x="44323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4" name="Line 90"/>
          <p:cNvSpPr>
            <a:spLocks noChangeShapeType="1"/>
          </p:cNvSpPr>
          <p:nvPr/>
        </p:nvSpPr>
        <p:spPr bwMode="auto">
          <a:xfrm flipH="1">
            <a:off x="44148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5" name="Line 91"/>
          <p:cNvSpPr>
            <a:spLocks noChangeShapeType="1"/>
          </p:cNvSpPr>
          <p:nvPr/>
        </p:nvSpPr>
        <p:spPr bwMode="auto">
          <a:xfrm flipH="1">
            <a:off x="43973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6" name="Line 92"/>
          <p:cNvSpPr>
            <a:spLocks noChangeShapeType="1"/>
          </p:cNvSpPr>
          <p:nvPr/>
        </p:nvSpPr>
        <p:spPr bwMode="auto">
          <a:xfrm flipH="1">
            <a:off x="438150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7" name="Line 93"/>
          <p:cNvSpPr>
            <a:spLocks noChangeShapeType="1"/>
          </p:cNvSpPr>
          <p:nvPr/>
        </p:nvSpPr>
        <p:spPr bwMode="auto">
          <a:xfrm flipH="1">
            <a:off x="43640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8" name="Line 94"/>
          <p:cNvSpPr>
            <a:spLocks noChangeShapeType="1"/>
          </p:cNvSpPr>
          <p:nvPr/>
        </p:nvSpPr>
        <p:spPr bwMode="auto">
          <a:xfrm flipH="1">
            <a:off x="43465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99" name="Line 95"/>
          <p:cNvSpPr>
            <a:spLocks noChangeShapeType="1"/>
          </p:cNvSpPr>
          <p:nvPr/>
        </p:nvSpPr>
        <p:spPr bwMode="auto">
          <a:xfrm flipH="1">
            <a:off x="43291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0" name="Line 96"/>
          <p:cNvSpPr>
            <a:spLocks noChangeShapeType="1"/>
          </p:cNvSpPr>
          <p:nvPr/>
        </p:nvSpPr>
        <p:spPr bwMode="auto">
          <a:xfrm flipH="1">
            <a:off x="431323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1" name="Line 97"/>
          <p:cNvSpPr>
            <a:spLocks noChangeShapeType="1"/>
          </p:cNvSpPr>
          <p:nvPr/>
        </p:nvSpPr>
        <p:spPr bwMode="auto">
          <a:xfrm flipH="1">
            <a:off x="42957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2" name="Line 98"/>
          <p:cNvSpPr>
            <a:spLocks noChangeShapeType="1"/>
          </p:cNvSpPr>
          <p:nvPr/>
        </p:nvSpPr>
        <p:spPr bwMode="auto">
          <a:xfrm flipH="1">
            <a:off x="42783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3" name="Line 99"/>
          <p:cNvSpPr>
            <a:spLocks noChangeShapeType="1"/>
          </p:cNvSpPr>
          <p:nvPr/>
        </p:nvSpPr>
        <p:spPr bwMode="auto">
          <a:xfrm flipH="1">
            <a:off x="42608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4" name="Line 100"/>
          <p:cNvSpPr>
            <a:spLocks noChangeShapeType="1"/>
          </p:cNvSpPr>
          <p:nvPr/>
        </p:nvSpPr>
        <p:spPr bwMode="auto">
          <a:xfrm flipH="1">
            <a:off x="424497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5" name="Line 101"/>
          <p:cNvSpPr>
            <a:spLocks noChangeShapeType="1"/>
          </p:cNvSpPr>
          <p:nvPr/>
        </p:nvSpPr>
        <p:spPr bwMode="auto">
          <a:xfrm flipH="1">
            <a:off x="42275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6" name="Line 102"/>
          <p:cNvSpPr>
            <a:spLocks noChangeShapeType="1"/>
          </p:cNvSpPr>
          <p:nvPr/>
        </p:nvSpPr>
        <p:spPr bwMode="auto">
          <a:xfrm flipV="1">
            <a:off x="4219575" y="50704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7" name="Line 103"/>
          <p:cNvSpPr>
            <a:spLocks noChangeShapeType="1"/>
          </p:cNvSpPr>
          <p:nvPr/>
        </p:nvSpPr>
        <p:spPr bwMode="auto">
          <a:xfrm flipV="1">
            <a:off x="4219575" y="50482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8" name="Line 104"/>
          <p:cNvSpPr>
            <a:spLocks noChangeShapeType="1"/>
          </p:cNvSpPr>
          <p:nvPr/>
        </p:nvSpPr>
        <p:spPr bwMode="auto">
          <a:xfrm flipV="1">
            <a:off x="4219575" y="5030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09" name="Line 105"/>
          <p:cNvSpPr>
            <a:spLocks noChangeShapeType="1"/>
          </p:cNvSpPr>
          <p:nvPr/>
        </p:nvSpPr>
        <p:spPr bwMode="auto">
          <a:xfrm flipV="1">
            <a:off x="4219575" y="50196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0" name="Line 106"/>
          <p:cNvSpPr>
            <a:spLocks noChangeShapeType="1"/>
          </p:cNvSpPr>
          <p:nvPr/>
        </p:nvSpPr>
        <p:spPr bwMode="auto">
          <a:xfrm flipV="1">
            <a:off x="4219575" y="50022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1" name="Line 107"/>
          <p:cNvSpPr>
            <a:spLocks noChangeShapeType="1"/>
          </p:cNvSpPr>
          <p:nvPr/>
        </p:nvSpPr>
        <p:spPr bwMode="auto">
          <a:xfrm flipV="1">
            <a:off x="4219575" y="4979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2" name="Line 108"/>
          <p:cNvSpPr>
            <a:spLocks noChangeShapeType="1"/>
          </p:cNvSpPr>
          <p:nvPr/>
        </p:nvSpPr>
        <p:spPr bwMode="auto">
          <a:xfrm flipV="1">
            <a:off x="4219575" y="49625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3" name="Line 109"/>
          <p:cNvSpPr>
            <a:spLocks noChangeShapeType="1"/>
          </p:cNvSpPr>
          <p:nvPr/>
        </p:nvSpPr>
        <p:spPr bwMode="auto">
          <a:xfrm flipV="1">
            <a:off x="4219575" y="49514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4" name="Line 110"/>
          <p:cNvSpPr>
            <a:spLocks noChangeShapeType="1"/>
          </p:cNvSpPr>
          <p:nvPr/>
        </p:nvSpPr>
        <p:spPr bwMode="auto">
          <a:xfrm flipV="1">
            <a:off x="4219575" y="4929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5" name="Line 111"/>
          <p:cNvSpPr>
            <a:spLocks noChangeShapeType="1"/>
          </p:cNvSpPr>
          <p:nvPr/>
        </p:nvSpPr>
        <p:spPr bwMode="auto">
          <a:xfrm flipV="1">
            <a:off x="4219575" y="49117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6" name="Line 112"/>
          <p:cNvSpPr>
            <a:spLocks noChangeShapeType="1"/>
          </p:cNvSpPr>
          <p:nvPr/>
        </p:nvSpPr>
        <p:spPr bwMode="auto">
          <a:xfrm flipV="1">
            <a:off x="4219575" y="4894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7" name="Line 113"/>
          <p:cNvSpPr>
            <a:spLocks noChangeShapeType="1"/>
          </p:cNvSpPr>
          <p:nvPr/>
        </p:nvSpPr>
        <p:spPr bwMode="auto">
          <a:xfrm flipV="1">
            <a:off x="4219575" y="48831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8" name="Line 114"/>
          <p:cNvSpPr>
            <a:spLocks noChangeShapeType="1"/>
          </p:cNvSpPr>
          <p:nvPr/>
        </p:nvSpPr>
        <p:spPr bwMode="auto">
          <a:xfrm flipV="1">
            <a:off x="4219575" y="48609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19" name="Line 115"/>
          <p:cNvSpPr>
            <a:spLocks noChangeShapeType="1"/>
          </p:cNvSpPr>
          <p:nvPr/>
        </p:nvSpPr>
        <p:spPr bwMode="auto">
          <a:xfrm flipV="1">
            <a:off x="4219575" y="4843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0" name="Line 116"/>
          <p:cNvSpPr>
            <a:spLocks noChangeShapeType="1"/>
          </p:cNvSpPr>
          <p:nvPr/>
        </p:nvSpPr>
        <p:spPr bwMode="auto">
          <a:xfrm flipV="1">
            <a:off x="4219575" y="48323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1" name="Line 117"/>
          <p:cNvSpPr>
            <a:spLocks noChangeShapeType="1"/>
          </p:cNvSpPr>
          <p:nvPr/>
        </p:nvSpPr>
        <p:spPr bwMode="auto">
          <a:xfrm flipV="1">
            <a:off x="4219575" y="48148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2" name="Line 118"/>
          <p:cNvSpPr>
            <a:spLocks noChangeShapeType="1"/>
          </p:cNvSpPr>
          <p:nvPr/>
        </p:nvSpPr>
        <p:spPr bwMode="auto">
          <a:xfrm flipV="1">
            <a:off x="4219575" y="4792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3" name="Line 119"/>
          <p:cNvSpPr>
            <a:spLocks noChangeShapeType="1"/>
          </p:cNvSpPr>
          <p:nvPr/>
        </p:nvSpPr>
        <p:spPr bwMode="auto">
          <a:xfrm flipV="1">
            <a:off x="4219575" y="4775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4" name="Line 120"/>
          <p:cNvSpPr>
            <a:spLocks noChangeShapeType="1"/>
          </p:cNvSpPr>
          <p:nvPr/>
        </p:nvSpPr>
        <p:spPr bwMode="auto">
          <a:xfrm flipV="1">
            <a:off x="4219575" y="47640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5" name="Line 121"/>
          <p:cNvSpPr>
            <a:spLocks noChangeShapeType="1"/>
          </p:cNvSpPr>
          <p:nvPr/>
        </p:nvSpPr>
        <p:spPr bwMode="auto">
          <a:xfrm flipV="1">
            <a:off x="4219575" y="4741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6" name="Line 122"/>
          <p:cNvSpPr>
            <a:spLocks noChangeShapeType="1"/>
          </p:cNvSpPr>
          <p:nvPr/>
        </p:nvSpPr>
        <p:spPr bwMode="auto">
          <a:xfrm flipV="1">
            <a:off x="4219575" y="47244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7" name="Line 123"/>
          <p:cNvSpPr>
            <a:spLocks noChangeShapeType="1"/>
          </p:cNvSpPr>
          <p:nvPr/>
        </p:nvSpPr>
        <p:spPr bwMode="auto">
          <a:xfrm flipV="1">
            <a:off x="4219575" y="4706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28" name="Freeform 124"/>
          <p:cNvSpPr>
            <a:spLocks/>
          </p:cNvSpPr>
          <p:nvPr/>
        </p:nvSpPr>
        <p:spPr bwMode="auto">
          <a:xfrm>
            <a:off x="5086351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229" name="Freeform 125"/>
          <p:cNvSpPr>
            <a:spLocks/>
          </p:cNvSpPr>
          <p:nvPr/>
        </p:nvSpPr>
        <p:spPr bwMode="auto">
          <a:xfrm>
            <a:off x="5086351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230" name="Line 126"/>
          <p:cNvSpPr>
            <a:spLocks noChangeShapeType="1"/>
          </p:cNvSpPr>
          <p:nvPr/>
        </p:nvSpPr>
        <p:spPr bwMode="auto">
          <a:xfrm flipV="1">
            <a:off x="5086350" y="46958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1" name="Line 127"/>
          <p:cNvSpPr>
            <a:spLocks noChangeShapeType="1"/>
          </p:cNvSpPr>
          <p:nvPr/>
        </p:nvSpPr>
        <p:spPr bwMode="auto">
          <a:xfrm>
            <a:off x="5086350" y="47021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2" name="Line 128"/>
          <p:cNvSpPr>
            <a:spLocks noChangeShapeType="1"/>
          </p:cNvSpPr>
          <p:nvPr/>
        </p:nvSpPr>
        <p:spPr bwMode="auto">
          <a:xfrm>
            <a:off x="50863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3" name="Line 129"/>
          <p:cNvSpPr>
            <a:spLocks noChangeShapeType="1"/>
          </p:cNvSpPr>
          <p:nvPr/>
        </p:nvSpPr>
        <p:spPr bwMode="auto">
          <a:xfrm>
            <a:off x="51038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4" name="Line 130"/>
          <p:cNvSpPr>
            <a:spLocks noChangeShapeType="1"/>
          </p:cNvSpPr>
          <p:nvPr/>
        </p:nvSpPr>
        <p:spPr bwMode="auto">
          <a:xfrm>
            <a:off x="512127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5" name="Line 131"/>
          <p:cNvSpPr>
            <a:spLocks noChangeShapeType="1"/>
          </p:cNvSpPr>
          <p:nvPr/>
        </p:nvSpPr>
        <p:spPr bwMode="auto">
          <a:xfrm>
            <a:off x="51371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6" name="Line 132"/>
          <p:cNvSpPr>
            <a:spLocks noChangeShapeType="1"/>
          </p:cNvSpPr>
          <p:nvPr/>
        </p:nvSpPr>
        <p:spPr bwMode="auto">
          <a:xfrm>
            <a:off x="51546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7" name="Line 133"/>
          <p:cNvSpPr>
            <a:spLocks noChangeShapeType="1"/>
          </p:cNvSpPr>
          <p:nvPr/>
        </p:nvSpPr>
        <p:spPr bwMode="auto">
          <a:xfrm>
            <a:off x="517207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8" name="Line 134"/>
          <p:cNvSpPr>
            <a:spLocks noChangeShapeType="1"/>
          </p:cNvSpPr>
          <p:nvPr/>
        </p:nvSpPr>
        <p:spPr bwMode="auto">
          <a:xfrm>
            <a:off x="518953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39" name="Line 135"/>
          <p:cNvSpPr>
            <a:spLocks noChangeShapeType="1"/>
          </p:cNvSpPr>
          <p:nvPr/>
        </p:nvSpPr>
        <p:spPr bwMode="auto">
          <a:xfrm>
            <a:off x="52054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0" name="Line 136"/>
          <p:cNvSpPr>
            <a:spLocks noChangeShapeType="1"/>
          </p:cNvSpPr>
          <p:nvPr/>
        </p:nvSpPr>
        <p:spPr bwMode="auto">
          <a:xfrm>
            <a:off x="52228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1" name="Line 137"/>
          <p:cNvSpPr>
            <a:spLocks noChangeShapeType="1"/>
          </p:cNvSpPr>
          <p:nvPr/>
        </p:nvSpPr>
        <p:spPr bwMode="auto">
          <a:xfrm>
            <a:off x="524033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2" name="Line 138"/>
          <p:cNvSpPr>
            <a:spLocks noChangeShapeType="1"/>
          </p:cNvSpPr>
          <p:nvPr/>
        </p:nvSpPr>
        <p:spPr bwMode="auto">
          <a:xfrm>
            <a:off x="525780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3" name="Line 139"/>
          <p:cNvSpPr>
            <a:spLocks noChangeShapeType="1"/>
          </p:cNvSpPr>
          <p:nvPr/>
        </p:nvSpPr>
        <p:spPr bwMode="auto">
          <a:xfrm>
            <a:off x="52736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4" name="Line 140"/>
          <p:cNvSpPr>
            <a:spLocks noChangeShapeType="1"/>
          </p:cNvSpPr>
          <p:nvPr/>
        </p:nvSpPr>
        <p:spPr bwMode="auto">
          <a:xfrm>
            <a:off x="52911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5" name="Line 141"/>
          <p:cNvSpPr>
            <a:spLocks noChangeShapeType="1"/>
          </p:cNvSpPr>
          <p:nvPr/>
        </p:nvSpPr>
        <p:spPr bwMode="auto">
          <a:xfrm>
            <a:off x="530860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6" name="Line 142"/>
          <p:cNvSpPr>
            <a:spLocks noChangeShapeType="1"/>
          </p:cNvSpPr>
          <p:nvPr/>
        </p:nvSpPr>
        <p:spPr bwMode="auto">
          <a:xfrm>
            <a:off x="532606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7" name="Line 143"/>
          <p:cNvSpPr>
            <a:spLocks noChangeShapeType="1"/>
          </p:cNvSpPr>
          <p:nvPr/>
        </p:nvSpPr>
        <p:spPr bwMode="auto">
          <a:xfrm>
            <a:off x="53419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8" name="Line 144"/>
          <p:cNvSpPr>
            <a:spLocks noChangeShapeType="1"/>
          </p:cNvSpPr>
          <p:nvPr/>
        </p:nvSpPr>
        <p:spPr bwMode="auto">
          <a:xfrm>
            <a:off x="53594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49" name="Line 145"/>
          <p:cNvSpPr>
            <a:spLocks noChangeShapeType="1"/>
          </p:cNvSpPr>
          <p:nvPr/>
        </p:nvSpPr>
        <p:spPr bwMode="auto">
          <a:xfrm>
            <a:off x="537686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0" name="Line 146"/>
          <p:cNvSpPr>
            <a:spLocks noChangeShapeType="1"/>
          </p:cNvSpPr>
          <p:nvPr/>
        </p:nvSpPr>
        <p:spPr bwMode="auto">
          <a:xfrm>
            <a:off x="539432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1" name="Line 147"/>
          <p:cNvSpPr>
            <a:spLocks noChangeShapeType="1"/>
          </p:cNvSpPr>
          <p:nvPr/>
        </p:nvSpPr>
        <p:spPr bwMode="auto">
          <a:xfrm>
            <a:off x="54102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2" name="Line 148"/>
          <p:cNvSpPr>
            <a:spLocks noChangeShapeType="1"/>
          </p:cNvSpPr>
          <p:nvPr/>
        </p:nvSpPr>
        <p:spPr bwMode="auto">
          <a:xfrm>
            <a:off x="54276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3" name="Line 149"/>
          <p:cNvSpPr>
            <a:spLocks noChangeShapeType="1"/>
          </p:cNvSpPr>
          <p:nvPr/>
        </p:nvSpPr>
        <p:spPr bwMode="auto">
          <a:xfrm>
            <a:off x="544512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4" name="Line 150"/>
          <p:cNvSpPr>
            <a:spLocks noChangeShapeType="1"/>
          </p:cNvSpPr>
          <p:nvPr/>
        </p:nvSpPr>
        <p:spPr bwMode="auto">
          <a:xfrm>
            <a:off x="546258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5" name="Line 151"/>
          <p:cNvSpPr>
            <a:spLocks noChangeShapeType="1"/>
          </p:cNvSpPr>
          <p:nvPr/>
        </p:nvSpPr>
        <p:spPr bwMode="auto">
          <a:xfrm>
            <a:off x="54784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6" name="Line 152"/>
          <p:cNvSpPr>
            <a:spLocks noChangeShapeType="1"/>
          </p:cNvSpPr>
          <p:nvPr/>
        </p:nvSpPr>
        <p:spPr bwMode="auto">
          <a:xfrm>
            <a:off x="54959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7" name="Line 153"/>
          <p:cNvSpPr>
            <a:spLocks noChangeShapeType="1"/>
          </p:cNvSpPr>
          <p:nvPr/>
        </p:nvSpPr>
        <p:spPr bwMode="auto">
          <a:xfrm>
            <a:off x="551338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8" name="Line 154"/>
          <p:cNvSpPr>
            <a:spLocks noChangeShapeType="1"/>
          </p:cNvSpPr>
          <p:nvPr/>
        </p:nvSpPr>
        <p:spPr bwMode="auto">
          <a:xfrm>
            <a:off x="55292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59" name="Line 155"/>
          <p:cNvSpPr>
            <a:spLocks noChangeShapeType="1"/>
          </p:cNvSpPr>
          <p:nvPr/>
        </p:nvSpPr>
        <p:spPr bwMode="auto">
          <a:xfrm>
            <a:off x="55467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0" name="Line 156"/>
          <p:cNvSpPr>
            <a:spLocks noChangeShapeType="1"/>
          </p:cNvSpPr>
          <p:nvPr/>
        </p:nvSpPr>
        <p:spPr bwMode="auto">
          <a:xfrm>
            <a:off x="55641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1" name="Line 157"/>
          <p:cNvSpPr>
            <a:spLocks noChangeShapeType="1"/>
          </p:cNvSpPr>
          <p:nvPr/>
        </p:nvSpPr>
        <p:spPr bwMode="auto">
          <a:xfrm>
            <a:off x="558165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2" name="Line 158"/>
          <p:cNvSpPr>
            <a:spLocks noChangeShapeType="1"/>
          </p:cNvSpPr>
          <p:nvPr/>
        </p:nvSpPr>
        <p:spPr bwMode="auto">
          <a:xfrm>
            <a:off x="55975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3" name="Line 159"/>
          <p:cNvSpPr>
            <a:spLocks noChangeShapeType="1"/>
          </p:cNvSpPr>
          <p:nvPr/>
        </p:nvSpPr>
        <p:spPr bwMode="auto">
          <a:xfrm>
            <a:off x="56149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4" name="Line 160"/>
          <p:cNvSpPr>
            <a:spLocks noChangeShapeType="1"/>
          </p:cNvSpPr>
          <p:nvPr/>
        </p:nvSpPr>
        <p:spPr bwMode="auto">
          <a:xfrm>
            <a:off x="5627688" y="47053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5" name="Line 161"/>
          <p:cNvSpPr>
            <a:spLocks noChangeShapeType="1"/>
          </p:cNvSpPr>
          <p:nvPr/>
        </p:nvSpPr>
        <p:spPr bwMode="auto">
          <a:xfrm>
            <a:off x="5627688" y="4722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6" name="Line 162"/>
          <p:cNvSpPr>
            <a:spLocks noChangeShapeType="1"/>
          </p:cNvSpPr>
          <p:nvPr/>
        </p:nvSpPr>
        <p:spPr bwMode="auto">
          <a:xfrm>
            <a:off x="5627688" y="47402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7" name="Line 163"/>
          <p:cNvSpPr>
            <a:spLocks noChangeShapeType="1"/>
          </p:cNvSpPr>
          <p:nvPr/>
        </p:nvSpPr>
        <p:spPr bwMode="auto">
          <a:xfrm>
            <a:off x="5627688" y="47561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8" name="Line 164"/>
          <p:cNvSpPr>
            <a:spLocks noChangeShapeType="1"/>
          </p:cNvSpPr>
          <p:nvPr/>
        </p:nvSpPr>
        <p:spPr bwMode="auto">
          <a:xfrm>
            <a:off x="5627688" y="4773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69" name="Line 165"/>
          <p:cNvSpPr>
            <a:spLocks noChangeShapeType="1"/>
          </p:cNvSpPr>
          <p:nvPr/>
        </p:nvSpPr>
        <p:spPr bwMode="auto">
          <a:xfrm>
            <a:off x="5627688" y="47910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0" name="Line 166"/>
          <p:cNvSpPr>
            <a:spLocks noChangeShapeType="1"/>
          </p:cNvSpPr>
          <p:nvPr/>
        </p:nvSpPr>
        <p:spPr bwMode="auto">
          <a:xfrm>
            <a:off x="5627688" y="48085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1" name="Line 167"/>
          <p:cNvSpPr>
            <a:spLocks noChangeShapeType="1"/>
          </p:cNvSpPr>
          <p:nvPr/>
        </p:nvSpPr>
        <p:spPr bwMode="auto">
          <a:xfrm>
            <a:off x="5627688" y="4824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2" name="Line 168"/>
          <p:cNvSpPr>
            <a:spLocks noChangeShapeType="1"/>
          </p:cNvSpPr>
          <p:nvPr/>
        </p:nvSpPr>
        <p:spPr bwMode="auto">
          <a:xfrm>
            <a:off x="5627688" y="4841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3" name="Line 169"/>
          <p:cNvSpPr>
            <a:spLocks noChangeShapeType="1"/>
          </p:cNvSpPr>
          <p:nvPr/>
        </p:nvSpPr>
        <p:spPr bwMode="auto">
          <a:xfrm>
            <a:off x="5627688" y="48593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4" name="Line 170"/>
          <p:cNvSpPr>
            <a:spLocks noChangeShapeType="1"/>
          </p:cNvSpPr>
          <p:nvPr/>
        </p:nvSpPr>
        <p:spPr bwMode="auto">
          <a:xfrm>
            <a:off x="5627688" y="4875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5" name="Line 171"/>
          <p:cNvSpPr>
            <a:spLocks noChangeShapeType="1"/>
          </p:cNvSpPr>
          <p:nvPr/>
        </p:nvSpPr>
        <p:spPr bwMode="auto">
          <a:xfrm>
            <a:off x="5627688" y="48926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6" name="Line 172"/>
          <p:cNvSpPr>
            <a:spLocks noChangeShapeType="1"/>
          </p:cNvSpPr>
          <p:nvPr/>
        </p:nvSpPr>
        <p:spPr bwMode="auto">
          <a:xfrm>
            <a:off x="5627688" y="4910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7" name="Line 173"/>
          <p:cNvSpPr>
            <a:spLocks noChangeShapeType="1"/>
          </p:cNvSpPr>
          <p:nvPr/>
        </p:nvSpPr>
        <p:spPr bwMode="auto">
          <a:xfrm>
            <a:off x="5627688" y="49276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8" name="Line 174"/>
          <p:cNvSpPr>
            <a:spLocks noChangeShapeType="1"/>
          </p:cNvSpPr>
          <p:nvPr/>
        </p:nvSpPr>
        <p:spPr bwMode="auto">
          <a:xfrm>
            <a:off x="5627688" y="49434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79" name="Line 175"/>
          <p:cNvSpPr>
            <a:spLocks noChangeShapeType="1"/>
          </p:cNvSpPr>
          <p:nvPr/>
        </p:nvSpPr>
        <p:spPr bwMode="auto">
          <a:xfrm>
            <a:off x="5627688" y="4960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0" name="Line 176"/>
          <p:cNvSpPr>
            <a:spLocks noChangeShapeType="1"/>
          </p:cNvSpPr>
          <p:nvPr/>
        </p:nvSpPr>
        <p:spPr bwMode="auto">
          <a:xfrm>
            <a:off x="5627688" y="49784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1" name="Line 177"/>
          <p:cNvSpPr>
            <a:spLocks noChangeShapeType="1"/>
          </p:cNvSpPr>
          <p:nvPr/>
        </p:nvSpPr>
        <p:spPr bwMode="auto">
          <a:xfrm>
            <a:off x="5627688" y="4994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2" name="Line 178"/>
          <p:cNvSpPr>
            <a:spLocks noChangeShapeType="1"/>
          </p:cNvSpPr>
          <p:nvPr/>
        </p:nvSpPr>
        <p:spPr bwMode="auto">
          <a:xfrm>
            <a:off x="5627688" y="5011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3" name="Line 179"/>
          <p:cNvSpPr>
            <a:spLocks noChangeShapeType="1"/>
          </p:cNvSpPr>
          <p:nvPr/>
        </p:nvSpPr>
        <p:spPr bwMode="auto">
          <a:xfrm>
            <a:off x="5627688" y="5029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4" name="Line 180"/>
          <p:cNvSpPr>
            <a:spLocks noChangeShapeType="1"/>
          </p:cNvSpPr>
          <p:nvPr/>
        </p:nvSpPr>
        <p:spPr bwMode="auto">
          <a:xfrm>
            <a:off x="5627688" y="50466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5" name="Line 181"/>
          <p:cNvSpPr>
            <a:spLocks noChangeShapeType="1"/>
          </p:cNvSpPr>
          <p:nvPr/>
        </p:nvSpPr>
        <p:spPr bwMode="auto">
          <a:xfrm>
            <a:off x="5627688" y="5062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6" name="Line 182"/>
          <p:cNvSpPr>
            <a:spLocks noChangeShapeType="1"/>
          </p:cNvSpPr>
          <p:nvPr/>
        </p:nvSpPr>
        <p:spPr bwMode="auto">
          <a:xfrm flipH="1">
            <a:off x="56229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7" name="Line 183"/>
          <p:cNvSpPr>
            <a:spLocks noChangeShapeType="1"/>
          </p:cNvSpPr>
          <p:nvPr/>
        </p:nvSpPr>
        <p:spPr bwMode="auto">
          <a:xfrm flipH="1">
            <a:off x="56054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8" name="Line 184"/>
          <p:cNvSpPr>
            <a:spLocks noChangeShapeType="1"/>
          </p:cNvSpPr>
          <p:nvPr/>
        </p:nvSpPr>
        <p:spPr bwMode="auto">
          <a:xfrm flipH="1">
            <a:off x="558958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89" name="Line 185"/>
          <p:cNvSpPr>
            <a:spLocks noChangeShapeType="1"/>
          </p:cNvSpPr>
          <p:nvPr/>
        </p:nvSpPr>
        <p:spPr bwMode="auto">
          <a:xfrm flipH="1">
            <a:off x="55721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0" name="Line 186"/>
          <p:cNvSpPr>
            <a:spLocks noChangeShapeType="1"/>
          </p:cNvSpPr>
          <p:nvPr/>
        </p:nvSpPr>
        <p:spPr bwMode="auto">
          <a:xfrm flipH="1">
            <a:off x="55546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1" name="Line 187"/>
          <p:cNvSpPr>
            <a:spLocks noChangeShapeType="1"/>
          </p:cNvSpPr>
          <p:nvPr/>
        </p:nvSpPr>
        <p:spPr bwMode="auto">
          <a:xfrm flipH="1">
            <a:off x="55372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2" name="Line 188"/>
          <p:cNvSpPr>
            <a:spLocks noChangeShapeType="1"/>
          </p:cNvSpPr>
          <p:nvPr/>
        </p:nvSpPr>
        <p:spPr bwMode="auto">
          <a:xfrm flipH="1">
            <a:off x="552132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3" name="Line 189"/>
          <p:cNvSpPr>
            <a:spLocks noChangeShapeType="1"/>
          </p:cNvSpPr>
          <p:nvPr/>
        </p:nvSpPr>
        <p:spPr bwMode="auto">
          <a:xfrm flipH="1">
            <a:off x="55038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4" name="Line 190"/>
          <p:cNvSpPr>
            <a:spLocks noChangeShapeType="1"/>
          </p:cNvSpPr>
          <p:nvPr/>
        </p:nvSpPr>
        <p:spPr bwMode="auto">
          <a:xfrm flipH="1">
            <a:off x="54864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5" name="Line 191"/>
          <p:cNvSpPr>
            <a:spLocks noChangeShapeType="1"/>
          </p:cNvSpPr>
          <p:nvPr/>
        </p:nvSpPr>
        <p:spPr bwMode="auto">
          <a:xfrm flipH="1">
            <a:off x="54689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6" name="Line 192"/>
          <p:cNvSpPr>
            <a:spLocks noChangeShapeType="1"/>
          </p:cNvSpPr>
          <p:nvPr/>
        </p:nvSpPr>
        <p:spPr bwMode="auto">
          <a:xfrm flipH="1">
            <a:off x="545306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7" name="Line 193"/>
          <p:cNvSpPr>
            <a:spLocks noChangeShapeType="1"/>
          </p:cNvSpPr>
          <p:nvPr/>
        </p:nvSpPr>
        <p:spPr bwMode="auto">
          <a:xfrm flipH="1">
            <a:off x="54356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8" name="Line 194"/>
          <p:cNvSpPr>
            <a:spLocks noChangeShapeType="1"/>
          </p:cNvSpPr>
          <p:nvPr/>
        </p:nvSpPr>
        <p:spPr bwMode="auto">
          <a:xfrm flipH="1">
            <a:off x="54181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99" name="Line 195"/>
          <p:cNvSpPr>
            <a:spLocks noChangeShapeType="1"/>
          </p:cNvSpPr>
          <p:nvPr/>
        </p:nvSpPr>
        <p:spPr bwMode="auto">
          <a:xfrm flipH="1">
            <a:off x="54006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0" name="Line 196"/>
          <p:cNvSpPr>
            <a:spLocks noChangeShapeType="1"/>
          </p:cNvSpPr>
          <p:nvPr/>
        </p:nvSpPr>
        <p:spPr bwMode="auto">
          <a:xfrm flipH="1">
            <a:off x="538480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1" name="Line 197"/>
          <p:cNvSpPr>
            <a:spLocks noChangeShapeType="1"/>
          </p:cNvSpPr>
          <p:nvPr/>
        </p:nvSpPr>
        <p:spPr bwMode="auto">
          <a:xfrm flipH="1">
            <a:off x="53673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2" name="Line 198"/>
          <p:cNvSpPr>
            <a:spLocks noChangeShapeType="1"/>
          </p:cNvSpPr>
          <p:nvPr/>
        </p:nvSpPr>
        <p:spPr bwMode="auto">
          <a:xfrm flipH="1">
            <a:off x="53498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3" name="Line 199"/>
          <p:cNvSpPr>
            <a:spLocks noChangeShapeType="1"/>
          </p:cNvSpPr>
          <p:nvPr/>
        </p:nvSpPr>
        <p:spPr bwMode="auto">
          <a:xfrm flipH="1">
            <a:off x="53324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4" name="Line 200"/>
          <p:cNvSpPr>
            <a:spLocks noChangeShapeType="1"/>
          </p:cNvSpPr>
          <p:nvPr/>
        </p:nvSpPr>
        <p:spPr bwMode="auto">
          <a:xfrm flipH="1">
            <a:off x="531653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5" name="Line 201"/>
          <p:cNvSpPr>
            <a:spLocks noChangeShapeType="1"/>
          </p:cNvSpPr>
          <p:nvPr/>
        </p:nvSpPr>
        <p:spPr bwMode="auto">
          <a:xfrm flipH="1">
            <a:off x="52990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6" name="Line 202"/>
          <p:cNvSpPr>
            <a:spLocks noChangeShapeType="1"/>
          </p:cNvSpPr>
          <p:nvPr/>
        </p:nvSpPr>
        <p:spPr bwMode="auto">
          <a:xfrm flipH="1">
            <a:off x="52816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7" name="Line 203"/>
          <p:cNvSpPr>
            <a:spLocks noChangeShapeType="1"/>
          </p:cNvSpPr>
          <p:nvPr/>
        </p:nvSpPr>
        <p:spPr bwMode="auto">
          <a:xfrm flipH="1">
            <a:off x="52641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8" name="Line 204"/>
          <p:cNvSpPr>
            <a:spLocks noChangeShapeType="1"/>
          </p:cNvSpPr>
          <p:nvPr/>
        </p:nvSpPr>
        <p:spPr bwMode="auto">
          <a:xfrm flipH="1">
            <a:off x="524827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09" name="Line 205"/>
          <p:cNvSpPr>
            <a:spLocks noChangeShapeType="1"/>
          </p:cNvSpPr>
          <p:nvPr/>
        </p:nvSpPr>
        <p:spPr bwMode="auto">
          <a:xfrm flipH="1">
            <a:off x="52308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0" name="Line 206"/>
          <p:cNvSpPr>
            <a:spLocks noChangeShapeType="1"/>
          </p:cNvSpPr>
          <p:nvPr/>
        </p:nvSpPr>
        <p:spPr bwMode="auto">
          <a:xfrm flipH="1">
            <a:off x="52133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1" name="Line 207"/>
          <p:cNvSpPr>
            <a:spLocks noChangeShapeType="1"/>
          </p:cNvSpPr>
          <p:nvPr/>
        </p:nvSpPr>
        <p:spPr bwMode="auto">
          <a:xfrm flipH="1">
            <a:off x="51958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2" name="Line 208"/>
          <p:cNvSpPr>
            <a:spLocks noChangeShapeType="1"/>
          </p:cNvSpPr>
          <p:nvPr/>
        </p:nvSpPr>
        <p:spPr bwMode="auto">
          <a:xfrm flipH="1">
            <a:off x="518001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3" name="Line 209"/>
          <p:cNvSpPr>
            <a:spLocks noChangeShapeType="1"/>
          </p:cNvSpPr>
          <p:nvPr/>
        </p:nvSpPr>
        <p:spPr bwMode="auto">
          <a:xfrm flipH="1">
            <a:off x="51625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4" name="Line 210"/>
          <p:cNvSpPr>
            <a:spLocks noChangeShapeType="1"/>
          </p:cNvSpPr>
          <p:nvPr/>
        </p:nvSpPr>
        <p:spPr bwMode="auto">
          <a:xfrm flipH="1">
            <a:off x="51450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5" name="Line 211"/>
          <p:cNvSpPr>
            <a:spLocks noChangeShapeType="1"/>
          </p:cNvSpPr>
          <p:nvPr/>
        </p:nvSpPr>
        <p:spPr bwMode="auto">
          <a:xfrm flipH="1">
            <a:off x="51276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6" name="Line 212"/>
          <p:cNvSpPr>
            <a:spLocks noChangeShapeType="1"/>
          </p:cNvSpPr>
          <p:nvPr/>
        </p:nvSpPr>
        <p:spPr bwMode="auto">
          <a:xfrm flipH="1">
            <a:off x="511175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7" name="Line 213"/>
          <p:cNvSpPr>
            <a:spLocks noChangeShapeType="1"/>
          </p:cNvSpPr>
          <p:nvPr/>
        </p:nvSpPr>
        <p:spPr bwMode="auto">
          <a:xfrm flipH="1">
            <a:off x="50942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8" name="Line 214"/>
          <p:cNvSpPr>
            <a:spLocks noChangeShapeType="1"/>
          </p:cNvSpPr>
          <p:nvPr/>
        </p:nvSpPr>
        <p:spPr bwMode="auto">
          <a:xfrm flipV="1">
            <a:off x="5086350" y="50704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19" name="Line 215"/>
          <p:cNvSpPr>
            <a:spLocks noChangeShapeType="1"/>
          </p:cNvSpPr>
          <p:nvPr/>
        </p:nvSpPr>
        <p:spPr bwMode="auto">
          <a:xfrm flipV="1">
            <a:off x="5086350" y="50482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0" name="Line 216"/>
          <p:cNvSpPr>
            <a:spLocks noChangeShapeType="1"/>
          </p:cNvSpPr>
          <p:nvPr/>
        </p:nvSpPr>
        <p:spPr bwMode="auto">
          <a:xfrm flipV="1">
            <a:off x="5086350" y="5030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1" name="Line 217"/>
          <p:cNvSpPr>
            <a:spLocks noChangeShapeType="1"/>
          </p:cNvSpPr>
          <p:nvPr/>
        </p:nvSpPr>
        <p:spPr bwMode="auto">
          <a:xfrm flipV="1">
            <a:off x="5086350" y="501967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2" name="Line 218"/>
          <p:cNvSpPr>
            <a:spLocks noChangeShapeType="1"/>
          </p:cNvSpPr>
          <p:nvPr/>
        </p:nvSpPr>
        <p:spPr bwMode="auto">
          <a:xfrm flipV="1">
            <a:off x="5086350" y="50022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3" name="Line 219"/>
          <p:cNvSpPr>
            <a:spLocks noChangeShapeType="1"/>
          </p:cNvSpPr>
          <p:nvPr/>
        </p:nvSpPr>
        <p:spPr bwMode="auto">
          <a:xfrm flipV="1">
            <a:off x="5086350" y="4979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4" name="Line 220"/>
          <p:cNvSpPr>
            <a:spLocks noChangeShapeType="1"/>
          </p:cNvSpPr>
          <p:nvPr/>
        </p:nvSpPr>
        <p:spPr bwMode="auto">
          <a:xfrm flipV="1">
            <a:off x="5086350" y="49625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5" name="Line 221"/>
          <p:cNvSpPr>
            <a:spLocks noChangeShapeType="1"/>
          </p:cNvSpPr>
          <p:nvPr/>
        </p:nvSpPr>
        <p:spPr bwMode="auto">
          <a:xfrm flipV="1">
            <a:off x="5086350" y="495141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6" name="Line 222"/>
          <p:cNvSpPr>
            <a:spLocks noChangeShapeType="1"/>
          </p:cNvSpPr>
          <p:nvPr/>
        </p:nvSpPr>
        <p:spPr bwMode="auto">
          <a:xfrm flipV="1">
            <a:off x="5086350" y="4929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7" name="Line 223"/>
          <p:cNvSpPr>
            <a:spLocks noChangeShapeType="1"/>
          </p:cNvSpPr>
          <p:nvPr/>
        </p:nvSpPr>
        <p:spPr bwMode="auto">
          <a:xfrm flipV="1">
            <a:off x="5086350" y="49117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8" name="Line 224"/>
          <p:cNvSpPr>
            <a:spLocks noChangeShapeType="1"/>
          </p:cNvSpPr>
          <p:nvPr/>
        </p:nvSpPr>
        <p:spPr bwMode="auto">
          <a:xfrm flipV="1">
            <a:off x="5086350" y="4894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29" name="Line 225"/>
          <p:cNvSpPr>
            <a:spLocks noChangeShapeType="1"/>
          </p:cNvSpPr>
          <p:nvPr/>
        </p:nvSpPr>
        <p:spPr bwMode="auto">
          <a:xfrm flipV="1">
            <a:off x="5086350" y="48831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0" name="Line 226"/>
          <p:cNvSpPr>
            <a:spLocks noChangeShapeType="1"/>
          </p:cNvSpPr>
          <p:nvPr/>
        </p:nvSpPr>
        <p:spPr bwMode="auto">
          <a:xfrm flipV="1">
            <a:off x="5086350" y="48609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1" name="Line 227"/>
          <p:cNvSpPr>
            <a:spLocks noChangeShapeType="1"/>
          </p:cNvSpPr>
          <p:nvPr/>
        </p:nvSpPr>
        <p:spPr bwMode="auto">
          <a:xfrm flipV="1">
            <a:off x="5086350" y="4843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2" name="Line 228"/>
          <p:cNvSpPr>
            <a:spLocks noChangeShapeType="1"/>
          </p:cNvSpPr>
          <p:nvPr/>
        </p:nvSpPr>
        <p:spPr bwMode="auto">
          <a:xfrm flipV="1">
            <a:off x="5086350" y="483235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3" name="Line 229"/>
          <p:cNvSpPr>
            <a:spLocks noChangeShapeType="1"/>
          </p:cNvSpPr>
          <p:nvPr/>
        </p:nvSpPr>
        <p:spPr bwMode="auto">
          <a:xfrm flipV="1">
            <a:off x="5086350" y="48148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4" name="Line 230"/>
          <p:cNvSpPr>
            <a:spLocks noChangeShapeType="1"/>
          </p:cNvSpPr>
          <p:nvPr/>
        </p:nvSpPr>
        <p:spPr bwMode="auto">
          <a:xfrm flipV="1">
            <a:off x="5086350" y="4792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5" name="Line 231"/>
          <p:cNvSpPr>
            <a:spLocks noChangeShapeType="1"/>
          </p:cNvSpPr>
          <p:nvPr/>
        </p:nvSpPr>
        <p:spPr bwMode="auto">
          <a:xfrm flipV="1">
            <a:off x="5086350" y="4775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6" name="Line 232"/>
          <p:cNvSpPr>
            <a:spLocks noChangeShapeType="1"/>
          </p:cNvSpPr>
          <p:nvPr/>
        </p:nvSpPr>
        <p:spPr bwMode="auto">
          <a:xfrm flipV="1">
            <a:off x="5086350" y="47640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7" name="Line 233"/>
          <p:cNvSpPr>
            <a:spLocks noChangeShapeType="1"/>
          </p:cNvSpPr>
          <p:nvPr/>
        </p:nvSpPr>
        <p:spPr bwMode="auto">
          <a:xfrm flipV="1">
            <a:off x="5086350" y="4741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8" name="Line 234"/>
          <p:cNvSpPr>
            <a:spLocks noChangeShapeType="1"/>
          </p:cNvSpPr>
          <p:nvPr/>
        </p:nvSpPr>
        <p:spPr bwMode="auto">
          <a:xfrm flipV="1">
            <a:off x="5086350" y="47244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39" name="Line 235"/>
          <p:cNvSpPr>
            <a:spLocks noChangeShapeType="1"/>
          </p:cNvSpPr>
          <p:nvPr/>
        </p:nvSpPr>
        <p:spPr bwMode="auto">
          <a:xfrm flipV="1">
            <a:off x="5086350" y="4706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0" name="Freeform 236"/>
          <p:cNvSpPr>
            <a:spLocks/>
          </p:cNvSpPr>
          <p:nvPr/>
        </p:nvSpPr>
        <p:spPr bwMode="auto">
          <a:xfrm>
            <a:off x="3821113" y="5665789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1"/>
              <a:gd name="T16" fmla="*/ 0 h 242"/>
              <a:gd name="T17" fmla="*/ 291 w 29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341" name="Freeform 237"/>
          <p:cNvSpPr>
            <a:spLocks/>
          </p:cNvSpPr>
          <p:nvPr/>
        </p:nvSpPr>
        <p:spPr bwMode="auto">
          <a:xfrm>
            <a:off x="6548439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342" name="Freeform 238"/>
          <p:cNvSpPr>
            <a:spLocks/>
          </p:cNvSpPr>
          <p:nvPr/>
        </p:nvSpPr>
        <p:spPr bwMode="auto">
          <a:xfrm>
            <a:off x="6548439" y="4702176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"/>
              <a:gd name="T16" fmla="*/ 0 h 239"/>
              <a:gd name="T17" fmla="*/ 342 w 34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343" name="Line 239"/>
          <p:cNvSpPr>
            <a:spLocks noChangeShapeType="1"/>
          </p:cNvSpPr>
          <p:nvPr/>
        </p:nvSpPr>
        <p:spPr bwMode="auto">
          <a:xfrm flipV="1">
            <a:off x="6548438" y="46958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4" name="Line 240"/>
          <p:cNvSpPr>
            <a:spLocks noChangeShapeType="1"/>
          </p:cNvSpPr>
          <p:nvPr/>
        </p:nvSpPr>
        <p:spPr bwMode="auto">
          <a:xfrm>
            <a:off x="6548439" y="47021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5" name="Line 241"/>
          <p:cNvSpPr>
            <a:spLocks noChangeShapeType="1"/>
          </p:cNvSpPr>
          <p:nvPr/>
        </p:nvSpPr>
        <p:spPr bwMode="auto">
          <a:xfrm>
            <a:off x="65484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6" name="Line 242"/>
          <p:cNvSpPr>
            <a:spLocks noChangeShapeType="1"/>
          </p:cNvSpPr>
          <p:nvPr/>
        </p:nvSpPr>
        <p:spPr bwMode="auto">
          <a:xfrm>
            <a:off x="656590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7" name="Line 243"/>
          <p:cNvSpPr>
            <a:spLocks noChangeShapeType="1"/>
          </p:cNvSpPr>
          <p:nvPr/>
        </p:nvSpPr>
        <p:spPr bwMode="auto">
          <a:xfrm>
            <a:off x="658336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8" name="Line 244"/>
          <p:cNvSpPr>
            <a:spLocks noChangeShapeType="1"/>
          </p:cNvSpPr>
          <p:nvPr/>
        </p:nvSpPr>
        <p:spPr bwMode="auto">
          <a:xfrm>
            <a:off x="659923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49" name="Line 245"/>
          <p:cNvSpPr>
            <a:spLocks noChangeShapeType="1"/>
          </p:cNvSpPr>
          <p:nvPr/>
        </p:nvSpPr>
        <p:spPr bwMode="auto">
          <a:xfrm>
            <a:off x="66167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0" name="Line 246"/>
          <p:cNvSpPr>
            <a:spLocks noChangeShapeType="1"/>
          </p:cNvSpPr>
          <p:nvPr/>
        </p:nvSpPr>
        <p:spPr bwMode="auto">
          <a:xfrm>
            <a:off x="663416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1" name="Line 247"/>
          <p:cNvSpPr>
            <a:spLocks noChangeShapeType="1"/>
          </p:cNvSpPr>
          <p:nvPr/>
        </p:nvSpPr>
        <p:spPr bwMode="auto">
          <a:xfrm>
            <a:off x="665162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2" name="Line 248"/>
          <p:cNvSpPr>
            <a:spLocks noChangeShapeType="1"/>
          </p:cNvSpPr>
          <p:nvPr/>
        </p:nvSpPr>
        <p:spPr bwMode="auto">
          <a:xfrm>
            <a:off x="666750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3" name="Line 249"/>
          <p:cNvSpPr>
            <a:spLocks noChangeShapeType="1"/>
          </p:cNvSpPr>
          <p:nvPr/>
        </p:nvSpPr>
        <p:spPr bwMode="auto">
          <a:xfrm>
            <a:off x="66849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4" name="Line 250"/>
          <p:cNvSpPr>
            <a:spLocks noChangeShapeType="1"/>
          </p:cNvSpPr>
          <p:nvPr/>
        </p:nvSpPr>
        <p:spPr bwMode="auto">
          <a:xfrm>
            <a:off x="670242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5" name="Line 251"/>
          <p:cNvSpPr>
            <a:spLocks noChangeShapeType="1"/>
          </p:cNvSpPr>
          <p:nvPr/>
        </p:nvSpPr>
        <p:spPr bwMode="auto">
          <a:xfrm>
            <a:off x="671988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6" name="Line 252"/>
          <p:cNvSpPr>
            <a:spLocks noChangeShapeType="1"/>
          </p:cNvSpPr>
          <p:nvPr/>
        </p:nvSpPr>
        <p:spPr bwMode="auto">
          <a:xfrm>
            <a:off x="673576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7" name="Line 253"/>
          <p:cNvSpPr>
            <a:spLocks noChangeShapeType="1"/>
          </p:cNvSpPr>
          <p:nvPr/>
        </p:nvSpPr>
        <p:spPr bwMode="auto">
          <a:xfrm>
            <a:off x="67532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8" name="Line 254"/>
          <p:cNvSpPr>
            <a:spLocks noChangeShapeType="1"/>
          </p:cNvSpPr>
          <p:nvPr/>
        </p:nvSpPr>
        <p:spPr bwMode="auto">
          <a:xfrm>
            <a:off x="677068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59" name="Line 255"/>
          <p:cNvSpPr>
            <a:spLocks noChangeShapeType="1"/>
          </p:cNvSpPr>
          <p:nvPr/>
        </p:nvSpPr>
        <p:spPr bwMode="auto">
          <a:xfrm>
            <a:off x="678815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0" name="Line 256"/>
          <p:cNvSpPr>
            <a:spLocks noChangeShapeType="1"/>
          </p:cNvSpPr>
          <p:nvPr/>
        </p:nvSpPr>
        <p:spPr bwMode="auto">
          <a:xfrm>
            <a:off x="680402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1" name="Line 257"/>
          <p:cNvSpPr>
            <a:spLocks noChangeShapeType="1"/>
          </p:cNvSpPr>
          <p:nvPr/>
        </p:nvSpPr>
        <p:spPr bwMode="auto">
          <a:xfrm>
            <a:off x="68214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2" name="Line 258"/>
          <p:cNvSpPr>
            <a:spLocks noChangeShapeType="1"/>
          </p:cNvSpPr>
          <p:nvPr/>
        </p:nvSpPr>
        <p:spPr bwMode="auto">
          <a:xfrm>
            <a:off x="6838951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3" name="Line 259"/>
          <p:cNvSpPr>
            <a:spLocks noChangeShapeType="1"/>
          </p:cNvSpPr>
          <p:nvPr/>
        </p:nvSpPr>
        <p:spPr bwMode="auto">
          <a:xfrm>
            <a:off x="685641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4" name="Line 260"/>
          <p:cNvSpPr>
            <a:spLocks noChangeShapeType="1"/>
          </p:cNvSpPr>
          <p:nvPr/>
        </p:nvSpPr>
        <p:spPr bwMode="auto">
          <a:xfrm>
            <a:off x="68722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5" name="Line 261"/>
          <p:cNvSpPr>
            <a:spLocks noChangeShapeType="1"/>
          </p:cNvSpPr>
          <p:nvPr/>
        </p:nvSpPr>
        <p:spPr bwMode="auto">
          <a:xfrm>
            <a:off x="68897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6" name="Line 262"/>
          <p:cNvSpPr>
            <a:spLocks noChangeShapeType="1"/>
          </p:cNvSpPr>
          <p:nvPr/>
        </p:nvSpPr>
        <p:spPr bwMode="auto">
          <a:xfrm>
            <a:off x="6907214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7" name="Line 263"/>
          <p:cNvSpPr>
            <a:spLocks noChangeShapeType="1"/>
          </p:cNvSpPr>
          <p:nvPr/>
        </p:nvSpPr>
        <p:spPr bwMode="auto">
          <a:xfrm>
            <a:off x="6923088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8" name="Line 264"/>
          <p:cNvSpPr>
            <a:spLocks noChangeShapeType="1"/>
          </p:cNvSpPr>
          <p:nvPr/>
        </p:nvSpPr>
        <p:spPr bwMode="auto">
          <a:xfrm>
            <a:off x="69405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69" name="Line 265"/>
          <p:cNvSpPr>
            <a:spLocks noChangeShapeType="1"/>
          </p:cNvSpPr>
          <p:nvPr/>
        </p:nvSpPr>
        <p:spPr bwMode="auto">
          <a:xfrm>
            <a:off x="69580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0" name="Line 266"/>
          <p:cNvSpPr>
            <a:spLocks noChangeShapeType="1"/>
          </p:cNvSpPr>
          <p:nvPr/>
        </p:nvSpPr>
        <p:spPr bwMode="auto">
          <a:xfrm>
            <a:off x="6975476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1" name="Line 267"/>
          <p:cNvSpPr>
            <a:spLocks noChangeShapeType="1"/>
          </p:cNvSpPr>
          <p:nvPr/>
        </p:nvSpPr>
        <p:spPr bwMode="auto">
          <a:xfrm>
            <a:off x="6991351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2" name="Line 268"/>
          <p:cNvSpPr>
            <a:spLocks noChangeShapeType="1"/>
          </p:cNvSpPr>
          <p:nvPr/>
        </p:nvSpPr>
        <p:spPr bwMode="auto">
          <a:xfrm>
            <a:off x="70088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3" name="Line 269"/>
          <p:cNvSpPr>
            <a:spLocks noChangeShapeType="1"/>
          </p:cNvSpPr>
          <p:nvPr/>
        </p:nvSpPr>
        <p:spPr bwMode="auto">
          <a:xfrm>
            <a:off x="70262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4" name="Line 270"/>
          <p:cNvSpPr>
            <a:spLocks noChangeShapeType="1"/>
          </p:cNvSpPr>
          <p:nvPr/>
        </p:nvSpPr>
        <p:spPr bwMode="auto">
          <a:xfrm>
            <a:off x="7043739" y="47021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5" name="Line 271"/>
          <p:cNvSpPr>
            <a:spLocks noChangeShapeType="1"/>
          </p:cNvSpPr>
          <p:nvPr/>
        </p:nvSpPr>
        <p:spPr bwMode="auto">
          <a:xfrm>
            <a:off x="7059613" y="47021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6" name="Line 272"/>
          <p:cNvSpPr>
            <a:spLocks noChangeShapeType="1"/>
          </p:cNvSpPr>
          <p:nvPr/>
        </p:nvSpPr>
        <p:spPr bwMode="auto">
          <a:xfrm>
            <a:off x="7077076" y="47021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7" name="Line 273"/>
          <p:cNvSpPr>
            <a:spLocks noChangeShapeType="1"/>
          </p:cNvSpPr>
          <p:nvPr/>
        </p:nvSpPr>
        <p:spPr bwMode="auto">
          <a:xfrm>
            <a:off x="7089775" y="470693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8" name="Line 274"/>
          <p:cNvSpPr>
            <a:spLocks noChangeShapeType="1"/>
          </p:cNvSpPr>
          <p:nvPr/>
        </p:nvSpPr>
        <p:spPr bwMode="auto">
          <a:xfrm>
            <a:off x="7089775" y="4722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79" name="Line 275"/>
          <p:cNvSpPr>
            <a:spLocks noChangeShapeType="1"/>
          </p:cNvSpPr>
          <p:nvPr/>
        </p:nvSpPr>
        <p:spPr bwMode="auto">
          <a:xfrm>
            <a:off x="7089775" y="4740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0" name="Line 276"/>
          <p:cNvSpPr>
            <a:spLocks noChangeShapeType="1"/>
          </p:cNvSpPr>
          <p:nvPr/>
        </p:nvSpPr>
        <p:spPr bwMode="auto">
          <a:xfrm>
            <a:off x="7089775" y="4757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1" name="Line 277"/>
          <p:cNvSpPr>
            <a:spLocks noChangeShapeType="1"/>
          </p:cNvSpPr>
          <p:nvPr/>
        </p:nvSpPr>
        <p:spPr bwMode="auto">
          <a:xfrm>
            <a:off x="7089775" y="47752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2" name="Line 278"/>
          <p:cNvSpPr>
            <a:spLocks noChangeShapeType="1"/>
          </p:cNvSpPr>
          <p:nvPr/>
        </p:nvSpPr>
        <p:spPr bwMode="auto">
          <a:xfrm>
            <a:off x="7089775" y="47910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3" name="Line 279"/>
          <p:cNvSpPr>
            <a:spLocks noChangeShapeType="1"/>
          </p:cNvSpPr>
          <p:nvPr/>
        </p:nvSpPr>
        <p:spPr bwMode="auto">
          <a:xfrm>
            <a:off x="7089775" y="4808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4" name="Line 280"/>
          <p:cNvSpPr>
            <a:spLocks noChangeShapeType="1"/>
          </p:cNvSpPr>
          <p:nvPr/>
        </p:nvSpPr>
        <p:spPr bwMode="auto">
          <a:xfrm>
            <a:off x="7089775" y="48260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5" name="Line 281"/>
          <p:cNvSpPr>
            <a:spLocks noChangeShapeType="1"/>
          </p:cNvSpPr>
          <p:nvPr/>
        </p:nvSpPr>
        <p:spPr bwMode="auto">
          <a:xfrm>
            <a:off x="7089775" y="48434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6" name="Line 282"/>
          <p:cNvSpPr>
            <a:spLocks noChangeShapeType="1"/>
          </p:cNvSpPr>
          <p:nvPr/>
        </p:nvSpPr>
        <p:spPr bwMode="auto">
          <a:xfrm>
            <a:off x="7089775" y="4859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7" name="Line 283"/>
          <p:cNvSpPr>
            <a:spLocks noChangeShapeType="1"/>
          </p:cNvSpPr>
          <p:nvPr/>
        </p:nvSpPr>
        <p:spPr bwMode="auto">
          <a:xfrm>
            <a:off x="7089775" y="48768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8" name="Line 284"/>
          <p:cNvSpPr>
            <a:spLocks noChangeShapeType="1"/>
          </p:cNvSpPr>
          <p:nvPr/>
        </p:nvSpPr>
        <p:spPr bwMode="auto">
          <a:xfrm>
            <a:off x="7089775" y="48942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89" name="Line 285"/>
          <p:cNvSpPr>
            <a:spLocks noChangeShapeType="1"/>
          </p:cNvSpPr>
          <p:nvPr/>
        </p:nvSpPr>
        <p:spPr bwMode="auto">
          <a:xfrm>
            <a:off x="7089775" y="4910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0" name="Line 286"/>
          <p:cNvSpPr>
            <a:spLocks noChangeShapeType="1"/>
          </p:cNvSpPr>
          <p:nvPr/>
        </p:nvSpPr>
        <p:spPr bwMode="auto">
          <a:xfrm>
            <a:off x="7089775" y="49276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1" name="Line 287"/>
          <p:cNvSpPr>
            <a:spLocks noChangeShapeType="1"/>
          </p:cNvSpPr>
          <p:nvPr/>
        </p:nvSpPr>
        <p:spPr bwMode="auto">
          <a:xfrm>
            <a:off x="7089775" y="4945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2" name="Line 288"/>
          <p:cNvSpPr>
            <a:spLocks noChangeShapeType="1"/>
          </p:cNvSpPr>
          <p:nvPr/>
        </p:nvSpPr>
        <p:spPr bwMode="auto">
          <a:xfrm>
            <a:off x="7089775" y="49625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3" name="Line 289"/>
          <p:cNvSpPr>
            <a:spLocks noChangeShapeType="1"/>
          </p:cNvSpPr>
          <p:nvPr/>
        </p:nvSpPr>
        <p:spPr bwMode="auto">
          <a:xfrm>
            <a:off x="7089775" y="49784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4" name="Line 290"/>
          <p:cNvSpPr>
            <a:spLocks noChangeShapeType="1"/>
          </p:cNvSpPr>
          <p:nvPr/>
        </p:nvSpPr>
        <p:spPr bwMode="auto">
          <a:xfrm>
            <a:off x="7089775" y="4995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5" name="Line 291"/>
          <p:cNvSpPr>
            <a:spLocks noChangeShapeType="1"/>
          </p:cNvSpPr>
          <p:nvPr/>
        </p:nvSpPr>
        <p:spPr bwMode="auto">
          <a:xfrm>
            <a:off x="7089775" y="50133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6" name="Line 292"/>
          <p:cNvSpPr>
            <a:spLocks noChangeShapeType="1"/>
          </p:cNvSpPr>
          <p:nvPr/>
        </p:nvSpPr>
        <p:spPr bwMode="auto">
          <a:xfrm>
            <a:off x="7089775" y="5029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7" name="Line 293"/>
          <p:cNvSpPr>
            <a:spLocks noChangeShapeType="1"/>
          </p:cNvSpPr>
          <p:nvPr/>
        </p:nvSpPr>
        <p:spPr bwMode="auto">
          <a:xfrm>
            <a:off x="7089775" y="5046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8" name="Line 294"/>
          <p:cNvSpPr>
            <a:spLocks noChangeShapeType="1"/>
          </p:cNvSpPr>
          <p:nvPr/>
        </p:nvSpPr>
        <p:spPr bwMode="auto">
          <a:xfrm>
            <a:off x="7089775" y="506412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99" name="Line 295"/>
          <p:cNvSpPr>
            <a:spLocks noChangeShapeType="1"/>
          </p:cNvSpPr>
          <p:nvPr/>
        </p:nvSpPr>
        <p:spPr bwMode="auto">
          <a:xfrm flipH="1">
            <a:off x="70834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0" name="Line 296"/>
          <p:cNvSpPr>
            <a:spLocks noChangeShapeType="1"/>
          </p:cNvSpPr>
          <p:nvPr/>
        </p:nvSpPr>
        <p:spPr bwMode="auto">
          <a:xfrm flipH="1">
            <a:off x="70659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1" name="Line 297"/>
          <p:cNvSpPr>
            <a:spLocks noChangeShapeType="1"/>
          </p:cNvSpPr>
          <p:nvPr/>
        </p:nvSpPr>
        <p:spPr bwMode="auto">
          <a:xfrm flipH="1">
            <a:off x="70485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2" name="Line 298"/>
          <p:cNvSpPr>
            <a:spLocks noChangeShapeType="1"/>
          </p:cNvSpPr>
          <p:nvPr/>
        </p:nvSpPr>
        <p:spPr bwMode="auto">
          <a:xfrm flipH="1">
            <a:off x="703262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3" name="Line 299"/>
          <p:cNvSpPr>
            <a:spLocks noChangeShapeType="1"/>
          </p:cNvSpPr>
          <p:nvPr/>
        </p:nvSpPr>
        <p:spPr bwMode="auto">
          <a:xfrm flipH="1">
            <a:off x="701516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4" name="Line 300"/>
          <p:cNvSpPr>
            <a:spLocks noChangeShapeType="1"/>
          </p:cNvSpPr>
          <p:nvPr/>
        </p:nvSpPr>
        <p:spPr bwMode="auto">
          <a:xfrm flipH="1">
            <a:off x="69977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5" name="Line 301"/>
          <p:cNvSpPr>
            <a:spLocks noChangeShapeType="1"/>
          </p:cNvSpPr>
          <p:nvPr/>
        </p:nvSpPr>
        <p:spPr bwMode="auto">
          <a:xfrm flipH="1">
            <a:off x="69802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6" name="Line 302"/>
          <p:cNvSpPr>
            <a:spLocks noChangeShapeType="1"/>
          </p:cNvSpPr>
          <p:nvPr/>
        </p:nvSpPr>
        <p:spPr bwMode="auto">
          <a:xfrm flipH="1">
            <a:off x="696436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7" name="Line 303"/>
          <p:cNvSpPr>
            <a:spLocks noChangeShapeType="1"/>
          </p:cNvSpPr>
          <p:nvPr/>
        </p:nvSpPr>
        <p:spPr bwMode="auto">
          <a:xfrm flipH="1">
            <a:off x="694690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8" name="Line 304"/>
          <p:cNvSpPr>
            <a:spLocks noChangeShapeType="1"/>
          </p:cNvSpPr>
          <p:nvPr/>
        </p:nvSpPr>
        <p:spPr bwMode="auto">
          <a:xfrm flipH="1">
            <a:off x="69294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09" name="Line 305"/>
          <p:cNvSpPr>
            <a:spLocks noChangeShapeType="1"/>
          </p:cNvSpPr>
          <p:nvPr/>
        </p:nvSpPr>
        <p:spPr bwMode="auto">
          <a:xfrm flipH="1">
            <a:off x="691356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0" name="Line 306"/>
          <p:cNvSpPr>
            <a:spLocks noChangeShapeType="1"/>
          </p:cNvSpPr>
          <p:nvPr/>
        </p:nvSpPr>
        <p:spPr bwMode="auto">
          <a:xfrm flipH="1">
            <a:off x="689610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1" name="Line 307"/>
          <p:cNvSpPr>
            <a:spLocks noChangeShapeType="1"/>
          </p:cNvSpPr>
          <p:nvPr/>
        </p:nvSpPr>
        <p:spPr bwMode="auto">
          <a:xfrm flipH="1">
            <a:off x="687863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2" name="Line 308"/>
          <p:cNvSpPr>
            <a:spLocks noChangeShapeType="1"/>
          </p:cNvSpPr>
          <p:nvPr/>
        </p:nvSpPr>
        <p:spPr bwMode="auto">
          <a:xfrm flipH="1">
            <a:off x="68611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3" name="Line 309"/>
          <p:cNvSpPr>
            <a:spLocks noChangeShapeType="1"/>
          </p:cNvSpPr>
          <p:nvPr/>
        </p:nvSpPr>
        <p:spPr bwMode="auto">
          <a:xfrm flipH="1">
            <a:off x="684530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4" name="Line 310"/>
          <p:cNvSpPr>
            <a:spLocks noChangeShapeType="1"/>
          </p:cNvSpPr>
          <p:nvPr/>
        </p:nvSpPr>
        <p:spPr bwMode="auto">
          <a:xfrm flipH="1">
            <a:off x="682783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5" name="Line 311"/>
          <p:cNvSpPr>
            <a:spLocks noChangeShapeType="1"/>
          </p:cNvSpPr>
          <p:nvPr/>
        </p:nvSpPr>
        <p:spPr bwMode="auto">
          <a:xfrm flipH="1">
            <a:off x="681037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6" name="Line 312"/>
          <p:cNvSpPr>
            <a:spLocks noChangeShapeType="1"/>
          </p:cNvSpPr>
          <p:nvPr/>
        </p:nvSpPr>
        <p:spPr bwMode="auto">
          <a:xfrm flipH="1">
            <a:off x="67929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7" name="Line 313"/>
          <p:cNvSpPr>
            <a:spLocks noChangeShapeType="1"/>
          </p:cNvSpPr>
          <p:nvPr/>
        </p:nvSpPr>
        <p:spPr bwMode="auto">
          <a:xfrm flipH="1">
            <a:off x="6777039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8" name="Line 314"/>
          <p:cNvSpPr>
            <a:spLocks noChangeShapeType="1"/>
          </p:cNvSpPr>
          <p:nvPr/>
        </p:nvSpPr>
        <p:spPr bwMode="auto">
          <a:xfrm flipH="1">
            <a:off x="675957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19" name="Line 315"/>
          <p:cNvSpPr>
            <a:spLocks noChangeShapeType="1"/>
          </p:cNvSpPr>
          <p:nvPr/>
        </p:nvSpPr>
        <p:spPr bwMode="auto">
          <a:xfrm flipH="1">
            <a:off x="6742113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0" name="Line 316"/>
          <p:cNvSpPr>
            <a:spLocks noChangeShapeType="1"/>
          </p:cNvSpPr>
          <p:nvPr/>
        </p:nvSpPr>
        <p:spPr bwMode="auto">
          <a:xfrm flipH="1">
            <a:off x="67246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1" name="Line 317"/>
          <p:cNvSpPr>
            <a:spLocks noChangeShapeType="1"/>
          </p:cNvSpPr>
          <p:nvPr/>
        </p:nvSpPr>
        <p:spPr bwMode="auto">
          <a:xfrm flipH="1">
            <a:off x="6708776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2" name="Line 318"/>
          <p:cNvSpPr>
            <a:spLocks noChangeShapeType="1"/>
          </p:cNvSpPr>
          <p:nvPr/>
        </p:nvSpPr>
        <p:spPr bwMode="auto">
          <a:xfrm flipH="1">
            <a:off x="669131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3" name="Line 319"/>
          <p:cNvSpPr>
            <a:spLocks noChangeShapeType="1"/>
          </p:cNvSpPr>
          <p:nvPr/>
        </p:nvSpPr>
        <p:spPr bwMode="auto">
          <a:xfrm flipH="1">
            <a:off x="66738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4" name="Line 320"/>
          <p:cNvSpPr>
            <a:spLocks noChangeShapeType="1"/>
          </p:cNvSpPr>
          <p:nvPr/>
        </p:nvSpPr>
        <p:spPr bwMode="auto">
          <a:xfrm flipH="1">
            <a:off x="66563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5" name="Line 321"/>
          <p:cNvSpPr>
            <a:spLocks noChangeShapeType="1"/>
          </p:cNvSpPr>
          <p:nvPr/>
        </p:nvSpPr>
        <p:spPr bwMode="auto">
          <a:xfrm flipH="1">
            <a:off x="6640514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6" name="Line 322"/>
          <p:cNvSpPr>
            <a:spLocks noChangeShapeType="1"/>
          </p:cNvSpPr>
          <p:nvPr/>
        </p:nvSpPr>
        <p:spPr bwMode="auto">
          <a:xfrm flipH="1">
            <a:off x="6623051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7" name="Line 323"/>
          <p:cNvSpPr>
            <a:spLocks noChangeShapeType="1"/>
          </p:cNvSpPr>
          <p:nvPr/>
        </p:nvSpPr>
        <p:spPr bwMode="auto">
          <a:xfrm flipH="1">
            <a:off x="66055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8" name="Line 324"/>
          <p:cNvSpPr>
            <a:spLocks noChangeShapeType="1"/>
          </p:cNvSpPr>
          <p:nvPr/>
        </p:nvSpPr>
        <p:spPr bwMode="auto">
          <a:xfrm flipH="1">
            <a:off x="6588126" y="50800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29" name="Line 325"/>
          <p:cNvSpPr>
            <a:spLocks noChangeShapeType="1"/>
          </p:cNvSpPr>
          <p:nvPr/>
        </p:nvSpPr>
        <p:spPr bwMode="auto">
          <a:xfrm flipH="1">
            <a:off x="6572251" y="50800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0" name="Line 326"/>
          <p:cNvSpPr>
            <a:spLocks noChangeShapeType="1"/>
          </p:cNvSpPr>
          <p:nvPr/>
        </p:nvSpPr>
        <p:spPr bwMode="auto">
          <a:xfrm flipH="1">
            <a:off x="6554788" y="50800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1" name="Line 327"/>
          <p:cNvSpPr>
            <a:spLocks noChangeShapeType="1"/>
          </p:cNvSpPr>
          <p:nvPr/>
        </p:nvSpPr>
        <p:spPr bwMode="auto">
          <a:xfrm flipV="1">
            <a:off x="6548438" y="5068889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2" name="Line 328"/>
          <p:cNvSpPr>
            <a:spLocks noChangeShapeType="1"/>
          </p:cNvSpPr>
          <p:nvPr/>
        </p:nvSpPr>
        <p:spPr bwMode="auto">
          <a:xfrm flipV="1">
            <a:off x="6548438" y="5046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3" name="Line 329"/>
          <p:cNvSpPr>
            <a:spLocks noChangeShapeType="1"/>
          </p:cNvSpPr>
          <p:nvPr/>
        </p:nvSpPr>
        <p:spPr bwMode="auto">
          <a:xfrm flipV="1">
            <a:off x="6548438" y="50292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4" name="Line 330"/>
          <p:cNvSpPr>
            <a:spLocks noChangeShapeType="1"/>
          </p:cNvSpPr>
          <p:nvPr/>
        </p:nvSpPr>
        <p:spPr bwMode="auto">
          <a:xfrm flipV="1">
            <a:off x="6548438" y="5011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5" name="Line 331"/>
          <p:cNvSpPr>
            <a:spLocks noChangeShapeType="1"/>
          </p:cNvSpPr>
          <p:nvPr/>
        </p:nvSpPr>
        <p:spPr bwMode="auto">
          <a:xfrm flipV="1">
            <a:off x="6548438" y="50006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6" name="Line 332"/>
          <p:cNvSpPr>
            <a:spLocks noChangeShapeType="1"/>
          </p:cNvSpPr>
          <p:nvPr/>
        </p:nvSpPr>
        <p:spPr bwMode="auto">
          <a:xfrm flipV="1">
            <a:off x="6548438" y="497840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7" name="Line 333"/>
          <p:cNvSpPr>
            <a:spLocks noChangeShapeType="1"/>
          </p:cNvSpPr>
          <p:nvPr/>
        </p:nvSpPr>
        <p:spPr bwMode="auto">
          <a:xfrm flipV="1">
            <a:off x="6548438" y="4960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8" name="Line 334"/>
          <p:cNvSpPr>
            <a:spLocks noChangeShapeType="1"/>
          </p:cNvSpPr>
          <p:nvPr/>
        </p:nvSpPr>
        <p:spPr bwMode="auto">
          <a:xfrm flipV="1">
            <a:off x="6548438" y="4949826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39" name="Line 335"/>
          <p:cNvSpPr>
            <a:spLocks noChangeShapeType="1"/>
          </p:cNvSpPr>
          <p:nvPr/>
        </p:nvSpPr>
        <p:spPr bwMode="auto">
          <a:xfrm flipV="1">
            <a:off x="6548438" y="49323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0" name="Line 336"/>
          <p:cNvSpPr>
            <a:spLocks noChangeShapeType="1"/>
          </p:cNvSpPr>
          <p:nvPr/>
        </p:nvSpPr>
        <p:spPr bwMode="auto">
          <a:xfrm flipV="1">
            <a:off x="6548438" y="4910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1" name="Line 337"/>
          <p:cNvSpPr>
            <a:spLocks noChangeShapeType="1"/>
          </p:cNvSpPr>
          <p:nvPr/>
        </p:nvSpPr>
        <p:spPr bwMode="auto">
          <a:xfrm flipV="1">
            <a:off x="6548438" y="48926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2" name="Line 338"/>
          <p:cNvSpPr>
            <a:spLocks noChangeShapeType="1"/>
          </p:cNvSpPr>
          <p:nvPr/>
        </p:nvSpPr>
        <p:spPr bwMode="auto">
          <a:xfrm flipV="1">
            <a:off x="6548438" y="4881564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3" name="Line 339"/>
          <p:cNvSpPr>
            <a:spLocks noChangeShapeType="1"/>
          </p:cNvSpPr>
          <p:nvPr/>
        </p:nvSpPr>
        <p:spPr bwMode="auto">
          <a:xfrm flipV="1">
            <a:off x="6548438" y="4859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4" name="Line 340"/>
          <p:cNvSpPr>
            <a:spLocks noChangeShapeType="1"/>
          </p:cNvSpPr>
          <p:nvPr/>
        </p:nvSpPr>
        <p:spPr bwMode="auto">
          <a:xfrm flipV="1">
            <a:off x="6548438" y="48418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5" name="Line 341"/>
          <p:cNvSpPr>
            <a:spLocks noChangeShapeType="1"/>
          </p:cNvSpPr>
          <p:nvPr/>
        </p:nvSpPr>
        <p:spPr bwMode="auto">
          <a:xfrm flipV="1">
            <a:off x="6548438" y="4824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6" name="Line 342"/>
          <p:cNvSpPr>
            <a:spLocks noChangeShapeType="1"/>
          </p:cNvSpPr>
          <p:nvPr/>
        </p:nvSpPr>
        <p:spPr bwMode="auto">
          <a:xfrm flipV="1">
            <a:off x="6548438" y="48133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7" name="Line 343"/>
          <p:cNvSpPr>
            <a:spLocks noChangeShapeType="1"/>
          </p:cNvSpPr>
          <p:nvPr/>
        </p:nvSpPr>
        <p:spPr bwMode="auto">
          <a:xfrm flipV="1">
            <a:off x="6548438" y="47910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8" name="Line 344"/>
          <p:cNvSpPr>
            <a:spLocks noChangeShapeType="1"/>
          </p:cNvSpPr>
          <p:nvPr/>
        </p:nvSpPr>
        <p:spPr bwMode="auto">
          <a:xfrm flipV="1">
            <a:off x="6548438" y="4773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49" name="Line 345"/>
          <p:cNvSpPr>
            <a:spLocks noChangeShapeType="1"/>
          </p:cNvSpPr>
          <p:nvPr/>
        </p:nvSpPr>
        <p:spPr bwMode="auto">
          <a:xfrm flipV="1">
            <a:off x="6548438" y="4762501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50" name="Line 346"/>
          <p:cNvSpPr>
            <a:spLocks noChangeShapeType="1"/>
          </p:cNvSpPr>
          <p:nvPr/>
        </p:nvSpPr>
        <p:spPr bwMode="auto">
          <a:xfrm flipV="1">
            <a:off x="6548438" y="4740276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51" name="Line 347"/>
          <p:cNvSpPr>
            <a:spLocks noChangeShapeType="1"/>
          </p:cNvSpPr>
          <p:nvPr/>
        </p:nvSpPr>
        <p:spPr bwMode="auto">
          <a:xfrm flipV="1">
            <a:off x="6548438" y="4722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52" name="Line 348"/>
          <p:cNvSpPr>
            <a:spLocks noChangeShapeType="1"/>
          </p:cNvSpPr>
          <p:nvPr/>
        </p:nvSpPr>
        <p:spPr bwMode="auto">
          <a:xfrm flipV="1">
            <a:off x="6548438" y="4705351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53" name="Rectangle 349"/>
          <p:cNvSpPr>
            <a:spLocks noChangeArrowheads="1"/>
          </p:cNvSpPr>
          <p:nvPr/>
        </p:nvSpPr>
        <p:spPr bwMode="auto">
          <a:xfrm>
            <a:off x="6497638" y="3594101"/>
            <a:ext cx="205986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(Directs search)</a:t>
            </a:r>
          </a:p>
        </p:txBody>
      </p:sp>
      <p:sp>
        <p:nvSpPr>
          <p:cNvPr id="47454" name="Rectangle 350"/>
          <p:cNvSpPr>
            <a:spLocks noChangeArrowheads="1"/>
          </p:cNvSpPr>
          <p:nvPr/>
        </p:nvSpPr>
        <p:spPr bwMode="auto">
          <a:xfrm>
            <a:off x="5202238" y="6210301"/>
            <a:ext cx="1780938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Data Records</a:t>
            </a:r>
          </a:p>
        </p:txBody>
      </p:sp>
      <p:sp>
        <p:nvSpPr>
          <p:cNvPr id="47455" name="Rectangle 351"/>
          <p:cNvSpPr>
            <a:spLocks noChangeArrowheads="1"/>
          </p:cNvSpPr>
          <p:nvPr/>
        </p:nvSpPr>
        <p:spPr bwMode="auto">
          <a:xfrm>
            <a:off x="6497639" y="3324226"/>
            <a:ext cx="852799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Index</a:t>
            </a:r>
          </a:p>
        </p:txBody>
      </p:sp>
      <p:sp>
        <p:nvSpPr>
          <p:cNvPr id="47456" name="Rectangle 352"/>
          <p:cNvSpPr>
            <a:spLocks noChangeArrowheads="1"/>
          </p:cNvSpPr>
          <p:nvPr/>
        </p:nvSpPr>
        <p:spPr bwMode="auto">
          <a:xfrm>
            <a:off x="7108825" y="4491039"/>
            <a:ext cx="168956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Bookman Old Style" panose="02050604050505020204" pitchFamily="18" charset="0"/>
              </a:rPr>
              <a:t>Data Entries</a:t>
            </a:r>
          </a:p>
        </p:txBody>
      </p:sp>
      <p:sp>
        <p:nvSpPr>
          <p:cNvPr id="47457" name="Rectangle 353"/>
          <p:cNvSpPr>
            <a:spLocks noChangeArrowheads="1"/>
          </p:cNvSpPr>
          <p:nvPr/>
        </p:nvSpPr>
        <p:spPr bwMode="auto">
          <a:xfrm>
            <a:off x="7108825" y="4706939"/>
            <a:ext cx="1888338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47458" name="Line 354"/>
          <p:cNvSpPr>
            <a:spLocks noChangeShapeType="1"/>
          </p:cNvSpPr>
          <p:nvPr/>
        </p:nvSpPr>
        <p:spPr bwMode="auto">
          <a:xfrm flipH="1">
            <a:off x="4648200" y="32766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59" name="Line 355"/>
          <p:cNvSpPr>
            <a:spLocks noChangeShapeType="1"/>
          </p:cNvSpPr>
          <p:nvPr/>
        </p:nvSpPr>
        <p:spPr bwMode="auto">
          <a:xfrm>
            <a:off x="5791200" y="32766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0" name="Line 356"/>
          <p:cNvSpPr>
            <a:spLocks noChangeShapeType="1"/>
          </p:cNvSpPr>
          <p:nvPr/>
        </p:nvSpPr>
        <p:spPr bwMode="auto">
          <a:xfrm>
            <a:off x="4648200" y="44196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1" name="Line 357"/>
          <p:cNvSpPr>
            <a:spLocks noChangeShapeType="1"/>
          </p:cNvSpPr>
          <p:nvPr/>
        </p:nvSpPr>
        <p:spPr bwMode="auto">
          <a:xfrm>
            <a:off x="5334000" y="29718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2" name="Line 358"/>
          <p:cNvSpPr>
            <a:spLocks noChangeShapeType="1"/>
          </p:cNvSpPr>
          <p:nvPr/>
        </p:nvSpPr>
        <p:spPr bwMode="auto">
          <a:xfrm flipH="1">
            <a:off x="4495800" y="44196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3" name="Line 359"/>
          <p:cNvSpPr>
            <a:spLocks noChangeShapeType="1"/>
          </p:cNvSpPr>
          <p:nvPr/>
        </p:nvSpPr>
        <p:spPr bwMode="auto">
          <a:xfrm>
            <a:off x="5410200" y="44196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4" name="Line 360"/>
          <p:cNvSpPr>
            <a:spLocks noChangeShapeType="1"/>
          </p:cNvSpPr>
          <p:nvPr/>
        </p:nvSpPr>
        <p:spPr bwMode="auto">
          <a:xfrm>
            <a:off x="6553200" y="44196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5" name="Line 361"/>
          <p:cNvSpPr>
            <a:spLocks noChangeShapeType="1"/>
          </p:cNvSpPr>
          <p:nvPr/>
        </p:nvSpPr>
        <p:spPr bwMode="auto">
          <a:xfrm>
            <a:off x="4343400" y="5105400"/>
            <a:ext cx="13716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6" name="Line 362"/>
          <p:cNvSpPr>
            <a:spLocks noChangeShapeType="1"/>
          </p:cNvSpPr>
          <p:nvPr/>
        </p:nvSpPr>
        <p:spPr bwMode="auto">
          <a:xfrm flipH="1">
            <a:off x="4038600" y="51054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7" name="Line 363"/>
          <p:cNvSpPr>
            <a:spLocks noChangeShapeType="1"/>
          </p:cNvSpPr>
          <p:nvPr/>
        </p:nvSpPr>
        <p:spPr bwMode="auto">
          <a:xfrm flipH="1">
            <a:off x="4191000" y="50292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8" name="Line 364"/>
          <p:cNvSpPr>
            <a:spLocks noChangeShapeType="1"/>
          </p:cNvSpPr>
          <p:nvPr/>
        </p:nvSpPr>
        <p:spPr bwMode="auto">
          <a:xfrm>
            <a:off x="4648200" y="51054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69" name="Line 365"/>
          <p:cNvSpPr>
            <a:spLocks noChangeShapeType="1"/>
          </p:cNvSpPr>
          <p:nvPr/>
        </p:nvSpPr>
        <p:spPr bwMode="auto">
          <a:xfrm flipH="1">
            <a:off x="5181600" y="51054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0" name="Line 366"/>
          <p:cNvSpPr>
            <a:spLocks noChangeShapeType="1"/>
          </p:cNvSpPr>
          <p:nvPr/>
        </p:nvSpPr>
        <p:spPr bwMode="auto">
          <a:xfrm flipH="1">
            <a:off x="4038600" y="5105400"/>
            <a:ext cx="12954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1" name="Line 367"/>
          <p:cNvSpPr>
            <a:spLocks noChangeShapeType="1"/>
          </p:cNvSpPr>
          <p:nvPr/>
        </p:nvSpPr>
        <p:spPr bwMode="auto">
          <a:xfrm>
            <a:off x="5410200" y="5105400"/>
            <a:ext cx="1524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2" name="Line 368"/>
          <p:cNvSpPr>
            <a:spLocks noChangeShapeType="1"/>
          </p:cNvSpPr>
          <p:nvPr/>
        </p:nvSpPr>
        <p:spPr bwMode="auto">
          <a:xfrm>
            <a:off x="5486400" y="51054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3" name="Line 369"/>
          <p:cNvSpPr>
            <a:spLocks noChangeShapeType="1"/>
          </p:cNvSpPr>
          <p:nvPr/>
        </p:nvSpPr>
        <p:spPr bwMode="auto">
          <a:xfrm flipH="1">
            <a:off x="5257800" y="5105400"/>
            <a:ext cx="1447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4" name="Line 370"/>
          <p:cNvSpPr>
            <a:spLocks noChangeShapeType="1"/>
          </p:cNvSpPr>
          <p:nvPr/>
        </p:nvSpPr>
        <p:spPr bwMode="auto">
          <a:xfrm>
            <a:off x="6781800" y="51054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5" name="Line 371"/>
          <p:cNvSpPr>
            <a:spLocks noChangeShapeType="1"/>
          </p:cNvSpPr>
          <p:nvPr/>
        </p:nvSpPr>
        <p:spPr bwMode="auto">
          <a:xfrm flipH="1">
            <a:off x="6553200" y="51054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76" name="Line 372"/>
          <p:cNvSpPr>
            <a:spLocks noChangeShapeType="1"/>
          </p:cNvSpPr>
          <p:nvPr/>
        </p:nvSpPr>
        <p:spPr bwMode="auto">
          <a:xfrm>
            <a:off x="7010400" y="51054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60103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dirty="0"/>
              <a:t>Using secondary storage effectively</a:t>
            </a:r>
            <a:r>
              <a:rPr lang="en-US" altLang="en-US" sz="2000" dirty="0"/>
              <a:t> </a:t>
            </a:r>
            <a:endParaRPr lang="en-US" altLang="en-US" sz="3200" u="sng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85125" cy="4114800"/>
          </a:xfrm>
        </p:spPr>
        <p:txBody>
          <a:bodyPr/>
          <a:lstStyle/>
          <a:p>
            <a:r>
              <a:rPr lang="en-US" altLang="en-US" sz="3200" dirty="0"/>
              <a:t>General Wisdom :</a:t>
            </a:r>
          </a:p>
          <a:p>
            <a:pPr lvl="1"/>
            <a:r>
              <a:rPr lang="en-US" altLang="en-US" sz="3200" dirty="0"/>
              <a:t>I/O costs dominate</a:t>
            </a:r>
          </a:p>
          <a:p>
            <a:pPr lvl="1"/>
            <a:r>
              <a:rPr lang="en-US" altLang="en-US" sz="3200" dirty="0"/>
              <a:t>Design algorithms to reduce I/O</a:t>
            </a:r>
          </a:p>
          <a:p>
            <a:pPr lvl="1"/>
            <a:endParaRPr lang="en-US" altLang="en-US" sz="3200" dirty="0"/>
          </a:p>
          <a:p>
            <a:pPr marL="1771650" lvl="4">
              <a:buNone/>
            </a:pPr>
            <a:endParaRPr lang="en-US" altLang="en-US" sz="2800" dirty="0"/>
          </a:p>
          <a:p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3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0500"/>
            <a:ext cx="7772400" cy="1104900"/>
          </a:xfrm>
          <a:noFill/>
        </p:spPr>
        <p:txBody>
          <a:bodyPr/>
          <a:lstStyle/>
          <a:p>
            <a:r>
              <a:rPr lang="en-US" altLang="en-US" dirty="0"/>
              <a:t>Summary</a:t>
            </a:r>
          </a:p>
        </p:txBody>
      </p:sp>
      <p:sp>
        <p:nvSpPr>
          <p:cNvPr id="4813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30215"/>
            <a:ext cx="11353800" cy="4800600"/>
          </a:xfrm>
          <a:noFill/>
        </p:spPr>
        <p:txBody>
          <a:bodyPr/>
          <a:lstStyle/>
          <a:p>
            <a:r>
              <a:rPr lang="en-US" altLang="en-US" dirty="0"/>
              <a:t>External sorting is important; DBMS may dedicate part of buffer pool for sorting!</a:t>
            </a:r>
          </a:p>
          <a:p>
            <a:r>
              <a:rPr lang="en-US" altLang="en-US" dirty="0"/>
              <a:t>External merge sort minimizes disk I/O cost:</a:t>
            </a:r>
          </a:p>
          <a:p>
            <a:pPr lvl="1"/>
            <a:r>
              <a:rPr lang="en-US" altLang="en-US" dirty="0"/>
              <a:t>Pass 0: Produces sorted </a:t>
            </a:r>
            <a:r>
              <a:rPr lang="en-US" altLang="en-US" b="1" i="1" dirty="0"/>
              <a:t>runs</a:t>
            </a:r>
            <a:r>
              <a:rPr lang="en-US" altLang="en-US" dirty="0"/>
              <a:t> of size M/</a:t>
            </a:r>
            <a:r>
              <a:rPr lang="en-US" altLang="en-US" b="1" i="1" dirty="0"/>
              <a:t>B</a:t>
            </a:r>
            <a:r>
              <a:rPr lang="en-US" altLang="en-US" i="1" dirty="0"/>
              <a:t> </a:t>
            </a:r>
            <a:r>
              <a:rPr lang="en-US" altLang="en-US" dirty="0"/>
              <a:t>(# buffer pages). Later passes: </a:t>
            </a:r>
            <a:r>
              <a:rPr lang="en-US" altLang="en-US" b="1" i="1" dirty="0"/>
              <a:t>merge</a:t>
            </a:r>
            <a:r>
              <a:rPr lang="en-US" altLang="en-US" dirty="0"/>
              <a:t> runs.</a:t>
            </a:r>
          </a:p>
          <a:p>
            <a:pPr lvl="1"/>
            <a:r>
              <a:rPr lang="en-US" altLang="en-US" dirty="0"/>
              <a:t># of runs merged at a time depends on M/</a:t>
            </a:r>
            <a:r>
              <a:rPr lang="en-US" altLang="en-US" b="1" i="1" dirty="0"/>
              <a:t>B</a:t>
            </a:r>
            <a:r>
              <a:rPr lang="en-US" altLang="en-US" i="1" dirty="0"/>
              <a:t>, </a:t>
            </a:r>
            <a:r>
              <a:rPr lang="en-US" altLang="en-US" dirty="0"/>
              <a:t>and </a:t>
            </a:r>
            <a:r>
              <a:rPr lang="en-US" altLang="en-US" b="1" i="1" dirty="0"/>
              <a:t>block size</a:t>
            </a:r>
            <a:r>
              <a:rPr lang="en-US" altLang="en-US" i="1" dirty="0"/>
              <a:t>.</a:t>
            </a:r>
            <a:endParaRPr lang="en-US" altLang="en-US" dirty="0"/>
          </a:p>
          <a:p>
            <a:pPr lvl="1"/>
            <a:r>
              <a:rPr lang="en-US" altLang="en-US" dirty="0"/>
              <a:t>Larger block size means less I/O cost per page.</a:t>
            </a:r>
          </a:p>
          <a:p>
            <a:pPr lvl="1"/>
            <a:r>
              <a:rPr lang="en-US" altLang="en-US" dirty="0"/>
              <a:t>Larger block size means smaller # runs merged.</a:t>
            </a:r>
          </a:p>
          <a:p>
            <a:pPr lvl="1"/>
            <a:r>
              <a:rPr lang="en-US" altLang="en-US" dirty="0"/>
              <a:t>In practice, # of passes rarely more than 2 or 3.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5378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Summary, cont.</a:t>
            </a:r>
          </a:p>
        </p:txBody>
      </p:sp>
      <p:sp>
        <p:nvSpPr>
          <p:cNvPr id="4915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Choice of internal sort algorithm may matter:</a:t>
            </a:r>
          </a:p>
          <a:p>
            <a:pPr lvl="1"/>
            <a:r>
              <a:rPr lang="en-US" altLang="en-US" dirty="0"/>
              <a:t>Quicksort: Quick!</a:t>
            </a:r>
          </a:p>
          <a:p>
            <a:pPr lvl="1"/>
            <a:r>
              <a:rPr lang="en-US" altLang="en-US" dirty="0"/>
              <a:t>Heap/tournament sort: slower (2x), longer runs</a:t>
            </a:r>
          </a:p>
          <a:p>
            <a:r>
              <a:rPr lang="en-US" altLang="en-US" dirty="0"/>
              <a:t>The best sorts are wildly fast:</a:t>
            </a:r>
          </a:p>
          <a:p>
            <a:pPr lvl="1"/>
            <a:r>
              <a:rPr lang="en-US" altLang="en-US" dirty="0"/>
              <a:t>Despite 40+ years of research, we’re still improving!</a:t>
            </a:r>
          </a:p>
          <a:p>
            <a:r>
              <a:rPr lang="en-US" altLang="en-US" dirty="0"/>
              <a:t>Clustered B+ tree is good for sorting; </a:t>
            </a:r>
            <a:r>
              <a:rPr lang="en-US" altLang="en-US" dirty="0" err="1"/>
              <a:t>unclustered</a:t>
            </a:r>
            <a:r>
              <a:rPr lang="en-US" altLang="en-US" dirty="0"/>
              <a:t> tree is usually very bad.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23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2-Way Sort: Requires 3 Buffers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3588" y="1260934"/>
            <a:ext cx="8763000" cy="4724400"/>
          </a:xfrm>
          <a:noFill/>
        </p:spPr>
        <p:txBody>
          <a:bodyPr/>
          <a:lstStyle/>
          <a:p>
            <a:r>
              <a:rPr lang="en-US" altLang="en-US" dirty="0"/>
              <a:t>Phase  1:  PREPARE. </a:t>
            </a:r>
          </a:p>
          <a:p>
            <a:pPr lvl="1"/>
            <a:r>
              <a:rPr lang="en-US" altLang="en-US" dirty="0"/>
              <a:t>Read a page, sort it, write it.</a:t>
            </a:r>
          </a:p>
          <a:p>
            <a:pPr lvl="1">
              <a:buSzPct val="75000"/>
            </a:pPr>
            <a:r>
              <a:rPr lang="en-US" altLang="en-US" dirty="0"/>
              <a:t>only one buffer page is used</a:t>
            </a:r>
          </a:p>
          <a:p>
            <a:r>
              <a:rPr lang="en-US" altLang="en-US" dirty="0"/>
              <a:t>Phase  2, 3, …, etc.: MERGE:</a:t>
            </a:r>
          </a:p>
          <a:p>
            <a:pPr lvl="1">
              <a:buSzPct val="75000"/>
            </a:pPr>
            <a:r>
              <a:rPr lang="en-US" altLang="en-US" dirty="0"/>
              <a:t> three buffer pages used.</a:t>
            </a:r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8516939" y="4138613"/>
            <a:ext cx="1316037" cy="220662"/>
          </a:xfrm>
          <a:custGeom>
            <a:avLst/>
            <a:gdLst>
              <a:gd name="T0" fmla="*/ 828 w 829"/>
              <a:gd name="T1" fmla="*/ 70 h 139"/>
              <a:gd name="T2" fmla="*/ 796 w 829"/>
              <a:gd name="T3" fmla="*/ 42 h 139"/>
              <a:gd name="T4" fmla="*/ 707 w 829"/>
              <a:gd name="T5" fmla="*/ 21 h 139"/>
              <a:gd name="T6" fmla="*/ 414 w 829"/>
              <a:gd name="T7" fmla="*/ 0 h 139"/>
              <a:gd name="T8" fmla="*/ 122 w 829"/>
              <a:gd name="T9" fmla="*/ 21 h 139"/>
              <a:gd name="T10" fmla="*/ 33 w 829"/>
              <a:gd name="T11" fmla="*/ 42 h 139"/>
              <a:gd name="T12" fmla="*/ 0 w 829"/>
              <a:gd name="T13" fmla="*/ 70 h 139"/>
              <a:gd name="T14" fmla="*/ 33 w 829"/>
              <a:gd name="T15" fmla="*/ 97 h 139"/>
              <a:gd name="T16" fmla="*/ 122 w 829"/>
              <a:gd name="T17" fmla="*/ 118 h 139"/>
              <a:gd name="T18" fmla="*/ 414 w 829"/>
              <a:gd name="T19" fmla="*/ 138 h 139"/>
              <a:gd name="T20" fmla="*/ 707 w 829"/>
              <a:gd name="T21" fmla="*/ 118 h 139"/>
              <a:gd name="T22" fmla="*/ 796 w 829"/>
              <a:gd name="T23" fmla="*/ 97 h 139"/>
              <a:gd name="T24" fmla="*/ 828 w 829"/>
              <a:gd name="T25" fmla="*/ 70 h 1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29"/>
              <a:gd name="T40" fmla="*/ 0 h 139"/>
              <a:gd name="T41" fmla="*/ 829 w 829"/>
              <a:gd name="T42" fmla="*/ 139 h 13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29" h="139">
                <a:moveTo>
                  <a:pt x="828" y="70"/>
                </a:moveTo>
                <a:lnTo>
                  <a:pt x="796" y="42"/>
                </a:lnTo>
                <a:lnTo>
                  <a:pt x="707" y="21"/>
                </a:lnTo>
                <a:lnTo>
                  <a:pt x="414" y="0"/>
                </a:lnTo>
                <a:lnTo>
                  <a:pt x="122" y="21"/>
                </a:lnTo>
                <a:lnTo>
                  <a:pt x="33" y="42"/>
                </a:lnTo>
                <a:lnTo>
                  <a:pt x="0" y="70"/>
                </a:lnTo>
                <a:lnTo>
                  <a:pt x="33" y="97"/>
                </a:lnTo>
                <a:lnTo>
                  <a:pt x="122" y="118"/>
                </a:lnTo>
                <a:lnTo>
                  <a:pt x="414" y="138"/>
                </a:lnTo>
                <a:lnTo>
                  <a:pt x="707" y="118"/>
                </a:lnTo>
                <a:lnTo>
                  <a:pt x="796" y="97"/>
                </a:lnTo>
                <a:lnTo>
                  <a:pt x="828" y="70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3171826" y="4535488"/>
            <a:ext cx="1039813" cy="150812"/>
          </a:xfrm>
          <a:custGeom>
            <a:avLst/>
            <a:gdLst>
              <a:gd name="T0" fmla="*/ 0 w 655"/>
              <a:gd name="T1" fmla="*/ 94 h 95"/>
              <a:gd name="T2" fmla="*/ 0 w 655"/>
              <a:gd name="T3" fmla="*/ 0 h 95"/>
              <a:gd name="T4" fmla="*/ 654 w 655"/>
              <a:gd name="T5" fmla="*/ 0 h 95"/>
              <a:gd name="T6" fmla="*/ 654 w 655"/>
              <a:gd name="T7" fmla="*/ 94 h 95"/>
              <a:gd name="T8" fmla="*/ 0 w 655"/>
              <a:gd name="T9" fmla="*/ 94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5"/>
              <a:gd name="T16" fmla="*/ 0 h 95"/>
              <a:gd name="T17" fmla="*/ 655 w 655"/>
              <a:gd name="T18" fmla="*/ 95 h 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5" h="95">
                <a:moveTo>
                  <a:pt x="0" y="94"/>
                </a:moveTo>
                <a:lnTo>
                  <a:pt x="0" y="0"/>
                </a:lnTo>
                <a:lnTo>
                  <a:pt x="654" y="0"/>
                </a:lnTo>
                <a:lnTo>
                  <a:pt x="654" y="94"/>
                </a:lnTo>
                <a:lnTo>
                  <a:pt x="0" y="9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3171825" y="5283201"/>
            <a:ext cx="1068388" cy="138113"/>
          </a:xfrm>
          <a:custGeom>
            <a:avLst/>
            <a:gdLst>
              <a:gd name="T0" fmla="*/ 0 w 673"/>
              <a:gd name="T1" fmla="*/ 86 h 87"/>
              <a:gd name="T2" fmla="*/ 0 w 673"/>
              <a:gd name="T3" fmla="*/ 0 h 87"/>
              <a:gd name="T4" fmla="*/ 672 w 673"/>
              <a:gd name="T5" fmla="*/ 0 h 87"/>
              <a:gd name="T6" fmla="*/ 672 w 673"/>
              <a:gd name="T7" fmla="*/ 86 h 87"/>
              <a:gd name="T8" fmla="*/ 0 w 673"/>
              <a:gd name="T9" fmla="*/ 86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3"/>
              <a:gd name="T16" fmla="*/ 0 h 87"/>
              <a:gd name="T17" fmla="*/ 673 w 673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3" h="87">
                <a:moveTo>
                  <a:pt x="0" y="86"/>
                </a:moveTo>
                <a:lnTo>
                  <a:pt x="0" y="0"/>
                </a:lnTo>
                <a:lnTo>
                  <a:pt x="672" y="0"/>
                </a:lnTo>
                <a:lnTo>
                  <a:pt x="672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7" name="Freeform 9"/>
          <p:cNvSpPr>
            <a:spLocks/>
          </p:cNvSpPr>
          <p:nvPr/>
        </p:nvSpPr>
        <p:spPr bwMode="auto">
          <a:xfrm>
            <a:off x="3033713" y="4167189"/>
            <a:ext cx="1314450" cy="219075"/>
          </a:xfrm>
          <a:custGeom>
            <a:avLst/>
            <a:gdLst>
              <a:gd name="T0" fmla="*/ 827 w 828"/>
              <a:gd name="T1" fmla="*/ 69 h 138"/>
              <a:gd name="T2" fmla="*/ 795 w 828"/>
              <a:gd name="T3" fmla="*/ 42 h 138"/>
              <a:gd name="T4" fmla="*/ 706 w 828"/>
              <a:gd name="T5" fmla="*/ 20 h 138"/>
              <a:gd name="T6" fmla="*/ 414 w 828"/>
              <a:gd name="T7" fmla="*/ 0 h 138"/>
              <a:gd name="T8" fmla="*/ 121 w 828"/>
              <a:gd name="T9" fmla="*/ 20 h 138"/>
              <a:gd name="T10" fmla="*/ 32 w 828"/>
              <a:gd name="T11" fmla="*/ 42 h 138"/>
              <a:gd name="T12" fmla="*/ 0 w 828"/>
              <a:gd name="T13" fmla="*/ 69 h 138"/>
              <a:gd name="T14" fmla="*/ 32 w 828"/>
              <a:gd name="T15" fmla="*/ 95 h 138"/>
              <a:gd name="T16" fmla="*/ 121 w 828"/>
              <a:gd name="T17" fmla="*/ 117 h 138"/>
              <a:gd name="T18" fmla="*/ 414 w 828"/>
              <a:gd name="T19" fmla="*/ 137 h 138"/>
              <a:gd name="T20" fmla="*/ 706 w 828"/>
              <a:gd name="T21" fmla="*/ 117 h 138"/>
              <a:gd name="T22" fmla="*/ 795 w 828"/>
              <a:gd name="T23" fmla="*/ 95 h 138"/>
              <a:gd name="T24" fmla="*/ 827 w 828"/>
              <a:gd name="T25" fmla="*/ 69 h 1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28"/>
              <a:gd name="T40" fmla="*/ 0 h 138"/>
              <a:gd name="T41" fmla="*/ 828 w 828"/>
              <a:gd name="T42" fmla="*/ 138 h 13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28" h="138">
                <a:moveTo>
                  <a:pt x="827" y="69"/>
                </a:moveTo>
                <a:lnTo>
                  <a:pt x="795" y="42"/>
                </a:lnTo>
                <a:lnTo>
                  <a:pt x="706" y="20"/>
                </a:lnTo>
                <a:lnTo>
                  <a:pt x="414" y="0"/>
                </a:lnTo>
                <a:lnTo>
                  <a:pt x="121" y="20"/>
                </a:lnTo>
                <a:lnTo>
                  <a:pt x="32" y="42"/>
                </a:lnTo>
                <a:lnTo>
                  <a:pt x="0" y="69"/>
                </a:lnTo>
                <a:lnTo>
                  <a:pt x="32" y="95"/>
                </a:lnTo>
                <a:lnTo>
                  <a:pt x="121" y="117"/>
                </a:lnTo>
                <a:lnTo>
                  <a:pt x="414" y="137"/>
                </a:lnTo>
                <a:lnTo>
                  <a:pt x="706" y="117"/>
                </a:lnTo>
                <a:lnTo>
                  <a:pt x="795" y="95"/>
                </a:lnTo>
                <a:lnTo>
                  <a:pt x="827" y="6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060950" y="5605464"/>
            <a:ext cx="27305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Main memory buffers</a:t>
            </a:r>
          </a:p>
        </p:txBody>
      </p:sp>
      <p:sp>
        <p:nvSpPr>
          <p:cNvPr id="27659" name="Freeform 11"/>
          <p:cNvSpPr>
            <a:spLocks/>
          </p:cNvSpPr>
          <p:nvPr/>
        </p:nvSpPr>
        <p:spPr bwMode="auto">
          <a:xfrm>
            <a:off x="8626475" y="4833938"/>
            <a:ext cx="1055688" cy="138112"/>
          </a:xfrm>
          <a:custGeom>
            <a:avLst/>
            <a:gdLst>
              <a:gd name="T0" fmla="*/ 0 w 665"/>
              <a:gd name="T1" fmla="*/ 86 h 87"/>
              <a:gd name="T2" fmla="*/ 0 w 665"/>
              <a:gd name="T3" fmla="*/ 0 h 87"/>
              <a:gd name="T4" fmla="*/ 664 w 665"/>
              <a:gd name="T5" fmla="*/ 0 h 87"/>
              <a:gd name="T6" fmla="*/ 664 w 665"/>
              <a:gd name="T7" fmla="*/ 86 h 87"/>
              <a:gd name="T8" fmla="*/ 0 w 665"/>
              <a:gd name="T9" fmla="*/ 86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5"/>
              <a:gd name="T16" fmla="*/ 0 h 87"/>
              <a:gd name="T17" fmla="*/ 665 w 665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5" h="87">
                <a:moveTo>
                  <a:pt x="0" y="86"/>
                </a:moveTo>
                <a:lnTo>
                  <a:pt x="0" y="0"/>
                </a:lnTo>
                <a:lnTo>
                  <a:pt x="664" y="0"/>
                </a:lnTo>
                <a:lnTo>
                  <a:pt x="664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0" name="Freeform 12"/>
          <p:cNvSpPr>
            <a:spLocks/>
          </p:cNvSpPr>
          <p:nvPr/>
        </p:nvSpPr>
        <p:spPr bwMode="auto">
          <a:xfrm>
            <a:off x="8640764" y="5065713"/>
            <a:ext cx="1055687" cy="125412"/>
          </a:xfrm>
          <a:custGeom>
            <a:avLst/>
            <a:gdLst>
              <a:gd name="T0" fmla="*/ 0 w 665"/>
              <a:gd name="T1" fmla="*/ 78 h 79"/>
              <a:gd name="T2" fmla="*/ 0 w 665"/>
              <a:gd name="T3" fmla="*/ 0 h 79"/>
              <a:gd name="T4" fmla="*/ 664 w 665"/>
              <a:gd name="T5" fmla="*/ 0 h 79"/>
              <a:gd name="T6" fmla="*/ 664 w 665"/>
              <a:gd name="T7" fmla="*/ 78 h 79"/>
              <a:gd name="T8" fmla="*/ 0 w 665"/>
              <a:gd name="T9" fmla="*/ 78 h 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5"/>
              <a:gd name="T16" fmla="*/ 0 h 79"/>
              <a:gd name="T17" fmla="*/ 665 w 665"/>
              <a:gd name="T18" fmla="*/ 79 h 7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5" h="79">
                <a:moveTo>
                  <a:pt x="0" y="78"/>
                </a:moveTo>
                <a:lnTo>
                  <a:pt x="0" y="0"/>
                </a:lnTo>
                <a:lnTo>
                  <a:pt x="664" y="0"/>
                </a:lnTo>
                <a:lnTo>
                  <a:pt x="664" y="78"/>
                </a:lnTo>
                <a:lnTo>
                  <a:pt x="0" y="7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1" name="Freeform 13"/>
          <p:cNvSpPr>
            <a:spLocks/>
          </p:cNvSpPr>
          <p:nvPr/>
        </p:nvSpPr>
        <p:spPr bwMode="auto">
          <a:xfrm>
            <a:off x="5181601" y="4281488"/>
            <a:ext cx="1127125" cy="444500"/>
          </a:xfrm>
          <a:custGeom>
            <a:avLst/>
            <a:gdLst>
              <a:gd name="T0" fmla="*/ 0 w 710"/>
              <a:gd name="T1" fmla="*/ 279 h 280"/>
              <a:gd name="T2" fmla="*/ 0 w 710"/>
              <a:gd name="T3" fmla="*/ 0 h 280"/>
              <a:gd name="T4" fmla="*/ 709 w 710"/>
              <a:gd name="T5" fmla="*/ 0 h 280"/>
              <a:gd name="T6" fmla="*/ 709 w 710"/>
              <a:gd name="T7" fmla="*/ 279 h 280"/>
              <a:gd name="T8" fmla="*/ 0 w 710"/>
              <a:gd name="T9" fmla="*/ 279 h 2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0"/>
              <a:gd name="T16" fmla="*/ 0 h 280"/>
              <a:gd name="T17" fmla="*/ 710 w 710"/>
              <a:gd name="T18" fmla="*/ 280 h 2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0" h="280">
                <a:moveTo>
                  <a:pt x="0" y="279"/>
                </a:moveTo>
                <a:lnTo>
                  <a:pt x="0" y="0"/>
                </a:lnTo>
                <a:lnTo>
                  <a:pt x="709" y="0"/>
                </a:lnTo>
                <a:lnTo>
                  <a:pt x="709" y="279"/>
                </a:lnTo>
                <a:lnTo>
                  <a:pt x="0" y="279"/>
                </a:lnTo>
              </a:path>
            </a:pathLst>
          </a:custGeom>
          <a:solidFill>
            <a:srgbClr val="F6BF69"/>
          </a:solidFill>
          <a:ln w="12700" cap="rnd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2" name="Freeform 14"/>
          <p:cNvSpPr>
            <a:spLocks/>
          </p:cNvSpPr>
          <p:nvPr/>
        </p:nvSpPr>
        <p:spPr bwMode="auto">
          <a:xfrm>
            <a:off x="6934201" y="4757738"/>
            <a:ext cx="1001713" cy="360362"/>
          </a:xfrm>
          <a:custGeom>
            <a:avLst/>
            <a:gdLst>
              <a:gd name="T0" fmla="*/ 0 w 631"/>
              <a:gd name="T1" fmla="*/ 226 h 227"/>
              <a:gd name="T2" fmla="*/ 0 w 631"/>
              <a:gd name="T3" fmla="*/ 0 h 227"/>
              <a:gd name="T4" fmla="*/ 630 w 631"/>
              <a:gd name="T5" fmla="*/ 0 h 227"/>
              <a:gd name="T6" fmla="*/ 630 w 631"/>
              <a:gd name="T7" fmla="*/ 226 h 227"/>
              <a:gd name="T8" fmla="*/ 0 w 631"/>
              <a:gd name="T9" fmla="*/ 226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1"/>
              <a:gd name="T16" fmla="*/ 0 h 227"/>
              <a:gd name="T17" fmla="*/ 631 w 631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1" h="227">
                <a:moveTo>
                  <a:pt x="0" y="226"/>
                </a:moveTo>
                <a:lnTo>
                  <a:pt x="0" y="0"/>
                </a:lnTo>
                <a:lnTo>
                  <a:pt x="630" y="0"/>
                </a:lnTo>
                <a:lnTo>
                  <a:pt x="630" y="226"/>
                </a:lnTo>
                <a:lnTo>
                  <a:pt x="0" y="226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>
            <a:off x="5154614" y="5124450"/>
            <a:ext cx="1127125" cy="446088"/>
          </a:xfrm>
          <a:custGeom>
            <a:avLst/>
            <a:gdLst>
              <a:gd name="T0" fmla="*/ 0 w 710"/>
              <a:gd name="T1" fmla="*/ 280 h 281"/>
              <a:gd name="T2" fmla="*/ 0 w 710"/>
              <a:gd name="T3" fmla="*/ 0 h 281"/>
              <a:gd name="T4" fmla="*/ 709 w 710"/>
              <a:gd name="T5" fmla="*/ 0 h 281"/>
              <a:gd name="T6" fmla="*/ 709 w 710"/>
              <a:gd name="T7" fmla="*/ 280 h 281"/>
              <a:gd name="T8" fmla="*/ 0 w 710"/>
              <a:gd name="T9" fmla="*/ 280 h 2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0"/>
              <a:gd name="T16" fmla="*/ 0 h 281"/>
              <a:gd name="T17" fmla="*/ 710 w 710"/>
              <a:gd name="T18" fmla="*/ 281 h 2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0" h="281">
                <a:moveTo>
                  <a:pt x="0" y="280"/>
                </a:moveTo>
                <a:lnTo>
                  <a:pt x="0" y="0"/>
                </a:lnTo>
                <a:lnTo>
                  <a:pt x="709" y="0"/>
                </a:lnTo>
                <a:lnTo>
                  <a:pt x="709" y="280"/>
                </a:lnTo>
                <a:lnTo>
                  <a:pt x="0" y="280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4" name="Freeform 16"/>
          <p:cNvSpPr>
            <a:spLocks/>
          </p:cNvSpPr>
          <p:nvPr/>
        </p:nvSpPr>
        <p:spPr bwMode="auto">
          <a:xfrm>
            <a:off x="4676776" y="3963988"/>
            <a:ext cx="3433763" cy="2055812"/>
          </a:xfrm>
          <a:custGeom>
            <a:avLst/>
            <a:gdLst>
              <a:gd name="T0" fmla="*/ 0 w 2163"/>
              <a:gd name="T1" fmla="*/ 1294 h 1295"/>
              <a:gd name="T2" fmla="*/ 0 w 2163"/>
              <a:gd name="T3" fmla="*/ 0 h 1295"/>
              <a:gd name="T4" fmla="*/ 2162 w 2163"/>
              <a:gd name="T5" fmla="*/ 0 h 1295"/>
              <a:gd name="T6" fmla="*/ 2162 w 2163"/>
              <a:gd name="T7" fmla="*/ 1294 h 1295"/>
              <a:gd name="T8" fmla="*/ 0 w 2163"/>
              <a:gd name="T9" fmla="*/ 1294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5160963" y="4319589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latin typeface="Bookman Old Style" panose="02050604050505020204" pitchFamily="18" charset="0"/>
              </a:rPr>
              <a:t>INPUT 1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5160963" y="5164139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latin typeface="Bookman Old Style" panose="02050604050505020204" pitchFamily="18" charset="0"/>
              </a:rPr>
              <a:t>INPUT 2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6883400" y="4768851"/>
            <a:ext cx="10756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latin typeface="Bookman Old Style" panose="02050604050505020204" pitchFamily="18" charset="0"/>
              </a:rPr>
              <a:t>OUTPUT</a:t>
            </a: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8893175" y="5718176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341688" y="5745164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3048000" y="42672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4343400" y="42672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72" name="Group 24"/>
          <p:cNvGrpSpPr>
            <a:grpSpLocks/>
          </p:cNvGrpSpPr>
          <p:nvPr/>
        </p:nvGrpSpPr>
        <p:grpSpPr bwMode="auto">
          <a:xfrm>
            <a:off x="3051176" y="5486400"/>
            <a:ext cx="1292225" cy="152400"/>
            <a:chOff x="962" y="3456"/>
            <a:chExt cx="814" cy="96"/>
          </a:xfrm>
        </p:grpSpPr>
        <p:sp>
          <p:nvSpPr>
            <p:cNvPr id="27683" name="Arc 25"/>
            <p:cNvSpPr>
              <a:spLocks/>
            </p:cNvSpPr>
            <p:nvPr/>
          </p:nvSpPr>
          <p:spPr bwMode="auto">
            <a:xfrm>
              <a:off x="962" y="3456"/>
              <a:ext cx="432" cy="96"/>
            </a:xfrm>
            <a:custGeom>
              <a:avLst/>
              <a:gdLst>
                <a:gd name="T0" fmla="*/ 432 w 21600"/>
                <a:gd name="T1" fmla="*/ 96 h 21600"/>
                <a:gd name="T2" fmla="*/ 0 w 21600"/>
                <a:gd name="T3" fmla="*/ 0 h 21600"/>
                <a:gd name="T4" fmla="*/ 432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84" name="Arc 26"/>
            <p:cNvSpPr>
              <a:spLocks/>
            </p:cNvSpPr>
            <p:nvPr/>
          </p:nvSpPr>
          <p:spPr bwMode="auto">
            <a:xfrm>
              <a:off x="1344" y="3456"/>
              <a:ext cx="432" cy="96"/>
            </a:xfrm>
            <a:custGeom>
              <a:avLst/>
              <a:gdLst>
                <a:gd name="T0" fmla="*/ 432 w 21600"/>
                <a:gd name="T1" fmla="*/ 0 h 21600"/>
                <a:gd name="T2" fmla="*/ 0 w 21600"/>
                <a:gd name="T3" fmla="*/ 9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7673" name="Group 27"/>
          <p:cNvGrpSpPr>
            <a:grpSpLocks/>
          </p:cNvGrpSpPr>
          <p:nvPr/>
        </p:nvGrpSpPr>
        <p:grpSpPr bwMode="auto">
          <a:xfrm>
            <a:off x="8537576" y="5486400"/>
            <a:ext cx="1292225" cy="152400"/>
            <a:chOff x="4418" y="3456"/>
            <a:chExt cx="814" cy="96"/>
          </a:xfrm>
        </p:grpSpPr>
        <p:sp>
          <p:nvSpPr>
            <p:cNvPr id="27681" name="Arc 28"/>
            <p:cNvSpPr>
              <a:spLocks/>
            </p:cNvSpPr>
            <p:nvPr/>
          </p:nvSpPr>
          <p:spPr bwMode="auto">
            <a:xfrm>
              <a:off x="4418" y="3456"/>
              <a:ext cx="432" cy="96"/>
            </a:xfrm>
            <a:custGeom>
              <a:avLst/>
              <a:gdLst>
                <a:gd name="T0" fmla="*/ 432 w 21600"/>
                <a:gd name="T1" fmla="*/ 96 h 21600"/>
                <a:gd name="T2" fmla="*/ 0 w 21600"/>
                <a:gd name="T3" fmla="*/ 0 h 21600"/>
                <a:gd name="T4" fmla="*/ 432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82" name="Arc 29"/>
            <p:cNvSpPr>
              <a:spLocks/>
            </p:cNvSpPr>
            <p:nvPr/>
          </p:nvSpPr>
          <p:spPr bwMode="auto">
            <a:xfrm>
              <a:off x="4800" y="3456"/>
              <a:ext cx="432" cy="96"/>
            </a:xfrm>
            <a:custGeom>
              <a:avLst/>
              <a:gdLst>
                <a:gd name="T0" fmla="*/ 432 w 21600"/>
                <a:gd name="T1" fmla="*/ 0 h 21600"/>
                <a:gd name="T2" fmla="*/ 0 w 21600"/>
                <a:gd name="T3" fmla="*/ 96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7674" name="Line 30"/>
          <p:cNvSpPr>
            <a:spLocks noChangeShapeType="1"/>
          </p:cNvSpPr>
          <p:nvPr/>
        </p:nvSpPr>
        <p:spPr bwMode="auto">
          <a:xfrm>
            <a:off x="8534400" y="42672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31"/>
          <p:cNvSpPr>
            <a:spLocks noChangeShapeType="1"/>
          </p:cNvSpPr>
          <p:nvPr/>
        </p:nvSpPr>
        <p:spPr bwMode="auto">
          <a:xfrm>
            <a:off x="9829800" y="42672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32"/>
          <p:cNvSpPr>
            <a:spLocks noChangeShapeType="1"/>
          </p:cNvSpPr>
          <p:nvPr/>
        </p:nvSpPr>
        <p:spPr bwMode="auto">
          <a:xfrm>
            <a:off x="4191000" y="4572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33"/>
          <p:cNvSpPr>
            <a:spLocks noChangeShapeType="1"/>
          </p:cNvSpPr>
          <p:nvPr/>
        </p:nvSpPr>
        <p:spPr bwMode="auto">
          <a:xfrm>
            <a:off x="4191000" y="5334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4"/>
          <p:cNvSpPr>
            <a:spLocks noChangeShapeType="1"/>
          </p:cNvSpPr>
          <p:nvPr/>
        </p:nvSpPr>
        <p:spPr bwMode="auto">
          <a:xfrm>
            <a:off x="6324600" y="4495800"/>
            <a:ext cx="6096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5"/>
          <p:cNvSpPr>
            <a:spLocks noChangeShapeType="1"/>
          </p:cNvSpPr>
          <p:nvPr/>
        </p:nvSpPr>
        <p:spPr bwMode="auto">
          <a:xfrm flipV="1">
            <a:off x="6324600" y="5029200"/>
            <a:ext cx="609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6"/>
          <p:cNvSpPr>
            <a:spLocks noChangeShapeType="1"/>
          </p:cNvSpPr>
          <p:nvPr/>
        </p:nvSpPr>
        <p:spPr bwMode="auto">
          <a:xfrm>
            <a:off x="7924800" y="49530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9142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21113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777875" y="115888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Two-Way External Merge Sort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05669" y="1442127"/>
            <a:ext cx="3016250" cy="4430713"/>
          </a:xfrm>
          <a:noFill/>
        </p:spPr>
        <p:txBody>
          <a:bodyPr/>
          <a:lstStyle/>
          <a:p>
            <a:r>
              <a:rPr lang="en-US" altLang="en-US" i="1" u="sng" dirty="0"/>
              <a:t>Idea:</a:t>
            </a:r>
            <a:r>
              <a:rPr lang="en-US" altLang="en-US" i="1" dirty="0"/>
              <a:t>  Divide and conquer: </a:t>
            </a:r>
            <a:r>
              <a:rPr lang="en-US" altLang="en-US" dirty="0"/>
              <a:t>sort sub-files and merge into larger sorts</a:t>
            </a:r>
          </a:p>
          <a:p>
            <a:endParaRPr lang="en-US" altLang="en-US" dirty="0"/>
          </a:p>
          <a:p>
            <a:r>
              <a:rPr lang="en-US" altLang="en-US" dirty="0"/>
              <a:t>N is the number of records</a:t>
            </a:r>
          </a:p>
          <a:p>
            <a:r>
              <a:rPr lang="en-US" altLang="en-US" dirty="0"/>
              <a:t>B is the number of records per page</a:t>
            </a:r>
          </a:p>
          <a:p>
            <a:r>
              <a:rPr lang="en-US" altLang="en-US" dirty="0"/>
              <a:t>M is the size of main memory in number of records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8634414" y="1098550"/>
            <a:ext cx="92653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Input file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8634414" y="16113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1-page runs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8634414" y="2209800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2-page runs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8634414" y="32369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4-page runs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8720139" y="503396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8-page runs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8550275" y="13573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0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8550275" y="1870075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1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8550275" y="26400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2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8550275" y="3924300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3</a:t>
            </a:r>
          </a:p>
        </p:txBody>
      </p:sp>
      <p:sp>
        <p:nvSpPr>
          <p:cNvPr id="28687" name="Freeform 15"/>
          <p:cNvSpPr>
            <a:spLocks/>
          </p:cNvSpPr>
          <p:nvPr/>
        </p:nvSpPr>
        <p:spPr bwMode="auto">
          <a:xfrm>
            <a:off x="4843463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8" name="Freeform 16"/>
          <p:cNvSpPr>
            <a:spLocks/>
          </p:cNvSpPr>
          <p:nvPr/>
        </p:nvSpPr>
        <p:spPr bwMode="auto">
          <a:xfrm>
            <a:off x="531812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9" name="Freeform 17"/>
          <p:cNvSpPr>
            <a:spLocks/>
          </p:cNvSpPr>
          <p:nvPr/>
        </p:nvSpPr>
        <p:spPr bwMode="auto">
          <a:xfrm>
            <a:off x="579437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627062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674687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7223125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3" name="Freeform 21"/>
          <p:cNvSpPr>
            <a:spLocks/>
          </p:cNvSpPr>
          <p:nvPr/>
        </p:nvSpPr>
        <p:spPr bwMode="auto">
          <a:xfrm>
            <a:off x="7699375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Freeform 22"/>
          <p:cNvSpPr>
            <a:spLocks/>
          </p:cNvSpPr>
          <p:nvPr/>
        </p:nvSpPr>
        <p:spPr bwMode="auto">
          <a:xfrm>
            <a:off x="8174039" y="16144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5" name="Freeform 23"/>
          <p:cNvSpPr>
            <a:spLocks/>
          </p:cNvSpPr>
          <p:nvPr/>
        </p:nvSpPr>
        <p:spPr bwMode="auto">
          <a:xfrm>
            <a:off x="50800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50800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60325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60325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9" name="Freeform 27"/>
          <p:cNvSpPr>
            <a:spLocks/>
          </p:cNvSpPr>
          <p:nvPr/>
        </p:nvSpPr>
        <p:spPr bwMode="auto">
          <a:xfrm>
            <a:off x="69850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0" name="Freeform 28"/>
          <p:cNvSpPr>
            <a:spLocks/>
          </p:cNvSpPr>
          <p:nvPr/>
        </p:nvSpPr>
        <p:spPr bwMode="auto">
          <a:xfrm>
            <a:off x="69850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1" name="Freeform 29"/>
          <p:cNvSpPr>
            <a:spLocks/>
          </p:cNvSpPr>
          <p:nvPr/>
        </p:nvSpPr>
        <p:spPr bwMode="auto">
          <a:xfrm>
            <a:off x="7937500" y="212883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2" name="Freeform 30"/>
          <p:cNvSpPr>
            <a:spLocks/>
          </p:cNvSpPr>
          <p:nvPr/>
        </p:nvSpPr>
        <p:spPr bwMode="auto">
          <a:xfrm>
            <a:off x="7937500" y="2384426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3" name="Freeform 31"/>
          <p:cNvSpPr>
            <a:spLocks/>
          </p:cNvSpPr>
          <p:nvPr/>
        </p:nvSpPr>
        <p:spPr bwMode="auto">
          <a:xfrm>
            <a:off x="5556251" y="31543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4" name="Freeform 32"/>
          <p:cNvSpPr>
            <a:spLocks/>
          </p:cNvSpPr>
          <p:nvPr/>
        </p:nvSpPr>
        <p:spPr bwMode="auto">
          <a:xfrm>
            <a:off x="5556251" y="34115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5" name="Freeform 33"/>
          <p:cNvSpPr>
            <a:spLocks/>
          </p:cNvSpPr>
          <p:nvPr/>
        </p:nvSpPr>
        <p:spPr bwMode="auto">
          <a:xfrm>
            <a:off x="5556251" y="3667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6" name="Freeform 34"/>
          <p:cNvSpPr>
            <a:spLocks/>
          </p:cNvSpPr>
          <p:nvPr/>
        </p:nvSpPr>
        <p:spPr bwMode="auto">
          <a:xfrm>
            <a:off x="7459664" y="2897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7" name="Freeform 35"/>
          <p:cNvSpPr>
            <a:spLocks/>
          </p:cNvSpPr>
          <p:nvPr/>
        </p:nvSpPr>
        <p:spPr bwMode="auto">
          <a:xfrm>
            <a:off x="7459664" y="31543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8" name="Freeform 36"/>
          <p:cNvSpPr>
            <a:spLocks/>
          </p:cNvSpPr>
          <p:nvPr/>
        </p:nvSpPr>
        <p:spPr bwMode="auto">
          <a:xfrm>
            <a:off x="7459664" y="34115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09" name="Freeform 37"/>
          <p:cNvSpPr>
            <a:spLocks/>
          </p:cNvSpPr>
          <p:nvPr/>
        </p:nvSpPr>
        <p:spPr bwMode="auto">
          <a:xfrm>
            <a:off x="7459664" y="3667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0" name="Freeform 38"/>
          <p:cNvSpPr>
            <a:spLocks/>
          </p:cNvSpPr>
          <p:nvPr/>
        </p:nvSpPr>
        <p:spPr bwMode="auto">
          <a:xfrm>
            <a:off x="6508750" y="4181476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1" name="Freeform 39"/>
          <p:cNvSpPr>
            <a:spLocks/>
          </p:cNvSpPr>
          <p:nvPr/>
        </p:nvSpPr>
        <p:spPr bwMode="auto">
          <a:xfrm>
            <a:off x="6508750" y="44370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2" name="Freeform 40"/>
          <p:cNvSpPr>
            <a:spLocks/>
          </p:cNvSpPr>
          <p:nvPr/>
        </p:nvSpPr>
        <p:spPr bwMode="auto">
          <a:xfrm>
            <a:off x="6508750" y="46942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Freeform 41"/>
          <p:cNvSpPr>
            <a:spLocks/>
          </p:cNvSpPr>
          <p:nvPr/>
        </p:nvSpPr>
        <p:spPr bwMode="auto">
          <a:xfrm>
            <a:off x="6508750" y="4951414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4" name="Freeform 42"/>
          <p:cNvSpPr>
            <a:spLocks/>
          </p:cNvSpPr>
          <p:nvPr/>
        </p:nvSpPr>
        <p:spPr bwMode="auto">
          <a:xfrm>
            <a:off x="6508750" y="5207001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5" name="Freeform 43"/>
          <p:cNvSpPr>
            <a:spLocks/>
          </p:cNvSpPr>
          <p:nvPr/>
        </p:nvSpPr>
        <p:spPr bwMode="auto">
          <a:xfrm>
            <a:off x="6508750" y="546417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6" name="Freeform 44"/>
          <p:cNvSpPr>
            <a:spLocks/>
          </p:cNvSpPr>
          <p:nvPr/>
        </p:nvSpPr>
        <p:spPr bwMode="auto">
          <a:xfrm>
            <a:off x="6508750" y="5721351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7" name="Freeform 45"/>
          <p:cNvSpPr>
            <a:spLocks/>
          </p:cNvSpPr>
          <p:nvPr/>
        </p:nvSpPr>
        <p:spPr bwMode="auto">
          <a:xfrm>
            <a:off x="6508750" y="59769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6523038" y="59753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8719" name="Freeform 47"/>
          <p:cNvSpPr>
            <a:spLocks/>
          </p:cNvSpPr>
          <p:nvPr/>
        </p:nvSpPr>
        <p:spPr bwMode="auto">
          <a:xfrm>
            <a:off x="531812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0" name="Freeform 48"/>
          <p:cNvSpPr>
            <a:spLocks/>
          </p:cNvSpPr>
          <p:nvPr/>
        </p:nvSpPr>
        <p:spPr bwMode="auto">
          <a:xfrm>
            <a:off x="579437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1" name="Freeform 49"/>
          <p:cNvSpPr>
            <a:spLocks/>
          </p:cNvSpPr>
          <p:nvPr/>
        </p:nvSpPr>
        <p:spPr bwMode="auto">
          <a:xfrm>
            <a:off x="627062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2" name="Freeform 50"/>
          <p:cNvSpPr>
            <a:spLocks/>
          </p:cNvSpPr>
          <p:nvPr/>
        </p:nvSpPr>
        <p:spPr bwMode="auto">
          <a:xfrm>
            <a:off x="674687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3" name="Freeform 51"/>
          <p:cNvSpPr>
            <a:spLocks/>
          </p:cNvSpPr>
          <p:nvPr/>
        </p:nvSpPr>
        <p:spPr bwMode="auto">
          <a:xfrm>
            <a:off x="7223125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4" name="Freeform 52"/>
          <p:cNvSpPr>
            <a:spLocks/>
          </p:cNvSpPr>
          <p:nvPr/>
        </p:nvSpPr>
        <p:spPr bwMode="auto">
          <a:xfrm>
            <a:off x="7699375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5" name="Freeform 53"/>
          <p:cNvSpPr>
            <a:spLocks/>
          </p:cNvSpPr>
          <p:nvPr/>
        </p:nvSpPr>
        <p:spPr bwMode="auto">
          <a:xfrm>
            <a:off x="8174039" y="11001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6" name="Freeform 54"/>
          <p:cNvSpPr>
            <a:spLocks/>
          </p:cNvSpPr>
          <p:nvPr/>
        </p:nvSpPr>
        <p:spPr bwMode="auto">
          <a:xfrm>
            <a:off x="4843463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4805364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5272089" y="10985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6,2</a:t>
            </a:r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574833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9,4</a:t>
            </a:r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622458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8,7</a:t>
            </a:r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670083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717708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3,1</a:t>
            </a:r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7723188" y="10985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47958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67008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527208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2,6</a:t>
            </a:r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57483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4,9</a:t>
            </a:r>
          </a:p>
        </p:txBody>
      </p: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6234114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7167564" y="16113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7712075" y="16113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5024439" y="21463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5033964" y="23923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4,6</a:t>
            </a:r>
          </a:p>
        </p:txBody>
      </p:sp>
      <p:sp>
        <p:nvSpPr>
          <p:cNvPr id="28743" name="Rectangle 71"/>
          <p:cNvSpPr>
            <a:spLocks noChangeArrowheads="1"/>
          </p:cNvSpPr>
          <p:nvPr/>
        </p:nvSpPr>
        <p:spPr bwMode="auto">
          <a:xfrm>
            <a:off x="5986464" y="20939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4,7</a:t>
            </a:r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5976939" y="23606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6959601" y="21145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28746" name="Rectangle 74"/>
          <p:cNvSpPr>
            <a:spLocks noChangeArrowheads="1"/>
          </p:cNvSpPr>
          <p:nvPr/>
        </p:nvSpPr>
        <p:spPr bwMode="auto">
          <a:xfrm>
            <a:off x="6948489" y="23606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8747" name="Rectangle 75"/>
          <p:cNvSpPr>
            <a:spLocks noChangeArrowheads="1"/>
          </p:cNvSpPr>
          <p:nvPr/>
        </p:nvSpPr>
        <p:spPr bwMode="auto">
          <a:xfrm>
            <a:off x="7950200" y="23606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8748" name="Rectangle 76"/>
          <p:cNvSpPr>
            <a:spLocks noChangeArrowheads="1"/>
          </p:cNvSpPr>
          <p:nvPr/>
        </p:nvSpPr>
        <p:spPr bwMode="auto">
          <a:xfrm>
            <a:off x="5510214" y="29051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8749" name="Rectangle 77"/>
          <p:cNvSpPr>
            <a:spLocks noChangeArrowheads="1"/>
          </p:cNvSpPr>
          <p:nvPr/>
        </p:nvSpPr>
        <p:spPr bwMode="auto">
          <a:xfrm>
            <a:off x="5510214" y="3173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4,4</a:t>
            </a:r>
          </a:p>
        </p:txBody>
      </p:sp>
      <p:sp>
        <p:nvSpPr>
          <p:cNvPr id="28750" name="Rectangle 78"/>
          <p:cNvSpPr>
            <a:spLocks noChangeArrowheads="1"/>
          </p:cNvSpPr>
          <p:nvPr/>
        </p:nvSpPr>
        <p:spPr bwMode="auto">
          <a:xfrm>
            <a:off x="5519739" y="34194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6,7</a:t>
            </a:r>
          </a:p>
        </p:txBody>
      </p:sp>
      <p:sp>
        <p:nvSpPr>
          <p:cNvPr id="28751" name="Rectangle 79"/>
          <p:cNvSpPr>
            <a:spLocks noChangeArrowheads="1"/>
          </p:cNvSpPr>
          <p:nvPr/>
        </p:nvSpPr>
        <p:spPr bwMode="auto">
          <a:xfrm>
            <a:off x="5510214" y="36861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28752" name="Rectangle 80"/>
          <p:cNvSpPr>
            <a:spLocks noChangeArrowheads="1"/>
          </p:cNvSpPr>
          <p:nvPr/>
        </p:nvSpPr>
        <p:spPr bwMode="auto">
          <a:xfrm>
            <a:off x="7416801" y="3173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28753" name="Rectangle 81"/>
          <p:cNvSpPr>
            <a:spLocks noChangeArrowheads="1"/>
          </p:cNvSpPr>
          <p:nvPr/>
        </p:nvSpPr>
        <p:spPr bwMode="auto">
          <a:xfrm>
            <a:off x="7416801" y="34194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3,5</a:t>
            </a:r>
          </a:p>
        </p:txBody>
      </p:sp>
      <p:sp>
        <p:nvSpPr>
          <p:cNvPr id="28754" name="Rectangle 82"/>
          <p:cNvSpPr>
            <a:spLocks noChangeArrowheads="1"/>
          </p:cNvSpPr>
          <p:nvPr/>
        </p:nvSpPr>
        <p:spPr bwMode="auto">
          <a:xfrm>
            <a:off x="7496175" y="3654425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8755" name="Rectangle 83"/>
          <p:cNvSpPr>
            <a:spLocks noChangeArrowheads="1"/>
          </p:cNvSpPr>
          <p:nvPr/>
        </p:nvSpPr>
        <p:spPr bwMode="auto">
          <a:xfrm>
            <a:off x="6462714" y="44450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28756" name="Rectangle 84"/>
          <p:cNvSpPr>
            <a:spLocks noChangeArrowheads="1"/>
          </p:cNvSpPr>
          <p:nvPr/>
        </p:nvSpPr>
        <p:spPr bwMode="auto">
          <a:xfrm>
            <a:off x="6462714" y="46926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8757" name="Rectangle 85"/>
          <p:cNvSpPr>
            <a:spLocks noChangeArrowheads="1"/>
          </p:cNvSpPr>
          <p:nvPr/>
        </p:nvSpPr>
        <p:spPr bwMode="auto">
          <a:xfrm>
            <a:off x="6462714" y="494823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8758" name="Rectangle 86"/>
          <p:cNvSpPr>
            <a:spLocks noChangeArrowheads="1"/>
          </p:cNvSpPr>
          <p:nvPr/>
        </p:nvSpPr>
        <p:spPr bwMode="auto">
          <a:xfrm>
            <a:off x="6462714" y="52165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4,5</a:t>
            </a:r>
          </a:p>
        </p:txBody>
      </p:sp>
      <p:sp>
        <p:nvSpPr>
          <p:cNvPr id="28759" name="Rectangle 87"/>
          <p:cNvSpPr>
            <a:spLocks noChangeArrowheads="1"/>
          </p:cNvSpPr>
          <p:nvPr/>
        </p:nvSpPr>
        <p:spPr bwMode="auto">
          <a:xfrm>
            <a:off x="6462714" y="546258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6,6</a:t>
            </a:r>
          </a:p>
        </p:txBody>
      </p:sp>
      <p:sp>
        <p:nvSpPr>
          <p:cNvPr id="28760" name="Rectangle 88"/>
          <p:cNvSpPr>
            <a:spLocks noChangeArrowheads="1"/>
          </p:cNvSpPr>
          <p:nvPr/>
        </p:nvSpPr>
        <p:spPr bwMode="auto">
          <a:xfrm>
            <a:off x="6462714" y="57181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28761" name="Freeform 89"/>
          <p:cNvSpPr>
            <a:spLocks/>
          </p:cNvSpPr>
          <p:nvPr/>
        </p:nvSpPr>
        <p:spPr bwMode="auto">
          <a:xfrm>
            <a:off x="5556251" y="2905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62" name="Line 90"/>
          <p:cNvSpPr>
            <a:spLocks noChangeShapeType="1"/>
          </p:cNvSpPr>
          <p:nvPr/>
        </p:nvSpPr>
        <p:spPr bwMode="auto">
          <a:xfrm>
            <a:off x="4735513" y="1524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3" name="Line 91"/>
          <p:cNvSpPr>
            <a:spLocks noChangeShapeType="1"/>
          </p:cNvSpPr>
          <p:nvPr/>
        </p:nvSpPr>
        <p:spPr bwMode="auto">
          <a:xfrm>
            <a:off x="4735513" y="19812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4" name="Line 92"/>
          <p:cNvSpPr>
            <a:spLocks noChangeShapeType="1"/>
          </p:cNvSpPr>
          <p:nvPr/>
        </p:nvSpPr>
        <p:spPr bwMode="auto">
          <a:xfrm>
            <a:off x="4806951" y="27432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5" name="Line 93"/>
          <p:cNvSpPr>
            <a:spLocks noChangeShapeType="1"/>
          </p:cNvSpPr>
          <p:nvPr/>
        </p:nvSpPr>
        <p:spPr bwMode="auto">
          <a:xfrm>
            <a:off x="4806951" y="40386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6" name="Line 94"/>
          <p:cNvSpPr>
            <a:spLocks noChangeShapeType="1"/>
          </p:cNvSpPr>
          <p:nvPr/>
        </p:nvSpPr>
        <p:spPr bwMode="auto">
          <a:xfrm>
            <a:off x="501808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7" name="Line 95"/>
          <p:cNvSpPr>
            <a:spLocks noChangeShapeType="1"/>
          </p:cNvSpPr>
          <p:nvPr/>
        </p:nvSpPr>
        <p:spPr bwMode="auto">
          <a:xfrm>
            <a:off x="5441950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8" name="Line 96"/>
          <p:cNvSpPr>
            <a:spLocks noChangeShapeType="1"/>
          </p:cNvSpPr>
          <p:nvPr/>
        </p:nvSpPr>
        <p:spPr bwMode="auto">
          <a:xfrm>
            <a:off x="5937250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69" name="Line 97"/>
          <p:cNvSpPr>
            <a:spLocks noChangeShapeType="1"/>
          </p:cNvSpPr>
          <p:nvPr/>
        </p:nvSpPr>
        <p:spPr bwMode="auto">
          <a:xfrm>
            <a:off x="6430963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0" name="Line 98"/>
          <p:cNvSpPr>
            <a:spLocks noChangeShapeType="1"/>
          </p:cNvSpPr>
          <p:nvPr/>
        </p:nvSpPr>
        <p:spPr bwMode="auto">
          <a:xfrm>
            <a:off x="6926263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1" name="Line 99"/>
          <p:cNvSpPr>
            <a:spLocks noChangeShapeType="1"/>
          </p:cNvSpPr>
          <p:nvPr/>
        </p:nvSpPr>
        <p:spPr bwMode="auto">
          <a:xfrm>
            <a:off x="7350125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2" name="Line 100"/>
          <p:cNvSpPr>
            <a:spLocks noChangeShapeType="1"/>
          </p:cNvSpPr>
          <p:nvPr/>
        </p:nvSpPr>
        <p:spPr bwMode="auto">
          <a:xfrm>
            <a:off x="784383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3" name="Line 101"/>
          <p:cNvSpPr>
            <a:spLocks noChangeShapeType="1"/>
          </p:cNvSpPr>
          <p:nvPr/>
        </p:nvSpPr>
        <p:spPr bwMode="auto">
          <a:xfrm>
            <a:off x="833913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4" name="Line 102"/>
          <p:cNvSpPr>
            <a:spLocks noChangeShapeType="1"/>
          </p:cNvSpPr>
          <p:nvPr/>
        </p:nvSpPr>
        <p:spPr bwMode="auto">
          <a:xfrm>
            <a:off x="4948239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5" name="Line 103"/>
          <p:cNvSpPr>
            <a:spLocks noChangeShapeType="1"/>
          </p:cNvSpPr>
          <p:nvPr/>
        </p:nvSpPr>
        <p:spPr bwMode="auto">
          <a:xfrm flipH="1">
            <a:off x="5230814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6" name="Line 104"/>
          <p:cNvSpPr>
            <a:spLocks noChangeShapeType="1"/>
          </p:cNvSpPr>
          <p:nvPr/>
        </p:nvSpPr>
        <p:spPr bwMode="auto">
          <a:xfrm>
            <a:off x="5937250" y="19050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7" name="Line 105"/>
          <p:cNvSpPr>
            <a:spLocks noChangeShapeType="1"/>
          </p:cNvSpPr>
          <p:nvPr/>
        </p:nvSpPr>
        <p:spPr bwMode="auto">
          <a:xfrm flipH="1">
            <a:off x="6219825" y="19050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8" name="Line 106"/>
          <p:cNvSpPr>
            <a:spLocks noChangeShapeType="1"/>
          </p:cNvSpPr>
          <p:nvPr/>
        </p:nvSpPr>
        <p:spPr bwMode="auto">
          <a:xfrm>
            <a:off x="6926264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79" name="Line 107"/>
          <p:cNvSpPr>
            <a:spLocks noChangeShapeType="1"/>
          </p:cNvSpPr>
          <p:nvPr/>
        </p:nvSpPr>
        <p:spPr bwMode="auto">
          <a:xfrm flipH="1">
            <a:off x="7208839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0" name="Line 108"/>
          <p:cNvSpPr>
            <a:spLocks noChangeShapeType="1"/>
          </p:cNvSpPr>
          <p:nvPr/>
        </p:nvSpPr>
        <p:spPr bwMode="auto">
          <a:xfrm>
            <a:off x="7843839" y="19050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1" name="Line 109"/>
          <p:cNvSpPr>
            <a:spLocks noChangeShapeType="1"/>
          </p:cNvSpPr>
          <p:nvPr/>
        </p:nvSpPr>
        <p:spPr bwMode="auto">
          <a:xfrm flipH="1">
            <a:off x="8126414" y="19050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2" name="Line 110"/>
          <p:cNvSpPr>
            <a:spLocks noChangeShapeType="1"/>
          </p:cNvSpPr>
          <p:nvPr/>
        </p:nvSpPr>
        <p:spPr bwMode="auto">
          <a:xfrm>
            <a:off x="5230813" y="26670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3" name="Line 111"/>
          <p:cNvSpPr>
            <a:spLocks noChangeShapeType="1"/>
          </p:cNvSpPr>
          <p:nvPr/>
        </p:nvSpPr>
        <p:spPr bwMode="auto">
          <a:xfrm flipH="1">
            <a:off x="5795964" y="26670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4" name="Line 112"/>
          <p:cNvSpPr>
            <a:spLocks noChangeShapeType="1"/>
          </p:cNvSpPr>
          <p:nvPr/>
        </p:nvSpPr>
        <p:spPr bwMode="auto">
          <a:xfrm>
            <a:off x="7137401" y="26670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5" name="Line 113"/>
          <p:cNvSpPr>
            <a:spLocks noChangeShapeType="1"/>
          </p:cNvSpPr>
          <p:nvPr/>
        </p:nvSpPr>
        <p:spPr bwMode="auto">
          <a:xfrm flipH="1">
            <a:off x="7702551" y="2667000"/>
            <a:ext cx="35401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6" name="Line 114"/>
          <p:cNvSpPr>
            <a:spLocks noChangeShapeType="1"/>
          </p:cNvSpPr>
          <p:nvPr/>
        </p:nvSpPr>
        <p:spPr bwMode="auto">
          <a:xfrm>
            <a:off x="5724526" y="3962400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7" name="Line 115"/>
          <p:cNvSpPr>
            <a:spLocks noChangeShapeType="1"/>
          </p:cNvSpPr>
          <p:nvPr/>
        </p:nvSpPr>
        <p:spPr bwMode="auto">
          <a:xfrm flipH="1">
            <a:off x="6713538" y="3962400"/>
            <a:ext cx="9191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88" name="Line 116"/>
          <p:cNvSpPr>
            <a:spLocks noChangeShapeType="1"/>
          </p:cNvSpPr>
          <p:nvPr/>
        </p:nvSpPr>
        <p:spPr bwMode="auto">
          <a:xfrm>
            <a:off x="4735513" y="9144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2815C0-B02C-4A78-BFCA-8E976C4D5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2169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21113" y="5943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720426" y="90490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Two-Way External Merge Sort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28664" y="1396846"/>
            <a:ext cx="3643312" cy="4430713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Costs for pass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all pages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# of passes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height of tree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Total cost 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product of above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 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8634414" y="1098550"/>
            <a:ext cx="92653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Input file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8634414" y="16113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1-page runs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8634414" y="2209800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2-page runs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8634414" y="32369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4-page runs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720139" y="503396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8-page runs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8550275" y="13573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0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550275" y="1870075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1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8550275" y="26400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2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8550275" y="3924300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3</a:t>
            </a:r>
          </a:p>
        </p:txBody>
      </p:sp>
      <p:sp>
        <p:nvSpPr>
          <p:cNvPr id="29711" name="Freeform 15"/>
          <p:cNvSpPr>
            <a:spLocks/>
          </p:cNvSpPr>
          <p:nvPr/>
        </p:nvSpPr>
        <p:spPr bwMode="auto">
          <a:xfrm>
            <a:off x="4843463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2" name="Freeform 16"/>
          <p:cNvSpPr>
            <a:spLocks/>
          </p:cNvSpPr>
          <p:nvPr/>
        </p:nvSpPr>
        <p:spPr bwMode="auto">
          <a:xfrm>
            <a:off x="531812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579437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627062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5" name="Freeform 19"/>
          <p:cNvSpPr>
            <a:spLocks/>
          </p:cNvSpPr>
          <p:nvPr/>
        </p:nvSpPr>
        <p:spPr bwMode="auto">
          <a:xfrm>
            <a:off x="6746875" y="16144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6" name="Freeform 20"/>
          <p:cNvSpPr>
            <a:spLocks/>
          </p:cNvSpPr>
          <p:nvPr/>
        </p:nvSpPr>
        <p:spPr bwMode="auto">
          <a:xfrm>
            <a:off x="7223125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7" name="Freeform 21"/>
          <p:cNvSpPr>
            <a:spLocks/>
          </p:cNvSpPr>
          <p:nvPr/>
        </p:nvSpPr>
        <p:spPr bwMode="auto">
          <a:xfrm>
            <a:off x="7699375" y="16144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8174039" y="16144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19" name="Freeform 23"/>
          <p:cNvSpPr>
            <a:spLocks/>
          </p:cNvSpPr>
          <p:nvPr/>
        </p:nvSpPr>
        <p:spPr bwMode="auto">
          <a:xfrm>
            <a:off x="50800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0" name="Freeform 24"/>
          <p:cNvSpPr>
            <a:spLocks/>
          </p:cNvSpPr>
          <p:nvPr/>
        </p:nvSpPr>
        <p:spPr bwMode="auto">
          <a:xfrm>
            <a:off x="50800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1" name="Freeform 25"/>
          <p:cNvSpPr>
            <a:spLocks/>
          </p:cNvSpPr>
          <p:nvPr/>
        </p:nvSpPr>
        <p:spPr bwMode="auto">
          <a:xfrm>
            <a:off x="60325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2" name="Freeform 26"/>
          <p:cNvSpPr>
            <a:spLocks/>
          </p:cNvSpPr>
          <p:nvPr/>
        </p:nvSpPr>
        <p:spPr bwMode="auto">
          <a:xfrm>
            <a:off x="60325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3" name="Freeform 27"/>
          <p:cNvSpPr>
            <a:spLocks/>
          </p:cNvSpPr>
          <p:nvPr/>
        </p:nvSpPr>
        <p:spPr bwMode="auto">
          <a:xfrm>
            <a:off x="6985000" y="212883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4" name="Freeform 28"/>
          <p:cNvSpPr>
            <a:spLocks/>
          </p:cNvSpPr>
          <p:nvPr/>
        </p:nvSpPr>
        <p:spPr bwMode="auto">
          <a:xfrm>
            <a:off x="6985000" y="238442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5" name="Freeform 29"/>
          <p:cNvSpPr>
            <a:spLocks/>
          </p:cNvSpPr>
          <p:nvPr/>
        </p:nvSpPr>
        <p:spPr bwMode="auto">
          <a:xfrm>
            <a:off x="7937500" y="212883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6" name="Freeform 30"/>
          <p:cNvSpPr>
            <a:spLocks/>
          </p:cNvSpPr>
          <p:nvPr/>
        </p:nvSpPr>
        <p:spPr bwMode="auto">
          <a:xfrm>
            <a:off x="7937500" y="2384426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7" name="Freeform 31"/>
          <p:cNvSpPr>
            <a:spLocks/>
          </p:cNvSpPr>
          <p:nvPr/>
        </p:nvSpPr>
        <p:spPr bwMode="auto">
          <a:xfrm>
            <a:off x="5556251" y="31543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8" name="Freeform 32"/>
          <p:cNvSpPr>
            <a:spLocks/>
          </p:cNvSpPr>
          <p:nvPr/>
        </p:nvSpPr>
        <p:spPr bwMode="auto">
          <a:xfrm>
            <a:off x="5556251" y="34115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29" name="Freeform 33"/>
          <p:cNvSpPr>
            <a:spLocks/>
          </p:cNvSpPr>
          <p:nvPr/>
        </p:nvSpPr>
        <p:spPr bwMode="auto">
          <a:xfrm>
            <a:off x="5556251" y="3667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0" name="Freeform 34"/>
          <p:cNvSpPr>
            <a:spLocks/>
          </p:cNvSpPr>
          <p:nvPr/>
        </p:nvSpPr>
        <p:spPr bwMode="auto">
          <a:xfrm>
            <a:off x="7459664" y="2897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1" name="Freeform 35"/>
          <p:cNvSpPr>
            <a:spLocks/>
          </p:cNvSpPr>
          <p:nvPr/>
        </p:nvSpPr>
        <p:spPr bwMode="auto">
          <a:xfrm>
            <a:off x="7459664" y="31543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2" name="Freeform 36"/>
          <p:cNvSpPr>
            <a:spLocks/>
          </p:cNvSpPr>
          <p:nvPr/>
        </p:nvSpPr>
        <p:spPr bwMode="auto">
          <a:xfrm>
            <a:off x="7459664" y="34115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3" name="Freeform 37"/>
          <p:cNvSpPr>
            <a:spLocks/>
          </p:cNvSpPr>
          <p:nvPr/>
        </p:nvSpPr>
        <p:spPr bwMode="auto">
          <a:xfrm>
            <a:off x="7459664" y="3667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4" name="Freeform 38"/>
          <p:cNvSpPr>
            <a:spLocks/>
          </p:cNvSpPr>
          <p:nvPr/>
        </p:nvSpPr>
        <p:spPr bwMode="auto">
          <a:xfrm>
            <a:off x="6508750" y="4181476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5" name="Freeform 39"/>
          <p:cNvSpPr>
            <a:spLocks/>
          </p:cNvSpPr>
          <p:nvPr/>
        </p:nvSpPr>
        <p:spPr bwMode="auto">
          <a:xfrm>
            <a:off x="6508750" y="44370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6" name="Freeform 40"/>
          <p:cNvSpPr>
            <a:spLocks/>
          </p:cNvSpPr>
          <p:nvPr/>
        </p:nvSpPr>
        <p:spPr bwMode="auto">
          <a:xfrm>
            <a:off x="6508750" y="46942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Freeform 41"/>
          <p:cNvSpPr>
            <a:spLocks/>
          </p:cNvSpPr>
          <p:nvPr/>
        </p:nvSpPr>
        <p:spPr bwMode="auto">
          <a:xfrm>
            <a:off x="6508750" y="4951414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8" name="Freeform 42"/>
          <p:cNvSpPr>
            <a:spLocks/>
          </p:cNvSpPr>
          <p:nvPr/>
        </p:nvSpPr>
        <p:spPr bwMode="auto">
          <a:xfrm>
            <a:off x="6508750" y="5207001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9" name="Freeform 43"/>
          <p:cNvSpPr>
            <a:spLocks/>
          </p:cNvSpPr>
          <p:nvPr/>
        </p:nvSpPr>
        <p:spPr bwMode="auto">
          <a:xfrm>
            <a:off x="6508750" y="5464176"/>
            <a:ext cx="319088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0" name="Freeform 44"/>
          <p:cNvSpPr>
            <a:spLocks/>
          </p:cNvSpPr>
          <p:nvPr/>
        </p:nvSpPr>
        <p:spPr bwMode="auto">
          <a:xfrm>
            <a:off x="6508750" y="5721351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1" name="Freeform 45"/>
          <p:cNvSpPr>
            <a:spLocks/>
          </p:cNvSpPr>
          <p:nvPr/>
        </p:nvSpPr>
        <p:spPr bwMode="auto">
          <a:xfrm>
            <a:off x="6508750" y="59769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2" name="Rectangle 46"/>
          <p:cNvSpPr>
            <a:spLocks noChangeArrowheads="1"/>
          </p:cNvSpPr>
          <p:nvPr/>
        </p:nvSpPr>
        <p:spPr bwMode="auto">
          <a:xfrm>
            <a:off x="6523038" y="59753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9743" name="Freeform 47"/>
          <p:cNvSpPr>
            <a:spLocks/>
          </p:cNvSpPr>
          <p:nvPr/>
        </p:nvSpPr>
        <p:spPr bwMode="auto">
          <a:xfrm>
            <a:off x="531812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4" name="Freeform 48"/>
          <p:cNvSpPr>
            <a:spLocks/>
          </p:cNvSpPr>
          <p:nvPr/>
        </p:nvSpPr>
        <p:spPr bwMode="auto">
          <a:xfrm>
            <a:off x="579437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5" name="Freeform 49"/>
          <p:cNvSpPr>
            <a:spLocks/>
          </p:cNvSpPr>
          <p:nvPr/>
        </p:nvSpPr>
        <p:spPr bwMode="auto">
          <a:xfrm>
            <a:off x="627062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6" name="Freeform 50"/>
          <p:cNvSpPr>
            <a:spLocks/>
          </p:cNvSpPr>
          <p:nvPr/>
        </p:nvSpPr>
        <p:spPr bwMode="auto">
          <a:xfrm>
            <a:off x="6746875" y="11001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7" name="Freeform 51"/>
          <p:cNvSpPr>
            <a:spLocks/>
          </p:cNvSpPr>
          <p:nvPr/>
        </p:nvSpPr>
        <p:spPr bwMode="auto">
          <a:xfrm>
            <a:off x="7223125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8" name="Freeform 52"/>
          <p:cNvSpPr>
            <a:spLocks/>
          </p:cNvSpPr>
          <p:nvPr/>
        </p:nvSpPr>
        <p:spPr bwMode="auto">
          <a:xfrm>
            <a:off x="7699375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49" name="Freeform 53"/>
          <p:cNvSpPr>
            <a:spLocks/>
          </p:cNvSpPr>
          <p:nvPr/>
        </p:nvSpPr>
        <p:spPr bwMode="auto">
          <a:xfrm>
            <a:off x="8174039" y="11001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50" name="Freeform 54"/>
          <p:cNvSpPr>
            <a:spLocks/>
          </p:cNvSpPr>
          <p:nvPr/>
        </p:nvSpPr>
        <p:spPr bwMode="auto">
          <a:xfrm>
            <a:off x="4843463" y="11001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4805364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9752" name="Rectangle 56"/>
          <p:cNvSpPr>
            <a:spLocks noChangeArrowheads="1"/>
          </p:cNvSpPr>
          <p:nvPr/>
        </p:nvSpPr>
        <p:spPr bwMode="auto">
          <a:xfrm>
            <a:off x="5272089" y="10985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6,2</a:t>
            </a:r>
          </a:p>
        </p:txBody>
      </p:sp>
      <p:sp>
        <p:nvSpPr>
          <p:cNvPr id="29753" name="Rectangle 57"/>
          <p:cNvSpPr>
            <a:spLocks noChangeArrowheads="1"/>
          </p:cNvSpPr>
          <p:nvPr/>
        </p:nvSpPr>
        <p:spPr bwMode="auto">
          <a:xfrm>
            <a:off x="574833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9,4</a:t>
            </a:r>
          </a:p>
        </p:txBody>
      </p:sp>
      <p:sp>
        <p:nvSpPr>
          <p:cNvPr id="29754" name="Rectangle 58"/>
          <p:cNvSpPr>
            <a:spLocks noChangeArrowheads="1"/>
          </p:cNvSpPr>
          <p:nvPr/>
        </p:nvSpPr>
        <p:spPr bwMode="auto">
          <a:xfrm>
            <a:off x="622458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8,7</a:t>
            </a:r>
          </a:p>
        </p:txBody>
      </p:sp>
      <p:sp>
        <p:nvSpPr>
          <p:cNvPr id="29755" name="Rectangle 59"/>
          <p:cNvSpPr>
            <a:spLocks noChangeArrowheads="1"/>
          </p:cNvSpPr>
          <p:nvPr/>
        </p:nvSpPr>
        <p:spPr bwMode="auto">
          <a:xfrm>
            <a:off x="670083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7177089" y="11096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3,1</a:t>
            </a:r>
          </a:p>
        </p:txBody>
      </p:sp>
      <p:sp>
        <p:nvSpPr>
          <p:cNvPr id="29757" name="Rectangle 61"/>
          <p:cNvSpPr>
            <a:spLocks noChangeArrowheads="1"/>
          </p:cNvSpPr>
          <p:nvPr/>
        </p:nvSpPr>
        <p:spPr bwMode="auto">
          <a:xfrm>
            <a:off x="7723188" y="10985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9758" name="Rectangle 62"/>
          <p:cNvSpPr>
            <a:spLocks noChangeArrowheads="1"/>
          </p:cNvSpPr>
          <p:nvPr/>
        </p:nvSpPr>
        <p:spPr bwMode="auto">
          <a:xfrm>
            <a:off x="47958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67008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9760" name="Rectangle 64"/>
          <p:cNvSpPr>
            <a:spLocks noChangeArrowheads="1"/>
          </p:cNvSpPr>
          <p:nvPr/>
        </p:nvSpPr>
        <p:spPr bwMode="auto">
          <a:xfrm>
            <a:off x="527208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2,6</a:t>
            </a:r>
          </a:p>
        </p:txBody>
      </p:sp>
      <p:sp>
        <p:nvSpPr>
          <p:cNvPr id="29761" name="Rectangle 65"/>
          <p:cNvSpPr>
            <a:spLocks noChangeArrowheads="1"/>
          </p:cNvSpPr>
          <p:nvPr/>
        </p:nvSpPr>
        <p:spPr bwMode="auto">
          <a:xfrm>
            <a:off x="5748339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4,9</a:t>
            </a:r>
          </a:p>
        </p:txBody>
      </p:sp>
      <p:sp>
        <p:nvSpPr>
          <p:cNvPr id="29762" name="Rectangle 66"/>
          <p:cNvSpPr>
            <a:spLocks noChangeArrowheads="1"/>
          </p:cNvSpPr>
          <p:nvPr/>
        </p:nvSpPr>
        <p:spPr bwMode="auto">
          <a:xfrm>
            <a:off x="6234114" y="16240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29763" name="Rectangle 67"/>
          <p:cNvSpPr>
            <a:spLocks noChangeArrowheads="1"/>
          </p:cNvSpPr>
          <p:nvPr/>
        </p:nvSpPr>
        <p:spPr bwMode="auto">
          <a:xfrm>
            <a:off x="7167564" y="16113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29764" name="Rectangle 68"/>
          <p:cNvSpPr>
            <a:spLocks noChangeArrowheads="1"/>
          </p:cNvSpPr>
          <p:nvPr/>
        </p:nvSpPr>
        <p:spPr bwMode="auto">
          <a:xfrm>
            <a:off x="7712075" y="16113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9765" name="Rectangle 69"/>
          <p:cNvSpPr>
            <a:spLocks noChangeArrowheads="1"/>
          </p:cNvSpPr>
          <p:nvPr/>
        </p:nvSpPr>
        <p:spPr bwMode="auto">
          <a:xfrm>
            <a:off x="5024439" y="21463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9766" name="Rectangle 70"/>
          <p:cNvSpPr>
            <a:spLocks noChangeArrowheads="1"/>
          </p:cNvSpPr>
          <p:nvPr/>
        </p:nvSpPr>
        <p:spPr bwMode="auto">
          <a:xfrm>
            <a:off x="5033964" y="23923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4,6</a:t>
            </a:r>
          </a:p>
        </p:txBody>
      </p:sp>
      <p:sp>
        <p:nvSpPr>
          <p:cNvPr id="29767" name="Rectangle 71"/>
          <p:cNvSpPr>
            <a:spLocks noChangeArrowheads="1"/>
          </p:cNvSpPr>
          <p:nvPr/>
        </p:nvSpPr>
        <p:spPr bwMode="auto">
          <a:xfrm>
            <a:off x="5986464" y="20939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4,7</a:t>
            </a:r>
          </a:p>
        </p:txBody>
      </p:sp>
      <p:sp>
        <p:nvSpPr>
          <p:cNvPr id="29768" name="Rectangle 72"/>
          <p:cNvSpPr>
            <a:spLocks noChangeArrowheads="1"/>
          </p:cNvSpPr>
          <p:nvPr/>
        </p:nvSpPr>
        <p:spPr bwMode="auto">
          <a:xfrm>
            <a:off x="5976939" y="23606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29769" name="Rectangle 73"/>
          <p:cNvSpPr>
            <a:spLocks noChangeArrowheads="1"/>
          </p:cNvSpPr>
          <p:nvPr/>
        </p:nvSpPr>
        <p:spPr bwMode="auto">
          <a:xfrm>
            <a:off x="6959601" y="21145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29770" name="Rectangle 74"/>
          <p:cNvSpPr>
            <a:spLocks noChangeArrowheads="1"/>
          </p:cNvSpPr>
          <p:nvPr/>
        </p:nvSpPr>
        <p:spPr bwMode="auto">
          <a:xfrm>
            <a:off x="6948489" y="23606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29771" name="Rectangle 75"/>
          <p:cNvSpPr>
            <a:spLocks noChangeArrowheads="1"/>
          </p:cNvSpPr>
          <p:nvPr/>
        </p:nvSpPr>
        <p:spPr bwMode="auto">
          <a:xfrm>
            <a:off x="7950200" y="23606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9772" name="Rectangle 76"/>
          <p:cNvSpPr>
            <a:spLocks noChangeArrowheads="1"/>
          </p:cNvSpPr>
          <p:nvPr/>
        </p:nvSpPr>
        <p:spPr bwMode="auto">
          <a:xfrm>
            <a:off x="5510214" y="29051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9773" name="Rectangle 77"/>
          <p:cNvSpPr>
            <a:spLocks noChangeArrowheads="1"/>
          </p:cNvSpPr>
          <p:nvPr/>
        </p:nvSpPr>
        <p:spPr bwMode="auto">
          <a:xfrm>
            <a:off x="5510214" y="3173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4,4</a:t>
            </a:r>
          </a:p>
        </p:txBody>
      </p:sp>
      <p:sp>
        <p:nvSpPr>
          <p:cNvPr id="29774" name="Rectangle 78"/>
          <p:cNvSpPr>
            <a:spLocks noChangeArrowheads="1"/>
          </p:cNvSpPr>
          <p:nvPr/>
        </p:nvSpPr>
        <p:spPr bwMode="auto">
          <a:xfrm>
            <a:off x="5519739" y="34194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6,7</a:t>
            </a:r>
          </a:p>
        </p:txBody>
      </p:sp>
      <p:sp>
        <p:nvSpPr>
          <p:cNvPr id="29775" name="Rectangle 79"/>
          <p:cNvSpPr>
            <a:spLocks noChangeArrowheads="1"/>
          </p:cNvSpPr>
          <p:nvPr/>
        </p:nvSpPr>
        <p:spPr bwMode="auto">
          <a:xfrm>
            <a:off x="5510214" y="36861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29776" name="Rectangle 80"/>
          <p:cNvSpPr>
            <a:spLocks noChangeArrowheads="1"/>
          </p:cNvSpPr>
          <p:nvPr/>
        </p:nvSpPr>
        <p:spPr bwMode="auto">
          <a:xfrm>
            <a:off x="7416801" y="3173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29777" name="Rectangle 81"/>
          <p:cNvSpPr>
            <a:spLocks noChangeArrowheads="1"/>
          </p:cNvSpPr>
          <p:nvPr/>
        </p:nvSpPr>
        <p:spPr bwMode="auto">
          <a:xfrm>
            <a:off x="7416801" y="34194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3,5</a:t>
            </a:r>
          </a:p>
        </p:txBody>
      </p:sp>
      <p:sp>
        <p:nvSpPr>
          <p:cNvPr id="29778" name="Rectangle 82"/>
          <p:cNvSpPr>
            <a:spLocks noChangeArrowheads="1"/>
          </p:cNvSpPr>
          <p:nvPr/>
        </p:nvSpPr>
        <p:spPr bwMode="auto">
          <a:xfrm>
            <a:off x="7496175" y="3654425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9779" name="Rectangle 83"/>
          <p:cNvSpPr>
            <a:spLocks noChangeArrowheads="1"/>
          </p:cNvSpPr>
          <p:nvPr/>
        </p:nvSpPr>
        <p:spPr bwMode="auto">
          <a:xfrm>
            <a:off x="6462714" y="44450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29780" name="Rectangle 84"/>
          <p:cNvSpPr>
            <a:spLocks noChangeArrowheads="1"/>
          </p:cNvSpPr>
          <p:nvPr/>
        </p:nvSpPr>
        <p:spPr bwMode="auto">
          <a:xfrm>
            <a:off x="6462714" y="46926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29781" name="Rectangle 85"/>
          <p:cNvSpPr>
            <a:spLocks noChangeArrowheads="1"/>
          </p:cNvSpPr>
          <p:nvPr/>
        </p:nvSpPr>
        <p:spPr bwMode="auto">
          <a:xfrm>
            <a:off x="6462714" y="494823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29782" name="Rectangle 86"/>
          <p:cNvSpPr>
            <a:spLocks noChangeArrowheads="1"/>
          </p:cNvSpPr>
          <p:nvPr/>
        </p:nvSpPr>
        <p:spPr bwMode="auto">
          <a:xfrm>
            <a:off x="6462714" y="52165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4,5</a:t>
            </a:r>
          </a:p>
        </p:txBody>
      </p:sp>
      <p:sp>
        <p:nvSpPr>
          <p:cNvPr id="29783" name="Rectangle 87"/>
          <p:cNvSpPr>
            <a:spLocks noChangeArrowheads="1"/>
          </p:cNvSpPr>
          <p:nvPr/>
        </p:nvSpPr>
        <p:spPr bwMode="auto">
          <a:xfrm>
            <a:off x="6462714" y="546258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6,6</a:t>
            </a:r>
          </a:p>
        </p:txBody>
      </p:sp>
      <p:sp>
        <p:nvSpPr>
          <p:cNvPr id="29784" name="Rectangle 88"/>
          <p:cNvSpPr>
            <a:spLocks noChangeArrowheads="1"/>
          </p:cNvSpPr>
          <p:nvPr/>
        </p:nvSpPr>
        <p:spPr bwMode="auto">
          <a:xfrm>
            <a:off x="6462714" y="57181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29785" name="Freeform 89"/>
          <p:cNvSpPr>
            <a:spLocks/>
          </p:cNvSpPr>
          <p:nvPr/>
        </p:nvSpPr>
        <p:spPr bwMode="auto">
          <a:xfrm>
            <a:off x="5556251" y="29051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86" name="Line 90"/>
          <p:cNvSpPr>
            <a:spLocks noChangeShapeType="1"/>
          </p:cNvSpPr>
          <p:nvPr/>
        </p:nvSpPr>
        <p:spPr bwMode="auto">
          <a:xfrm>
            <a:off x="4735513" y="1524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87" name="Line 91"/>
          <p:cNvSpPr>
            <a:spLocks noChangeShapeType="1"/>
          </p:cNvSpPr>
          <p:nvPr/>
        </p:nvSpPr>
        <p:spPr bwMode="auto">
          <a:xfrm>
            <a:off x="4735513" y="19812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88" name="Line 92"/>
          <p:cNvSpPr>
            <a:spLocks noChangeShapeType="1"/>
          </p:cNvSpPr>
          <p:nvPr/>
        </p:nvSpPr>
        <p:spPr bwMode="auto">
          <a:xfrm>
            <a:off x="4806951" y="27432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89" name="Line 93"/>
          <p:cNvSpPr>
            <a:spLocks noChangeShapeType="1"/>
          </p:cNvSpPr>
          <p:nvPr/>
        </p:nvSpPr>
        <p:spPr bwMode="auto">
          <a:xfrm>
            <a:off x="4806951" y="40386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0" name="Line 94"/>
          <p:cNvSpPr>
            <a:spLocks noChangeShapeType="1"/>
          </p:cNvSpPr>
          <p:nvPr/>
        </p:nvSpPr>
        <p:spPr bwMode="auto">
          <a:xfrm>
            <a:off x="501808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1" name="Line 95"/>
          <p:cNvSpPr>
            <a:spLocks noChangeShapeType="1"/>
          </p:cNvSpPr>
          <p:nvPr/>
        </p:nvSpPr>
        <p:spPr bwMode="auto">
          <a:xfrm>
            <a:off x="5441950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2" name="Line 96"/>
          <p:cNvSpPr>
            <a:spLocks noChangeShapeType="1"/>
          </p:cNvSpPr>
          <p:nvPr/>
        </p:nvSpPr>
        <p:spPr bwMode="auto">
          <a:xfrm>
            <a:off x="5937250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3" name="Line 97"/>
          <p:cNvSpPr>
            <a:spLocks noChangeShapeType="1"/>
          </p:cNvSpPr>
          <p:nvPr/>
        </p:nvSpPr>
        <p:spPr bwMode="auto">
          <a:xfrm>
            <a:off x="6430963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4" name="Line 98"/>
          <p:cNvSpPr>
            <a:spLocks noChangeShapeType="1"/>
          </p:cNvSpPr>
          <p:nvPr/>
        </p:nvSpPr>
        <p:spPr bwMode="auto">
          <a:xfrm>
            <a:off x="6926263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5" name="Line 99"/>
          <p:cNvSpPr>
            <a:spLocks noChangeShapeType="1"/>
          </p:cNvSpPr>
          <p:nvPr/>
        </p:nvSpPr>
        <p:spPr bwMode="auto">
          <a:xfrm>
            <a:off x="7350125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6" name="Line 100"/>
          <p:cNvSpPr>
            <a:spLocks noChangeShapeType="1"/>
          </p:cNvSpPr>
          <p:nvPr/>
        </p:nvSpPr>
        <p:spPr bwMode="auto">
          <a:xfrm>
            <a:off x="784383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7" name="Line 101"/>
          <p:cNvSpPr>
            <a:spLocks noChangeShapeType="1"/>
          </p:cNvSpPr>
          <p:nvPr/>
        </p:nvSpPr>
        <p:spPr bwMode="auto">
          <a:xfrm>
            <a:off x="8339138" y="13716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8" name="Line 102"/>
          <p:cNvSpPr>
            <a:spLocks noChangeShapeType="1"/>
          </p:cNvSpPr>
          <p:nvPr/>
        </p:nvSpPr>
        <p:spPr bwMode="auto">
          <a:xfrm>
            <a:off x="4948239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9" name="Line 103"/>
          <p:cNvSpPr>
            <a:spLocks noChangeShapeType="1"/>
          </p:cNvSpPr>
          <p:nvPr/>
        </p:nvSpPr>
        <p:spPr bwMode="auto">
          <a:xfrm flipH="1">
            <a:off x="5230814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0" name="Line 104"/>
          <p:cNvSpPr>
            <a:spLocks noChangeShapeType="1"/>
          </p:cNvSpPr>
          <p:nvPr/>
        </p:nvSpPr>
        <p:spPr bwMode="auto">
          <a:xfrm>
            <a:off x="5937250" y="19050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1" name="Line 105"/>
          <p:cNvSpPr>
            <a:spLocks noChangeShapeType="1"/>
          </p:cNvSpPr>
          <p:nvPr/>
        </p:nvSpPr>
        <p:spPr bwMode="auto">
          <a:xfrm flipH="1">
            <a:off x="6219825" y="19050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2" name="Line 106"/>
          <p:cNvSpPr>
            <a:spLocks noChangeShapeType="1"/>
          </p:cNvSpPr>
          <p:nvPr/>
        </p:nvSpPr>
        <p:spPr bwMode="auto">
          <a:xfrm>
            <a:off x="6926264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3" name="Line 107"/>
          <p:cNvSpPr>
            <a:spLocks noChangeShapeType="1"/>
          </p:cNvSpPr>
          <p:nvPr/>
        </p:nvSpPr>
        <p:spPr bwMode="auto">
          <a:xfrm flipH="1">
            <a:off x="7208839" y="19050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4" name="Line 108"/>
          <p:cNvSpPr>
            <a:spLocks noChangeShapeType="1"/>
          </p:cNvSpPr>
          <p:nvPr/>
        </p:nvSpPr>
        <p:spPr bwMode="auto">
          <a:xfrm>
            <a:off x="7843839" y="19050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5" name="Line 109"/>
          <p:cNvSpPr>
            <a:spLocks noChangeShapeType="1"/>
          </p:cNvSpPr>
          <p:nvPr/>
        </p:nvSpPr>
        <p:spPr bwMode="auto">
          <a:xfrm flipH="1">
            <a:off x="8126414" y="19050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6" name="Line 110"/>
          <p:cNvSpPr>
            <a:spLocks noChangeShapeType="1"/>
          </p:cNvSpPr>
          <p:nvPr/>
        </p:nvSpPr>
        <p:spPr bwMode="auto">
          <a:xfrm>
            <a:off x="5230813" y="26670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7" name="Line 111"/>
          <p:cNvSpPr>
            <a:spLocks noChangeShapeType="1"/>
          </p:cNvSpPr>
          <p:nvPr/>
        </p:nvSpPr>
        <p:spPr bwMode="auto">
          <a:xfrm flipH="1">
            <a:off x="5795964" y="26670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8" name="Line 112"/>
          <p:cNvSpPr>
            <a:spLocks noChangeShapeType="1"/>
          </p:cNvSpPr>
          <p:nvPr/>
        </p:nvSpPr>
        <p:spPr bwMode="auto">
          <a:xfrm>
            <a:off x="7137401" y="26670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9" name="Line 113"/>
          <p:cNvSpPr>
            <a:spLocks noChangeShapeType="1"/>
          </p:cNvSpPr>
          <p:nvPr/>
        </p:nvSpPr>
        <p:spPr bwMode="auto">
          <a:xfrm flipH="1">
            <a:off x="7702551" y="2667000"/>
            <a:ext cx="35401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10" name="Line 114"/>
          <p:cNvSpPr>
            <a:spLocks noChangeShapeType="1"/>
          </p:cNvSpPr>
          <p:nvPr/>
        </p:nvSpPr>
        <p:spPr bwMode="auto">
          <a:xfrm>
            <a:off x="5724526" y="3962400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11" name="Line 115"/>
          <p:cNvSpPr>
            <a:spLocks noChangeShapeType="1"/>
          </p:cNvSpPr>
          <p:nvPr/>
        </p:nvSpPr>
        <p:spPr bwMode="auto">
          <a:xfrm flipH="1">
            <a:off x="6713538" y="3962400"/>
            <a:ext cx="9191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12" name="Line 116"/>
          <p:cNvSpPr>
            <a:spLocks noChangeShapeType="1"/>
          </p:cNvSpPr>
          <p:nvPr/>
        </p:nvSpPr>
        <p:spPr bwMode="auto">
          <a:xfrm>
            <a:off x="4735513" y="9144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2815C0-B02C-4A78-BFCA-8E976C4D5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2576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06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>
          <a:xfrm>
            <a:off x="656930" y="182576"/>
            <a:ext cx="10363200" cy="1143000"/>
          </a:xfrm>
          <a:noFill/>
        </p:spPr>
        <p:txBody>
          <a:bodyPr/>
          <a:lstStyle/>
          <a:p>
            <a:r>
              <a:rPr lang="en-US" altLang="en-US" dirty="0"/>
              <a:t>Two-Way External Merge Sort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89667" y="1300862"/>
            <a:ext cx="4191000" cy="4876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Each pass we read + write each page in file.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N/B pages in file =&gt; 2N/B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Number of passes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So total cost is: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</a:t>
            </a: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983036"/>
              </p:ext>
            </p:extLst>
          </p:nvPr>
        </p:nvGraphicFramePr>
        <p:xfrm>
          <a:off x="1824201" y="3459163"/>
          <a:ext cx="2179047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6" name="Equation" r:id="rId4" imgW="914400" imgH="431640" progId="Equation.3">
                  <p:embed/>
                </p:oleObj>
              </mc:Choice>
              <mc:Fallback>
                <p:oleObj name="Equation" r:id="rId4" imgW="91440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201" y="3459163"/>
                        <a:ext cx="2179047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99782"/>
              </p:ext>
            </p:extLst>
          </p:nvPr>
        </p:nvGraphicFramePr>
        <p:xfrm>
          <a:off x="1663700" y="5410200"/>
          <a:ext cx="2072684" cy="76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7" name="Equation" r:id="rId6" imgW="1206360" imgH="457200" progId="Equation.3">
                  <p:embed/>
                </p:oleObj>
              </mc:Choice>
              <mc:Fallback>
                <p:oleObj name="Equation" r:id="rId6" imgW="1206360" imgH="457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5410200"/>
                        <a:ext cx="2072684" cy="76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9461501" y="1403350"/>
            <a:ext cx="92653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Input file</a:t>
            </a: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9461501" y="19161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1-page runs</a:t>
            </a:r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9461501" y="2514600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2-page runs</a:t>
            </a:r>
          </a:p>
        </p:txBody>
      </p:sp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9461501" y="354171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4-page runs</a:t>
            </a:r>
          </a:p>
        </p:txBody>
      </p:sp>
      <p:sp>
        <p:nvSpPr>
          <p:cNvPr id="1034" name="Rectangle 12"/>
          <p:cNvSpPr>
            <a:spLocks noChangeArrowheads="1"/>
          </p:cNvSpPr>
          <p:nvPr/>
        </p:nvSpPr>
        <p:spPr bwMode="auto">
          <a:xfrm>
            <a:off x="9547226" y="5338763"/>
            <a:ext cx="1195841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8-page runs</a:t>
            </a: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9377363" y="16621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0</a:t>
            </a:r>
          </a:p>
        </p:txBody>
      </p:sp>
      <p:sp>
        <p:nvSpPr>
          <p:cNvPr id="1036" name="Rectangle 14"/>
          <p:cNvSpPr>
            <a:spLocks noChangeArrowheads="1"/>
          </p:cNvSpPr>
          <p:nvPr/>
        </p:nvSpPr>
        <p:spPr bwMode="auto">
          <a:xfrm>
            <a:off x="9377363" y="2174875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1</a:t>
            </a:r>
          </a:p>
        </p:txBody>
      </p:sp>
      <p:sp>
        <p:nvSpPr>
          <p:cNvPr id="1037" name="Rectangle 15"/>
          <p:cNvSpPr>
            <a:spLocks noChangeArrowheads="1"/>
          </p:cNvSpPr>
          <p:nvPr/>
        </p:nvSpPr>
        <p:spPr bwMode="auto">
          <a:xfrm>
            <a:off x="9377363" y="2944813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2</a:t>
            </a:r>
          </a:p>
        </p:txBody>
      </p:sp>
      <p:sp>
        <p:nvSpPr>
          <p:cNvPr id="1038" name="Rectangle 16"/>
          <p:cNvSpPr>
            <a:spLocks noChangeArrowheads="1"/>
          </p:cNvSpPr>
          <p:nvPr/>
        </p:nvSpPr>
        <p:spPr bwMode="auto">
          <a:xfrm>
            <a:off x="9377363" y="4229100"/>
            <a:ext cx="78387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/>
              <a:t>PASS 3</a:t>
            </a:r>
          </a:p>
        </p:txBody>
      </p:sp>
      <p:sp>
        <p:nvSpPr>
          <p:cNvPr id="1039" name="Freeform 17"/>
          <p:cNvSpPr>
            <a:spLocks/>
          </p:cNvSpPr>
          <p:nvPr/>
        </p:nvSpPr>
        <p:spPr bwMode="auto">
          <a:xfrm>
            <a:off x="5670550" y="19192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0" name="Freeform 18"/>
          <p:cNvSpPr>
            <a:spLocks/>
          </p:cNvSpPr>
          <p:nvPr/>
        </p:nvSpPr>
        <p:spPr bwMode="auto">
          <a:xfrm>
            <a:off x="6145214" y="19192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1" name="Freeform 19"/>
          <p:cNvSpPr>
            <a:spLocks/>
          </p:cNvSpPr>
          <p:nvPr/>
        </p:nvSpPr>
        <p:spPr bwMode="auto">
          <a:xfrm>
            <a:off x="6621464" y="19192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2" name="Freeform 20"/>
          <p:cNvSpPr>
            <a:spLocks/>
          </p:cNvSpPr>
          <p:nvPr/>
        </p:nvSpPr>
        <p:spPr bwMode="auto">
          <a:xfrm>
            <a:off x="7097714" y="19192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3" name="Freeform 21"/>
          <p:cNvSpPr>
            <a:spLocks/>
          </p:cNvSpPr>
          <p:nvPr/>
        </p:nvSpPr>
        <p:spPr bwMode="auto">
          <a:xfrm>
            <a:off x="7573964" y="191928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4" name="Freeform 22"/>
          <p:cNvSpPr>
            <a:spLocks/>
          </p:cNvSpPr>
          <p:nvPr/>
        </p:nvSpPr>
        <p:spPr bwMode="auto">
          <a:xfrm>
            <a:off x="8050213" y="19192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5" name="Freeform 23"/>
          <p:cNvSpPr>
            <a:spLocks/>
          </p:cNvSpPr>
          <p:nvPr/>
        </p:nvSpPr>
        <p:spPr bwMode="auto">
          <a:xfrm>
            <a:off x="8526463" y="191928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6" name="Freeform 24"/>
          <p:cNvSpPr>
            <a:spLocks/>
          </p:cNvSpPr>
          <p:nvPr/>
        </p:nvSpPr>
        <p:spPr bwMode="auto">
          <a:xfrm>
            <a:off x="9001125" y="1919289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7" name="Freeform 25"/>
          <p:cNvSpPr>
            <a:spLocks/>
          </p:cNvSpPr>
          <p:nvPr/>
        </p:nvSpPr>
        <p:spPr bwMode="auto">
          <a:xfrm>
            <a:off x="5907089" y="243363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8" name="Freeform 26"/>
          <p:cNvSpPr>
            <a:spLocks/>
          </p:cNvSpPr>
          <p:nvPr/>
        </p:nvSpPr>
        <p:spPr bwMode="auto">
          <a:xfrm>
            <a:off x="5907089" y="2689226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49" name="Freeform 27"/>
          <p:cNvSpPr>
            <a:spLocks/>
          </p:cNvSpPr>
          <p:nvPr/>
        </p:nvSpPr>
        <p:spPr bwMode="auto">
          <a:xfrm>
            <a:off x="6859589" y="243363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0" name="Freeform 28"/>
          <p:cNvSpPr>
            <a:spLocks/>
          </p:cNvSpPr>
          <p:nvPr/>
        </p:nvSpPr>
        <p:spPr bwMode="auto">
          <a:xfrm>
            <a:off x="6859589" y="2689226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1" name="Freeform 29"/>
          <p:cNvSpPr>
            <a:spLocks/>
          </p:cNvSpPr>
          <p:nvPr/>
        </p:nvSpPr>
        <p:spPr bwMode="auto">
          <a:xfrm>
            <a:off x="7812089" y="2433639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2" name="Freeform 30"/>
          <p:cNvSpPr>
            <a:spLocks/>
          </p:cNvSpPr>
          <p:nvPr/>
        </p:nvSpPr>
        <p:spPr bwMode="auto">
          <a:xfrm>
            <a:off x="7812089" y="2689226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3" name="Freeform 31"/>
          <p:cNvSpPr>
            <a:spLocks/>
          </p:cNvSpPr>
          <p:nvPr/>
        </p:nvSpPr>
        <p:spPr bwMode="auto">
          <a:xfrm>
            <a:off x="8764588" y="2433639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4" name="Freeform 32"/>
          <p:cNvSpPr>
            <a:spLocks/>
          </p:cNvSpPr>
          <p:nvPr/>
        </p:nvSpPr>
        <p:spPr bwMode="auto">
          <a:xfrm>
            <a:off x="8764588" y="2689226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5" name="Freeform 33"/>
          <p:cNvSpPr>
            <a:spLocks/>
          </p:cNvSpPr>
          <p:nvPr/>
        </p:nvSpPr>
        <p:spPr bwMode="auto">
          <a:xfrm>
            <a:off x="6383339" y="34591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6" name="Freeform 34"/>
          <p:cNvSpPr>
            <a:spLocks/>
          </p:cNvSpPr>
          <p:nvPr/>
        </p:nvSpPr>
        <p:spPr bwMode="auto">
          <a:xfrm>
            <a:off x="6383339" y="37163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7" name="Freeform 35"/>
          <p:cNvSpPr>
            <a:spLocks/>
          </p:cNvSpPr>
          <p:nvPr/>
        </p:nvSpPr>
        <p:spPr bwMode="auto">
          <a:xfrm>
            <a:off x="6383339" y="39719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8" name="Freeform 36"/>
          <p:cNvSpPr>
            <a:spLocks/>
          </p:cNvSpPr>
          <p:nvPr/>
        </p:nvSpPr>
        <p:spPr bwMode="auto">
          <a:xfrm>
            <a:off x="8286751" y="32019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59" name="Freeform 37"/>
          <p:cNvSpPr>
            <a:spLocks/>
          </p:cNvSpPr>
          <p:nvPr/>
        </p:nvSpPr>
        <p:spPr bwMode="auto">
          <a:xfrm>
            <a:off x="8286751" y="345916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0" name="Freeform 38"/>
          <p:cNvSpPr>
            <a:spLocks/>
          </p:cNvSpPr>
          <p:nvPr/>
        </p:nvSpPr>
        <p:spPr bwMode="auto">
          <a:xfrm>
            <a:off x="8286751" y="3716339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1" name="Freeform 39"/>
          <p:cNvSpPr>
            <a:spLocks/>
          </p:cNvSpPr>
          <p:nvPr/>
        </p:nvSpPr>
        <p:spPr bwMode="auto">
          <a:xfrm>
            <a:off x="8286751" y="39719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2" name="Freeform 40"/>
          <p:cNvSpPr>
            <a:spLocks/>
          </p:cNvSpPr>
          <p:nvPr/>
        </p:nvSpPr>
        <p:spPr bwMode="auto">
          <a:xfrm>
            <a:off x="7335839" y="4486276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3" name="Freeform 41"/>
          <p:cNvSpPr>
            <a:spLocks/>
          </p:cNvSpPr>
          <p:nvPr/>
        </p:nvSpPr>
        <p:spPr bwMode="auto">
          <a:xfrm>
            <a:off x="7335839" y="47418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4" name="Freeform 42"/>
          <p:cNvSpPr>
            <a:spLocks/>
          </p:cNvSpPr>
          <p:nvPr/>
        </p:nvSpPr>
        <p:spPr bwMode="auto">
          <a:xfrm>
            <a:off x="7335839" y="49990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5" name="Freeform 43"/>
          <p:cNvSpPr>
            <a:spLocks/>
          </p:cNvSpPr>
          <p:nvPr/>
        </p:nvSpPr>
        <p:spPr bwMode="auto">
          <a:xfrm>
            <a:off x="7335839" y="5256214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6" name="Freeform 44"/>
          <p:cNvSpPr>
            <a:spLocks/>
          </p:cNvSpPr>
          <p:nvPr/>
        </p:nvSpPr>
        <p:spPr bwMode="auto">
          <a:xfrm>
            <a:off x="7335839" y="5511801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7" name="Freeform 45"/>
          <p:cNvSpPr>
            <a:spLocks/>
          </p:cNvSpPr>
          <p:nvPr/>
        </p:nvSpPr>
        <p:spPr bwMode="auto">
          <a:xfrm>
            <a:off x="7335839" y="5768976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8" name="Freeform 46"/>
          <p:cNvSpPr>
            <a:spLocks/>
          </p:cNvSpPr>
          <p:nvPr/>
        </p:nvSpPr>
        <p:spPr bwMode="auto">
          <a:xfrm>
            <a:off x="7335839" y="6026151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69" name="Freeform 47"/>
          <p:cNvSpPr>
            <a:spLocks/>
          </p:cNvSpPr>
          <p:nvPr/>
        </p:nvSpPr>
        <p:spPr bwMode="auto">
          <a:xfrm>
            <a:off x="7335839" y="62817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0" name="Rectangle 48"/>
          <p:cNvSpPr>
            <a:spLocks noChangeArrowheads="1"/>
          </p:cNvSpPr>
          <p:nvPr/>
        </p:nvSpPr>
        <p:spPr bwMode="auto">
          <a:xfrm>
            <a:off x="7350125" y="62801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1071" name="Freeform 49"/>
          <p:cNvSpPr>
            <a:spLocks/>
          </p:cNvSpPr>
          <p:nvPr/>
        </p:nvSpPr>
        <p:spPr bwMode="auto">
          <a:xfrm>
            <a:off x="6145214" y="14049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2" name="Freeform 50"/>
          <p:cNvSpPr>
            <a:spLocks/>
          </p:cNvSpPr>
          <p:nvPr/>
        </p:nvSpPr>
        <p:spPr bwMode="auto">
          <a:xfrm>
            <a:off x="6621464" y="14049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3" name="Freeform 51"/>
          <p:cNvSpPr>
            <a:spLocks/>
          </p:cNvSpPr>
          <p:nvPr/>
        </p:nvSpPr>
        <p:spPr bwMode="auto">
          <a:xfrm>
            <a:off x="7097714" y="14049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4" name="Freeform 52"/>
          <p:cNvSpPr>
            <a:spLocks/>
          </p:cNvSpPr>
          <p:nvPr/>
        </p:nvSpPr>
        <p:spPr bwMode="auto">
          <a:xfrm>
            <a:off x="7573964" y="140493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5" name="Freeform 53"/>
          <p:cNvSpPr>
            <a:spLocks/>
          </p:cNvSpPr>
          <p:nvPr/>
        </p:nvSpPr>
        <p:spPr bwMode="auto">
          <a:xfrm>
            <a:off x="8050213" y="14049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6" name="Freeform 54"/>
          <p:cNvSpPr>
            <a:spLocks/>
          </p:cNvSpPr>
          <p:nvPr/>
        </p:nvSpPr>
        <p:spPr bwMode="auto">
          <a:xfrm>
            <a:off x="8526463" y="14049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7" name="Freeform 55"/>
          <p:cNvSpPr>
            <a:spLocks/>
          </p:cNvSpPr>
          <p:nvPr/>
        </p:nvSpPr>
        <p:spPr bwMode="auto">
          <a:xfrm>
            <a:off x="9001125" y="1404938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8" name="Freeform 56"/>
          <p:cNvSpPr>
            <a:spLocks/>
          </p:cNvSpPr>
          <p:nvPr/>
        </p:nvSpPr>
        <p:spPr bwMode="auto">
          <a:xfrm>
            <a:off x="5670550" y="1404938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79" name="Rectangle 57"/>
          <p:cNvSpPr>
            <a:spLocks noChangeArrowheads="1"/>
          </p:cNvSpPr>
          <p:nvPr/>
        </p:nvSpPr>
        <p:spPr bwMode="auto">
          <a:xfrm>
            <a:off x="5632451" y="14144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1080" name="Rectangle 58"/>
          <p:cNvSpPr>
            <a:spLocks noChangeArrowheads="1"/>
          </p:cNvSpPr>
          <p:nvPr/>
        </p:nvSpPr>
        <p:spPr bwMode="auto">
          <a:xfrm>
            <a:off x="6099176" y="14033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6,2</a:t>
            </a:r>
          </a:p>
        </p:txBody>
      </p:sp>
      <p:sp>
        <p:nvSpPr>
          <p:cNvPr id="1081" name="Rectangle 59"/>
          <p:cNvSpPr>
            <a:spLocks noChangeArrowheads="1"/>
          </p:cNvSpPr>
          <p:nvPr/>
        </p:nvSpPr>
        <p:spPr bwMode="auto">
          <a:xfrm>
            <a:off x="6575426" y="14144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9,4</a:t>
            </a:r>
          </a:p>
        </p:txBody>
      </p:sp>
      <p:sp>
        <p:nvSpPr>
          <p:cNvPr id="1082" name="Rectangle 60"/>
          <p:cNvSpPr>
            <a:spLocks noChangeArrowheads="1"/>
          </p:cNvSpPr>
          <p:nvPr/>
        </p:nvSpPr>
        <p:spPr bwMode="auto">
          <a:xfrm>
            <a:off x="7051676" y="14144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8,7</a:t>
            </a:r>
          </a:p>
        </p:txBody>
      </p:sp>
      <p:sp>
        <p:nvSpPr>
          <p:cNvPr id="1083" name="Rectangle 61"/>
          <p:cNvSpPr>
            <a:spLocks noChangeArrowheads="1"/>
          </p:cNvSpPr>
          <p:nvPr/>
        </p:nvSpPr>
        <p:spPr bwMode="auto">
          <a:xfrm>
            <a:off x="7527926" y="14144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8004176" y="14144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3,1</a:t>
            </a:r>
          </a:p>
        </p:txBody>
      </p:sp>
      <p:sp>
        <p:nvSpPr>
          <p:cNvPr id="1085" name="Rectangle 63"/>
          <p:cNvSpPr>
            <a:spLocks noChangeArrowheads="1"/>
          </p:cNvSpPr>
          <p:nvPr/>
        </p:nvSpPr>
        <p:spPr bwMode="auto">
          <a:xfrm>
            <a:off x="8550275" y="1403350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86" name="Rectangle 64"/>
          <p:cNvSpPr>
            <a:spLocks noChangeArrowheads="1"/>
          </p:cNvSpPr>
          <p:nvPr/>
        </p:nvSpPr>
        <p:spPr bwMode="auto">
          <a:xfrm>
            <a:off x="5622926" y="19288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1087" name="Rectangle 65"/>
          <p:cNvSpPr>
            <a:spLocks noChangeArrowheads="1"/>
          </p:cNvSpPr>
          <p:nvPr/>
        </p:nvSpPr>
        <p:spPr bwMode="auto">
          <a:xfrm>
            <a:off x="7527926" y="19288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1088" name="Rectangle 66"/>
          <p:cNvSpPr>
            <a:spLocks noChangeArrowheads="1"/>
          </p:cNvSpPr>
          <p:nvPr/>
        </p:nvSpPr>
        <p:spPr bwMode="auto">
          <a:xfrm>
            <a:off x="6099176" y="19288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2,6</a:t>
            </a:r>
          </a:p>
        </p:txBody>
      </p:sp>
      <p:sp>
        <p:nvSpPr>
          <p:cNvPr id="1089" name="Rectangle 67"/>
          <p:cNvSpPr>
            <a:spLocks noChangeArrowheads="1"/>
          </p:cNvSpPr>
          <p:nvPr/>
        </p:nvSpPr>
        <p:spPr bwMode="auto">
          <a:xfrm>
            <a:off x="6575426" y="19288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4,9</a:t>
            </a:r>
          </a:p>
        </p:txBody>
      </p:sp>
      <p:sp>
        <p:nvSpPr>
          <p:cNvPr id="1090" name="Rectangle 68"/>
          <p:cNvSpPr>
            <a:spLocks noChangeArrowheads="1"/>
          </p:cNvSpPr>
          <p:nvPr/>
        </p:nvSpPr>
        <p:spPr bwMode="auto">
          <a:xfrm>
            <a:off x="7061201" y="19288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1091" name="Rectangle 69"/>
          <p:cNvSpPr>
            <a:spLocks noChangeArrowheads="1"/>
          </p:cNvSpPr>
          <p:nvPr/>
        </p:nvSpPr>
        <p:spPr bwMode="auto">
          <a:xfrm>
            <a:off x="7994651" y="19161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1092" name="Rectangle 70"/>
          <p:cNvSpPr>
            <a:spLocks noChangeArrowheads="1"/>
          </p:cNvSpPr>
          <p:nvPr/>
        </p:nvSpPr>
        <p:spPr bwMode="auto">
          <a:xfrm>
            <a:off x="8539163" y="19161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93" name="Rectangle 71"/>
          <p:cNvSpPr>
            <a:spLocks noChangeArrowheads="1"/>
          </p:cNvSpPr>
          <p:nvPr/>
        </p:nvSpPr>
        <p:spPr bwMode="auto">
          <a:xfrm>
            <a:off x="5851526" y="24511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1094" name="Rectangle 72"/>
          <p:cNvSpPr>
            <a:spLocks noChangeArrowheads="1"/>
          </p:cNvSpPr>
          <p:nvPr/>
        </p:nvSpPr>
        <p:spPr bwMode="auto">
          <a:xfrm>
            <a:off x="5861051" y="269716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4,6</a:t>
            </a:r>
          </a:p>
        </p:txBody>
      </p:sp>
      <p:sp>
        <p:nvSpPr>
          <p:cNvPr id="1095" name="Rectangle 73"/>
          <p:cNvSpPr>
            <a:spLocks noChangeArrowheads="1"/>
          </p:cNvSpPr>
          <p:nvPr/>
        </p:nvSpPr>
        <p:spPr bwMode="auto">
          <a:xfrm>
            <a:off x="6813551" y="23987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4,7</a:t>
            </a:r>
          </a:p>
        </p:txBody>
      </p:sp>
      <p:sp>
        <p:nvSpPr>
          <p:cNvPr id="1096" name="Rectangle 74"/>
          <p:cNvSpPr>
            <a:spLocks noChangeArrowheads="1"/>
          </p:cNvSpPr>
          <p:nvPr/>
        </p:nvSpPr>
        <p:spPr bwMode="auto">
          <a:xfrm>
            <a:off x="6804026" y="2665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1097" name="Rectangle 75"/>
          <p:cNvSpPr>
            <a:spLocks noChangeArrowheads="1"/>
          </p:cNvSpPr>
          <p:nvPr/>
        </p:nvSpPr>
        <p:spPr bwMode="auto">
          <a:xfrm>
            <a:off x="7786689" y="24193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1,3</a:t>
            </a:r>
          </a:p>
        </p:txBody>
      </p:sp>
      <p:sp>
        <p:nvSpPr>
          <p:cNvPr id="1098" name="Rectangle 76"/>
          <p:cNvSpPr>
            <a:spLocks noChangeArrowheads="1"/>
          </p:cNvSpPr>
          <p:nvPr/>
        </p:nvSpPr>
        <p:spPr bwMode="auto">
          <a:xfrm>
            <a:off x="7775576" y="26654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5,6</a:t>
            </a:r>
          </a:p>
        </p:txBody>
      </p:sp>
      <p:sp>
        <p:nvSpPr>
          <p:cNvPr id="1099" name="Rectangle 77"/>
          <p:cNvSpPr>
            <a:spLocks noChangeArrowheads="1"/>
          </p:cNvSpPr>
          <p:nvPr/>
        </p:nvSpPr>
        <p:spPr bwMode="auto">
          <a:xfrm>
            <a:off x="8777288" y="2665413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00" name="Rectangle 78"/>
          <p:cNvSpPr>
            <a:spLocks noChangeArrowheads="1"/>
          </p:cNvSpPr>
          <p:nvPr/>
        </p:nvSpPr>
        <p:spPr bwMode="auto">
          <a:xfrm>
            <a:off x="6337301" y="32099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1101" name="Rectangle 79"/>
          <p:cNvSpPr>
            <a:spLocks noChangeArrowheads="1"/>
          </p:cNvSpPr>
          <p:nvPr/>
        </p:nvSpPr>
        <p:spPr bwMode="auto">
          <a:xfrm>
            <a:off x="6337301" y="34782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4,4</a:t>
            </a:r>
          </a:p>
        </p:txBody>
      </p:sp>
      <p:sp>
        <p:nvSpPr>
          <p:cNvPr id="1102" name="Rectangle 80"/>
          <p:cNvSpPr>
            <a:spLocks noChangeArrowheads="1"/>
          </p:cNvSpPr>
          <p:nvPr/>
        </p:nvSpPr>
        <p:spPr bwMode="auto">
          <a:xfrm>
            <a:off x="6346826" y="37242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6,7</a:t>
            </a:r>
          </a:p>
        </p:txBody>
      </p:sp>
      <p:sp>
        <p:nvSpPr>
          <p:cNvPr id="1103" name="Rectangle 81"/>
          <p:cNvSpPr>
            <a:spLocks noChangeArrowheads="1"/>
          </p:cNvSpPr>
          <p:nvPr/>
        </p:nvSpPr>
        <p:spPr bwMode="auto">
          <a:xfrm>
            <a:off x="6337301" y="39909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</a:p>
        </p:txBody>
      </p:sp>
      <p:sp>
        <p:nvSpPr>
          <p:cNvPr id="1104" name="Rectangle 82"/>
          <p:cNvSpPr>
            <a:spLocks noChangeArrowheads="1"/>
          </p:cNvSpPr>
          <p:nvPr/>
        </p:nvSpPr>
        <p:spPr bwMode="auto">
          <a:xfrm>
            <a:off x="8243889" y="3478213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1105" name="Rectangle 83"/>
          <p:cNvSpPr>
            <a:spLocks noChangeArrowheads="1"/>
          </p:cNvSpPr>
          <p:nvPr/>
        </p:nvSpPr>
        <p:spPr bwMode="auto">
          <a:xfrm>
            <a:off x="8243889" y="37242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3,5</a:t>
            </a:r>
          </a:p>
        </p:txBody>
      </p:sp>
      <p:sp>
        <p:nvSpPr>
          <p:cNvPr id="1106" name="Rectangle 84"/>
          <p:cNvSpPr>
            <a:spLocks noChangeArrowheads="1"/>
          </p:cNvSpPr>
          <p:nvPr/>
        </p:nvSpPr>
        <p:spPr bwMode="auto">
          <a:xfrm>
            <a:off x="8323263" y="3959225"/>
            <a:ext cx="28213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107" name="Rectangle 85"/>
          <p:cNvSpPr>
            <a:spLocks noChangeArrowheads="1"/>
          </p:cNvSpPr>
          <p:nvPr/>
        </p:nvSpPr>
        <p:spPr bwMode="auto">
          <a:xfrm>
            <a:off x="7289801" y="474980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1,2</a:t>
            </a:r>
          </a:p>
        </p:txBody>
      </p:sp>
      <p:sp>
        <p:nvSpPr>
          <p:cNvPr id="1108" name="Rectangle 86"/>
          <p:cNvSpPr>
            <a:spLocks noChangeArrowheads="1"/>
          </p:cNvSpPr>
          <p:nvPr/>
        </p:nvSpPr>
        <p:spPr bwMode="auto">
          <a:xfrm>
            <a:off x="7289801" y="4997450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</p:txBody>
      </p:sp>
      <p:sp>
        <p:nvSpPr>
          <p:cNvPr id="1109" name="Rectangle 87"/>
          <p:cNvSpPr>
            <a:spLocks noChangeArrowheads="1"/>
          </p:cNvSpPr>
          <p:nvPr/>
        </p:nvSpPr>
        <p:spPr bwMode="auto">
          <a:xfrm>
            <a:off x="7289801" y="525303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3,4</a:t>
            </a:r>
          </a:p>
        </p:txBody>
      </p:sp>
      <p:sp>
        <p:nvSpPr>
          <p:cNvPr id="1110" name="Rectangle 88"/>
          <p:cNvSpPr>
            <a:spLocks noChangeArrowheads="1"/>
          </p:cNvSpPr>
          <p:nvPr/>
        </p:nvSpPr>
        <p:spPr bwMode="auto">
          <a:xfrm>
            <a:off x="7289801" y="552132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4,5</a:t>
            </a:r>
          </a:p>
        </p:txBody>
      </p:sp>
      <p:sp>
        <p:nvSpPr>
          <p:cNvPr id="1111" name="Rectangle 89"/>
          <p:cNvSpPr>
            <a:spLocks noChangeArrowheads="1"/>
          </p:cNvSpPr>
          <p:nvPr/>
        </p:nvSpPr>
        <p:spPr bwMode="auto">
          <a:xfrm>
            <a:off x="7289801" y="5767388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6,6</a:t>
            </a:r>
          </a:p>
        </p:txBody>
      </p:sp>
      <p:sp>
        <p:nvSpPr>
          <p:cNvPr id="1112" name="Rectangle 90"/>
          <p:cNvSpPr>
            <a:spLocks noChangeArrowheads="1"/>
          </p:cNvSpPr>
          <p:nvPr/>
        </p:nvSpPr>
        <p:spPr bwMode="auto">
          <a:xfrm>
            <a:off x="7289801" y="6022975"/>
            <a:ext cx="4312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7,8</a:t>
            </a:r>
          </a:p>
        </p:txBody>
      </p:sp>
      <p:sp>
        <p:nvSpPr>
          <p:cNvPr id="1113" name="Freeform 91"/>
          <p:cNvSpPr>
            <a:spLocks/>
          </p:cNvSpPr>
          <p:nvPr/>
        </p:nvSpPr>
        <p:spPr bwMode="auto">
          <a:xfrm>
            <a:off x="6383339" y="3209926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4" name="Line 92"/>
          <p:cNvSpPr>
            <a:spLocks noChangeShapeType="1"/>
          </p:cNvSpPr>
          <p:nvPr/>
        </p:nvSpPr>
        <p:spPr bwMode="auto">
          <a:xfrm>
            <a:off x="5562601" y="18288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5" name="Line 93"/>
          <p:cNvSpPr>
            <a:spLocks noChangeShapeType="1"/>
          </p:cNvSpPr>
          <p:nvPr/>
        </p:nvSpPr>
        <p:spPr bwMode="auto">
          <a:xfrm>
            <a:off x="5562601" y="22860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" name="Line 94"/>
          <p:cNvSpPr>
            <a:spLocks noChangeShapeType="1"/>
          </p:cNvSpPr>
          <p:nvPr/>
        </p:nvSpPr>
        <p:spPr bwMode="auto">
          <a:xfrm>
            <a:off x="5634038" y="3048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7" name="Line 95"/>
          <p:cNvSpPr>
            <a:spLocks noChangeShapeType="1"/>
          </p:cNvSpPr>
          <p:nvPr/>
        </p:nvSpPr>
        <p:spPr bwMode="auto">
          <a:xfrm>
            <a:off x="5634038" y="43434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8" name="Line 96"/>
          <p:cNvSpPr>
            <a:spLocks noChangeShapeType="1"/>
          </p:cNvSpPr>
          <p:nvPr/>
        </p:nvSpPr>
        <p:spPr bwMode="auto">
          <a:xfrm>
            <a:off x="584517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9" name="Line 97"/>
          <p:cNvSpPr>
            <a:spLocks noChangeShapeType="1"/>
          </p:cNvSpPr>
          <p:nvPr/>
        </p:nvSpPr>
        <p:spPr bwMode="auto">
          <a:xfrm>
            <a:off x="62690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0" name="Line 98"/>
          <p:cNvSpPr>
            <a:spLocks noChangeShapeType="1"/>
          </p:cNvSpPr>
          <p:nvPr/>
        </p:nvSpPr>
        <p:spPr bwMode="auto">
          <a:xfrm>
            <a:off x="67643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1" name="Line 99"/>
          <p:cNvSpPr>
            <a:spLocks noChangeShapeType="1"/>
          </p:cNvSpPr>
          <p:nvPr/>
        </p:nvSpPr>
        <p:spPr bwMode="auto">
          <a:xfrm>
            <a:off x="72580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2" name="Line 100"/>
          <p:cNvSpPr>
            <a:spLocks noChangeShapeType="1"/>
          </p:cNvSpPr>
          <p:nvPr/>
        </p:nvSpPr>
        <p:spPr bwMode="auto">
          <a:xfrm>
            <a:off x="77533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3" name="Line 101"/>
          <p:cNvSpPr>
            <a:spLocks noChangeShapeType="1"/>
          </p:cNvSpPr>
          <p:nvPr/>
        </p:nvSpPr>
        <p:spPr bwMode="auto">
          <a:xfrm>
            <a:off x="8177213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4" name="Line 102"/>
          <p:cNvSpPr>
            <a:spLocks noChangeShapeType="1"/>
          </p:cNvSpPr>
          <p:nvPr/>
        </p:nvSpPr>
        <p:spPr bwMode="auto">
          <a:xfrm>
            <a:off x="86709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5" name="Line 103"/>
          <p:cNvSpPr>
            <a:spLocks noChangeShapeType="1"/>
          </p:cNvSpPr>
          <p:nvPr/>
        </p:nvSpPr>
        <p:spPr bwMode="auto">
          <a:xfrm>
            <a:off x="91662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" name="Line 104"/>
          <p:cNvSpPr>
            <a:spLocks noChangeShapeType="1"/>
          </p:cNvSpPr>
          <p:nvPr/>
        </p:nvSpPr>
        <p:spPr bwMode="auto">
          <a:xfrm>
            <a:off x="57753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" name="Line 105"/>
          <p:cNvSpPr>
            <a:spLocks noChangeShapeType="1"/>
          </p:cNvSpPr>
          <p:nvPr/>
        </p:nvSpPr>
        <p:spPr bwMode="auto">
          <a:xfrm flipH="1">
            <a:off x="605790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" name="Line 106"/>
          <p:cNvSpPr>
            <a:spLocks noChangeShapeType="1"/>
          </p:cNvSpPr>
          <p:nvPr/>
        </p:nvSpPr>
        <p:spPr bwMode="auto">
          <a:xfrm>
            <a:off x="6764339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" name="Line 107"/>
          <p:cNvSpPr>
            <a:spLocks noChangeShapeType="1"/>
          </p:cNvSpPr>
          <p:nvPr/>
        </p:nvSpPr>
        <p:spPr bwMode="auto">
          <a:xfrm flipH="1">
            <a:off x="7046914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" name="Line 108"/>
          <p:cNvSpPr>
            <a:spLocks noChangeShapeType="1"/>
          </p:cNvSpPr>
          <p:nvPr/>
        </p:nvSpPr>
        <p:spPr bwMode="auto">
          <a:xfrm>
            <a:off x="775335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" name="Line 109"/>
          <p:cNvSpPr>
            <a:spLocks noChangeShapeType="1"/>
          </p:cNvSpPr>
          <p:nvPr/>
        </p:nvSpPr>
        <p:spPr bwMode="auto">
          <a:xfrm flipH="1">
            <a:off x="80359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" name="Line 110"/>
          <p:cNvSpPr>
            <a:spLocks noChangeShapeType="1"/>
          </p:cNvSpPr>
          <p:nvPr/>
        </p:nvSpPr>
        <p:spPr bwMode="auto">
          <a:xfrm>
            <a:off x="8670926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" name="Line 111"/>
          <p:cNvSpPr>
            <a:spLocks noChangeShapeType="1"/>
          </p:cNvSpPr>
          <p:nvPr/>
        </p:nvSpPr>
        <p:spPr bwMode="auto">
          <a:xfrm flipH="1">
            <a:off x="8953501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" name="Line 112"/>
          <p:cNvSpPr>
            <a:spLocks noChangeShapeType="1"/>
          </p:cNvSpPr>
          <p:nvPr/>
        </p:nvSpPr>
        <p:spPr bwMode="auto">
          <a:xfrm>
            <a:off x="6057901" y="29718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" name="Line 113"/>
          <p:cNvSpPr>
            <a:spLocks noChangeShapeType="1"/>
          </p:cNvSpPr>
          <p:nvPr/>
        </p:nvSpPr>
        <p:spPr bwMode="auto">
          <a:xfrm flipH="1">
            <a:off x="6623051" y="29718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" name="Line 114"/>
          <p:cNvSpPr>
            <a:spLocks noChangeShapeType="1"/>
          </p:cNvSpPr>
          <p:nvPr/>
        </p:nvSpPr>
        <p:spPr bwMode="auto">
          <a:xfrm>
            <a:off x="7964488" y="29718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" name="Line 115"/>
          <p:cNvSpPr>
            <a:spLocks noChangeShapeType="1"/>
          </p:cNvSpPr>
          <p:nvPr/>
        </p:nvSpPr>
        <p:spPr bwMode="auto">
          <a:xfrm flipH="1">
            <a:off x="8529638" y="2971800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" name="Line 116"/>
          <p:cNvSpPr>
            <a:spLocks noChangeShapeType="1"/>
          </p:cNvSpPr>
          <p:nvPr/>
        </p:nvSpPr>
        <p:spPr bwMode="auto">
          <a:xfrm>
            <a:off x="6551614" y="4267200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" name="Line 117"/>
          <p:cNvSpPr>
            <a:spLocks noChangeShapeType="1"/>
          </p:cNvSpPr>
          <p:nvPr/>
        </p:nvSpPr>
        <p:spPr bwMode="auto">
          <a:xfrm flipH="1">
            <a:off x="7540626" y="4267200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" name="Line 118"/>
          <p:cNvSpPr>
            <a:spLocks noChangeShapeType="1"/>
          </p:cNvSpPr>
          <p:nvPr/>
        </p:nvSpPr>
        <p:spPr bwMode="auto">
          <a:xfrm>
            <a:off x="5562600" y="12192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2815C0-B02C-4A78-BFCA-8E976C4D5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6002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External Merge Sort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089775" cy="4114800"/>
          </a:xfrm>
          <a:noFill/>
        </p:spPr>
        <p:txBody>
          <a:bodyPr/>
          <a:lstStyle/>
          <a:p>
            <a:r>
              <a:rPr lang="en-US" altLang="en-US" dirty="0"/>
              <a:t>What if we had more buffer pages?</a:t>
            </a:r>
          </a:p>
          <a:p>
            <a:r>
              <a:rPr lang="en-US" altLang="en-US" dirty="0"/>
              <a:t>How do we utilize them wisely 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30070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20005" y="193634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Phase 1 : Prepare</a:t>
            </a:r>
          </a:p>
        </p:txBody>
      </p:sp>
      <p:sp>
        <p:nvSpPr>
          <p:cNvPr id="31749" name="Freeform 5"/>
          <p:cNvSpPr>
            <a:spLocks/>
          </p:cNvSpPr>
          <p:nvPr/>
        </p:nvSpPr>
        <p:spPr bwMode="auto">
          <a:xfrm>
            <a:off x="8332789" y="1847850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3506788" y="2236789"/>
            <a:ext cx="285750" cy="211137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1" name="Freeform 7"/>
          <p:cNvSpPr>
            <a:spLocks/>
          </p:cNvSpPr>
          <p:nvPr/>
        </p:nvSpPr>
        <p:spPr bwMode="auto">
          <a:xfrm>
            <a:off x="3490914" y="3251200"/>
            <a:ext cx="331787" cy="152400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2547939" y="1882776"/>
            <a:ext cx="1387475" cy="265113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428134" y="3821114"/>
            <a:ext cx="3460155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 dirty="0">
                <a:latin typeface="Bookman Old Style" panose="02050604050505020204" pitchFamily="18" charset="0"/>
              </a:rPr>
              <a:t>M/B Main memory buffers</a:t>
            </a:r>
          </a:p>
        </p:txBody>
      </p:sp>
      <p:sp>
        <p:nvSpPr>
          <p:cNvPr id="31754" name="Freeform 10"/>
          <p:cNvSpPr>
            <a:spLocks/>
          </p:cNvSpPr>
          <p:nvPr/>
        </p:nvSpPr>
        <p:spPr bwMode="auto">
          <a:xfrm>
            <a:off x="8462964" y="2603501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5" name="Freeform 11"/>
          <p:cNvSpPr>
            <a:spLocks/>
          </p:cNvSpPr>
          <p:nvPr/>
        </p:nvSpPr>
        <p:spPr bwMode="auto">
          <a:xfrm>
            <a:off x="4816475" y="1744663"/>
            <a:ext cx="1189038" cy="538162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6" name="Freeform 12"/>
          <p:cNvSpPr>
            <a:spLocks/>
          </p:cNvSpPr>
          <p:nvPr/>
        </p:nvSpPr>
        <p:spPr bwMode="auto">
          <a:xfrm>
            <a:off x="4787900" y="3321050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7" name="Freeform 13"/>
          <p:cNvSpPr>
            <a:spLocks/>
          </p:cNvSpPr>
          <p:nvPr/>
        </p:nvSpPr>
        <p:spPr bwMode="auto">
          <a:xfrm>
            <a:off x="4283075" y="1636714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4799013" y="1800226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1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4667900" y="3370132"/>
            <a:ext cx="138339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  <a:latin typeface="Bookman Old Style" panose="02050604050505020204" pitchFamily="18" charset="0"/>
              </a:rPr>
              <a:t>INPUT M/B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8740775" y="3681414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878138" y="3713164"/>
            <a:ext cx="71814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800">
                <a:latin typeface="Bookman Old Style" panose="02050604050505020204" pitchFamily="18" charset="0"/>
              </a:rPr>
              <a:t>Disk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2563814" y="2005013"/>
            <a:ext cx="1587" cy="147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930650" y="2005013"/>
            <a:ext cx="1588" cy="147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64" name="Group 20"/>
          <p:cNvGrpSpPr>
            <a:grpSpLocks/>
          </p:cNvGrpSpPr>
          <p:nvPr/>
        </p:nvGrpSpPr>
        <p:grpSpPr bwMode="auto">
          <a:xfrm>
            <a:off x="2566988" y="3482975"/>
            <a:ext cx="1363662" cy="190500"/>
            <a:chOff x="675" y="3611"/>
            <a:chExt cx="859" cy="120"/>
          </a:xfrm>
        </p:grpSpPr>
        <p:sp>
          <p:nvSpPr>
            <p:cNvPr id="31783" name="Arc 21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T0" fmla="*/ 453 w 21600"/>
                <a:gd name="T1" fmla="*/ 120 h 22344"/>
                <a:gd name="T2" fmla="*/ 0 w 21600"/>
                <a:gd name="T3" fmla="*/ 0 h 22344"/>
                <a:gd name="T4" fmla="*/ 456 w 21600"/>
                <a:gd name="T5" fmla="*/ 4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84" name="Arc 22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456 w 21600"/>
                <a:gd name="T1" fmla="*/ 0 h 21787"/>
                <a:gd name="T2" fmla="*/ 0 w 21600"/>
                <a:gd name="T3" fmla="*/ 117 h 21787"/>
                <a:gd name="T4" fmla="*/ 0 w 21600"/>
                <a:gd name="T5" fmla="*/ 1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1765" name="Group 23"/>
          <p:cNvGrpSpPr>
            <a:grpSpLocks/>
          </p:cNvGrpSpPr>
          <p:nvPr/>
        </p:nvGrpSpPr>
        <p:grpSpPr bwMode="auto">
          <a:xfrm>
            <a:off x="8353426" y="3406775"/>
            <a:ext cx="1370013" cy="179388"/>
            <a:chOff x="4320" y="3563"/>
            <a:chExt cx="863" cy="113"/>
          </a:xfrm>
        </p:grpSpPr>
        <p:sp>
          <p:nvSpPr>
            <p:cNvPr id="31781" name="Arc 24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T0" fmla="*/ 455 w 21600"/>
                <a:gd name="T1" fmla="*/ 113 h 22189"/>
                <a:gd name="T2" fmla="*/ 0 w 21600"/>
                <a:gd name="T3" fmla="*/ 0 h 22189"/>
                <a:gd name="T4" fmla="*/ 458 w 21600"/>
                <a:gd name="T5" fmla="*/ 3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82" name="Arc 25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458 w 21600"/>
                <a:gd name="T1" fmla="*/ 0 h 21797"/>
                <a:gd name="T2" fmla="*/ 0 w 21600"/>
                <a:gd name="T3" fmla="*/ 111 h 21797"/>
                <a:gd name="T4" fmla="*/ 0 w 21600"/>
                <a:gd name="T5" fmla="*/ 1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CF0E30"/>
                  </a:solidFill>
                  <a:latin typeface="Book Antiqua" panose="0204060205030503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1766" name="Line 26"/>
          <p:cNvSpPr>
            <a:spLocks noChangeShapeType="1"/>
          </p:cNvSpPr>
          <p:nvPr/>
        </p:nvSpPr>
        <p:spPr bwMode="auto">
          <a:xfrm>
            <a:off x="8356600" y="2005013"/>
            <a:ext cx="1588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7"/>
          <p:cNvSpPr>
            <a:spLocks noChangeShapeType="1"/>
          </p:cNvSpPr>
          <p:nvPr/>
        </p:nvSpPr>
        <p:spPr bwMode="auto">
          <a:xfrm>
            <a:off x="9723439" y="2005013"/>
            <a:ext cx="1587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8"/>
          <p:cNvSpPr>
            <a:spLocks noChangeShapeType="1"/>
          </p:cNvSpPr>
          <p:nvPr/>
        </p:nvSpPr>
        <p:spPr bwMode="auto">
          <a:xfrm flipV="1">
            <a:off x="3765551" y="2097088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Line 29"/>
          <p:cNvSpPr>
            <a:spLocks noChangeShapeType="1"/>
          </p:cNvSpPr>
          <p:nvPr/>
        </p:nvSpPr>
        <p:spPr bwMode="auto">
          <a:xfrm>
            <a:off x="3146425" y="2622551"/>
            <a:ext cx="1684338" cy="15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30"/>
          <p:cNvSpPr>
            <a:spLocks noChangeShapeType="1"/>
          </p:cNvSpPr>
          <p:nvPr/>
        </p:nvSpPr>
        <p:spPr bwMode="auto">
          <a:xfrm>
            <a:off x="5965826" y="2222501"/>
            <a:ext cx="2384425" cy="360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31"/>
          <p:cNvSpPr>
            <a:spLocks noChangeShapeType="1"/>
          </p:cNvSpPr>
          <p:nvPr/>
        </p:nvSpPr>
        <p:spPr bwMode="auto">
          <a:xfrm flipV="1">
            <a:off x="5988050" y="3146426"/>
            <a:ext cx="2298700" cy="455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Freeform 32"/>
          <p:cNvSpPr>
            <a:spLocks/>
          </p:cNvSpPr>
          <p:nvPr/>
        </p:nvSpPr>
        <p:spPr bwMode="auto">
          <a:xfrm>
            <a:off x="4816475" y="2390775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73" name="Rectangle 33"/>
          <p:cNvSpPr>
            <a:spLocks noChangeArrowheads="1"/>
          </p:cNvSpPr>
          <p:nvPr/>
        </p:nvSpPr>
        <p:spPr bwMode="auto">
          <a:xfrm>
            <a:off x="4799013" y="2446339"/>
            <a:ext cx="105638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Bookman Old Style" panose="02050604050505020204" pitchFamily="18" charset="0"/>
              </a:rPr>
              <a:t>INPUT 2</a:t>
            </a:r>
          </a:p>
        </p:txBody>
      </p:sp>
      <p:sp>
        <p:nvSpPr>
          <p:cNvPr id="31774" name="Rectangle 34"/>
          <p:cNvSpPr>
            <a:spLocks noChangeArrowheads="1"/>
          </p:cNvSpPr>
          <p:nvPr/>
        </p:nvSpPr>
        <p:spPr bwMode="auto">
          <a:xfrm>
            <a:off x="4967289" y="2514601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1775" name="Freeform 35"/>
          <p:cNvSpPr>
            <a:spLocks/>
          </p:cNvSpPr>
          <p:nvPr/>
        </p:nvSpPr>
        <p:spPr bwMode="auto">
          <a:xfrm>
            <a:off x="2693989" y="2514600"/>
            <a:ext cx="300037" cy="198438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76" name="Line 36"/>
          <p:cNvSpPr>
            <a:spLocks noChangeShapeType="1"/>
          </p:cNvSpPr>
          <p:nvPr/>
        </p:nvSpPr>
        <p:spPr bwMode="auto">
          <a:xfrm>
            <a:off x="3851275" y="3297238"/>
            <a:ext cx="965200" cy="2778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7" name="Line 37"/>
          <p:cNvSpPr>
            <a:spLocks noChangeShapeType="1"/>
          </p:cNvSpPr>
          <p:nvPr/>
        </p:nvSpPr>
        <p:spPr bwMode="auto">
          <a:xfrm>
            <a:off x="6080125" y="2622551"/>
            <a:ext cx="2224088" cy="2270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8" name="Rectangle 38"/>
          <p:cNvSpPr>
            <a:spLocks noChangeArrowheads="1"/>
          </p:cNvSpPr>
          <p:nvPr/>
        </p:nvSpPr>
        <p:spPr bwMode="auto">
          <a:xfrm>
            <a:off x="2794001" y="2422526"/>
            <a:ext cx="823945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1779" name="Rectangle 39"/>
          <p:cNvSpPr>
            <a:spLocks noChangeArrowheads="1"/>
          </p:cNvSpPr>
          <p:nvPr/>
        </p:nvSpPr>
        <p:spPr bwMode="auto">
          <a:xfrm>
            <a:off x="1600200" y="4899368"/>
            <a:ext cx="92223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dirty="0">
                <a:latin typeface="Tahoma" panose="020B0604030504040204" pitchFamily="34" charset="0"/>
              </a:rPr>
              <a:t> Construct as large as possible starter lists.</a:t>
            </a:r>
          </a:p>
        </p:txBody>
      </p:sp>
      <p:sp>
        <p:nvSpPr>
          <p:cNvPr id="31780" name="Freeform 40"/>
          <p:cNvSpPr>
            <a:spLocks/>
          </p:cNvSpPr>
          <p:nvPr/>
        </p:nvSpPr>
        <p:spPr bwMode="auto">
          <a:xfrm>
            <a:off x="2728914" y="3216275"/>
            <a:ext cx="187325" cy="152400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anose="0204060205030503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1AAE-3C2A-4EFA-BA52-0DE96F085E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99442"/>
      </p:ext>
    </p:extLst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False"/>
  <p:tag name="EMBEDFONTS" val="False"/>
  <p:tag name="USEBOLDAMS" val="False"/>
  <p:tag name="DEFAULTDISPLAYSOURCE" val="\documentclass{article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WIDTH" val="348"/>
  <p:tag name="DEFAULTHEIGHT" val="200"/>
  <p:tag name="DEFAULTMAGNIFICATION" val="2"/>
  <p:tag name="FIRSTGRAHAM@KUEDRPNTSVWZY5H8" val="4601"/>
  <p:tag name="FIRSTGRAHAM@8NUCJLMQVQWYY57I" val="3974"/>
</p:tagLst>
</file>

<file path=ppt/theme/theme1.xml><?xml version="1.0" encoding="utf-8"?>
<a:theme xmlns:a="http://schemas.openxmlformats.org/drawingml/2006/main" name="Pixel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BE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Futura Md B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23733</TotalTime>
  <Words>1769</Words>
  <Application>Microsoft Macintosh PowerPoint</Application>
  <PresentationFormat>Widescreen</PresentationFormat>
  <Paragraphs>518</Paragraphs>
  <Slides>31</Slides>
  <Notes>30</Notes>
  <HiddenSlides>1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宋体</vt:lpstr>
      <vt:lpstr>Aharoni</vt:lpstr>
      <vt:lpstr>Arial</vt:lpstr>
      <vt:lpstr>Book Antiqua</vt:lpstr>
      <vt:lpstr>Bookman Old Style</vt:lpstr>
      <vt:lpstr>Calibri</vt:lpstr>
      <vt:lpstr>Courier New</vt:lpstr>
      <vt:lpstr>Futura Md BT</vt:lpstr>
      <vt:lpstr>Monotype Sorts</vt:lpstr>
      <vt:lpstr>Tahoma</vt:lpstr>
      <vt:lpstr>Times New Roman</vt:lpstr>
      <vt:lpstr>Wingdings</vt:lpstr>
      <vt:lpstr>Pixel</vt:lpstr>
      <vt:lpstr>Equation</vt:lpstr>
      <vt:lpstr>Database Systems External Sort</vt:lpstr>
      <vt:lpstr>What’s external sorting?</vt:lpstr>
      <vt:lpstr>Using secondary storage effectively </vt:lpstr>
      <vt:lpstr>2-Way Sort: Requires 3 Buffers</vt:lpstr>
      <vt:lpstr>Two-Way External Merge Sort</vt:lpstr>
      <vt:lpstr>Two-Way External Merge Sort</vt:lpstr>
      <vt:lpstr>Two-Way External Merge Sort</vt:lpstr>
      <vt:lpstr>External Merge Sort</vt:lpstr>
      <vt:lpstr>Phase 1 : Prepare</vt:lpstr>
      <vt:lpstr>Phase 2 : Merge</vt:lpstr>
      <vt:lpstr>General External Merge Sort</vt:lpstr>
      <vt:lpstr>Cost of External Merge Sort</vt:lpstr>
      <vt:lpstr>Example</vt:lpstr>
      <vt:lpstr>Example</vt:lpstr>
      <vt:lpstr>Example</vt:lpstr>
      <vt:lpstr>Cost of External Merge Sort</vt:lpstr>
      <vt:lpstr>Number of Passes of External Sort</vt:lpstr>
      <vt:lpstr>Optimizing External Sorting</vt:lpstr>
      <vt:lpstr>Internal Sort Algorithm</vt:lpstr>
      <vt:lpstr>Internal Sort Algorithm</vt:lpstr>
      <vt:lpstr>Internal Sort Algorithm</vt:lpstr>
      <vt:lpstr>More on Heapsort</vt:lpstr>
      <vt:lpstr>Optimizing External Sorting</vt:lpstr>
      <vt:lpstr>I/O for External Merge Sort</vt:lpstr>
      <vt:lpstr>I/O for External Merge sort</vt:lpstr>
      <vt:lpstr>Double Buffering – Overlap CPU and I/O</vt:lpstr>
      <vt:lpstr>Using B+ Trees for Sorting</vt:lpstr>
      <vt:lpstr>Clustered B+ Tree Used for Sorting</vt:lpstr>
      <vt:lpstr>Unclustered B+ Tree Used for Sorting</vt:lpstr>
      <vt:lpstr>Summary</vt:lpstr>
      <vt:lpstr>Summary, cont.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Streaming 15</dc:title>
  <dc:creator>Graham</dc:creator>
  <cp:lastModifiedBy>Microsoft Office User</cp:lastModifiedBy>
  <cp:revision>906</cp:revision>
  <dcterms:created xsi:type="dcterms:W3CDTF">2006-07-13T03:34:23Z</dcterms:created>
  <dcterms:modified xsi:type="dcterms:W3CDTF">2019-10-15T15:42:29Z</dcterms:modified>
</cp:coreProperties>
</file>