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64" r:id="rId6"/>
    <p:sldId id="294" r:id="rId7"/>
    <p:sldId id="265" r:id="rId8"/>
    <p:sldId id="279" r:id="rId9"/>
    <p:sldId id="281" r:id="rId10"/>
    <p:sldId id="282" r:id="rId11"/>
    <p:sldId id="284" r:id="rId12"/>
    <p:sldId id="285" r:id="rId13"/>
    <p:sldId id="290" r:id="rId14"/>
    <p:sldId id="289" r:id="rId15"/>
    <p:sldId id="288" r:id="rId16"/>
    <p:sldId id="293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B050"/>
    <a:srgbClr val="9F3E0E"/>
    <a:srgbClr val="BD7E5E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0" autoAdjust="0"/>
    <p:restoredTop sz="49372" autoAdjust="0"/>
  </p:normalViewPr>
  <p:slideViewPr>
    <p:cSldViewPr snapToGrid="0">
      <p:cViewPr varScale="1">
        <p:scale>
          <a:sx n="36" d="100"/>
          <a:sy n="36" d="100"/>
        </p:scale>
        <p:origin x="2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8AD59-A0F3-4C97-BACC-7FDE034274E4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F80B8-8FC5-4E12-B9B3-BFBCA4000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2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88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40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0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739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022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0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01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975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3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e-IL" b="1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58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80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0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6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98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4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8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F80B8-8FC5-4E12-B9B3-BFBCA4000C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0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6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2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6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1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1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0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3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AF08E-7102-4B05-AA75-6AE90E49858F}" type="datetimeFigureOut">
              <a:rPr lang="en-US" smtClean="0"/>
              <a:t>2015-03-25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FBF52-6B4C-49CC-8F48-10D90DF64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3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3.gif"/><Relationship Id="rId5" Type="http://schemas.openxmlformats.org/officeDocument/2006/relationships/image" Target="../media/image5.gif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26394" y="169327"/>
            <a:ext cx="10796789" cy="2457964"/>
          </a:xfrm>
        </p:spPr>
        <p:txBody>
          <a:bodyPr>
            <a:normAutofit/>
          </a:bodyPr>
          <a:lstStyle/>
          <a:p>
            <a:r>
              <a:rPr lang="en-US" altLang="he-IL" sz="4800" b="1" dirty="0">
                <a:solidFill>
                  <a:srgbClr val="0070C0"/>
                </a:solidFill>
                <a:latin typeface="Myriad Pro (Headings)"/>
              </a:rPr>
              <a:t>Primary-Secondary-Resolver Membership Proof Systems </a:t>
            </a:r>
            <a:br>
              <a:rPr lang="en-US" altLang="he-IL" sz="4800" b="1" dirty="0">
                <a:solidFill>
                  <a:srgbClr val="0070C0"/>
                </a:solidFill>
                <a:latin typeface="Myriad Pro (Headings)"/>
              </a:rPr>
            </a:br>
            <a:endParaRPr lang="en-US" sz="4800" dirty="0">
              <a:solidFill>
                <a:srgbClr val="0070C0"/>
              </a:solidFill>
              <a:latin typeface="Myriad Pro (Headings)"/>
            </a:endParaRPr>
          </a:p>
        </p:txBody>
      </p:sp>
      <p:pic>
        <p:nvPicPr>
          <p:cNvPr id="5" name="Picture 2" descr="http://www.weizmann.ac.il/materials/Cahen/images/image/WIS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87" y="3953817"/>
            <a:ext cx="4747015" cy="246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39"/>
          <p:cNvSpPr>
            <a:spLocks noChangeArrowheads="1"/>
          </p:cNvSpPr>
          <p:nvPr/>
        </p:nvSpPr>
        <p:spPr bwMode="auto">
          <a:xfrm>
            <a:off x="2209087" y="3188382"/>
            <a:ext cx="498591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accent6">
                    <a:lumMod val="50000"/>
                  </a:schemeClr>
                </a:solidFill>
                <a:latin typeface="Myriad Pro (Headings)"/>
              </a:rPr>
              <a:t>Moni </a:t>
            </a:r>
            <a:r>
              <a:rPr lang="en-US" sz="3000" b="1" dirty="0" err="1">
                <a:solidFill>
                  <a:schemeClr val="accent6">
                    <a:lumMod val="50000"/>
                  </a:schemeClr>
                </a:solidFill>
                <a:latin typeface="Myriad Pro (Headings)"/>
              </a:rPr>
              <a:t>Naor</a:t>
            </a: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  <a:latin typeface="Myriad Pro (Headings)"/>
              </a:rPr>
              <a:t> and Asaf Ziv</a:t>
            </a:r>
          </a:p>
        </p:txBody>
      </p:sp>
      <p:sp>
        <p:nvSpPr>
          <p:cNvPr id="8" name="Rectangle 239"/>
          <p:cNvSpPr>
            <a:spLocks noChangeArrowheads="1"/>
          </p:cNvSpPr>
          <p:nvPr/>
        </p:nvSpPr>
        <p:spPr bwMode="auto">
          <a:xfrm>
            <a:off x="-170430" y="2343999"/>
            <a:ext cx="909407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rgbClr val="002060"/>
                </a:solidFill>
                <a:latin typeface="Myriad Pro (Headings)"/>
              </a:rPr>
              <a:t>TCC 2015, Warsaw, Poland, March 25, 2015</a:t>
            </a:r>
          </a:p>
        </p:txBody>
      </p:sp>
    </p:spTree>
    <p:extLst>
      <p:ext uri="{BB962C8B-B14F-4D97-AF65-F5344CB8AC3E}">
        <p14:creationId xmlns:p14="http://schemas.microsoft.com/office/powerpoint/2010/main" val="355997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yriad Pro (Headings)"/>
              </a:rPr>
              <a:t>HIBE based PSR</a:t>
            </a:r>
            <a:endParaRPr lang="en-US" sz="36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4" name="TextBox 46"/>
          <p:cNvSpPr txBox="1"/>
          <p:nvPr/>
        </p:nvSpPr>
        <p:spPr>
          <a:xfrm>
            <a:off x="429985" y="3058047"/>
            <a:ext cx="144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5226" y="899472"/>
            <a:ext cx="1838325" cy="2254685"/>
            <a:chOff x="393833" y="4358619"/>
            <a:chExt cx="1838325" cy="225468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580585" y="2529193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03550" y="998128"/>
            <a:ext cx="7040449" cy="346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U</a:t>
            </a:r>
            <a:r>
              <a:rPr lang="en-US" sz="2400" b="1" dirty="0">
                <a:solidFill>
                  <a:srgbClr val="000000"/>
                </a:solidFill>
                <a:latin typeface="Myriad Pro"/>
                <a:cs typeface="Arial" charset="0"/>
              </a:rPr>
              <a:t>={</a:t>
            </a:r>
            <a:r>
              <a:rPr lang="en-US" sz="24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0,1}</a:t>
            </a:r>
            <a:r>
              <a:rPr lang="en-US" sz="2400" b="1" baseline="30000" dirty="0" smtClean="0">
                <a:solidFill>
                  <a:srgbClr val="000000"/>
                </a:solidFill>
                <a:latin typeface="Myriad Pro"/>
                <a:cs typeface="Arial" charset="0"/>
              </a:rPr>
              <a:t>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HIBE </a:t>
            </a:r>
            <a:r>
              <a:rPr lang="en-US" sz="2400" dirty="0" smtClean="0">
                <a:solidFill>
                  <a:srgbClr val="000000"/>
                </a:solidFill>
                <a:latin typeface="Myriad Pro"/>
                <a:cs typeface="Arial" charset="0"/>
              </a:rPr>
              <a:t>of depth </a:t>
            </a:r>
            <a:r>
              <a:rPr lang="en-US" sz="24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n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 (Headings)"/>
              </a:rPr>
              <a:t>For </a:t>
            </a:r>
            <a:r>
              <a:rPr lang="en-US" sz="2400" dirty="0">
                <a:latin typeface="Myriad Pro (Headings)"/>
              </a:rPr>
              <a:t>every </a:t>
            </a:r>
            <a:r>
              <a:rPr lang="en-US" sz="2400" b="1" dirty="0" smtClean="0">
                <a:solidFill>
                  <a:srgbClr val="00B050"/>
                </a:solidFill>
                <a:latin typeface="Myriad Pro (Headings)"/>
              </a:rPr>
              <a:t>x</a:t>
            </a:r>
            <a:r>
              <a:rPr lang="en-US" sz="2400" dirty="0">
                <a:latin typeface="Myriad Pro (Headings)"/>
                <a:sym typeface="Symbol" pitchFamily="18" charset="2"/>
              </a:rPr>
              <a:t>=</a:t>
            </a:r>
            <a:r>
              <a:rPr lang="en-US" sz="2400" b="1" dirty="0">
                <a:latin typeface="Myriad Pro (Headings)"/>
                <a:sym typeface="Symbol" pitchFamily="18" charset="2"/>
              </a:rPr>
              <a:t>(b</a:t>
            </a:r>
            <a:r>
              <a:rPr lang="en-US" sz="2400" b="1" baseline="-25000" dirty="0">
                <a:latin typeface="Myriad Pro (Headings)"/>
                <a:sym typeface="Symbol" pitchFamily="18" charset="2"/>
              </a:rPr>
              <a:t>1</a:t>
            </a:r>
            <a:r>
              <a:rPr lang="en-US" sz="2400" b="1" dirty="0">
                <a:latin typeface="Myriad Pro (Headings)"/>
                <a:sym typeface="Symbol" pitchFamily="18" charset="2"/>
              </a:rPr>
              <a:t>,...,</a:t>
            </a:r>
            <a:r>
              <a:rPr lang="en-US" sz="2400" b="1" dirty="0" err="1">
                <a:latin typeface="Myriad Pro (Headings)"/>
                <a:sym typeface="Symbol" pitchFamily="18" charset="2"/>
              </a:rPr>
              <a:t>b</a:t>
            </a:r>
            <a:r>
              <a:rPr lang="en-US" sz="2400" b="1" baseline="-25000" dirty="0" err="1">
                <a:latin typeface="Myriad Pro (Headings)"/>
                <a:sym typeface="Symbol" pitchFamily="18" charset="2"/>
              </a:rPr>
              <a:t>n</a:t>
            </a:r>
            <a:r>
              <a:rPr lang="en-US" sz="2400" b="1" dirty="0">
                <a:latin typeface="Myriad Pro (Headings)"/>
                <a:sym typeface="Symbol" pitchFamily="18" charset="2"/>
              </a:rPr>
              <a:t>)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</a:t>
            </a:r>
            <a:r>
              <a:rPr lang="en-US" sz="24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400" dirty="0" smtClean="0">
                <a:latin typeface="Myriad Pro"/>
                <a:cs typeface="Arial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he-IL" sz="2400" b="1" dirty="0">
                <a:latin typeface="Myriad Pro (Headings)"/>
                <a:sym typeface="Symbol" pitchFamily="18" charset="2"/>
              </a:rPr>
              <a:t> 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    Remove 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ancestors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 x’</a:t>
            </a:r>
            <a:r>
              <a:rPr lang="en-US" sz="2400" b="1" dirty="0" smtClean="0">
                <a:latin typeface="Myriad Pro (Headings)"/>
                <a:sym typeface="Symbol" pitchFamily="18" charset="2"/>
              </a:rPr>
              <a:t>=(</a:t>
            </a:r>
            <a:r>
              <a:rPr lang="en-US" sz="2400" b="1" dirty="0">
                <a:latin typeface="Myriad Pro (Headings)"/>
                <a:sym typeface="Symbol" pitchFamily="18" charset="2"/>
              </a:rPr>
              <a:t>b</a:t>
            </a:r>
            <a:r>
              <a:rPr lang="en-US" sz="2400" b="1" baseline="-25000" dirty="0">
                <a:latin typeface="Myriad Pro (Headings)"/>
                <a:sym typeface="Symbol" pitchFamily="18" charset="2"/>
              </a:rPr>
              <a:t>1</a:t>
            </a:r>
            <a:r>
              <a:rPr lang="en-US" sz="2400" b="1" dirty="0">
                <a:latin typeface="Myriad Pro (Headings)"/>
                <a:sym typeface="Symbol" pitchFamily="18" charset="2"/>
              </a:rPr>
              <a:t>,…,</a:t>
            </a:r>
            <a:r>
              <a:rPr lang="en-US" sz="2400" b="1" dirty="0" err="1">
                <a:latin typeface="Myriad Pro (Headings)"/>
                <a:sym typeface="Symbol" pitchFamily="18" charset="2"/>
              </a:rPr>
              <a:t>b</a:t>
            </a:r>
            <a:r>
              <a:rPr lang="en-US" sz="2400" b="1" baseline="-25000" dirty="0" err="1">
                <a:latin typeface="Myriad Pro (Headings)"/>
                <a:sym typeface="Symbol" pitchFamily="18" charset="2"/>
              </a:rPr>
              <a:t>m</a:t>
            </a:r>
            <a:r>
              <a:rPr lang="en-US" sz="2400" b="1" dirty="0">
                <a:latin typeface="Myriad Pro (Headings)"/>
                <a:sym typeface="Symbol" pitchFamily="18" charset="2"/>
              </a:rPr>
              <a:t>)</a:t>
            </a:r>
            <a:r>
              <a:rPr lang="en-US" altLang="he-IL" sz="2400" b="1" dirty="0">
                <a:latin typeface="Myriad Pro (Headings)"/>
                <a:sym typeface="Symbol" pitchFamily="18" charset="2"/>
              </a:rPr>
              <a:t> </a:t>
            </a:r>
            <a:r>
              <a:rPr lang="en-US" altLang="he-IL" sz="2400" dirty="0">
                <a:latin typeface="Myriad Pro (Headings)"/>
                <a:sym typeface="Symbol" pitchFamily="18" charset="2"/>
              </a:rPr>
              <a:t>from 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HIBE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 (Headings)"/>
                <a:sym typeface="Symbol" pitchFamily="18" charset="2"/>
              </a:rPr>
              <a:t>For every </a:t>
            </a:r>
            <a:r>
              <a:rPr lang="en-US" sz="2400" b="1" dirty="0" smtClean="0">
                <a:latin typeface="Myriad Pro (Headings)"/>
                <a:sym typeface="Symbol" pitchFamily="18" charset="2"/>
              </a:rPr>
              <a:t>root</a:t>
            </a:r>
            <a:r>
              <a:rPr lang="en-US" sz="2400" dirty="0" smtClean="0">
                <a:latin typeface="Myriad Pro (Headings)"/>
                <a:sym typeface="Symbol" pitchFamily="18" charset="2"/>
              </a:rPr>
              <a:t> in remaining</a:t>
            </a:r>
            <a:r>
              <a:rPr lang="en-US" sz="2400" b="1" dirty="0" smtClean="0">
                <a:latin typeface="Myriad Pro (Headings)"/>
                <a:sym typeface="Symbol" pitchFamily="18" charset="2"/>
              </a:rPr>
              <a:t> Forest 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Generate secret key</a:t>
            </a:r>
            <a:r>
              <a:rPr lang="en-US" sz="2400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993300"/>
                </a:solidFill>
                <a:latin typeface="Myriad Pro"/>
                <a:sym typeface="Symbol" pitchFamily="18" charset="2"/>
              </a:rPr>
              <a:t>SK</a:t>
            </a:r>
            <a:r>
              <a:rPr lang="en-US" sz="2400" b="1" baseline="-15000" dirty="0" err="1" smtClean="0">
                <a:solidFill>
                  <a:srgbClr val="993300"/>
                </a:solidFill>
                <a:latin typeface="Myriad Pro"/>
                <a:sym typeface="Symbol" pitchFamily="18" charset="2"/>
              </a:rPr>
              <a:t>j</a:t>
            </a:r>
            <a:r>
              <a:rPr lang="en-US" sz="2400" b="1" baseline="-35000" dirty="0" err="1" smtClean="0">
                <a:solidFill>
                  <a:srgbClr val="993300"/>
                </a:solidFill>
                <a:latin typeface="Myriad Pro"/>
                <a:sym typeface="Symbol" pitchFamily="18" charset="2"/>
              </a:rPr>
              <a:t>i</a:t>
            </a:r>
            <a:endParaRPr lang="en-US" sz="2400" dirty="0" smtClean="0">
              <a:solidFill>
                <a:prstClr val="black"/>
              </a:solidFill>
              <a:latin typeface="Myriad Pro (Headings)"/>
              <a:sym typeface="Symbol" pitchFamily="18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Myriad Pro (Headings)"/>
              <a:sym typeface="Symbol" pitchFamily="18" charset="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6956" y="3578800"/>
            <a:ext cx="8690087" cy="3138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solidFill>
                <a:prstClr val="black"/>
              </a:solidFill>
              <a:latin typeface="Myriad Pro"/>
              <a:sym typeface="Symbol" pitchFamily="18" charset="2"/>
            </a:endParaRPr>
          </a:p>
          <a:p>
            <a:endParaRPr lang="en-US" sz="2400" b="1" dirty="0" smtClean="0">
              <a:solidFill>
                <a:prstClr val="black"/>
              </a:solidFill>
              <a:latin typeface="Myriad Pro"/>
              <a:sym typeface="Symbol" pitchFamily="18" charset="2"/>
            </a:endParaRPr>
          </a:p>
          <a:p>
            <a:endParaRPr lang="en-US" sz="2700" b="1" dirty="0">
              <a:solidFill>
                <a:prstClr val="black"/>
              </a:solidFill>
              <a:latin typeface="Myriad Pro"/>
              <a:sym typeface="Symbol" pitchFamily="18" charset="2"/>
            </a:endParaRPr>
          </a:p>
          <a:p>
            <a:endParaRPr lang="en-US" sz="2000" b="1" dirty="0" smtClean="0">
              <a:solidFill>
                <a:prstClr val="black"/>
              </a:solidFill>
              <a:latin typeface="Myriad Pro"/>
              <a:sym typeface="Symbol" pitchFamily="18" charset="2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Myriad Pro"/>
                <a:sym typeface="Symbol" pitchFamily="18" charset="2"/>
              </a:rPr>
              <a:t>	</a:t>
            </a:r>
            <a:r>
              <a:rPr lang="en-US" sz="2400" b="1" dirty="0" smtClean="0">
                <a:solidFill>
                  <a:prstClr val="black"/>
                </a:solidFill>
                <a:latin typeface="Myriad Pro"/>
                <a:sym typeface="Symbol" pitchFamily="18" charset="2"/>
              </a:rPr>
              <a:t> 			</a:t>
            </a:r>
            <a:r>
              <a:rPr lang="en-US" sz="2400" b="1" dirty="0" smtClean="0">
                <a:solidFill>
                  <a:srgbClr val="993300"/>
                </a:solidFill>
                <a:latin typeface="Myriad Pro"/>
                <a:sym typeface="Symbol" pitchFamily="18" charset="2"/>
              </a:rPr>
              <a:t>{SK</a:t>
            </a:r>
            <a:r>
              <a:rPr lang="en-US" sz="2400" b="1" baseline="-15000" dirty="0" smtClean="0">
                <a:solidFill>
                  <a:srgbClr val="993300"/>
                </a:solidFill>
                <a:latin typeface="Myriad Pro"/>
                <a:sym typeface="Symbol" pitchFamily="18" charset="2"/>
              </a:rPr>
              <a:t>j</a:t>
            </a:r>
            <a:r>
              <a:rPr lang="en-US" sz="2400" b="1" baseline="-35000" dirty="0">
                <a:solidFill>
                  <a:srgbClr val="993300"/>
                </a:solidFill>
                <a:latin typeface="Myriad Pro"/>
                <a:sym typeface="Symbol" pitchFamily="18" charset="2"/>
              </a:rPr>
              <a:t>1</a:t>
            </a:r>
            <a:r>
              <a:rPr lang="en-US" sz="2400" b="1" dirty="0" smtClean="0">
                <a:solidFill>
                  <a:srgbClr val="993300"/>
                </a:solidFill>
                <a:latin typeface="Myriad Pro"/>
                <a:sym typeface="Symbol" pitchFamily="18" charset="2"/>
              </a:rPr>
              <a:t>,…, </a:t>
            </a:r>
            <a:r>
              <a:rPr lang="en-US" sz="2400" b="1" dirty="0" err="1" smtClean="0">
                <a:solidFill>
                  <a:srgbClr val="993300"/>
                </a:solidFill>
                <a:latin typeface="Myriad Pro"/>
                <a:sym typeface="Symbol" pitchFamily="18" charset="2"/>
              </a:rPr>
              <a:t>SK</a:t>
            </a:r>
            <a:r>
              <a:rPr lang="en-US" sz="2400" b="1" baseline="-15000" dirty="0" err="1" smtClean="0">
                <a:solidFill>
                  <a:srgbClr val="993300"/>
                </a:solidFill>
                <a:latin typeface="Myriad Pro"/>
                <a:sym typeface="Symbol" pitchFamily="18" charset="2"/>
              </a:rPr>
              <a:t>j</a:t>
            </a:r>
            <a:r>
              <a:rPr lang="en-US" sz="2400" b="1" baseline="-35000" dirty="0" err="1">
                <a:solidFill>
                  <a:srgbClr val="993300"/>
                </a:solidFill>
                <a:latin typeface="Myriad Pro"/>
                <a:sym typeface="Symbol" pitchFamily="18" charset="2"/>
              </a:rPr>
              <a:t>k</a:t>
            </a:r>
            <a:r>
              <a:rPr lang="en-US" sz="2400" b="1" dirty="0" smtClean="0">
                <a:solidFill>
                  <a:srgbClr val="993300"/>
                </a:solidFill>
                <a:latin typeface="Myriad Pro"/>
                <a:sym typeface="Symbol" pitchFamily="18" charset="2"/>
              </a:rPr>
              <a:t>}</a:t>
            </a:r>
          </a:p>
          <a:p>
            <a:pPr lvl="0">
              <a:lnSpc>
                <a:spcPct val="200000"/>
              </a:lnSpc>
            </a:pPr>
            <a:r>
              <a:rPr lang="en-US" sz="2400" b="1" dirty="0">
                <a:solidFill>
                  <a:prstClr val="black"/>
                </a:solidFill>
                <a:latin typeface="Myriad Pro"/>
                <a:sym typeface="Symbol" pitchFamily="18" charset="2"/>
              </a:rPr>
              <a:t>	</a:t>
            </a:r>
            <a:r>
              <a:rPr lang="en-US" sz="2400" b="1" dirty="0" smtClean="0">
                <a:solidFill>
                  <a:prstClr val="black"/>
                </a:solidFill>
                <a:latin typeface="Myriad Pro"/>
                <a:sym typeface="Symbol" pitchFamily="18" charset="2"/>
              </a:rPr>
              <a:t>			MK</a:t>
            </a:r>
            <a:r>
              <a:rPr lang="en-US" sz="2400" b="1" baseline="-25000" dirty="0" smtClean="0">
                <a:solidFill>
                  <a:prstClr val="black"/>
                </a:solidFill>
                <a:latin typeface="Myriad Pro"/>
                <a:sym typeface="Symbol" pitchFamily="18" charset="2"/>
              </a:rPr>
              <a:t>P</a:t>
            </a:r>
            <a:endParaRPr lang="en-US" sz="2400" b="1" baseline="-25000" dirty="0">
              <a:solidFill>
                <a:prstClr val="black"/>
              </a:solidFill>
              <a:latin typeface="Myriad Pro"/>
              <a:sym typeface="Symbol" pitchFamily="18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sz="2400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369675" y="4924799"/>
            <a:ext cx="1288900" cy="513987"/>
            <a:chOff x="6163958" y="676184"/>
            <a:chExt cx="1288900" cy="513987"/>
          </a:xfrm>
        </p:grpSpPr>
        <p:grpSp>
          <p:nvGrpSpPr>
            <p:cNvPr id="14" name="Group 13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16" name="Rectangle 15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0" name="Flowchart: Alternate Process 19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371566" y="5587421"/>
            <a:ext cx="1288897" cy="513987"/>
            <a:chOff x="6156704" y="1409152"/>
            <a:chExt cx="1288897" cy="513987"/>
          </a:xfrm>
        </p:grpSpPr>
        <p:grpSp>
          <p:nvGrpSpPr>
            <p:cNvPr id="22" name="Group 21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24" name="Rectangle 23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8" name="Flowchart: Alternate Process 27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29" name="TextBox 11"/>
          <p:cNvSpPr txBox="1"/>
          <p:nvPr/>
        </p:nvSpPr>
        <p:spPr>
          <a:xfrm>
            <a:off x="6888358" y="6324808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173" y="4581435"/>
            <a:ext cx="1838325" cy="183832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501" y="4633910"/>
            <a:ext cx="1458318" cy="179485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43425" y="6376683"/>
            <a:ext cx="213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72205" y="4954590"/>
            <a:ext cx="33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Myriad Pro (Headings)"/>
              </a:rPr>
              <a:t>=</a:t>
            </a:r>
            <a:endParaRPr lang="en-US" sz="2400" dirty="0">
              <a:latin typeface="Myriad Pro (Headings)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72147" y="5658427"/>
            <a:ext cx="332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Myriad Pro (Headings)"/>
              </a:rPr>
              <a:t>=</a:t>
            </a:r>
            <a:endParaRPr lang="en-US" sz="2400" dirty="0">
              <a:latin typeface="Myriad Pro (Headings)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364312" y="5594681"/>
            <a:ext cx="1288897" cy="513987"/>
            <a:chOff x="6156704" y="1409152"/>
            <a:chExt cx="1288897" cy="513987"/>
          </a:xfrm>
        </p:grpSpPr>
        <p:grpSp>
          <p:nvGrpSpPr>
            <p:cNvPr id="55" name="Group 54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57" name="Rectangle 56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1" name="Flowchart: Alternate Process 60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371572" y="5587427"/>
            <a:ext cx="1288897" cy="513987"/>
            <a:chOff x="6156704" y="1409152"/>
            <a:chExt cx="1288897" cy="513987"/>
          </a:xfrm>
        </p:grpSpPr>
        <p:grpSp>
          <p:nvGrpSpPr>
            <p:cNvPr id="63" name="Group 62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65" name="Rectangle 64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9" name="Flowchart: Alternate Process 68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362421" y="4917545"/>
            <a:ext cx="1288900" cy="513987"/>
            <a:chOff x="6163958" y="676184"/>
            <a:chExt cx="1288900" cy="513987"/>
          </a:xfrm>
        </p:grpSpPr>
        <p:grpSp>
          <p:nvGrpSpPr>
            <p:cNvPr id="71" name="Group 70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73" name="Rectangle 72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77" name="Flowchart: Alternate Process 76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1844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40741E-7 L -3.05556E-6 -7.40741E-7 C -0.00434 0.00116 -0.00868 0.00232 -0.01302 0.0037 C -0.01475 0.0044 -0.01666 0.00532 -0.01857 0.00602 C -0.01996 0.00671 -0.02152 0.00695 -0.02291 0.00741 L -0.03142 0.0125 C -0.03281 0.01343 -0.03402 0.01458 -0.03559 0.01505 C -0.03698 0.01551 -0.03836 0.01574 -0.03975 0.01644 C -0.04357 0.01759 -0.04722 0.01921 -0.05121 0.02014 C -0.05486 0.02107 -0.05868 0.02176 -0.0625 0.02269 C -0.06441 0.02315 -0.06614 0.02338 -0.06805 0.02384 C -0.0743 0.02593 -0.07083 0.02477 -0.07795 0.02662 C -0.07934 0.02732 -0.08073 0.02847 -0.08229 0.02894 C -0.08663 0.03079 -0.09166 0.03171 -0.09635 0.03287 C -0.10711 0.03935 -0.0934 0.03171 -0.10625 0.03657 C -0.11215 0.03889 -0.10868 0.03958 -0.11475 0.04051 C -0.12882 0.04236 -0.13628 0.0419 -0.15139 0.0419 " pathEditMode="relative" rAng="0" ptsTypes="AAAAAAAAAAAAAAAAA">
                                      <p:cBhvr>
                                        <p:cTn id="4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69" y="208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186 L -0.00156 0.00209 C 0.01389 0.00116 0.02952 0.00162 0.04497 -0.00046 C 0.04792 -0.00092 0.05035 -0.00439 0.05313 -0.00486 L 0.0625 -0.0074 C 0.06615 -0.0081 0.06962 -0.00879 0.07309 -0.00972 C 0.07552 -0.01018 0.07761 -0.01111 0.07986 -0.01203 C 0.08247 -0.01273 0.08524 -0.01319 0.08785 -0.01412 C 0.08958 -0.01481 0.09149 -0.01597 0.09323 -0.01643 C 0.09636 -0.01759 0.09948 -0.01805 0.10261 -0.01875 C 0.10452 -0.0199 0.11024 -0.02314 0.11198 -0.02314 C 0.11771 -0.02314 0.12361 -0.02176 0.12934 -0.02106 C 0.13108 -0.02014 0.13681 -0.01828 0.13872 -0.01643 C 0.14011 -0.01527 0.14132 -0.01296 0.14271 -0.01203 C 0.14445 -0.01064 0.15365 -0.00764 0.15469 -0.0074 C 0.15608 -0.00578 0.15747 -0.00393 0.15886 -0.00277 C 0.16007 -0.00162 0.16146 -0.00115 0.16285 -0.00046 C 0.16719 0.00162 0.17031 0.00255 0.17483 0.00417 C 0.17899 0.00764 0.18368 0.01227 0.1882 0.01343 L 0.19757 0.01574 C 0.19896 0.01713 0.20017 0.01922 0.20156 0.02014 C 0.20382 0.02176 0.20608 0.02153 0.20833 0.02246 C 0.20972 0.02315 0.21094 0.02408 0.21233 0.02477 C 0.22379 0.03797 0.2092 0.02223 0.22031 0.03172 C 0.22188 0.03311 0.22292 0.03473 0.22431 0.03635 C 0.22917 0.04838 0.22431 0.03959 0.23229 0.04561 C 0.23386 0.04653 0.2349 0.04885 0.23646 0.05 C 0.23889 0.05209 0.24184 0.05278 0.24445 0.05463 C 0.2467 0.05602 0.24879 0.05764 0.25104 0.05903 C 0.25295 0.06065 0.25452 0.06273 0.25642 0.06389 C 0.25642 0.06412 0.26649 0.06968 0.2684 0.07061 C 0.26979 0.07153 0.27118 0.07199 0.27257 0.07292 C 0.28038 0.07963 0.27587 0.07639 0.28594 0.08218 C 0.28715 0.08311 0.28872 0.08334 0.28976 0.08449 C 0.29427 0.08959 0.29445 0.09098 0.3007 0.09121 C 0.31615 0.09213 0.33177 0.09121 0.34757 0.09121 " pathEditMode="relative" rAng="0" ptsTypes="AAAAAAAAAAAAAAAAAAAAAAAAAAAAAAAAAAAA">
                                      <p:cBhvr>
                                        <p:cTn id="4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321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1.85185E-6 L 0.00469 0.00023 C 0.0467 0.01319 0.00868 0.00278 0.09462 0.00694 C 0.10746 0.00764 0.12031 0.00949 0.13333 0.01065 C 0.14514 0.0118 0.15729 0.01273 0.16892 0.01435 C 0.17309 0.01504 0.17726 0.01574 0.18142 0.0162 C 0.19549 0.01759 0.22326 0.01991 0.22326 0.02014 C 0.2342 0.02407 0.22656 0.02129 0.2467 0.02708 C 0.24878 0.02778 0.25069 0.02824 0.25295 0.02893 C 0.2559 0.03009 0.25885 0.03148 0.26215 0.03264 C 0.26528 0.03333 0.2684 0.03379 0.27153 0.03426 C 0.27413 0.03495 0.27656 0.03565 0.27917 0.03611 C 0.30365 0.04282 0.28177 0.0375 0.29931 0.04166 C 0.30903 0.04722 0.30382 0.04375 0.31493 0.05254 L 0.31962 0.05625 C 0.32726 0.06991 0.31736 0.05301 0.32726 0.06713 C 0.32865 0.06875 0.32934 0.07083 0.33056 0.07268 C 0.33177 0.07454 0.33368 0.07592 0.33507 0.07801 C 0.33628 0.07986 0.33681 0.08194 0.33837 0.08356 C 0.33958 0.08518 0.34132 0.08588 0.34288 0.08727 C 0.3441 0.09004 0.34705 0.09606 0.34774 0.1 C 0.34774 0.10231 0.34774 0.10463 0.34774 0.10741 " pathEditMode="relative" rAng="0" ptsTypes="AAAAAAAAAAAAAAAAAAAAAA">
                                      <p:cBhvr>
                                        <p:cTn id="5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53" y="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Oval 21"/>
          <p:cNvSpPr>
            <a:spLocks noChangeArrowheads="1"/>
          </p:cNvSpPr>
          <p:nvPr/>
        </p:nvSpPr>
        <p:spPr bwMode="auto">
          <a:xfrm>
            <a:off x="4956635" y="3726542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68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yriad Pro (Headings)"/>
              </a:rPr>
              <a:t>Subset cover of non elements</a:t>
            </a:r>
            <a:endParaRPr lang="en-US" sz="36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439" name="Oval 2"/>
          <p:cNvSpPr>
            <a:spLocks noChangeArrowheads="1"/>
          </p:cNvSpPr>
          <p:nvPr/>
        </p:nvSpPr>
        <p:spPr bwMode="auto">
          <a:xfrm>
            <a:off x="7924800" y="5486400"/>
            <a:ext cx="228600" cy="252413"/>
          </a:xfrm>
          <a:prstGeom prst="ellipse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0" name="Oval 3"/>
          <p:cNvSpPr>
            <a:spLocks noChangeArrowheads="1"/>
          </p:cNvSpPr>
          <p:nvPr/>
        </p:nvSpPr>
        <p:spPr bwMode="auto">
          <a:xfrm>
            <a:off x="6705600" y="5486400"/>
            <a:ext cx="228600" cy="252413"/>
          </a:xfrm>
          <a:prstGeom prst="ellipse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1" name="Oval 4"/>
          <p:cNvSpPr>
            <a:spLocks noChangeArrowheads="1"/>
          </p:cNvSpPr>
          <p:nvPr/>
        </p:nvSpPr>
        <p:spPr bwMode="auto">
          <a:xfrm>
            <a:off x="5791200" y="5410200"/>
            <a:ext cx="233363" cy="287338"/>
          </a:xfrm>
          <a:prstGeom prst="ellipse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2" name="Oval 5"/>
          <p:cNvSpPr>
            <a:spLocks noChangeArrowheads="1"/>
          </p:cNvSpPr>
          <p:nvPr/>
        </p:nvSpPr>
        <p:spPr bwMode="auto">
          <a:xfrm>
            <a:off x="4191000" y="5486400"/>
            <a:ext cx="228600" cy="252413"/>
          </a:xfrm>
          <a:prstGeom prst="ellipse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3" name="Oval 8"/>
          <p:cNvSpPr>
            <a:spLocks noChangeArrowheads="1"/>
          </p:cNvSpPr>
          <p:nvPr/>
        </p:nvSpPr>
        <p:spPr bwMode="auto">
          <a:xfrm>
            <a:off x="4114800" y="1524000"/>
            <a:ext cx="4572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4" name="Oval 9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5" name="Oval 10"/>
          <p:cNvSpPr>
            <a:spLocks noChangeArrowheads="1"/>
          </p:cNvSpPr>
          <p:nvPr/>
        </p:nvSpPr>
        <p:spPr bwMode="auto">
          <a:xfrm>
            <a:off x="6553200" y="2209800"/>
            <a:ext cx="3048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6" name="Line 11"/>
          <p:cNvSpPr>
            <a:spLocks noChangeShapeType="1"/>
          </p:cNvSpPr>
          <p:nvPr/>
        </p:nvSpPr>
        <p:spPr bwMode="auto">
          <a:xfrm flipH="1">
            <a:off x="2438399" y="1738631"/>
            <a:ext cx="1700213" cy="503237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7" name="Line 12"/>
          <p:cNvSpPr>
            <a:spLocks noChangeShapeType="1"/>
          </p:cNvSpPr>
          <p:nvPr/>
        </p:nvSpPr>
        <p:spPr bwMode="auto">
          <a:xfrm>
            <a:off x="4572000" y="1738631"/>
            <a:ext cx="2057400" cy="503237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8" name="Oval 13"/>
          <p:cNvSpPr>
            <a:spLocks noChangeArrowheads="1"/>
          </p:cNvSpPr>
          <p:nvPr/>
        </p:nvSpPr>
        <p:spPr bwMode="auto">
          <a:xfrm>
            <a:off x="3124200" y="2971800"/>
            <a:ext cx="381000" cy="2286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9" name="Oval 14"/>
          <p:cNvSpPr>
            <a:spLocks noChangeArrowheads="1"/>
          </p:cNvSpPr>
          <p:nvPr/>
        </p:nvSpPr>
        <p:spPr bwMode="auto">
          <a:xfrm>
            <a:off x="5410200" y="2971800"/>
            <a:ext cx="381000" cy="2286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0" name="Oval 15"/>
          <p:cNvSpPr>
            <a:spLocks noChangeArrowheads="1"/>
          </p:cNvSpPr>
          <p:nvPr/>
        </p:nvSpPr>
        <p:spPr bwMode="auto">
          <a:xfrm>
            <a:off x="1295400" y="2971800"/>
            <a:ext cx="381000" cy="2286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1" name="Oval 16"/>
          <p:cNvSpPr>
            <a:spLocks noChangeArrowheads="1"/>
          </p:cNvSpPr>
          <p:nvPr/>
        </p:nvSpPr>
        <p:spPr bwMode="auto">
          <a:xfrm>
            <a:off x="7543800" y="2971800"/>
            <a:ext cx="381000" cy="2286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2" name="Line 17"/>
          <p:cNvSpPr>
            <a:spLocks noChangeShapeType="1"/>
          </p:cNvSpPr>
          <p:nvPr/>
        </p:nvSpPr>
        <p:spPr bwMode="auto">
          <a:xfrm flipH="1">
            <a:off x="1524000" y="2456499"/>
            <a:ext cx="712788" cy="515302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3" name="Line 18"/>
          <p:cNvSpPr>
            <a:spLocks noChangeShapeType="1"/>
          </p:cNvSpPr>
          <p:nvPr/>
        </p:nvSpPr>
        <p:spPr bwMode="auto">
          <a:xfrm>
            <a:off x="2465388" y="2456499"/>
            <a:ext cx="784224" cy="529269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4" name="Line 19"/>
          <p:cNvSpPr>
            <a:spLocks noChangeShapeType="1"/>
          </p:cNvSpPr>
          <p:nvPr/>
        </p:nvSpPr>
        <p:spPr bwMode="auto">
          <a:xfrm flipH="1">
            <a:off x="5638800" y="2511425"/>
            <a:ext cx="990600" cy="460375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5" name="Line 20"/>
          <p:cNvSpPr>
            <a:spLocks noChangeShapeType="1"/>
          </p:cNvSpPr>
          <p:nvPr/>
        </p:nvSpPr>
        <p:spPr bwMode="auto">
          <a:xfrm>
            <a:off x="6808788" y="2479186"/>
            <a:ext cx="887412" cy="49261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6" name="Oval 21"/>
          <p:cNvSpPr>
            <a:spLocks noChangeArrowheads="1"/>
          </p:cNvSpPr>
          <p:nvPr/>
        </p:nvSpPr>
        <p:spPr bwMode="auto">
          <a:xfrm>
            <a:off x="3657601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7" name="Oval 22"/>
          <p:cNvSpPr>
            <a:spLocks noChangeArrowheads="1"/>
          </p:cNvSpPr>
          <p:nvPr/>
        </p:nvSpPr>
        <p:spPr bwMode="auto">
          <a:xfrm>
            <a:off x="27432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8" name="Oval 23"/>
          <p:cNvSpPr>
            <a:spLocks noChangeArrowheads="1"/>
          </p:cNvSpPr>
          <p:nvPr/>
        </p:nvSpPr>
        <p:spPr bwMode="auto">
          <a:xfrm>
            <a:off x="1828800" y="3733800"/>
            <a:ext cx="228600" cy="3048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9" name="Oval 24"/>
          <p:cNvSpPr>
            <a:spLocks noChangeArrowheads="1"/>
          </p:cNvSpPr>
          <p:nvPr/>
        </p:nvSpPr>
        <p:spPr bwMode="auto">
          <a:xfrm>
            <a:off x="8382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0" name="Oval 25"/>
          <p:cNvSpPr>
            <a:spLocks noChangeArrowheads="1"/>
          </p:cNvSpPr>
          <p:nvPr/>
        </p:nvSpPr>
        <p:spPr bwMode="auto">
          <a:xfrm>
            <a:off x="4953000" y="3733800"/>
            <a:ext cx="228600" cy="3048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1" name="Oval 26"/>
          <p:cNvSpPr>
            <a:spLocks noChangeArrowheads="1"/>
          </p:cNvSpPr>
          <p:nvPr/>
        </p:nvSpPr>
        <p:spPr bwMode="auto">
          <a:xfrm>
            <a:off x="81534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2" name="Oval 27"/>
          <p:cNvSpPr>
            <a:spLocks noChangeArrowheads="1"/>
          </p:cNvSpPr>
          <p:nvPr/>
        </p:nvSpPr>
        <p:spPr bwMode="auto">
          <a:xfrm>
            <a:off x="70866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3" name="Oval 28"/>
          <p:cNvSpPr>
            <a:spLocks noChangeArrowheads="1"/>
          </p:cNvSpPr>
          <p:nvPr/>
        </p:nvSpPr>
        <p:spPr bwMode="auto">
          <a:xfrm>
            <a:off x="59436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4" name="Line 29"/>
          <p:cNvSpPr>
            <a:spLocks noChangeShapeType="1"/>
          </p:cNvSpPr>
          <p:nvPr/>
        </p:nvSpPr>
        <p:spPr bwMode="auto">
          <a:xfrm flipH="1">
            <a:off x="990600" y="3200400"/>
            <a:ext cx="3810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5" name="Line 30"/>
          <p:cNvSpPr>
            <a:spLocks noChangeShapeType="1"/>
          </p:cNvSpPr>
          <p:nvPr/>
        </p:nvSpPr>
        <p:spPr bwMode="auto">
          <a:xfrm>
            <a:off x="16002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6" name="Line 31"/>
          <p:cNvSpPr>
            <a:spLocks noChangeShapeType="1"/>
          </p:cNvSpPr>
          <p:nvPr/>
        </p:nvSpPr>
        <p:spPr bwMode="auto">
          <a:xfrm flipH="1">
            <a:off x="28956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7" name="Line 32"/>
          <p:cNvSpPr>
            <a:spLocks noChangeShapeType="1"/>
          </p:cNvSpPr>
          <p:nvPr/>
        </p:nvSpPr>
        <p:spPr bwMode="auto">
          <a:xfrm>
            <a:off x="34290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8" name="Line 33"/>
          <p:cNvSpPr>
            <a:spLocks noChangeShapeType="1"/>
          </p:cNvSpPr>
          <p:nvPr/>
        </p:nvSpPr>
        <p:spPr bwMode="auto">
          <a:xfrm flipH="1">
            <a:off x="5105400" y="3200400"/>
            <a:ext cx="3810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9" name="Line 34"/>
          <p:cNvSpPr>
            <a:spLocks noChangeShapeType="1"/>
          </p:cNvSpPr>
          <p:nvPr/>
        </p:nvSpPr>
        <p:spPr bwMode="auto">
          <a:xfrm>
            <a:off x="57150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0" name="Line 35"/>
          <p:cNvSpPr>
            <a:spLocks noChangeShapeType="1"/>
          </p:cNvSpPr>
          <p:nvPr/>
        </p:nvSpPr>
        <p:spPr bwMode="auto">
          <a:xfrm flipH="1">
            <a:off x="7239000" y="3156268"/>
            <a:ext cx="338138" cy="577532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1" name="Line 36"/>
          <p:cNvSpPr>
            <a:spLocks noChangeShapeType="1"/>
          </p:cNvSpPr>
          <p:nvPr/>
        </p:nvSpPr>
        <p:spPr bwMode="auto">
          <a:xfrm>
            <a:off x="7881938" y="3156268"/>
            <a:ext cx="347662" cy="577532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2" name="Oval 37"/>
          <p:cNvSpPr>
            <a:spLocks noChangeArrowheads="1"/>
          </p:cNvSpPr>
          <p:nvPr/>
        </p:nvSpPr>
        <p:spPr bwMode="auto">
          <a:xfrm>
            <a:off x="457200" y="4648200"/>
            <a:ext cx="228600" cy="3048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3" name="Oval 38"/>
          <p:cNvSpPr>
            <a:spLocks noChangeArrowheads="1"/>
          </p:cNvSpPr>
          <p:nvPr/>
        </p:nvSpPr>
        <p:spPr bwMode="auto">
          <a:xfrm>
            <a:off x="9906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4" name="Oval 39"/>
          <p:cNvSpPr>
            <a:spLocks noChangeArrowheads="1"/>
          </p:cNvSpPr>
          <p:nvPr/>
        </p:nvSpPr>
        <p:spPr bwMode="auto">
          <a:xfrm>
            <a:off x="14478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5" name="Oval 40"/>
          <p:cNvSpPr>
            <a:spLocks noChangeArrowheads="1"/>
          </p:cNvSpPr>
          <p:nvPr/>
        </p:nvSpPr>
        <p:spPr bwMode="auto">
          <a:xfrm>
            <a:off x="2514600" y="4648200"/>
            <a:ext cx="228600" cy="3048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6" name="Oval 41"/>
          <p:cNvSpPr>
            <a:spLocks noChangeArrowheads="1"/>
          </p:cNvSpPr>
          <p:nvPr/>
        </p:nvSpPr>
        <p:spPr bwMode="auto">
          <a:xfrm>
            <a:off x="29718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7" name="Oval 42"/>
          <p:cNvSpPr>
            <a:spLocks noChangeArrowheads="1"/>
          </p:cNvSpPr>
          <p:nvPr/>
        </p:nvSpPr>
        <p:spPr bwMode="auto">
          <a:xfrm>
            <a:off x="3505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8" name="Oval 43"/>
          <p:cNvSpPr>
            <a:spLocks noChangeArrowheads="1"/>
          </p:cNvSpPr>
          <p:nvPr/>
        </p:nvSpPr>
        <p:spPr bwMode="auto">
          <a:xfrm>
            <a:off x="39624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9" name="Oval 44"/>
          <p:cNvSpPr>
            <a:spLocks noChangeArrowheads="1"/>
          </p:cNvSpPr>
          <p:nvPr/>
        </p:nvSpPr>
        <p:spPr bwMode="auto">
          <a:xfrm>
            <a:off x="4648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0" name="Oval 45"/>
          <p:cNvSpPr>
            <a:spLocks noChangeArrowheads="1"/>
          </p:cNvSpPr>
          <p:nvPr/>
        </p:nvSpPr>
        <p:spPr bwMode="auto">
          <a:xfrm>
            <a:off x="51054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1" name="Oval 46"/>
          <p:cNvSpPr>
            <a:spLocks noChangeArrowheads="1"/>
          </p:cNvSpPr>
          <p:nvPr/>
        </p:nvSpPr>
        <p:spPr bwMode="auto">
          <a:xfrm>
            <a:off x="56388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2" name="Oval 47"/>
          <p:cNvSpPr>
            <a:spLocks noChangeArrowheads="1"/>
          </p:cNvSpPr>
          <p:nvPr/>
        </p:nvSpPr>
        <p:spPr bwMode="auto">
          <a:xfrm>
            <a:off x="6172200" y="4648200"/>
            <a:ext cx="228600" cy="3048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3" name="Oval 48"/>
          <p:cNvSpPr>
            <a:spLocks noChangeArrowheads="1"/>
          </p:cNvSpPr>
          <p:nvPr/>
        </p:nvSpPr>
        <p:spPr bwMode="auto">
          <a:xfrm>
            <a:off x="67818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4" name="Oval 49"/>
          <p:cNvSpPr>
            <a:spLocks noChangeArrowheads="1"/>
          </p:cNvSpPr>
          <p:nvPr/>
        </p:nvSpPr>
        <p:spPr bwMode="auto">
          <a:xfrm>
            <a:off x="7315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5" name="Oval 50"/>
          <p:cNvSpPr>
            <a:spLocks noChangeArrowheads="1"/>
          </p:cNvSpPr>
          <p:nvPr/>
        </p:nvSpPr>
        <p:spPr bwMode="auto">
          <a:xfrm>
            <a:off x="80010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6" name="Oval 51"/>
          <p:cNvSpPr>
            <a:spLocks noChangeArrowheads="1"/>
          </p:cNvSpPr>
          <p:nvPr/>
        </p:nvSpPr>
        <p:spPr bwMode="auto">
          <a:xfrm>
            <a:off x="8534400" y="4648200"/>
            <a:ext cx="228600" cy="3048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7" name="Oval 52"/>
          <p:cNvSpPr>
            <a:spLocks noChangeArrowheads="1"/>
          </p:cNvSpPr>
          <p:nvPr/>
        </p:nvSpPr>
        <p:spPr bwMode="auto">
          <a:xfrm>
            <a:off x="1981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8" name="Line 53"/>
          <p:cNvSpPr>
            <a:spLocks noChangeShapeType="1"/>
          </p:cNvSpPr>
          <p:nvPr/>
        </p:nvSpPr>
        <p:spPr bwMode="auto">
          <a:xfrm flipH="1">
            <a:off x="609600" y="4038600"/>
            <a:ext cx="3048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9" name="Line 54"/>
          <p:cNvSpPr>
            <a:spLocks noChangeShapeType="1"/>
          </p:cNvSpPr>
          <p:nvPr/>
        </p:nvSpPr>
        <p:spPr bwMode="auto">
          <a:xfrm flipH="1">
            <a:off x="16764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0" name="Line 55"/>
          <p:cNvSpPr>
            <a:spLocks noChangeShapeType="1"/>
          </p:cNvSpPr>
          <p:nvPr/>
        </p:nvSpPr>
        <p:spPr bwMode="auto">
          <a:xfrm flipH="1">
            <a:off x="26670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1" name="Line 56"/>
          <p:cNvSpPr>
            <a:spLocks noChangeShapeType="1"/>
          </p:cNvSpPr>
          <p:nvPr/>
        </p:nvSpPr>
        <p:spPr bwMode="auto">
          <a:xfrm flipH="1">
            <a:off x="35814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2" name="Line 57"/>
          <p:cNvSpPr>
            <a:spLocks noChangeShapeType="1"/>
          </p:cNvSpPr>
          <p:nvPr/>
        </p:nvSpPr>
        <p:spPr bwMode="auto">
          <a:xfrm flipH="1">
            <a:off x="48006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3" name="Line 58"/>
          <p:cNvSpPr>
            <a:spLocks noChangeShapeType="1"/>
          </p:cNvSpPr>
          <p:nvPr/>
        </p:nvSpPr>
        <p:spPr bwMode="auto">
          <a:xfrm flipH="1">
            <a:off x="57912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4" name="Line 59"/>
          <p:cNvSpPr>
            <a:spLocks noChangeShapeType="1"/>
          </p:cNvSpPr>
          <p:nvPr/>
        </p:nvSpPr>
        <p:spPr bwMode="auto">
          <a:xfrm flipH="1">
            <a:off x="69342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5" name="Line 60"/>
          <p:cNvSpPr>
            <a:spLocks noChangeShapeType="1"/>
          </p:cNvSpPr>
          <p:nvPr/>
        </p:nvSpPr>
        <p:spPr bwMode="auto">
          <a:xfrm flipH="1">
            <a:off x="80772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6" name="Line 61"/>
          <p:cNvSpPr>
            <a:spLocks noChangeShapeType="1"/>
          </p:cNvSpPr>
          <p:nvPr/>
        </p:nvSpPr>
        <p:spPr bwMode="auto">
          <a:xfrm>
            <a:off x="990600" y="4038600"/>
            <a:ext cx="762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7" name="Line 62"/>
          <p:cNvSpPr>
            <a:spLocks noChangeShapeType="1"/>
          </p:cNvSpPr>
          <p:nvPr/>
        </p:nvSpPr>
        <p:spPr bwMode="auto">
          <a:xfrm>
            <a:off x="19812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8" name="Line 63"/>
          <p:cNvSpPr>
            <a:spLocks noChangeShapeType="1"/>
          </p:cNvSpPr>
          <p:nvPr/>
        </p:nvSpPr>
        <p:spPr bwMode="auto">
          <a:xfrm>
            <a:off x="28956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9" name="Line 64"/>
          <p:cNvSpPr>
            <a:spLocks noChangeShapeType="1"/>
          </p:cNvSpPr>
          <p:nvPr/>
        </p:nvSpPr>
        <p:spPr bwMode="auto">
          <a:xfrm>
            <a:off x="38100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0" name="Line 65"/>
          <p:cNvSpPr>
            <a:spLocks noChangeShapeType="1"/>
          </p:cNvSpPr>
          <p:nvPr/>
        </p:nvSpPr>
        <p:spPr bwMode="auto">
          <a:xfrm>
            <a:off x="51054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1" name="Line 66"/>
          <p:cNvSpPr>
            <a:spLocks noChangeShapeType="1"/>
          </p:cNvSpPr>
          <p:nvPr/>
        </p:nvSpPr>
        <p:spPr bwMode="auto">
          <a:xfrm>
            <a:off x="60960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2" name="Line 67"/>
          <p:cNvSpPr>
            <a:spLocks noChangeShapeType="1"/>
          </p:cNvSpPr>
          <p:nvPr/>
        </p:nvSpPr>
        <p:spPr bwMode="auto">
          <a:xfrm>
            <a:off x="72390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3" name="Line 68"/>
          <p:cNvSpPr>
            <a:spLocks noChangeShapeType="1"/>
          </p:cNvSpPr>
          <p:nvPr/>
        </p:nvSpPr>
        <p:spPr bwMode="auto">
          <a:xfrm>
            <a:off x="8305800" y="4038600"/>
            <a:ext cx="3048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4" name="Oval 69"/>
          <p:cNvSpPr>
            <a:spLocks noChangeArrowheads="1"/>
          </p:cNvSpPr>
          <p:nvPr/>
        </p:nvSpPr>
        <p:spPr bwMode="auto">
          <a:xfrm>
            <a:off x="609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5" name="Oval 70"/>
          <p:cNvSpPr>
            <a:spLocks noChangeArrowheads="1"/>
          </p:cNvSpPr>
          <p:nvPr/>
        </p:nvSpPr>
        <p:spPr bwMode="auto">
          <a:xfrm>
            <a:off x="8382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6" name="Oval 71"/>
          <p:cNvSpPr>
            <a:spLocks noChangeArrowheads="1"/>
          </p:cNvSpPr>
          <p:nvPr/>
        </p:nvSpPr>
        <p:spPr bwMode="auto">
          <a:xfrm>
            <a:off x="11430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7" name="Oval 72"/>
          <p:cNvSpPr>
            <a:spLocks noChangeArrowheads="1"/>
          </p:cNvSpPr>
          <p:nvPr/>
        </p:nvSpPr>
        <p:spPr bwMode="auto">
          <a:xfrm>
            <a:off x="1371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8" name="Oval 73"/>
          <p:cNvSpPr>
            <a:spLocks noChangeArrowheads="1"/>
          </p:cNvSpPr>
          <p:nvPr/>
        </p:nvSpPr>
        <p:spPr bwMode="auto">
          <a:xfrm>
            <a:off x="16002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9" name="Oval 74"/>
          <p:cNvSpPr>
            <a:spLocks noChangeArrowheads="1"/>
          </p:cNvSpPr>
          <p:nvPr/>
        </p:nvSpPr>
        <p:spPr bwMode="auto">
          <a:xfrm>
            <a:off x="1905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0" name="Oval 75"/>
          <p:cNvSpPr>
            <a:spLocks noChangeArrowheads="1"/>
          </p:cNvSpPr>
          <p:nvPr/>
        </p:nvSpPr>
        <p:spPr bwMode="auto">
          <a:xfrm>
            <a:off x="2133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1" name="Oval 76"/>
          <p:cNvSpPr>
            <a:spLocks noChangeArrowheads="1"/>
          </p:cNvSpPr>
          <p:nvPr/>
        </p:nvSpPr>
        <p:spPr bwMode="auto">
          <a:xfrm>
            <a:off x="24384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2" name="Oval 77"/>
          <p:cNvSpPr>
            <a:spLocks noChangeArrowheads="1"/>
          </p:cNvSpPr>
          <p:nvPr/>
        </p:nvSpPr>
        <p:spPr bwMode="auto">
          <a:xfrm>
            <a:off x="2667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3" name="Oval 78"/>
          <p:cNvSpPr>
            <a:spLocks noChangeArrowheads="1"/>
          </p:cNvSpPr>
          <p:nvPr/>
        </p:nvSpPr>
        <p:spPr bwMode="auto">
          <a:xfrm>
            <a:off x="28956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4" name="Oval 79"/>
          <p:cNvSpPr>
            <a:spLocks noChangeArrowheads="1"/>
          </p:cNvSpPr>
          <p:nvPr/>
        </p:nvSpPr>
        <p:spPr bwMode="auto">
          <a:xfrm>
            <a:off x="31242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5" name="Oval 80"/>
          <p:cNvSpPr>
            <a:spLocks noChangeArrowheads="1"/>
          </p:cNvSpPr>
          <p:nvPr/>
        </p:nvSpPr>
        <p:spPr bwMode="auto">
          <a:xfrm>
            <a:off x="33528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6" name="Oval 81"/>
          <p:cNvSpPr>
            <a:spLocks noChangeArrowheads="1"/>
          </p:cNvSpPr>
          <p:nvPr/>
        </p:nvSpPr>
        <p:spPr bwMode="auto">
          <a:xfrm>
            <a:off x="35814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7" name="Oval 82"/>
          <p:cNvSpPr>
            <a:spLocks noChangeArrowheads="1"/>
          </p:cNvSpPr>
          <p:nvPr/>
        </p:nvSpPr>
        <p:spPr bwMode="auto">
          <a:xfrm>
            <a:off x="38100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8" name="Oval 83"/>
          <p:cNvSpPr>
            <a:spLocks noChangeArrowheads="1"/>
          </p:cNvSpPr>
          <p:nvPr/>
        </p:nvSpPr>
        <p:spPr bwMode="auto">
          <a:xfrm>
            <a:off x="41148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9" name="Oval 84"/>
          <p:cNvSpPr>
            <a:spLocks noChangeArrowheads="1"/>
          </p:cNvSpPr>
          <p:nvPr/>
        </p:nvSpPr>
        <p:spPr bwMode="auto">
          <a:xfrm>
            <a:off x="4572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0" name="Oval 85"/>
          <p:cNvSpPr>
            <a:spLocks noChangeArrowheads="1"/>
          </p:cNvSpPr>
          <p:nvPr/>
        </p:nvSpPr>
        <p:spPr bwMode="auto">
          <a:xfrm>
            <a:off x="3048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1" name="Line 86"/>
          <p:cNvSpPr>
            <a:spLocks noChangeShapeType="1"/>
          </p:cNvSpPr>
          <p:nvPr/>
        </p:nvSpPr>
        <p:spPr bwMode="auto">
          <a:xfrm flipH="1">
            <a:off x="3810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2" name="Line 87"/>
          <p:cNvSpPr>
            <a:spLocks noChangeShapeType="1"/>
          </p:cNvSpPr>
          <p:nvPr/>
        </p:nvSpPr>
        <p:spPr bwMode="auto">
          <a:xfrm flipH="1">
            <a:off x="9144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3" name="Line 88"/>
          <p:cNvSpPr>
            <a:spLocks noChangeShapeType="1"/>
          </p:cNvSpPr>
          <p:nvPr/>
        </p:nvSpPr>
        <p:spPr bwMode="auto">
          <a:xfrm flipH="1">
            <a:off x="14478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4" name="Line 89"/>
          <p:cNvSpPr>
            <a:spLocks noChangeShapeType="1"/>
          </p:cNvSpPr>
          <p:nvPr/>
        </p:nvSpPr>
        <p:spPr bwMode="auto">
          <a:xfrm flipH="1">
            <a:off x="1981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5" name="Line 90"/>
          <p:cNvSpPr>
            <a:spLocks noChangeShapeType="1"/>
          </p:cNvSpPr>
          <p:nvPr/>
        </p:nvSpPr>
        <p:spPr bwMode="auto">
          <a:xfrm>
            <a:off x="609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6" name="Line 91"/>
          <p:cNvSpPr>
            <a:spLocks noChangeShapeType="1"/>
          </p:cNvSpPr>
          <p:nvPr/>
        </p:nvSpPr>
        <p:spPr bwMode="auto">
          <a:xfrm>
            <a:off x="11430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7" name="Line 92"/>
          <p:cNvSpPr>
            <a:spLocks noChangeShapeType="1"/>
          </p:cNvSpPr>
          <p:nvPr/>
        </p:nvSpPr>
        <p:spPr bwMode="auto">
          <a:xfrm>
            <a:off x="1600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8" name="Line 93"/>
          <p:cNvSpPr>
            <a:spLocks noChangeShapeType="1"/>
          </p:cNvSpPr>
          <p:nvPr/>
        </p:nvSpPr>
        <p:spPr bwMode="auto">
          <a:xfrm>
            <a:off x="2133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9" name="Line 94"/>
          <p:cNvSpPr>
            <a:spLocks noChangeShapeType="1"/>
          </p:cNvSpPr>
          <p:nvPr/>
        </p:nvSpPr>
        <p:spPr bwMode="auto">
          <a:xfrm flipH="1">
            <a:off x="2514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0" name="Line 95"/>
          <p:cNvSpPr>
            <a:spLocks noChangeShapeType="1"/>
          </p:cNvSpPr>
          <p:nvPr/>
        </p:nvSpPr>
        <p:spPr bwMode="auto">
          <a:xfrm flipH="1">
            <a:off x="29718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1" name="Line 96"/>
          <p:cNvSpPr>
            <a:spLocks noChangeShapeType="1"/>
          </p:cNvSpPr>
          <p:nvPr/>
        </p:nvSpPr>
        <p:spPr bwMode="auto">
          <a:xfrm flipH="1">
            <a:off x="34290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2" name="Line 97"/>
          <p:cNvSpPr>
            <a:spLocks noChangeShapeType="1"/>
          </p:cNvSpPr>
          <p:nvPr/>
        </p:nvSpPr>
        <p:spPr bwMode="auto">
          <a:xfrm flipH="1">
            <a:off x="3886200" y="4953000"/>
            <a:ext cx="1524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3" name="Line 98"/>
          <p:cNvSpPr>
            <a:spLocks noChangeShapeType="1"/>
          </p:cNvSpPr>
          <p:nvPr/>
        </p:nvSpPr>
        <p:spPr bwMode="auto">
          <a:xfrm>
            <a:off x="26670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4" name="Line 99"/>
          <p:cNvSpPr>
            <a:spLocks noChangeShapeType="1"/>
          </p:cNvSpPr>
          <p:nvPr/>
        </p:nvSpPr>
        <p:spPr bwMode="auto">
          <a:xfrm>
            <a:off x="3124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5" name="Line 100"/>
          <p:cNvSpPr>
            <a:spLocks noChangeShapeType="1"/>
          </p:cNvSpPr>
          <p:nvPr/>
        </p:nvSpPr>
        <p:spPr bwMode="auto">
          <a:xfrm>
            <a:off x="35814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6" name="Line 101"/>
          <p:cNvSpPr>
            <a:spLocks noChangeShapeType="1"/>
          </p:cNvSpPr>
          <p:nvPr/>
        </p:nvSpPr>
        <p:spPr bwMode="auto">
          <a:xfrm>
            <a:off x="41148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7" name="Oval 102"/>
          <p:cNvSpPr>
            <a:spLocks noChangeArrowheads="1"/>
          </p:cNvSpPr>
          <p:nvPr/>
        </p:nvSpPr>
        <p:spPr bwMode="auto">
          <a:xfrm>
            <a:off x="4800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8" name="Oval 103"/>
          <p:cNvSpPr>
            <a:spLocks noChangeArrowheads="1"/>
          </p:cNvSpPr>
          <p:nvPr/>
        </p:nvSpPr>
        <p:spPr bwMode="auto">
          <a:xfrm>
            <a:off x="50292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9" name="Oval 104"/>
          <p:cNvSpPr>
            <a:spLocks noChangeArrowheads="1"/>
          </p:cNvSpPr>
          <p:nvPr/>
        </p:nvSpPr>
        <p:spPr bwMode="auto">
          <a:xfrm>
            <a:off x="52578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0" name="Oval 105"/>
          <p:cNvSpPr>
            <a:spLocks noChangeArrowheads="1"/>
          </p:cNvSpPr>
          <p:nvPr/>
        </p:nvSpPr>
        <p:spPr bwMode="auto">
          <a:xfrm>
            <a:off x="54864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1" name="Oval 106"/>
          <p:cNvSpPr>
            <a:spLocks noChangeArrowheads="1"/>
          </p:cNvSpPr>
          <p:nvPr/>
        </p:nvSpPr>
        <p:spPr bwMode="auto">
          <a:xfrm>
            <a:off x="6096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2" name="Oval 107"/>
          <p:cNvSpPr>
            <a:spLocks noChangeArrowheads="1"/>
          </p:cNvSpPr>
          <p:nvPr/>
        </p:nvSpPr>
        <p:spPr bwMode="auto">
          <a:xfrm>
            <a:off x="6324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3" name="Oval 108"/>
          <p:cNvSpPr>
            <a:spLocks noChangeArrowheads="1"/>
          </p:cNvSpPr>
          <p:nvPr/>
        </p:nvSpPr>
        <p:spPr bwMode="auto">
          <a:xfrm>
            <a:off x="66294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4" name="Oval 109"/>
          <p:cNvSpPr>
            <a:spLocks noChangeArrowheads="1"/>
          </p:cNvSpPr>
          <p:nvPr/>
        </p:nvSpPr>
        <p:spPr bwMode="auto">
          <a:xfrm>
            <a:off x="70104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5" name="Oval 110"/>
          <p:cNvSpPr>
            <a:spLocks noChangeArrowheads="1"/>
          </p:cNvSpPr>
          <p:nvPr/>
        </p:nvSpPr>
        <p:spPr bwMode="auto">
          <a:xfrm>
            <a:off x="72390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6" name="Oval 111"/>
          <p:cNvSpPr>
            <a:spLocks noChangeArrowheads="1"/>
          </p:cNvSpPr>
          <p:nvPr/>
        </p:nvSpPr>
        <p:spPr bwMode="auto">
          <a:xfrm>
            <a:off x="75438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7" name="Oval 112"/>
          <p:cNvSpPr>
            <a:spLocks noChangeArrowheads="1"/>
          </p:cNvSpPr>
          <p:nvPr/>
        </p:nvSpPr>
        <p:spPr bwMode="auto">
          <a:xfrm>
            <a:off x="7848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8" name="Oval 113"/>
          <p:cNvSpPr>
            <a:spLocks noChangeArrowheads="1"/>
          </p:cNvSpPr>
          <p:nvPr/>
        </p:nvSpPr>
        <p:spPr bwMode="auto">
          <a:xfrm>
            <a:off x="83058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9" name="Oval 114"/>
          <p:cNvSpPr>
            <a:spLocks noChangeArrowheads="1"/>
          </p:cNvSpPr>
          <p:nvPr/>
        </p:nvSpPr>
        <p:spPr bwMode="auto">
          <a:xfrm>
            <a:off x="85344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0" name="Oval 115"/>
          <p:cNvSpPr>
            <a:spLocks noChangeArrowheads="1"/>
          </p:cNvSpPr>
          <p:nvPr/>
        </p:nvSpPr>
        <p:spPr bwMode="auto">
          <a:xfrm>
            <a:off x="8763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1" name="Line 116"/>
          <p:cNvSpPr>
            <a:spLocks noChangeShapeType="1"/>
          </p:cNvSpPr>
          <p:nvPr/>
        </p:nvSpPr>
        <p:spPr bwMode="auto">
          <a:xfrm flipH="1">
            <a:off x="4648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2" name="Line 117"/>
          <p:cNvSpPr>
            <a:spLocks noChangeShapeType="1"/>
          </p:cNvSpPr>
          <p:nvPr/>
        </p:nvSpPr>
        <p:spPr bwMode="auto">
          <a:xfrm flipH="1">
            <a:off x="51054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3" name="Line 118"/>
          <p:cNvSpPr>
            <a:spLocks noChangeShapeType="1"/>
          </p:cNvSpPr>
          <p:nvPr/>
        </p:nvSpPr>
        <p:spPr bwMode="auto">
          <a:xfrm flipH="1">
            <a:off x="55626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4" name="Line 119"/>
          <p:cNvSpPr>
            <a:spLocks noChangeShapeType="1"/>
          </p:cNvSpPr>
          <p:nvPr/>
        </p:nvSpPr>
        <p:spPr bwMode="auto">
          <a:xfrm flipH="1">
            <a:off x="6172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5" name="Line 120"/>
          <p:cNvSpPr>
            <a:spLocks noChangeShapeType="1"/>
          </p:cNvSpPr>
          <p:nvPr/>
        </p:nvSpPr>
        <p:spPr bwMode="auto">
          <a:xfrm flipH="1">
            <a:off x="67056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6" name="Line 121"/>
          <p:cNvSpPr>
            <a:spLocks noChangeShapeType="1"/>
          </p:cNvSpPr>
          <p:nvPr/>
        </p:nvSpPr>
        <p:spPr bwMode="auto">
          <a:xfrm flipH="1">
            <a:off x="7315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7" name="Line 122"/>
          <p:cNvSpPr>
            <a:spLocks noChangeShapeType="1"/>
          </p:cNvSpPr>
          <p:nvPr/>
        </p:nvSpPr>
        <p:spPr bwMode="auto">
          <a:xfrm flipH="1">
            <a:off x="79248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8" name="Line 123"/>
          <p:cNvSpPr>
            <a:spLocks noChangeShapeType="1"/>
          </p:cNvSpPr>
          <p:nvPr/>
        </p:nvSpPr>
        <p:spPr bwMode="auto">
          <a:xfrm flipH="1">
            <a:off x="8610600" y="4953000"/>
            <a:ext cx="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9" name="Line 124"/>
          <p:cNvSpPr>
            <a:spLocks noChangeShapeType="1"/>
          </p:cNvSpPr>
          <p:nvPr/>
        </p:nvSpPr>
        <p:spPr bwMode="auto">
          <a:xfrm>
            <a:off x="4800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60" name="Line 125"/>
          <p:cNvSpPr>
            <a:spLocks noChangeShapeType="1"/>
          </p:cNvSpPr>
          <p:nvPr/>
        </p:nvSpPr>
        <p:spPr bwMode="auto">
          <a:xfrm>
            <a:off x="52578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61" name="Line 126"/>
          <p:cNvSpPr>
            <a:spLocks noChangeShapeType="1"/>
          </p:cNvSpPr>
          <p:nvPr/>
        </p:nvSpPr>
        <p:spPr bwMode="auto">
          <a:xfrm>
            <a:off x="5791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62" name="Line 127"/>
          <p:cNvSpPr>
            <a:spLocks noChangeShapeType="1"/>
          </p:cNvSpPr>
          <p:nvPr/>
        </p:nvSpPr>
        <p:spPr bwMode="auto">
          <a:xfrm>
            <a:off x="6324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63" name="Line 128"/>
          <p:cNvSpPr>
            <a:spLocks noChangeShapeType="1"/>
          </p:cNvSpPr>
          <p:nvPr/>
        </p:nvSpPr>
        <p:spPr bwMode="auto">
          <a:xfrm>
            <a:off x="69342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64" name="Line 129"/>
          <p:cNvSpPr>
            <a:spLocks noChangeShapeType="1"/>
          </p:cNvSpPr>
          <p:nvPr/>
        </p:nvSpPr>
        <p:spPr bwMode="auto">
          <a:xfrm>
            <a:off x="74676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65" name="Line 130"/>
          <p:cNvSpPr>
            <a:spLocks noChangeShapeType="1"/>
          </p:cNvSpPr>
          <p:nvPr/>
        </p:nvSpPr>
        <p:spPr bwMode="auto">
          <a:xfrm>
            <a:off x="8153400" y="4953000"/>
            <a:ext cx="2286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66" name="Line 131"/>
          <p:cNvSpPr>
            <a:spLocks noChangeShapeType="1"/>
          </p:cNvSpPr>
          <p:nvPr/>
        </p:nvSpPr>
        <p:spPr bwMode="auto">
          <a:xfrm>
            <a:off x="86868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67" name="Oval 132"/>
          <p:cNvSpPr>
            <a:spLocks noChangeArrowheads="1"/>
          </p:cNvSpPr>
          <p:nvPr/>
        </p:nvSpPr>
        <p:spPr bwMode="auto">
          <a:xfrm>
            <a:off x="3886200" y="6172200"/>
            <a:ext cx="252413" cy="269875"/>
          </a:xfrm>
          <a:prstGeom prst="ellipse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68" name="Rectangle 133"/>
          <p:cNvSpPr>
            <a:spLocks noChangeArrowheads="1"/>
          </p:cNvSpPr>
          <p:nvPr/>
        </p:nvSpPr>
        <p:spPr bwMode="auto">
          <a:xfrm>
            <a:off x="4038600" y="5334000"/>
            <a:ext cx="454025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69" name="Rectangle 134"/>
          <p:cNvSpPr>
            <a:spLocks noChangeArrowheads="1"/>
          </p:cNvSpPr>
          <p:nvPr/>
        </p:nvSpPr>
        <p:spPr bwMode="auto">
          <a:xfrm>
            <a:off x="3810000" y="6096000"/>
            <a:ext cx="457200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70" name="Oval 135"/>
          <p:cNvSpPr>
            <a:spLocks noChangeArrowheads="1"/>
          </p:cNvSpPr>
          <p:nvPr/>
        </p:nvSpPr>
        <p:spPr bwMode="auto">
          <a:xfrm>
            <a:off x="57912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71" name="Rectangle 136"/>
          <p:cNvSpPr>
            <a:spLocks noChangeArrowheads="1"/>
          </p:cNvSpPr>
          <p:nvPr/>
        </p:nvSpPr>
        <p:spPr bwMode="auto">
          <a:xfrm>
            <a:off x="6553200" y="5334000"/>
            <a:ext cx="454025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72" name="Rectangle 137"/>
          <p:cNvSpPr>
            <a:spLocks noChangeArrowheads="1"/>
          </p:cNvSpPr>
          <p:nvPr/>
        </p:nvSpPr>
        <p:spPr bwMode="auto">
          <a:xfrm>
            <a:off x="7772400" y="5334000"/>
            <a:ext cx="454025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73" name="Rectangle 138"/>
          <p:cNvSpPr>
            <a:spLocks noChangeArrowheads="1"/>
          </p:cNvSpPr>
          <p:nvPr/>
        </p:nvSpPr>
        <p:spPr bwMode="auto">
          <a:xfrm>
            <a:off x="5715000" y="5410200"/>
            <a:ext cx="381000" cy="3810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74" name="Rectangle 139"/>
          <p:cNvSpPr>
            <a:spLocks noChangeArrowheads="1"/>
          </p:cNvSpPr>
          <p:nvPr/>
        </p:nvSpPr>
        <p:spPr bwMode="auto">
          <a:xfrm>
            <a:off x="4876800" y="3657600"/>
            <a:ext cx="439738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75" name="Rectangle 140"/>
          <p:cNvSpPr>
            <a:spLocks noChangeArrowheads="1"/>
          </p:cNvSpPr>
          <p:nvPr/>
        </p:nvSpPr>
        <p:spPr bwMode="auto">
          <a:xfrm>
            <a:off x="6096000" y="4572000"/>
            <a:ext cx="439738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76" name="Rectangle 141"/>
          <p:cNvSpPr>
            <a:spLocks noChangeArrowheads="1"/>
          </p:cNvSpPr>
          <p:nvPr/>
        </p:nvSpPr>
        <p:spPr bwMode="auto">
          <a:xfrm>
            <a:off x="8458200" y="4572000"/>
            <a:ext cx="439738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77" name="Rectangle 142"/>
          <p:cNvSpPr>
            <a:spLocks noChangeArrowheads="1"/>
          </p:cNvSpPr>
          <p:nvPr/>
        </p:nvSpPr>
        <p:spPr bwMode="auto">
          <a:xfrm>
            <a:off x="2438400" y="4572000"/>
            <a:ext cx="439738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78" name="Rectangle 143"/>
          <p:cNvSpPr>
            <a:spLocks noChangeArrowheads="1"/>
          </p:cNvSpPr>
          <p:nvPr/>
        </p:nvSpPr>
        <p:spPr bwMode="auto">
          <a:xfrm>
            <a:off x="381000" y="4572000"/>
            <a:ext cx="439738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79" name="Rectangle 144"/>
          <p:cNvSpPr>
            <a:spLocks noChangeArrowheads="1"/>
          </p:cNvSpPr>
          <p:nvPr/>
        </p:nvSpPr>
        <p:spPr bwMode="auto">
          <a:xfrm>
            <a:off x="1752600" y="3657600"/>
            <a:ext cx="439738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80" name="Oval 145"/>
          <p:cNvSpPr>
            <a:spLocks noChangeArrowheads="1"/>
          </p:cNvSpPr>
          <p:nvPr/>
        </p:nvSpPr>
        <p:spPr bwMode="auto">
          <a:xfrm>
            <a:off x="533400" y="60198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81" name="Oval 146"/>
          <p:cNvSpPr>
            <a:spLocks noChangeArrowheads="1"/>
          </p:cNvSpPr>
          <p:nvPr/>
        </p:nvSpPr>
        <p:spPr bwMode="auto">
          <a:xfrm>
            <a:off x="533400" y="64008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82" name="Text Box 147"/>
          <p:cNvSpPr txBox="1">
            <a:spLocks noChangeArrowheads="1"/>
          </p:cNvSpPr>
          <p:nvPr/>
        </p:nvSpPr>
        <p:spPr bwMode="auto">
          <a:xfrm>
            <a:off x="838200" y="5943600"/>
            <a:ext cx="2057400" cy="76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5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 Narrow"/>
                <a:cs typeface="Arial" charset="0"/>
              </a:rPr>
              <a:t>Elements in </a:t>
            </a:r>
            <a:r>
              <a:rPr lang="en-US" sz="2800" b="1" dirty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endParaRPr lang="en-US" altLang="en-US" sz="2600" dirty="0">
              <a:solidFill>
                <a:srgbClr val="7030A0"/>
              </a:solidFill>
              <a:latin typeface="Comic Sans MS" panose="030F0702030302020204" pitchFamily="66" charset="0"/>
              <a:cs typeface="Arial" charset="0"/>
            </a:endParaRPr>
          </a:p>
          <a:p>
            <a:pPr fontAlgn="base">
              <a:lnSpc>
                <a:spcPct val="5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 Narrow"/>
                <a:cs typeface="Arial" charset="0"/>
              </a:rPr>
              <a:t>non-elements</a:t>
            </a:r>
            <a:endParaRPr lang="en-US" altLang="en-US" sz="2600" dirty="0">
              <a:solidFill>
                <a:srgbClr val="000000"/>
              </a:solidFill>
              <a:latin typeface="Arial Narrow"/>
              <a:cs typeface="Arial" charset="0"/>
            </a:endParaRPr>
          </a:p>
        </p:txBody>
      </p:sp>
      <p:sp>
        <p:nvSpPr>
          <p:cNvPr id="583" name="Text Box 148"/>
          <p:cNvSpPr txBox="1">
            <a:spLocks noChangeArrowheads="1"/>
          </p:cNvSpPr>
          <p:nvPr/>
        </p:nvSpPr>
        <p:spPr bwMode="auto">
          <a:xfrm>
            <a:off x="4457700" y="6060757"/>
            <a:ext cx="27051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 Narrow"/>
                <a:cs typeface="Arial" charset="0"/>
              </a:rPr>
              <a:t>Key for Subset</a:t>
            </a:r>
            <a:endParaRPr lang="en-US" altLang="en-US" sz="2600" dirty="0">
              <a:solidFill>
                <a:srgbClr val="000000"/>
              </a:solidFill>
              <a:latin typeface="Arial Narrow"/>
              <a:cs typeface="Arial" charset="0"/>
            </a:endParaRPr>
          </a:p>
        </p:txBody>
      </p:sp>
      <p:sp>
        <p:nvSpPr>
          <p:cNvPr id="586" name="Oval 21"/>
          <p:cNvSpPr>
            <a:spLocks noChangeArrowheads="1"/>
          </p:cNvSpPr>
          <p:nvPr/>
        </p:nvSpPr>
        <p:spPr bwMode="auto">
          <a:xfrm>
            <a:off x="1831748" y="3742513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87" name="Oval 21"/>
          <p:cNvSpPr>
            <a:spLocks noChangeArrowheads="1"/>
          </p:cNvSpPr>
          <p:nvPr/>
        </p:nvSpPr>
        <p:spPr bwMode="auto">
          <a:xfrm>
            <a:off x="2512780" y="4655892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88" name="Oval 21"/>
          <p:cNvSpPr>
            <a:spLocks noChangeArrowheads="1"/>
          </p:cNvSpPr>
          <p:nvPr/>
        </p:nvSpPr>
        <p:spPr bwMode="auto">
          <a:xfrm>
            <a:off x="6184899" y="46559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89" name="Oval 21"/>
          <p:cNvSpPr>
            <a:spLocks noChangeArrowheads="1"/>
          </p:cNvSpPr>
          <p:nvPr/>
        </p:nvSpPr>
        <p:spPr bwMode="auto">
          <a:xfrm>
            <a:off x="8550733" y="4655894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90" name="Oval 21"/>
          <p:cNvSpPr>
            <a:spLocks noChangeArrowheads="1"/>
          </p:cNvSpPr>
          <p:nvPr/>
        </p:nvSpPr>
        <p:spPr bwMode="auto">
          <a:xfrm>
            <a:off x="466276" y="464138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54" name="Rectangle 141"/>
          <p:cNvSpPr>
            <a:spLocks noChangeArrowheads="1"/>
          </p:cNvSpPr>
          <p:nvPr/>
        </p:nvSpPr>
        <p:spPr bwMode="auto">
          <a:xfrm>
            <a:off x="4477202" y="5291074"/>
            <a:ext cx="1009198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929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" grpId="0" animBg="1"/>
      <p:bldP spid="440" grpId="0" animBg="1"/>
      <p:bldP spid="441" grpId="0" animBg="1"/>
      <p:bldP spid="442" grpId="0" animBg="1"/>
      <p:bldP spid="458" grpId="0" animBg="1"/>
      <p:bldP spid="460" grpId="0" animBg="1"/>
      <p:bldP spid="472" grpId="0" animBg="1"/>
      <p:bldP spid="475" grpId="0" animBg="1"/>
      <p:bldP spid="482" grpId="0" animBg="1"/>
      <p:bldP spid="486" grpId="0" animBg="1"/>
      <p:bldP spid="568" grpId="0" animBg="1"/>
      <p:bldP spid="571" grpId="0" animBg="1"/>
      <p:bldP spid="572" grpId="0" animBg="1"/>
      <p:bldP spid="573" grpId="0" animBg="1"/>
      <p:bldP spid="574" grpId="0" animBg="1"/>
      <p:bldP spid="575" grpId="0" animBg="1"/>
      <p:bldP spid="576" grpId="0" animBg="1"/>
      <p:bldP spid="577" grpId="0" animBg="1"/>
      <p:bldP spid="578" grpId="0" animBg="1"/>
      <p:bldP spid="579" grpId="0" animBg="1"/>
      <p:bldP spid="154" grpId="0" animBg="1"/>
      <p:bldP spid="15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yriad Pro (Headings)"/>
              </a:rPr>
              <a:t>HIBE based PSR</a:t>
            </a:r>
            <a:endParaRPr lang="en-US" sz="36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4" name="TextBox 46"/>
          <p:cNvSpPr txBox="1"/>
          <p:nvPr/>
        </p:nvSpPr>
        <p:spPr>
          <a:xfrm>
            <a:off x="6092061" y="3745757"/>
            <a:ext cx="2485881" cy="71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Myriad Pro (Headings)"/>
                <a:cs typeface="+mn-cs"/>
                <a:sym typeface="Symbol" pitchFamily="18" charset="2"/>
              </a:rPr>
              <a:t>= </a:t>
            </a:r>
            <a:r>
              <a:rPr lang="en-US" sz="2400" b="1" dirty="0" smtClean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{</a:t>
            </a:r>
            <a:r>
              <a:rPr lang="en-US" sz="2400" b="1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SK</a:t>
            </a:r>
            <a:r>
              <a:rPr lang="en-US" sz="2400" b="1" baseline="-15000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j</a:t>
            </a:r>
            <a:r>
              <a:rPr lang="en-US" sz="2400" b="1" baseline="-35000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,…, </a:t>
            </a:r>
            <a:r>
              <a:rPr lang="en-US" sz="2400" b="1" dirty="0" err="1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SK</a:t>
            </a:r>
            <a:r>
              <a:rPr lang="en-US" sz="2400" b="1" baseline="-15000" dirty="0" err="1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j</a:t>
            </a:r>
            <a:r>
              <a:rPr lang="en-US" sz="2400" b="1" baseline="-35000" dirty="0" err="1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k</a:t>
            </a:r>
            <a:r>
              <a:rPr lang="en-US" sz="2400" b="1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0585" y="2529193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98228" y="2075963"/>
            <a:ext cx="7216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 </a:t>
            </a:r>
            <a:r>
              <a:rPr lang="en-US" sz="2400" dirty="0" smtClean="0">
                <a:latin typeface="Myriad Pro (Headings)"/>
                <a:sym typeface="Symbol" pitchFamily="18" charset="2"/>
              </a:rPr>
              <a:t>query </a:t>
            </a:r>
            <a:r>
              <a:rPr lang="en-US" sz="2400" dirty="0">
                <a:latin typeface="Myriad Pro (Headings)"/>
                <a:sym typeface="Symbol" pitchFamily="18" charset="2"/>
              </a:rPr>
              <a:t>for </a:t>
            </a:r>
            <a:r>
              <a:rPr lang="en-US" sz="2400" b="1" dirty="0" err="1">
                <a:solidFill>
                  <a:srgbClr val="0033CC"/>
                </a:solidFill>
                <a:latin typeface="Myriad Pro (Headings)"/>
              </a:rPr>
              <a:t>x</a:t>
            </a:r>
            <a:r>
              <a:rPr lang="en-US" altLang="he-IL" sz="2400" b="1" dirty="0" err="1" smtClean="0">
                <a:latin typeface="Myriad Pro (Headings)"/>
                <a:sym typeface="Symbol" pitchFamily="18" charset="2"/>
              </a:rPr>
              <a:t></a:t>
            </a:r>
            <a:r>
              <a:rPr lang="en-US" sz="2400" b="1" dirty="0" err="1" smtClean="0">
                <a:solidFill>
                  <a:srgbClr val="000000"/>
                </a:solidFill>
                <a:latin typeface="Myriad Pro"/>
                <a:cs typeface="Arial" charset="0"/>
              </a:rPr>
              <a:t>U</a:t>
            </a:r>
            <a:r>
              <a:rPr lang="en-US" sz="24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: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  </a:t>
            </a:r>
            <a:endParaRPr lang="en-US" altLang="he-IL" sz="2400" dirty="0">
              <a:latin typeface="Myriad Pro (Headings)"/>
              <a:sym typeface="Symbol" pitchFamily="18" charset="2"/>
            </a:endParaRPr>
          </a:p>
          <a:p>
            <a:pPr lvl="1"/>
            <a:r>
              <a:rPr lang="en-US" altLang="he-IL" sz="2400" dirty="0">
                <a:latin typeface="Myriad Pro (Headings)"/>
                <a:sym typeface="Symbol" pitchFamily="18" charset="2"/>
              </a:rPr>
              <a:t>Encrypt 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random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 </a:t>
            </a:r>
            <a:r>
              <a:rPr lang="en-US" altLang="he-IL" sz="2400" dirty="0">
                <a:latin typeface="Myriad Pro (Headings)"/>
                <a:sym typeface="Symbol" pitchFamily="18" charset="2"/>
              </a:rPr>
              <a:t>challenge </a:t>
            </a:r>
            <a:r>
              <a:rPr lang="en-US" altLang="he-IL" sz="2400" b="1" dirty="0">
                <a:solidFill>
                  <a:srgbClr val="D113B6"/>
                </a:solidFill>
                <a:latin typeface="Myriad Pro (Headings)"/>
                <a:sym typeface="Symbol" pitchFamily="18" charset="2"/>
              </a:rPr>
              <a:t>w</a:t>
            </a:r>
            <a:r>
              <a:rPr lang="en-US" altLang="he-IL" sz="2400" dirty="0">
                <a:latin typeface="Myriad Pro (Headings)"/>
                <a:sym typeface="Symbol" pitchFamily="18" charset="2"/>
              </a:rPr>
              <a:t> under identity </a:t>
            </a:r>
            <a:r>
              <a:rPr lang="en-US" sz="2400" b="1" dirty="0">
                <a:solidFill>
                  <a:srgbClr val="0033CC"/>
                </a:solidFill>
                <a:latin typeface="Myriad Pro (Headings)"/>
              </a:rPr>
              <a:t>x</a:t>
            </a:r>
            <a:r>
              <a:rPr lang="en-US" sz="2400" dirty="0">
                <a:latin typeface="Myriad Pro (Headings)"/>
                <a:sym typeface="Symbol" pitchFamily="18" charset="2"/>
              </a:rPr>
              <a:t>:</a:t>
            </a:r>
            <a:r>
              <a:rPr lang="en-US" altLang="he-IL" sz="2400" dirty="0">
                <a:latin typeface="Myriad Pro (Headings)"/>
                <a:sym typeface="Symbol" pitchFamily="18" charset="2"/>
              </a:rPr>
              <a:t> </a:t>
            </a:r>
          </a:p>
          <a:p>
            <a:pPr lvl="1" algn="ctr"/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Encrypt(</a:t>
            </a:r>
            <a:r>
              <a:rPr lang="en-US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MK</a:t>
            </a:r>
            <a:r>
              <a:rPr lang="en-US" sz="2400" b="1" baseline="-25000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P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, </a:t>
            </a:r>
            <a:r>
              <a:rPr lang="en-US" sz="2400" b="1" dirty="0">
                <a:solidFill>
                  <a:srgbClr val="0033CC"/>
                </a:solidFill>
                <a:latin typeface="Myriad Pro (Headings)"/>
              </a:rPr>
              <a:t>x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,</a:t>
            </a:r>
            <a:r>
              <a:rPr lang="en-US" altLang="he-IL" sz="2400" b="1" dirty="0" smtClean="0">
                <a:solidFill>
                  <a:srgbClr val="7030A0"/>
                </a:solidFill>
                <a:latin typeface="Myriad Pro (Headings)"/>
                <a:sym typeface="Symbol" pitchFamily="18" charset="2"/>
              </a:rPr>
              <a:t> </a:t>
            </a:r>
            <a:r>
              <a:rPr lang="en-US" altLang="he-IL" sz="2400" b="1" dirty="0">
                <a:solidFill>
                  <a:srgbClr val="D113B6"/>
                </a:solidFill>
                <a:latin typeface="Myriad Pro (Headings)"/>
                <a:sym typeface="Symbol" pitchFamily="18" charset="2"/>
              </a:rPr>
              <a:t>w</a:t>
            </a:r>
            <a:r>
              <a:rPr lang="en-US" altLang="he-IL" sz="2400" b="1" dirty="0">
                <a:latin typeface="Myriad Pro (Headings)"/>
                <a:sym typeface="Symbol" pitchFamily="18" charset="2"/>
              </a:rPr>
              <a:t>)</a:t>
            </a:r>
            <a:r>
              <a:rPr lang="en-US" altLang="he-IL" sz="2400" dirty="0">
                <a:latin typeface="Myriad Pro (Headings)"/>
                <a:sym typeface="Symbol" pitchFamily="18" charset="2"/>
              </a:rPr>
              <a:t> = </a:t>
            </a:r>
            <a:r>
              <a:rPr lang="en-US" altLang="he-IL" sz="2400" b="1" dirty="0">
                <a:latin typeface="Myriad Pro (Headings)"/>
                <a:sym typeface="Symbol" pitchFamily="18" charset="2"/>
              </a:rPr>
              <a:t>CT</a:t>
            </a:r>
            <a:r>
              <a:rPr lang="en-US" altLang="he-IL" sz="2400" dirty="0">
                <a:latin typeface="Myriad Pro (Headings)"/>
                <a:sym typeface="Symbol" pitchFamily="18" charset="2"/>
              </a:rPr>
              <a:t> </a:t>
            </a:r>
            <a:endParaRPr lang="en-US" altLang="he-IL" sz="2400" dirty="0" smtClean="0">
              <a:latin typeface="Myriad Pro (Headings)"/>
              <a:sym typeface="Symbol" pitchFamily="18" charset="2"/>
            </a:endParaRPr>
          </a:p>
          <a:p>
            <a:pPr lvl="1" algn="ctr"/>
            <a:r>
              <a:rPr lang="en-US" altLang="he-IL" sz="2400" b="1" dirty="0">
                <a:latin typeface="Myriad Pro (Headings)"/>
                <a:sym typeface="Symbol" pitchFamily="18" charset="2"/>
              </a:rPr>
              <a:t>Sends (CT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,</a:t>
            </a:r>
            <a:r>
              <a:rPr lang="en-US" sz="2400" b="1" dirty="0">
                <a:solidFill>
                  <a:srgbClr val="0033CC"/>
                </a:solidFill>
                <a:latin typeface="Myriad Pro (Headings)"/>
              </a:rPr>
              <a:t> x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)</a:t>
            </a:r>
            <a:endParaRPr lang="en-US" altLang="he-IL" sz="2400" b="1" dirty="0">
              <a:latin typeface="Myriad Pro (Headings)"/>
              <a:sym typeface="Symbol" pitchFamily="18" charset="2"/>
            </a:endParaRPr>
          </a:p>
        </p:txBody>
      </p:sp>
      <p:sp>
        <p:nvSpPr>
          <p:cNvPr id="29" name="TextBox 11"/>
          <p:cNvSpPr txBox="1"/>
          <p:nvPr/>
        </p:nvSpPr>
        <p:spPr>
          <a:xfrm>
            <a:off x="242684" y="5914173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99" y="4170800"/>
            <a:ext cx="1838325" cy="1838325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8109" y="1125863"/>
            <a:ext cx="1544516" cy="1900943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271033" y="3018268"/>
            <a:ext cx="1541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2212414" y="1291946"/>
            <a:ext cx="1288897" cy="513987"/>
            <a:chOff x="6156704" y="1409152"/>
            <a:chExt cx="1288897" cy="513987"/>
          </a:xfrm>
        </p:grpSpPr>
        <p:grpSp>
          <p:nvGrpSpPr>
            <p:cNvPr id="81" name="Group 80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83" name="Rectangle 82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7" name="Flowchart: Alternate Process 86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88" name="TextBox 46"/>
          <p:cNvSpPr txBox="1"/>
          <p:nvPr/>
        </p:nvSpPr>
        <p:spPr>
          <a:xfrm>
            <a:off x="3542487" y="1055839"/>
            <a:ext cx="1145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Myriad Pro (Headings)"/>
                <a:cs typeface="+mn-cs"/>
                <a:sym typeface="Symbol" pitchFamily="18" charset="2"/>
              </a:rPr>
              <a:t>= MK</a:t>
            </a:r>
            <a:r>
              <a:rPr lang="en-US" sz="2400" b="1" baseline="-25000" dirty="0" smtClean="0">
                <a:solidFill>
                  <a:prstClr val="black"/>
                </a:solidFill>
                <a:latin typeface="Myriad Pro (Headings)"/>
                <a:cs typeface="+mn-cs"/>
                <a:sym typeface="Symbol" pitchFamily="18" charset="2"/>
              </a:rPr>
              <a:t>P</a:t>
            </a:r>
            <a:endParaRPr lang="en-US" sz="2400" b="1" baseline="-25000" dirty="0">
              <a:solidFill>
                <a:prstClr val="black"/>
              </a:solidFill>
              <a:latin typeface="Myriad Pro (Headings)"/>
              <a:cs typeface="+mn-cs"/>
              <a:sym typeface="Symbol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98228" y="4569063"/>
            <a:ext cx="7216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2400" b="1" dirty="0" smtClean="0">
                <a:solidFill>
                  <a:srgbClr val="FF0000"/>
                </a:solidFill>
                <a:latin typeface="Myriad Pro"/>
              </a:rPr>
              <a:t>Secondary </a:t>
            </a:r>
            <a:r>
              <a:rPr lang="en-US" sz="2400" dirty="0" smtClean="0">
                <a:latin typeface="Myriad Pro (Headings)"/>
                <a:sym typeface="Symbol" pitchFamily="18" charset="2"/>
              </a:rPr>
              <a:t>(</a:t>
            </a:r>
            <a:r>
              <a:rPr lang="en-US" sz="2400" dirty="0" smtClean="0">
                <a:latin typeface="Myriad Pro"/>
                <a:sym typeface="Symbol" pitchFamily="18" charset="2"/>
              </a:rPr>
              <a:t>receiving </a:t>
            </a:r>
            <a:r>
              <a:rPr lang="en-US" sz="2400" b="1" dirty="0" smtClean="0">
                <a:solidFill>
                  <a:srgbClr val="0033CC"/>
                </a:solidFill>
                <a:latin typeface="Myriad Pro"/>
              </a:rPr>
              <a:t>x </a:t>
            </a:r>
            <a:r>
              <a:rPr lang="en-US" altLang="he-IL" sz="2400" dirty="0" smtClean="0">
                <a:latin typeface="Myriad Pro"/>
                <a:sym typeface="Symbol" pitchFamily="18" charset="2"/>
              </a:rPr>
              <a:t>(</a:t>
            </a:r>
            <a:r>
              <a:rPr lang="en-US" sz="2400" b="1" dirty="0" err="1" smtClean="0">
                <a:solidFill>
                  <a:srgbClr val="0033CC"/>
                </a:solidFill>
                <a:latin typeface="Myriad Pro"/>
              </a:rPr>
              <a:t>x</a:t>
            </a:r>
            <a:r>
              <a:rPr lang="en-US" altLang="he-IL" sz="2400" b="1" dirty="0" err="1" smtClean="0">
                <a:latin typeface="Myriad Pro"/>
                <a:sym typeface="Symbol" panose="05050102010706020507" pitchFamily="18" charset="2"/>
              </a:rPr>
              <a:t></a:t>
            </a:r>
            <a:r>
              <a:rPr lang="en-US" sz="2400" b="1" dirty="0" err="1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)</a:t>
            </a:r>
            <a:r>
              <a:rPr lang="en-US" sz="2400" dirty="0" smtClean="0">
                <a:latin typeface="Myriad Pro (Headings)"/>
                <a:sym typeface="Symbol" pitchFamily="18" charset="2"/>
              </a:rPr>
              <a:t> and 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CT</a:t>
            </a:r>
            <a:r>
              <a:rPr lang="en-US" sz="2400" dirty="0" smtClean="0">
                <a:latin typeface="Myriad Pro (Headings)"/>
                <a:sym typeface="Symbol" pitchFamily="18" charset="2"/>
              </a:rPr>
              <a:t>):</a:t>
            </a:r>
          </a:p>
          <a:p>
            <a:pPr lvl="1"/>
            <a:r>
              <a:rPr lang="en-US" altLang="he-IL" sz="2400" dirty="0" smtClean="0">
                <a:latin typeface="Myriad Pro (Headings)"/>
                <a:sym typeface="Symbol" pitchFamily="18" charset="2"/>
              </a:rPr>
              <a:t>Find in </a:t>
            </a:r>
            <a:r>
              <a:rPr lang="en-US" sz="2400" b="1" dirty="0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{SK</a:t>
            </a:r>
            <a:r>
              <a:rPr lang="en-US" sz="2400" b="1" baseline="-15000" dirty="0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400" b="1" baseline="-35000" dirty="0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1</a:t>
            </a:r>
            <a:r>
              <a:rPr lang="en-US" sz="2400" b="1" dirty="0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,…, </a:t>
            </a:r>
            <a:r>
              <a:rPr lang="en-US" sz="2400" b="1" dirty="0" err="1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SK</a:t>
            </a:r>
            <a:r>
              <a:rPr lang="en-US" sz="2400" b="1" baseline="-15000" dirty="0" err="1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400" b="1" baseline="-35000" dirty="0" err="1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k</a:t>
            </a:r>
            <a:r>
              <a:rPr lang="en-US" sz="2400" b="1" dirty="0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}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 a 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prefix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 of </a:t>
            </a:r>
            <a:r>
              <a:rPr lang="en-US" sz="2400" b="1" dirty="0" smtClean="0">
                <a:solidFill>
                  <a:srgbClr val="0033CC"/>
                </a:solidFill>
                <a:latin typeface="Myriad Pro (Headings)"/>
              </a:rPr>
              <a:t>x</a:t>
            </a:r>
          </a:p>
          <a:p>
            <a:pPr lvl="1"/>
            <a:r>
              <a:rPr lang="en-US" altLang="he-IL" sz="2400" dirty="0" smtClean="0">
                <a:latin typeface="Myriad Pro (Headings)"/>
                <a:sym typeface="Symbol" pitchFamily="18" charset="2"/>
              </a:rPr>
              <a:t>and generate </a:t>
            </a:r>
            <a:r>
              <a:rPr lang="en-US" sz="2400" b="1" dirty="0" err="1" smtClean="0">
                <a:solidFill>
                  <a:srgbClr val="993300"/>
                </a:solidFill>
                <a:latin typeface="Myriad Pro (Headings)"/>
              </a:rPr>
              <a:t>SK</a:t>
            </a:r>
            <a:r>
              <a:rPr lang="en-US" sz="2400" b="1" baseline="-25000" dirty="0" err="1" smtClean="0">
                <a:solidFill>
                  <a:srgbClr val="993300"/>
                </a:solidFill>
                <a:latin typeface="Myriad Pro (Headings)"/>
              </a:rPr>
              <a:t>x</a:t>
            </a:r>
            <a:r>
              <a:rPr lang="en-US" sz="2400" baseline="-25000" dirty="0" smtClean="0">
                <a:solidFill>
                  <a:srgbClr val="993300"/>
                </a:solidFill>
                <a:latin typeface="Myriad Pro (Headings)"/>
              </a:rPr>
              <a:t> </a:t>
            </a:r>
          </a:p>
          <a:p>
            <a:pPr lvl="1"/>
            <a:r>
              <a:rPr lang="en-US" altLang="he-IL" sz="2400" dirty="0" smtClean="0">
                <a:latin typeface="Myriad Pro (Headings)"/>
                <a:sym typeface="Symbol" pitchFamily="18" charset="2"/>
              </a:rPr>
              <a:t>Decrypt 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CT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 and return </a:t>
            </a:r>
            <a:r>
              <a:rPr lang="en-US" altLang="he-IL" sz="2400" b="1" dirty="0" smtClean="0">
                <a:solidFill>
                  <a:srgbClr val="D113B6"/>
                </a:solidFill>
                <a:latin typeface="Myriad Pro (Headings)"/>
                <a:sym typeface="Symbol" pitchFamily="18" charset="2"/>
              </a:rPr>
              <a:t>w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 to the </a:t>
            </a:r>
            <a:r>
              <a:rPr lang="en-US" sz="2400" b="1" dirty="0" smtClean="0">
                <a:solidFill>
                  <a:srgbClr val="0070C0"/>
                </a:solidFill>
                <a:latin typeface="Myriad Pro"/>
                <a:cs typeface="Arial" charset="0"/>
              </a:rPr>
              <a:t>Resolver </a:t>
            </a:r>
          </a:p>
          <a:p>
            <a:pPr lvl="1"/>
            <a:r>
              <a:rPr lang="en-US" sz="2400" b="1" baseline="-25000" dirty="0" smtClean="0">
                <a:solidFill>
                  <a:srgbClr val="0070C0"/>
                </a:solidFill>
                <a:latin typeface="Myriad Pro"/>
                <a:cs typeface="Arial" charset="0"/>
                <a:sym typeface="Symbol" pitchFamily="18" charset="2"/>
              </a:rPr>
              <a:t>		</a:t>
            </a:r>
            <a:r>
              <a:rPr lang="en-US" sz="2400" b="1" dirty="0" smtClean="0">
                <a:latin typeface="Myriad Pro (Headings)"/>
              </a:rPr>
              <a:t> Decrypt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(</a:t>
            </a:r>
            <a:r>
              <a:rPr lang="en-US" sz="2400" b="1" dirty="0" err="1" smtClean="0">
                <a:solidFill>
                  <a:srgbClr val="993300"/>
                </a:solidFill>
                <a:latin typeface="Myriad Pro (Headings)"/>
              </a:rPr>
              <a:t>SK</a:t>
            </a:r>
            <a:r>
              <a:rPr lang="en-US" sz="2400" b="1" baseline="-25000" dirty="0" err="1" smtClean="0">
                <a:solidFill>
                  <a:srgbClr val="993300"/>
                </a:solidFill>
                <a:latin typeface="Myriad Pro (Headings)"/>
              </a:rPr>
              <a:t>x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, </a:t>
            </a:r>
            <a:r>
              <a:rPr lang="en-US" sz="2400" b="1" dirty="0" smtClean="0">
                <a:solidFill>
                  <a:srgbClr val="0033CC"/>
                </a:solidFill>
                <a:latin typeface="Myriad Pro (Headings)"/>
              </a:rPr>
              <a:t>x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,</a:t>
            </a:r>
            <a:r>
              <a:rPr lang="en-US" altLang="he-IL" sz="2400" b="1" dirty="0" smtClean="0">
                <a:solidFill>
                  <a:srgbClr val="7030A0"/>
                </a:solidFill>
                <a:latin typeface="Myriad Pro (Headings)"/>
                <a:sym typeface="Symbol" pitchFamily="18" charset="2"/>
              </a:rPr>
              <a:t> </a:t>
            </a:r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CT)</a:t>
            </a:r>
            <a:r>
              <a:rPr lang="en-US" altLang="he-IL" sz="2400" dirty="0" smtClean="0">
                <a:latin typeface="Myriad Pro (Headings)"/>
                <a:sym typeface="Symbol" pitchFamily="18" charset="2"/>
              </a:rPr>
              <a:t> = </a:t>
            </a:r>
            <a:r>
              <a:rPr lang="en-US" altLang="he-IL" sz="2400" b="1" dirty="0" smtClean="0">
                <a:solidFill>
                  <a:srgbClr val="D113B6"/>
                </a:solidFill>
                <a:latin typeface="Myriad Pro (Headings)"/>
                <a:sym typeface="Symbol" pitchFamily="18" charset="2"/>
              </a:rPr>
              <a:t>w</a:t>
            </a:r>
            <a:endParaRPr lang="en-US" sz="2400" b="1" baseline="-25000" dirty="0" smtClean="0">
              <a:latin typeface="Myriad Pro (Headings)"/>
              <a:sym typeface="Symbol" pitchFamily="18" charset="2"/>
            </a:endParaRPr>
          </a:p>
          <a:p>
            <a:pPr algn="ctr"/>
            <a:r>
              <a:rPr lang="en-US" altLang="he-IL" sz="2400" b="1" dirty="0" smtClean="0">
                <a:latin typeface="Myriad Pro (Headings)"/>
                <a:sym typeface="Symbol" pitchFamily="18" charset="2"/>
              </a:rPr>
              <a:t>Sends back </a:t>
            </a:r>
            <a:r>
              <a:rPr lang="en-US" altLang="he-IL" sz="2400" b="1" dirty="0">
                <a:solidFill>
                  <a:srgbClr val="D113B6"/>
                </a:solidFill>
                <a:latin typeface="Myriad Pro (Headings)"/>
                <a:sym typeface="Symbol" pitchFamily="18" charset="2"/>
              </a:rPr>
              <a:t>w</a:t>
            </a:r>
            <a:endParaRPr lang="en-US" sz="2400" dirty="0">
              <a:latin typeface="Myriad Pro (Headings)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2212414" y="3981865"/>
            <a:ext cx="1288897" cy="513987"/>
            <a:chOff x="6156704" y="1409152"/>
            <a:chExt cx="1288897" cy="513987"/>
          </a:xfrm>
        </p:grpSpPr>
        <p:grpSp>
          <p:nvGrpSpPr>
            <p:cNvPr id="90" name="Group 89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92" name="Rectangle 91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6" name="Flowchart: Alternate Process 95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91" name="TextBox 90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97" name="TextBox 46"/>
          <p:cNvSpPr txBox="1"/>
          <p:nvPr/>
        </p:nvSpPr>
        <p:spPr>
          <a:xfrm>
            <a:off x="3542487" y="3745758"/>
            <a:ext cx="1145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Myriad Pro (Headings)"/>
                <a:cs typeface="+mn-cs"/>
                <a:sym typeface="Symbol" pitchFamily="18" charset="2"/>
              </a:rPr>
              <a:t>= MK</a:t>
            </a:r>
            <a:r>
              <a:rPr lang="en-US" sz="2400" b="1" baseline="-25000" dirty="0" smtClean="0">
                <a:solidFill>
                  <a:prstClr val="black"/>
                </a:solidFill>
                <a:latin typeface="Myriad Pro (Headings)"/>
                <a:cs typeface="+mn-cs"/>
                <a:sym typeface="Symbol" pitchFamily="18" charset="2"/>
              </a:rPr>
              <a:t>P</a:t>
            </a:r>
            <a:endParaRPr lang="en-US" sz="2400" b="1" baseline="-25000" dirty="0">
              <a:solidFill>
                <a:prstClr val="black"/>
              </a:solidFill>
              <a:latin typeface="Myriad Pro (Headings)"/>
              <a:cs typeface="+mn-cs"/>
              <a:sym typeface="Symbol" pitchFamily="18" charset="2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4803549" y="3977693"/>
            <a:ext cx="1288900" cy="513987"/>
            <a:chOff x="6163958" y="676184"/>
            <a:chExt cx="1288900" cy="513987"/>
          </a:xfrm>
        </p:grpSpPr>
        <p:grpSp>
          <p:nvGrpSpPr>
            <p:cNvPr id="99" name="Group 98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101" name="Rectangle 100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5" name="Flowchart: Alternate Process 104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0345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yriad Pro (Headings)"/>
              </a:rPr>
              <a:t>The HIBE construction works!</a:t>
            </a:r>
            <a:endParaRPr lang="en-US" sz="36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84" name="Content Placeholder 2"/>
          <p:cNvSpPr>
            <a:spLocks noGrp="1"/>
          </p:cNvSpPr>
          <p:nvPr>
            <p:ph idx="1"/>
          </p:nvPr>
        </p:nvSpPr>
        <p:spPr>
          <a:xfrm>
            <a:off x="101600" y="749809"/>
            <a:ext cx="9042399" cy="5955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latin typeface="Myriad Pro (Headings)"/>
              </a:rPr>
              <a:t>Non-Membership </a:t>
            </a:r>
            <a:r>
              <a:rPr lang="en-US" altLang="he-IL" b="1" dirty="0" smtClean="0">
                <a:latin typeface="Myriad Pro"/>
                <a:sym typeface="Symbol" pitchFamily="18" charset="2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Myriad Pro"/>
              </a:rPr>
              <a:t>x</a:t>
            </a:r>
            <a:r>
              <a:rPr lang="en-US" altLang="he-IL" b="1" dirty="0" err="1" smtClean="0">
                <a:latin typeface="Myriad Pro"/>
                <a:sym typeface="Symbol" panose="05050102010706020507" pitchFamily="18" charset="2"/>
              </a:rPr>
              <a:t></a:t>
            </a:r>
            <a:r>
              <a:rPr lang="en-US" b="1" dirty="0" err="1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altLang="he-IL" b="1" dirty="0" smtClean="0">
                <a:latin typeface="Myriad Pro (Headings)"/>
                <a:sym typeface="Symbol" pitchFamily="18" charset="2"/>
              </a:rPr>
              <a:t>)</a:t>
            </a:r>
            <a:endParaRPr lang="en-US" sz="2600" b="1" dirty="0" smtClean="0">
              <a:latin typeface="Myriad Pro (Headings)"/>
            </a:endParaRPr>
          </a:p>
          <a:p>
            <a:pPr marL="0" indent="0">
              <a:buNone/>
            </a:pPr>
            <a:endParaRPr lang="en-US" sz="2600" b="1" dirty="0" smtClean="0">
              <a:latin typeface="Myriad Pro (Headings)"/>
            </a:endParaRPr>
          </a:p>
          <a:p>
            <a:pPr marL="0" indent="0">
              <a:buNone/>
            </a:pPr>
            <a:r>
              <a:rPr lang="en-US" sz="2600" b="1" dirty="0" smtClean="0">
                <a:latin typeface="Myriad Pro (Headings)"/>
              </a:rPr>
              <a:t>Perfect Completeness:</a:t>
            </a:r>
            <a:r>
              <a:rPr lang="en-US" sz="2600" dirty="0" smtClean="0">
                <a:latin typeface="Myriad Pro (Headings)"/>
              </a:rPr>
              <a:t> </a:t>
            </a:r>
          </a:p>
          <a:p>
            <a:r>
              <a:rPr lang="en-US" sz="2400" dirty="0" smtClean="0">
                <a:latin typeface="Myriad Pro (Headings)"/>
              </a:rPr>
              <a:t>For </a:t>
            </a:r>
            <a:r>
              <a:rPr lang="en-US" sz="2400" b="1" dirty="0" smtClean="0">
                <a:latin typeface="Myriad Pro (Headings)"/>
              </a:rPr>
              <a:t>every</a:t>
            </a:r>
            <a:r>
              <a:rPr lang="en-US" sz="2400" dirty="0" smtClean="0">
                <a:solidFill>
                  <a:srgbClr val="0033CC"/>
                </a:solidFill>
                <a:latin typeface="Myriad Pro (Headings)"/>
              </a:rPr>
              <a:t> </a:t>
            </a:r>
            <a:r>
              <a:rPr lang="en-US" sz="2400" b="1" dirty="0" err="1" smtClean="0">
                <a:solidFill>
                  <a:srgbClr val="0033CC"/>
                </a:solidFill>
                <a:latin typeface="Myriad Pro"/>
              </a:rPr>
              <a:t>x</a:t>
            </a:r>
            <a:r>
              <a:rPr lang="en-US" altLang="he-IL" sz="2400" b="1" dirty="0" err="1" smtClean="0">
                <a:latin typeface="Myriad Pro (Headings)"/>
                <a:sym typeface="Symbol" panose="05050102010706020507" pitchFamily="18" charset="2"/>
              </a:rPr>
              <a:t></a:t>
            </a:r>
            <a:r>
              <a:rPr lang="en-US" sz="2400" b="1" dirty="0" err="1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4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 </a:t>
            </a:r>
            <a:r>
              <a:rPr lang="en-US" altLang="he-IL" sz="2400" dirty="0" smtClean="0">
                <a:solidFill>
                  <a:srgbClr val="9966FF"/>
                </a:solidFill>
                <a:latin typeface="Myriad Pro (Headings)"/>
              </a:rPr>
              <a:t>: 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Myriad Pro"/>
              </a:rPr>
              <a:t>Secondary </a:t>
            </a:r>
            <a:r>
              <a:rPr lang="en-US" dirty="0" smtClean="0">
                <a:latin typeface="Myriad Pro"/>
              </a:rPr>
              <a:t>can decrypt </a:t>
            </a:r>
            <a:r>
              <a:rPr lang="en-US" b="1" dirty="0" smtClean="0">
                <a:latin typeface="Myriad Pro"/>
              </a:rPr>
              <a:t>any</a:t>
            </a:r>
            <a:r>
              <a:rPr lang="en-US" dirty="0" smtClean="0">
                <a:latin typeface="Myriad Pro"/>
              </a:rPr>
              <a:t> message for </a:t>
            </a:r>
            <a:r>
              <a:rPr lang="en-US" b="1" dirty="0" smtClean="0">
                <a:solidFill>
                  <a:srgbClr val="0033CC"/>
                </a:solidFill>
                <a:latin typeface="Myriad Pro"/>
              </a:rPr>
              <a:t>x.</a:t>
            </a:r>
            <a:endParaRPr lang="en-US" altLang="he-IL" dirty="0">
              <a:latin typeface="Myriad Pro"/>
              <a:sym typeface="Symbol" pitchFamily="18" charset="2"/>
            </a:endParaRPr>
          </a:p>
        </p:txBody>
      </p:sp>
      <p:sp>
        <p:nvSpPr>
          <p:cNvPr id="4" name="TextBox 46"/>
          <p:cNvSpPr txBox="1"/>
          <p:nvPr/>
        </p:nvSpPr>
        <p:spPr>
          <a:xfrm>
            <a:off x="673526" y="63963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7137953" y="5374108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768" y="3630735"/>
            <a:ext cx="1838325" cy="1838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83353" y="4383528"/>
            <a:ext cx="1544516" cy="19009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86277" y="6275933"/>
            <a:ext cx="213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019015" y="4728419"/>
            <a:ext cx="2766916" cy="495667"/>
          </a:xfrm>
          <a:prstGeom prst="straightConnector1">
            <a:avLst/>
          </a:prstGeom>
          <a:solidFill>
            <a:srgbClr val="00CC99"/>
          </a:solidFill>
          <a:ln w="63500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11" name="Group 10"/>
          <p:cNvGrpSpPr/>
          <p:nvPr/>
        </p:nvGrpSpPr>
        <p:grpSpPr>
          <a:xfrm>
            <a:off x="508767" y="4237760"/>
            <a:ext cx="1838325" cy="2254685"/>
            <a:chOff x="393833" y="4358619"/>
            <a:chExt cx="1838325" cy="225468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824126" y="5867481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75000" y="6267910"/>
            <a:ext cx="1528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{x</a:t>
            </a:r>
            <a:r>
              <a:rPr lang="en-US" sz="2800" b="1" baseline="-25000" dirty="0" smtClean="0">
                <a:solidFill>
                  <a:srgbClr val="000000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8997" y="6268849"/>
            <a:ext cx="152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</a:t>
            </a:r>
            <a:r>
              <a:rPr lang="en-US" sz="2800" b="1" dirty="0" smtClean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baseline="-25000" dirty="0">
                <a:solidFill>
                  <a:srgbClr val="FF5353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663899" y="5730250"/>
            <a:ext cx="1288897" cy="513987"/>
            <a:chOff x="6156704" y="1409152"/>
            <a:chExt cx="1288897" cy="513987"/>
          </a:xfrm>
        </p:grpSpPr>
        <p:grpSp>
          <p:nvGrpSpPr>
            <p:cNvPr id="18" name="Group 17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20" name="Rectangle 19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4" name="Flowchart: Alternate Process 23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411438" y="5743119"/>
            <a:ext cx="1288897" cy="513987"/>
            <a:chOff x="6156704" y="1409152"/>
            <a:chExt cx="1288897" cy="513987"/>
          </a:xfrm>
        </p:grpSpPr>
        <p:grpSp>
          <p:nvGrpSpPr>
            <p:cNvPr id="26" name="Group 25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28" name="Rectangle 27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32" name="Flowchart: Alternate Process 31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398528" y="6256384"/>
            <a:ext cx="1288900" cy="513987"/>
            <a:chOff x="6163958" y="676184"/>
            <a:chExt cx="1288900" cy="513987"/>
          </a:xfrm>
        </p:grpSpPr>
        <p:grpSp>
          <p:nvGrpSpPr>
            <p:cNvPr id="34" name="Group 33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36" name="Rectangle 35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40" name="Flowchart: Alternate Process 39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4964890" y="5776427"/>
            <a:ext cx="2515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{SK</a:t>
            </a:r>
            <a:r>
              <a:rPr lang="en-US" sz="2800" b="1" baseline="-15000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800" b="1" baseline="-35000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1</a:t>
            </a:r>
            <a:r>
              <a:rPr lang="en-US" sz="28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,…, </a:t>
            </a:r>
            <a:r>
              <a:rPr lang="en-US" sz="2800" b="1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SK</a:t>
            </a:r>
            <a:r>
              <a:rPr lang="en-US" sz="2800" b="1" baseline="-15000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800" b="1" baseline="-35000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k</a:t>
            </a:r>
            <a:r>
              <a:rPr lang="en-US" sz="28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}</a:t>
            </a:r>
            <a:endParaRPr lang="en-US" sz="2800" b="1" dirty="0"/>
          </a:p>
        </p:txBody>
      </p:sp>
      <p:grpSp>
        <p:nvGrpSpPr>
          <p:cNvPr id="42" name="Group 41"/>
          <p:cNvGrpSpPr/>
          <p:nvPr/>
        </p:nvGrpSpPr>
        <p:grpSpPr>
          <a:xfrm>
            <a:off x="2491098" y="3135613"/>
            <a:ext cx="1288900" cy="513987"/>
            <a:chOff x="6163958" y="676184"/>
            <a:chExt cx="1288900" cy="513987"/>
          </a:xfrm>
        </p:grpSpPr>
        <p:grpSp>
          <p:nvGrpSpPr>
            <p:cNvPr id="43" name="Group 42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45" name="Rectangle 44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49" name="Flowchart: Alternate Process 48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50" name="Rectangle 49"/>
          <p:cNvSpPr/>
          <p:nvPr/>
        </p:nvSpPr>
        <p:spPr>
          <a:xfrm>
            <a:off x="3779998" y="3107515"/>
            <a:ext cx="27254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={</a:t>
            </a:r>
            <a:r>
              <a:rPr lang="en-US" sz="28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SK</a:t>
            </a:r>
            <a:r>
              <a:rPr lang="en-US" sz="2800" b="1" baseline="-15000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800" b="1" baseline="-35000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1</a:t>
            </a:r>
            <a:r>
              <a:rPr lang="en-US" sz="28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,…, </a:t>
            </a:r>
            <a:r>
              <a:rPr lang="en-US" sz="2800" b="1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SK</a:t>
            </a:r>
            <a:r>
              <a:rPr lang="en-US" sz="2800" b="1" baseline="-15000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800" b="1" baseline="-35000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k</a:t>
            </a:r>
            <a:r>
              <a:rPr lang="en-US" sz="28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}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05840" y="268638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25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yriad Pro (Headings)"/>
              </a:rPr>
              <a:t>The HIBE construction works!</a:t>
            </a:r>
            <a:endParaRPr lang="en-US" sz="36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84" name="Content Placeholder 2"/>
          <p:cNvSpPr>
            <a:spLocks noGrp="1"/>
          </p:cNvSpPr>
          <p:nvPr>
            <p:ph idx="1"/>
          </p:nvPr>
        </p:nvSpPr>
        <p:spPr>
          <a:xfrm>
            <a:off x="101600" y="749809"/>
            <a:ext cx="9042399" cy="5955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latin typeface="Myriad Pro (Headings)"/>
              </a:rPr>
              <a:t>Non-Membership </a:t>
            </a:r>
            <a:r>
              <a:rPr lang="en-US" altLang="he-IL" b="1" dirty="0" smtClean="0">
                <a:latin typeface="Myriad Pro"/>
                <a:sym typeface="Symbol" pitchFamily="18" charset="2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Myriad Pro"/>
              </a:rPr>
              <a:t>x</a:t>
            </a:r>
            <a:r>
              <a:rPr lang="en-US" altLang="he-IL" b="1" dirty="0" err="1" smtClean="0">
                <a:latin typeface="Myriad Pro"/>
                <a:sym typeface="Symbol" panose="05050102010706020507" pitchFamily="18" charset="2"/>
              </a:rPr>
              <a:t></a:t>
            </a:r>
            <a:r>
              <a:rPr lang="en-US" b="1" dirty="0" err="1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altLang="he-IL" b="1" dirty="0" smtClean="0">
                <a:latin typeface="Myriad Pro (Headings)"/>
                <a:sym typeface="Symbol" pitchFamily="18" charset="2"/>
              </a:rPr>
              <a:t>)</a:t>
            </a:r>
            <a:endParaRPr lang="en-US" b="1" dirty="0" smtClean="0">
              <a:latin typeface="Myriad Pro (Headings)"/>
            </a:endParaRPr>
          </a:p>
          <a:p>
            <a:pPr marL="0" indent="0">
              <a:buNone/>
            </a:pPr>
            <a:r>
              <a:rPr lang="en-US" sz="2600" b="1" dirty="0" smtClean="0">
                <a:latin typeface="Myriad Pro (Headings)"/>
              </a:rPr>
              <a:t>Soundness</a:t>
            </a:r>
            <a:r>
              <a:rPr lang="en-US" sz="2400" b="1" dirty="0" smtClean="0">
                <a:latin typeface="Myriad Pro (Headings)"/>
              </a:rPr>
              <a:t>:</a:t>
            </a:r>
          </a:p>
          <a:p>
            <a:r>
              <a:rPr lang="en-US" sz="2400" dirty="0" smtClean="0">
                <a:latin typeface="Myriad Pro (Headings)"/>
              </a:rPr>
              <a:t>For </a:t>
            </a:r>
            <a:r>
              <a:rPr lang="en-US" sz="2400" b="1" dirty="0" err="1" smtClean="0">
                <a:solidFill>
                  <a:srgbClr val="0033CC"/>
                </a:solidFill>
                <a:latin typeface="Myriad Pro"/>
              </a:rPr>
              <a:t>x</a:t>
            </a:r>
            <a:r>
              <a:rPr lang="en-US" altLang="he-IL" sz="2400" dirty="0" err="1" smtClean="0">
                <a:latin typeface="Myriad Pro (Headings)"/>
                <a:sym typeface="Symbol" pitchFamily="18" charset="2"/>
              </a:rPr>
              <a:t></a:t>
            </a:r>
            <a:r>
              <a:rPr lang="en-US" sz="2400" b="1" dirty="0" err="1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400" dirty="0" smtClean="0">
                <a:latin typeface="Myriad Pro (Headings)"/>
              </a:rPr>
              <a:t> to be accepted as </a:t>
            </a:r>
            <a:r>
              <a:rPr lang="en-US" sz="2400" b="1" dirty="0" smtClean="0">
                <a:solidFill>
                  <a:srgbClr val="FF0000"/>
                </a:solidFill>
                <a:latin typeface="Myriad Pro (Headings)"/>
              </a:rPr>
              <a:t>not</a:t>
            </a:r>
            <a:r>
              <a:rPr lang="en-US" sz="2400" dirty="0" smtClean="0">
                <a:solidFill>
                  <a:srgbClr val="FF0000"/>
                </a:solidFill>
                <a:latin typeface="Myriad Pro (Headings)"/>
              </a:rPr>
              <a:t> </a:t>
            </a:r>
            <a:r>
              <a:rPr lang="en-US" sz="2400" dirty="0" smtClean="0">
                <a:latin typeface="Myriad Pro (Headings)"/>
              </a:rPr>
              <a:t>in </a:t>
            </a:r>
            <a:r>
              <a:rPr lang="en-US" sz="24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 </a:t>
            </a:r>
            <a:r>
              <a:rPr lang="en-US" altLang="he-IL" sz="2400" dirty="0" smtClean="0">
                <a:solidFill>
                  <a:srgbClr val="9966FF"/>
                </a:solidFill>
                <a:latin typeface="Myriad Pro (Headings)"/>
              </a:rPr>
              <a:t>: </a:t>
            </a:r>
          </a:p>
          <a:p>
            <a:pPr marL="0" indent="0">
              <a:buNone/>
            </a:pPr>
            <a:r>
              <a:rPr lang="en-US" altLang="he-IL" sz="2400" b="1" dirty="0" smtClean="0">
                <a:solidFill>
                  <a:srgbClr val="9966FF"/>
                </a:solidFill>
                <a:latin typeface="Myriad Pro (Headings)"/>
              </a:rPr>
              <a:t>      </a:t>
            </a:r>
            <a:r>
              <a:rPr lang="en-US" altLang="he-IL" sz="2400" b="1" dirty="0" smtClean="0">
                <a:latin typeface="Myriad Pro (Headings)"/>
              </a:rPr>
              <a:t>Decrypt successfully a random challenge </a:t>
            </a:r>
          </a:p>
          <a:p>
            <a:pPr lvl="1"/>
            <a:r>
              <a:rPr lang="en-US" altLang="he-IL" b="1" dirty="0" smtClean="0">
                <a:latin typeface="Myriad Pro (Headings)"/>
              </a:rPr>
              <a:t>Without</a:t>
            </a:r>
            <a:r>
              <a:rPr lang="en-US" altLang="he-IL" dirty="0" smtClean="0">
                <a:latin typeface="Myriad Pro (Headings)"/>
              </a:rPr>
              <a:t> </a:t>
            </a:r>
            <a:r>
              <a:rPr lang="en-US" b="1" dirty="0" err="1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SK</a:t>
            </a:r>
            <a:r>
              <a:rPr lang="en-US" b="1" baseline="-15000" dirty="0" err="1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x</a:t>
            </a:r>
            <a:r>
              <a:rPr lang="en-US" altLang="he-IL" dirty="0" smtClean="0">
                <a:latin typeface="Myriad Pro (Headings)"/>
              </a:rPr>
              <a:t> </a:t>
            </a:r>
          </a:p>
          <a:p>
            <a:pPr lvl="1"/>
            <a:r>
              <a:rPr lang="en-US" altLang="he-IL" b="1" dirty="0" smtClean="0">
                <a:latin typeface="Myriad Pro (Headings)"/>
              </a:rPr>
              <a:t>Without</a:t>
            </a:r>
            <a:r>
              <a:rPr lang="en-US" altLang="he-IL" dirty="0" smtClean="0">
                <a:latin typeface="Myriad Pro (Headings)"/>
              </a:rPr>
              <a:t> keys for an </a:t>
            </a:r>
            <a:r>
              <a:rPr lang="en-US" altLang="he-IL" b="1" dirty="0" smtClean="0">
                <a:latin typeface="Myriad Pro (Headings)"/>
              </a:rPr>
              <a:t>ancestor</a:t>
            </a:r>
            <a:r>
              <a:rPr lang="en-US" altLang="he-IL" dirty="0" smtClean="0">
                <a:latin typeface="Myriad Pro (Headings)"/>
              </a:rPr>
              <a:t> of </a:t>
            </a:r>
            <a:r>
              <a:rPr lang="en-US" b="1" dirty="0" smtClean="0">
                <a:solidFill>
                  <a:srgbClr val="0033CC"/>
                </a:solidFill>
                <a:latin typeface="Myriad Pro (Headings)"/>
              </a:rPr>
              <a:t>x</a:t>
            </a:r>
            <a:endParaRPr lang="en-US" altLang="he-IL" dirty="0" smtClean="0">
              <a:latin typeface="Myriad Pro (Headings)"/>
            </a:endParaRPr>
          </a:p>
          <a:p>
            <a:pPr lvl="1"/>
            <a:r>
              <a:rPr lang="en-US" altLang="he-IL" dirty="0">
                <a:latin typeface="Myriad Pro (Headings)"/>
              </a:rPr>
              <a:t>C</a:t>
            </a:r>
            <a:r>
              <a:rPr lang="en-US" altLang="he-IL" dirty="0" smtClean="0">
                <a:latin typeface="Myriad Pro (Headings)"/>
              </a:rPr>
              <a:t>ontradicting HIBE selective security</a:t>
            </a:r>
          </a:p>
        </p:txBody>
      </p:sp>
      <p:sp>
        <p:nvSpPr>
          <p:cNvPr id="79" name="TextBox 46"/>
          <p:cNvSpPr txBox="1"/>
          <p:nvPr/>
        </p:nvSpPr>
        <p:spPr>
          <a:xfrm>
            <a:off x="673526" y="63963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sp>
        <p:nvSpPr>
          <p:cNvPr id="80" name="TextBox 11"/>
          <p:cNvSpPr txBox="1"/>
          <p:nvPr/>
        </p:nvSpPr>
        <p:spPr>
          <a:xfrm>
            <a:off x="7137953" y="5374108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768" y="3630735"/>
            <a:ext cx="1838325" cy="1838325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83353" y="4383528"/>
            <a:ext cx="1544516" cy="1900943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2686277" y="6275933"/>
            <a:ext cx="213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cxnSp>
        <p:nvCxnSpPr>
          <p:cNvPr id="85" name="Straight Arrow Connector 84"/>
          <p:cNvCxnSpPr/>
          <p:nvPr/>
        </p:nvCxnSpPr>
        <p:spPr bwMode="auto">
          <a:xfrm flipV="1">
            <a:off x="4019015" y="4728419"/>
            <a:ext cx="2766916" cy="495667"/>
          </a:xfrm>
          <a:prstGeom prst="straightConnector1">
            <a:avLst/>
          </a:prstGeom>
          <a:solidFill>
            <a:srgbClr val="00CC99"/>
          </a:solidFill>
          <a:ln w="63500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86" name="Group 85"/>
          <p:cNvGrpSpPr/>
          <p:nvPr/>
        </p:nvGrpSpPr>
        <p:grpSpPr>
          <a:xfrm>
            <a:off x="508767" y="4237760"/>
            <a:ext cx="1838325" cy="2254685"/>
            <a:chOff x="393833" y="4358619"/>
            <a:chExt cx="1838325" cy="2254685"/>
          </a:xfrm>
        </p:grpSpPr>
        <p:pic>
          <p:nvPicPr>
            <p:cNvPr id="87" name="Picture 8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89" name="TextBox 88"/>
          <p:cNvSpPr txBox="1"/>
          <p:nvPr/>
        </p:nvSpPr>
        <p:spPr>
          <a:xfrm>
            <a:off x="824126" y="5867481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875000" y="6267910"/>
            <a:ext cx="1528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{x</a:t>
            </a:r>
            <a:r>
              <a:rPr lang="en-US" sz="2800" b="1" baseline="-25000" dirty="0" smtClean="0">
                <a:solidFill>
                  <a:srgbClr val="000000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098997" y="6268849"/>
            <a:ext cx="152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</a:t>
            </a:r>
            <a:r>
              <a:rPr lang="en-US" sz="2800" b="1" dirty="0" smtClean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baseline="-25000" dirty="0">
                <a:solidFill>
                  <a:srgbClr val="FF5353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3663899" y="5730250"/>
            <a:ext cx="1288897" cy="513987"/>
            <a:chOff x="6156704" y="1409152"/>
            <a:chExt cx="1288897" cy="513987"/>
          </a:xfrm>
        </p:grpSpPr>
        <p:grpSp>
          <p:nvGrpSpPr>
            <p:cNvPr id="93" name="Group 92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95" name="Rectangle 94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9" name="Flowchart: Alternate Process 98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7411438" y="5743119"/>
            <a:ext cx="1288897" cy="513987"/>
            <a:chOff x="6156704" y="1409152"/>
            <a:chExt cx="1288897" cy="513987"/>
          </a:xfrm>
        </p:grpSpPr>
        <p:grpSp>
          <p:nvGrpSpPr>
            <p:cNvPr id="101" name="Group 100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103" name="Rectangle 102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7" name="Flowchart: Alternate Process 106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102" name="TextBox 101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398528" y="6256384"/>
            <a:ext cx="1288900" cy="513987"/>
            <a:chOff x="6163958" y="676184"/>
            <a:chExt cx="1288900" cy="513987"/>
          </a:xfrm>
        </p:grpSpPr>
        <p:grpSp>
          <p:nvGrpSpPr>
            <p:cNvPr id="109" name="Group 108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111" name="Rectangle 110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15" name="Flowchart: Alternate Process 114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110" name="TextBox 109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116" name="Rectangle 115"/>
          <p:cNvSpPr/>
          <p:nvPr/>
        </p:nvSpPr>
        <p:spPr>
          <a:xfrm>
            <a:off x="4964890" y="5776427"/>
            <a:ext cx="2515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{SK</a:t>
            </a:r>
            <a:r>
              <a:rPr lang="en-US" sz="2800" b="1" baseline="-15000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800" b="1" baseline="-35000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1</a:t>
            </a:r>
            <a:r>
              <a:rPr lang="en-US" sz="28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,…, </a:t>
            </a:r>
            <a:r>
              <a:rPr lang="en-US" sz="2800" b="1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SK</a:t>
            </a:r>
            <a:r>
              <a:rPr lang="en-US" sz="2800" b="1" baseline="-15000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800" b="1" baseline="-35000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k</a:t>
            </a:r>
            <a:r>
              <a:rPr lang="en-US" sz="28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}</a:t>
            </a:r>
            <a:endParaRPr lang="en-US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996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yriad Pro (Headings)"/>
              </a:rPr>
              <a:t>The HIBE construction works!</a:t>
            </a:r>
            <a:endParaRPr lang="en-US" sz="36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84" name="Content Placeholder 2"/>
          <p:cNvSpPr>
            <a:spLocks noGrp="1"/>
          </p:cNvSpPr>
          <p:nvPr>
            <p:ph idx="1"/>
          </p:nvPr>
        </p:nvSpPr>
        <p:spPr>
          <a:xfrm>
            <a:off x="101600" y="804673"/>
            <a:ext cx="9042399" cy="6053327"/>
          </a:xfrm>
        </p:spPr>
        <p:txBody>
          <a:bodyPr>
            <a:norm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2800" b="1" dirty="0">
                <a:latin typeface="Myriad Pro (Headings)"/>
              </a:rPr>
              <a:t>Privacy</a:t>
            </a:r>
            <a:r>
              <a:rPr lang="en-US" sz="2800" dirty="0">
                <a:latin typeface="Myriad Pro (Headings)"/>
              </a:rPr>
              <a:t>: </a:t>
            </a:r>
            <a:r>
              <a:rPr lang="en-US" sz="2800" dirty="0" smtClean="0">
                <a:latin typeface="Myriad Pro (Headings)"/>
              </a:rPr>
              <a:t>f-ZK (f is null)</a:t>
            </a:r>
            <a:endParaRPr lang="en-US" sz="2800" dirty="0">
              <a:latin typeface="Myriad Pro (Headings)"/>
            </a:endParaRPr>
          </a:p>
          <a:p>
            <a:r>
              <a:rPr lang="en-US" sz="2600" dirty="0" smtClean="0">
                <a:latin typeface="Myriad Pro (Headings)"/>
              </a:rPr>
              <a:t>Requirement: a </a:t>
            </a:r>
            <a:r>
              <a:rPr lang="en-US" sz="2600" b="1" dirty="0" smtClean="0">
                <a:latin typeface="Myriad Pro (Headings)"/>
              </a:rPr>
              <a:t>simulator</a:t>
            </a:r>
            <a:r>
              <a:rPr lang="en-US" sz="2600" dirty="0" smtClean="0">
                <a:latin typeface="Myriad Pro (Headings)"/>
              </a:rPr>
              <a:t> which </a:t>
            </a:r>
            <a:r>
              <a:rPr lang="en-US" sz="2600" dirty="0">
                <a:latin typeface="Myriad Pro (Headings)"/>
              </a:rPr>
              <a:t>is </a:t>
            </a:r>
            <a:endParaRPr lang="en-US" sz="2600" dirty="0" smtClean="0">
              <a:latin typeface="Myriad Pro (Headings)"/>
            </a:endParaRPr>
          </a:p>
          <a:p>
            <a:pPr marL="0" indent="0">
              <a:buNone/>
            </a:pPr>
            <a:r>
              <a:rPr lang="en-US" sz="2600" b="1" dirty="0">
                <a:latin typeface="Myriad Pro (Headings)"/>
              </a:rPr>
              <a:t>	</a:t>
            </a:r>
            <a:r>
              <a:rPr lang="en-US" sz="2600" b="1" dirty="0" smtClean="0">
                <a:latin typeface="Myriad Pro (Headings)"/>
              </a:rPr>
              <a:t>	indistinguishable</a:t>
            </a:r>
            <a:r>
              <a:rPr lang="en-US" sz="2600" dirty="0" smtClean="0">
                <a:latin typeface="Myriad Pro (Headings)"/>
              </a:rPr>
              <a:t> </a:t>
            </a:r>
            <a:r>
              <a:rPr lang="en-US" sz="2600" dirty="0">
                <a:latin typeface="Myriad Pro (Headings)"/>
              </a:rPr>
              <a:t>form </a:t>
            </a:r>
            <a:r>
              <a:rPr lang="en-US" sz="2600" dirty="0" smtClean="0">
                <a:latin typeface="Myriad Pro (Headings)"/>
              </a:rPr>
              <a:t>a </a:t>
            </a:r>
            <a:r>
              <a:rPr lang="en-US" sz="2600" b="1" dirty="0">
                <a:solidFill>
                  <a:srgbClr val="FF0000"/>
                </a:solidFill>
                <a:latin typeface="Myriad Pro (Headings)"/>
              </a:rPr>
              <a:t>Secondary </a:t>
            </a:r>
            <a:endParaRPr lang="en-US" sz="2600" b="1" dirty="0" smtClean="0">
              <a:solidFill>
                <a:srgbClr val="FF0000"/>
              </a:solidFill>
              <a:latin typeface="Myriad Pro (Headings)"/>
            </a:endParaRPr>
          </a:p>
          <a:p>
            <a:endParaRPr lang="en-US" sz="2400" dirty="0" smtClean="0">
              <a:latin typeface="Myriad Pro (Headings)"/>
            </a:endParaRPr>
          </a:p>
          <a:p>
            <a:pPr marL="0" indent="0">
              <a:buNone/>
            </a:pPr>
            <a:endParaRPr lang="en-US" sz="2400" dirty="0" smtClean="0">
              <a:latin typeface="Myriad Pro (Headings)"/>
            </a:endParaRPr>
          </a:p>
          <a:p>
            <a:pPr marL="0" lvl="1" indent="0" algn="ctr">
              <a:buNone/>
            </a:pPr>
            <a:r>
              <a:rPr lang="en-US" sz="2800" b="1" dirty="0" smtClean="0">
                <a:latin typeface="Myriad Pro (Headings)"/>
              </a:rPr>
              <a:t>Simulator:</a:t>
            </a:r>
            <a:endParaRPr lang="he-IL" sz="2800" dirty="0">
              <a:latin typeface="Myriad Pro (Headings)"/>
            </a:endParaRPr>
          </a:p>
          <a:p>
            <a:pPr marL="457200" lvl="1" indent="-457200"/>
            <a:r>
              <a:rPr lang="en-US" sz="2600" dirty="0" smtClean="0">
                <a:latin typeface="Myriad Pro (Headings)"/>
              </a:rPr>
              <a:t>Emulates </a:t>
            </a:r>
            <a:r>
              <a:rPr lang="en-US" sz="2800" b="1" dirty="0" smtClean="0">
                <a:solidFill>
                  <a:srgbClr val="008000"/>
                </a:solidFill>
                <a:latin typeface="Myriad Pro"/>
              </a:rPr>
              <a:t>Primary </a:t>
            </a:r>
            <a:r>
              <a:rPr lang="en-US" sz="2600" dirty="0" smtClean="0">
                <a:latin typeface="Myriad Pro (Headings)"/>
              </a:rPr>
              <a:t>and replaces </a:t>
            </a:r>
          </a:p>
          <a:p>
            <a:pPr marL="0" lvl="1" indent="0">
              <a:buNone/>
            </a:pPr>
            <a:r>
              <a:rPr lang="en-US" sz="26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	</a:t>
            </a:r>
            <a:r>
              <a:rPr lang="en-US" sz="2600" b="1" dirty="0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{</a:t>
            </a:r>
            <a:r>
              <a:rPr lang="en-US" sz="26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SK</a:t>
            </a:r>
            <a:r>
              <a:rPr lang="en-US" sz="2600" b="1" baseline="-15000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600" b="1" baseline="-35000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1</a:t>
            </a:r>
            <a:r>
              <a:rPr lang="en-US" sz="26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,…, </a:t>
            </a:r>
            <a:r>
              <a:rPr lang="en-US" sz="2600" b="1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SK</a:t>
            </a:r>
            <a:r>
              <a:rPr lang="en-US" sz="2600" b="1" baseline="-15000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j</a:t>
            </a:r>
            <a:r>
              <a:rPr lang="en-US" sz="2600" b="1" baseline="-35000" dirty="0" err="1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k</a:t>
            </a:r>
            <a:r>
              <a:rPr lang="en-US" sz="2600" b="1" dirty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} </a:t>
            </a:r>
            <a:r>
              <a:rPr lang="en-US" sz="2600" dirty="0" smtClean="0">
                <a:latin typeface="Myriad Pro (Headings)"/>
              </a:rPr>
              <a:t>with  </a:t>
            </a:r>
            <a:r>
              <a:rPr lang="en-US" altLang="en-US" sz="2600" b="1" dirty="0">
                <a:solidFill>
                  <a:srgbClr val="993300"/>
                </a:solidFill>
                <a:latin typeface="Myriad Pro (Headings)"/>
              </a:rPr>
              <a:t>MK</a:t>
            </a:r>
            <a:r>
              <a:rPr lang="en-US" altLang="en-US" sz="2600" b="1" baseline="-25000" dirty="0">
                <a:solidFill>
                  <a:srgbClr val="993300"/>
                </a:solidFill>
                <a:latin typeface="Myriad Pro (Headings)"/>
              </a:rPr>
              <a:t>S</a:t>
            </a:r>
            <a:r>
              <a:rPr lang="en-US" sz="2600" b="1" dirty="0" smtClean="0">
                <a:latin typeface="Myriad Pro (Headings)"/>
              </a:rPr>
              <a:t>.</a:t>
            </a:r>
            <a:endParaRPr lang="en-US" sz="2600" dirty="0" smtClean="0">
              <a:latin typeface="Myriad Pro (Headings)"/>
            </a:endParaRPr>
          </a:p>
          <a:p>
            <a:pPr marL="457200" lvl="1" indent="-457200"/>
            <a:r>
              <a:rPr lang="en-US" sz="2600" dirty="0">
                <a:latin typeface="Myriad Pro (Headings)"/>
              </a:rPr>
              <a:t>Given a query </a:t>
            </a:r>
            <a:r>
              <a:rPr lang="en-US" sz="2600" b="1" dirty="0">
                <a:solidFill>
                  <a:srgbClr val="0033CC"/>
                </a:solidFill>
                <a:latin typeface="Myriad Pro (Headings)"/>
              </a:rPr>
              <a:t>x</a:t>
            </a:r>
            <a:r>
              <a:rPr lang="en-US" sz="2600" b="1" baseline="-25000" dirty="0">
                <a:solidFill>
                  <a:srgbClr val="0033CC"/>
                </a:solidFill>
                <a:latin typeface="Myriad Pro (Headings)"/>
              </a:rPr>
              <a:t>i</a:t>
            </a:r>
            <a:r>
              <a:rPr lang="en-US" sz="2600" dirty="0">
                <a:latin typeface="Myriad Pro (Headings)"/>
              </a:rPr>
              <a:t>: forward it to </a:t>
            </a:r>
            <a:r>
              <a:rPr lang="en-US" sz="2600" b="1" dirty="0" smtClean="0">
                <a:solidFill>
                  <a:srgbClr val="00B050"/>
                </a:solidFill>
                <a:latin typeface="Myriad Pro (Headings)"/>
                <a:cs typeface="Arial" charset="0"/>
              </a:rPr>
              <a:t>R-</a:t>
            </a:r>
            <a:r>
              <a:rPr lang="en-US" sz="2600" dirty="0" smtClean="0">
                <a:latin typeface="Myriad Pro (Headings)"/>
              </a:rPr>
              <a:t>oracle:</a:t>
            </a:r>
          </a:p>
          <a:p>
            <a:pPr marL="400050" lvl="2" indent="0">
              <a:buNone/>
            </a:pPr>
            <a:r>
              <a:rPr lang="en-US" sz="2600" b="1" dirty="0" smtClean="0">
                <a:solidFill>
                  <a:srgbClr val="0033CC"/>
                </a:solidFill>
                <a:latin typeface="Myriad Pro (Headings)"/>
              </a:rPr>
              <a:t>x</a:t>
            </a:r>
            <a:r>
              <a:rPr lang="en-US" sz="2600" b="1" baseline="-25000" dirty="0" smtClean="0">
                <a:solidFill>
                  <a:srgbClr val="0033CC"/>
                </a:solidFill>
                <a:latin typeface="Myriad Pro (Headings)"/>
              </a:rPr>
              <a:t>i</a:t>
            </a:r>
            <a:r>
              <a:rPr lang="en-US" sz="2600" baseline="-25000" dirty="0" smtClean="0">
                <a:solidFill>
                  <a:srgbClr val="0033CC"/>
                </a:solidFill>
                <a:latin typeface="Myriad Pro (Headings)"/>
              </a:rPr>
              <a:t> </a:t>
            </a:r>
            <a:r>
              <a:rPr lang="en-US" altLang="he-IL" sz="2600" b="1" dirty="0" smtClean="0">
                <a:latin typeface="Myriad Pro (Headings)"/>
                <a:sym typeface="Symbol" panose="05050102010706020507" pitchFamily="18" charset="2"/>
              </a:rPr>
              <a:t></a:t>
            </a:r>
            <a:r>
              <a:rPr lang="en-US" sz="2600" b="1" dirty="0" smtClean="0">
                <a:solidFill>
                  <a:srgbClr val="00B050"/>
                </a:solidFill>
                <a:latin typeface="Myriad Pro (Headings)"/>
                <a:cs typeface="Arial" charset="0"/>
              </a:rPr>
              <a:t>R</a:t>
            </a:r>
            <a:r>
              <a:rPr lang="en-US" altLang="he-IL" sz="2600" dirty="0" smtClean="0">
                <a:solidFill>
                  <a:srgbClr val="9966FF"/>
                </a:solidFill>
                <a:latin typeface="Myriad Pro (Headings)"/>
              </a:rPr>
              <a:t>: </a:t>
            </a:r>
            <a:r>
              <a:rPr lang="en-US" sz="2600" dirty="0">
                <a:latin typeface="Myriad Pro (Headings)"/>
              </a:rPr>
              <a:t>generate </a:t>
            </a:r>
            <a:r>
              <a:rPr lang="en-US" sz="2600" b="1" dirty="0" err="1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SK</a:t>
            </a:r>
            <a:r>
              <a:rPr lang="en-US" sz="2600" b="1" baseline="-15000" dirty="0" err="1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x</a:t>
            </a:r>
            <a:r>
              <a:rPr lang="en-US" sz="2600" b="1" baseline="-35000" dirty="0" err="1" smtClean="0">
                <a:solidFill>
                  <a:srgbClr val="993300"/>
                </a:solidFill>
                <a:latin typeface="Myriad Pro (Headings)"/>
                <a:sym typeface="Symbol" pitchFamily="18" charset="2"/>
              </a:rPr>
              <a:t>i</a:t>
            </a:r>
            <a:r>
              <a:rPr lang="en-US" sz="2600" dirty="0" smtClean="0">
                <a:latin typeface="Myriad Pro (Headings)"/>
              </a:rPr>
              <a:t>, </a:t>
            </a:r>
          </a:p>
          <a:p>
            <a:pPr marL="400050" lvl="2" indent="0">
              <a:buNone/>
            </a:pPr>
            <a:r>
              <a:rPr lang="en-US" sz="2600" dirty="0" smtClean="0">
                <a:latin typeface="Myriad Pro (Headings)"/>
              </a:rPr>
              <a:t>decrypt random challenge</a:t>
            </a:r>
            <a:endParaRPr lang="en-US" sz="2600" b="1" dirty="0" smtClean="0">
              <a:solidFill>
                <a:srgbClr val="0070C0"/>
              </a:solidFill>
              <a:latin typeface="Myriad Pro (Headings)"/>
              <a:cs typeface="Arial" charset="0"/>
            </a:endParaRPr>
          </a:p>
          <a:p>
            <a:pPr marL="400050" lvl="2" indent="0">
              <a:buNone/>
            </a:pPr>
            <a:r>
              <a:rPr lang="en-US" sz="2600" dirty="0" smtClean="0">
                <a:latin typeface="Myriad Pro (Headings)"/>
              </a:rPr>
              <a:t>send back </a:t>
            </a:r>
            <a:r>
              <a:rPr lang="en-US" sz="2600" dirty="0">
                <a:latin typeface="Myriad Pro (Headings)"/>
              </a:rPr>
              <a:t>to </a:t>
            </a:r>
            <a:r>
              <a:rPr lang="en-US" sz="2600" b="1" dirty="0">
                <a:solidFill>
                  <a:srgbClr val="0070C0"/>
                </a:solidFill>
                <a:latin typeface="Myriad Pro (Headings)"/>
                <a:cs typeface="Arial" charset="0"/>
              </a:rPr>
              <a:t>Resolver </a:t>
            </a:r>
            <a:endParaRPr lang="en-US" sz="2600" b="1" dirty="0" smtClean="0">
              <a:solidFill>
                <a:srgbClr val="0070C0"/>
              </a:solidFill>
              <a:latin typeface="Myriad Pro (Headings)"/>
              <a:cs typeface="Arial" charset="0"/>
            </a:endParaRPr>
          </a:p>
          <a:p>
            <a:pPr marL="400050" lvl="2" indent="0">
              <a:buNone/>
            </a:pPr>
            <a:r>
              <a:rPr lang="en-US" sz="2600" b="1" dirty="0" err="1" smtClean="0">
                <a:solidFill>
                  <a:srgbClr val="0033CC"/>
                </a:solidFill>
                <a:latin typeface="Myriad Pro (Headings)"/>
              </a:rPr>
              <a:t>x</a:t>
            </a:r>
            <a:r>
              <a:rPr lang="en-US" sz="2600" b="1" baseline="-25000" dirty="0" err="1" smtClean="0">
                <a:solidFill>
                  <a:srgbClr val="0033CC"/>
                </a:solidFill>
                <a:latin typeface="Myriad Pro (Headings)"/>
              </a:rPr>
              <a:t>i</a:t>
            </a:r>
            <a:r>
              <a:rPr lang="en-US" altLang="he-IL" sz="2600" b="1" dirty="0" err="1" smtClean="0">
                <a:latin typeface="Myriad Pro (Headings)"/>
                <a:sym typeface="Symbol" pitchFamily="18" charset="2"/>
              </a:rPr>
              <a:t></a:t>
            </a:r>
            <a:r>
              <a:rPr lang="en-US" sz="2600" b="1" dirty="0" err="1" smtClean="0">
                <a:solidFill>
                  <a:srgbClr val="00B050"/>
                </a:solidFill>
                <a:latin typeface="Myriad Pro (Headings)"/>
                <a:cs typeface="Arial" charset="0"/>
              </a:rPr>
              <a:t>R</a:t>
            </a:r>
            <a:r>
              <a:rPr lang="en-US" sz="2600" b="1" dirty="0" smtClean="0">
                <a:solidFill>
                  <a:srgbClr val="00B050"/>
                </a:solidFill>
                <a:latin typeface="Myriad Pro (Headings)"/>
                <a:cs typeface="Arial" charset="0"/>
              </a:rPr>
              <a:t> </a:t>
            </a:r>
            <a:r>
              <a:rPr lang="en-US" altLang="he-IL" sz="2600" dirty="0" smtClean="0">
                <a:solidFill>
                  <a:srgbClr val="9966FF"/>
                </a:solidFill>
                <a:latin typeface="Myriad Pro (Headings)"/>
              </a:rPr>
              <a:t>:</a:t>
            </a:r>
            <a:r>
              <a:rPr lang="en-US" sz="2600" dirty="0" smtClean="0">
                <a:latin typeface="Myriad Pro (Headings)"/>
              </a:rPr>
              <a:t> </a:t>
            </a:r>
            <a:r>
              <a:rPr lang="en-US" sz="2600" dirty="0">
                <a:latin typeface="Myriad Pro (Headings)"/>
              </a:rPr>
              <a:t>generate </a:t>
            </a:r>
            <a:r>
              <a:rPr lang="en-US" altLang="he-IL" sz="2600" b="1" dirty="0" smtClean="0">
                <a:solidFill>
                  <a:srgbClr val="00B050"/>
                </a:solidFill>
                <a:latin typeface="Myriad Pro (Headings)"/>
                <a:sym typeface="Symbol" pitchFamily="18" charset="2"/>
              </a:rPr>
              <a:t>Sign(</a:t>
            </a:r>
            <a:r>
              <a:rPr lang="en-US" altLang="he-IL" sz="2600" b="1" dirty="0" err="1" smtClean="0">
                <a:solidFill>
                  <a:srgbClr val="00B050"/>
                </a:solidFill>
                <a:latin typeface="Myriad Pro (Headings)"/>
                <a:sym typeface="Symbol" pitchFamily="18" charset="2"/>
              </a:rPr>
              <a:t>x</a:t>
            </a:r>
            <a:r>
              <a:rPr lang="en-US" altLang="he-IL" sz="2600" b="1" baseline="-25000" dirty="0" err="1" smtClean="0">
                <a:solidFill>
                  <a:srgbClr val="00B050"/>
                </a:solidFill>
                <a:latin typeface="Myriad Pro (Headings)"/>
                <a:sym typeface="Symbol" pitchFamily="18" charset="2"/>
              </a:rPr>
              <a:t>i</a:t>
            </a:r>
            <a:r>
              <a:rPr lang="en-US" altLang="he-IL" sz="2600" b="1" dirty="0" err="1" smtClean="0">
                <a:solidFill>
                  <a:srgbClr val="00B050"/>
                </a:solidFill>
                <a:latin typeface="Myriad Pro (Headings)"/>
                <a:sym typeface="Symbol" pitchFamily="18" charset="2"/>
              </a:rPr>
              <a:t>,v</a:t>
            </a:r>
            <a:r>
              <a:rPr lang="en-US" altLang="he-IL" sz="2600" b="1" baseline="-25000" dirty="0" err="1" smtClean="0">
                <a:solidFill>
                  <a:srgbClr val="00B050"/>
                </a:solidFill>
                <a:latin typeface="Myriad Pro (Headings)"/>
                <a:sym typeface="Symbol" pitchFamily="18" charset="2"/>
              </a:rPr>
              <a:t>i</a:t>
            </a:r>
            <a:r>
              <a:rPr lang="en-US" altLang="he-IL" sz="2600" b="1" dirty="0" smtClean="0">
                <a:solidFill>
                  <a:srgbClr val="00B050"/>
                </a:solidFill>
                <a:latin typeface="Myriad Pro (Headings)"/>
                <a:sym typeface="Symbol" pitchFamily="18" charset="2"/>
              </a:rPr>
              <a:t>) </a:t>
            </a:r>
            <a:r>
              <a:rPr lang="en-US" sz="2600" dirty="0">
                <a:latin typeface="Myriad Pro (Headings)"/>
              </a:rPr>
              <a:t>and send to </a:t>
            </a:r>
            <a:r>
              <a:rPr lang="en-US" sz="2600" b="1" dirty="0">
                <a:solidFill>
                  <a:srgbClr val="0070C0"/>
                </a:solidFill>
                <a:latin typeface="Myriad Pro (Headings)"/>
                <a:cs typeface="Arial" charset="0"/>
              </a:rPr>
              <a:t>Resolver </a:t>
            </a:r>
            <a:endParaRPr lang="en-US" sz="2600" dirty="0">
              <a:latin typeface="Myriad Pro (Headings)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-274320" y="2313358"/>
            <a:ext cx="9418319" cy="480131"/>
            <a:chOff x="-274320" y="2313358"/>
            <a:chExt cx="9418319" cy="480131"/>
          </a:xfrm>
        </p:grpSpPr>
        <p:sp>
          <p:nvSpPr>
            <p:cNvPr id="3" name="Rectangle 2"/>
            <p:cNvSpPr/>
            <p:nvPr/>
          </p:nvSpPr>
          <p:spPr>
            <a:xfrm>
              <a:off x="0" y="2313358"/>
              <a:ext cx="9143999" cy="4801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-274320" y="2313358"/>
              <a:ext cx="9418319" cy="4801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00050" lvl="2">
                <a:lnSpc>
                  <a:spcPct val="90000"/>
                </a:lnSpc>
                <a:spcBef>
                  <a:spcPts val="500"/>
                </a:spcBef>
              </a:pPr>
              <a:r>
                <a:rPr lang="en-US" sz="2800" dirty="0">
                  <a:solidFill>
                    <a:prstClr val="black"/>
                  </a:solidFill>
                  <a:latin typeface="Myriad Pro"/>
                </a:rPr>
                <a:t>Distributions are </a:t>
              </a:r>
              <a:r>
                <a:rPr lang="en-US" sz="2800" b="1" dirty="0">
                  <a:solidFill>
                    <a:prstClr val="black"/>
                  </a:solidFill>
                  <a:latin typeface="Myriad Pro"/>
                </a:rPr>
                <a:t>identical - Perfect Zero-Knowledge!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94860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u="sng" dirty="0" smtClean="0">
                <a:solidFill>
                  <a:srgbClr val="0070C0"/>
                </a:solidFill>
                <a:latin typeface="Myriad Pro (Headings)"/>
              </a:rPr>
              <a:t>Performance – HIBE by BBG05</a:t>
            </a:r>
            <a:endParaRPr lang="en-US" sz="3600" b="1" u="sng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4" name="TextBox 46"/>
          <p:cNvSpPr txBox="1"/>
          <p:nvPr/>
        </p:nvSpPr>
        <p:spPr>
          <a:xfrm>
            <a:off x="5699979" y="1766599"/>
            <a:ext cx="2485881" cy="71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Myriad Pro (Headings)"/>
                <a:cs typeface="+mn-cs"/>
                <a:sym typeface="Symbol" pitchFamily="18" charset="2"/>
              </a:rPr>
              <a:t>= </a:t>
            </a:r>
            <a:r>
              <a:rPr lang="en-US" sz="2400" b="1" dirty="0" smtClean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{</a:t>
            </a:r>
            <a:r>
              <a:rPr lang="en-US" sz="2400" b="1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SK</a:t>
            </a:r>
            <a:r>
              <a:rPr lang="en-US" sz="2400" b="1" baseline="-15000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j</a:t>
            </a:r>
            <a:r>
              <a:rPr lang="en-US" sz="2400" b="1" baseline="-35000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,…, </a:t>
            </a:r>
            <a:r>
              <a:rPr lang="en-US" sz="2400" b="1" dirty="0" err="1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SK</a:t>
            </a:r>
            <a:r>
              <a:rPr lang="en-US" sz="2400" b="1" baseline="-15000" dirty="0" err="1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j</a:t>
            </a:r>
            <a:r>
              <a:rPr lang="en-US" sz="2400" b="1" baseline="-35000" dirty="0" err="1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k</a:t>
            </a:r>
            <a:r>
              <a:rPr lang="en-US" sz="2400" b="1" dirty="0">
                <a:solidFill>
                  <a:srgbClr val="993300"/>
                </a:solidFill>
                <a:latin typeface="Myriad Pro (Headings)"/>
                <a:cs typeface="+mn-cs"/>
                <a:sym typeface="Symbol" pitchFamily="18" charset="2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0585" y="2529193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29" name="TextBox 11"/>
          <p:cNvSpPr txBox="1"/>
          <p:nvPr/>
        </p:nvSpPr>
        <p:spPr>
          <a:xfrm>
            <a:off x="-42708" y="4445280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4" y="3028104"/>
            <a:ext cx="1461572" cy="1461572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884" y="4853783"/>
            <a:ext cx="1272481" cy="1566131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41905" y="6322356"/>
            <a:ext cx="1541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grpSp>
        <p:nvGrpSpPr>
          <p:cNvPr id="89" name="Group 88"/>
          <p:cNvGrpSpPr/>
          <p:nvPr/>
        </p:nvGrpSpPr>
        <p:grpSpPr>
          <a:xfrm>
            <a:off x="1820332" y="2002707"/>
            <a:ext cx="1288897" cy="513987"/>
            <a:chOff x="6156704" y="1409152"/>
            <a:chExt cx="1288897" cy="513987"/>
          </a:xfrm>
        </p:grpSpPr>
        <p:grpSp>
          <p:nvGrpSpPr>
            <p:cNvPr id="90" name="Group 89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92" name="Rectangle 91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6" name="Flowchart: Alternate Process 95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91" name="TextBox 90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97" name="TextBox 46"/>
          <p:cNvSpPr txBox="1"/>
          <p:nvPr/>
        </p:nvSpPr>
        <p:spPr>
          <a:xfrm>
            <a:off x="3150405" y="1766600"/>
            <a:ext cx="1145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Myriad Pro (Headings)"/>
                <a:cs typeface="+mn-cs"/>
                <a:sym typeface="Symbol" pitchFamily="18" charset="2"/>
              </a:rPr>
              <a:t>= MK</a:t>
            </a:r>
            <a:r>
              <a:rPr lang="en-US" sz="2400" b="1" baseline="-25000" dirty="0" smtClean="0">
                <a:solidFill>
                  <a:prstClr val="black"/>
                </a:solidFill>
                <a:latin typeface="Myriad Pro (Headings)"/>
                <a:cs typeface="+mn-cs"/>
                <a:sym typeface="Symbol" pitchFamily="18" charset="2"/>
              </a:rPr>
              <a:t>P</a:t>
            </a:r>
            <a:endParaRPr lang="en-US" sz="2400" b="1" baseline="-25000" dirty="0">
              <a:solidFill>
                <a:prstClr val="black"/>
              </a:solidFill>
              <a:latin typeface="Myriad Pro (Headings)"/>
              <a:cs typeface="+mn-cs"/>
              <a:sym typeface="Symbol" pitchFamily="18" charset="2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4411467" y="1998535"/>
            <a:ext cx="1288900" cy="513987"/>
            <a:chOff x="6163958" y="676184"/>
            <a:chExt cx="1288900" cy="513987"/>
          </a:xfrm>
        </p:grpSpPr>
        <p:grpSp>
          <p:nvGrpSpPr>
            <p:cNvPr id="99" name="Group 98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101" name="Rectangle 100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5" name="Flowchart: Alternate Process 104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37" name="TextBox 46"/>
          <p:cNvSpPr txBox="1"/>
          <p:nvPr/>
        </p:nvSpPr>
        <p:spPr>
          <a:xfrm>
            <a:off x="141140" y="2549444"/>
            <a:ext cx="144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8761" y="767215"/>
            <a:ext cx="1607116" cy="1892629"/>
            <a:chOff x="393833" y="4358619"/>
            <a:chExt cx="1838325" cy="2254685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010775" y="1107586"/>
            <a:ext cx="7350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he-IL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O(n</a:t>
            </a:r>
            <a:r>
              <a:rPr lang="en-GB" sz="2400" dirty="0"/>
              <a:t>·</a:t>
            </a:r>
            <a:r>
              <a:rPr lang="en-US" altLang="he-IL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|R|</a:t>
            </a:r>
            <a:r>
              <a:rPr lang="en-GB" sz="2400" dirty="0"/>
              <a:t>·</a:t>
            </a:r>
            <a:r>
              <a:rPr lang="en-US" altLang="he-IL" sz="2400" b="1" dirty="0" err="1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log|R</a:t>
            </a:r>
            <a:r>
              <a:rPr lang="en-US" altLang="he-IL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|) exponentiations</a:t>
            </a:r>
          </a:p>
          <a:p>
            <a:r>
              <a:rPr lang="en-US" altLang="he-IL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 </a:t>
            </a:r>
            <a:r>
              <a:rPr lang="en-US" altLang="he-IL" sz="2400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in a bilinear group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939930" y="3090958"/>
            <a:ext cx="7487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he-IL" sz="2400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4 </a:t>
            </a:r>
            <a:r>
              <a:rPr lang="en-US" altLang="he-IL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exponentiations</a:t>
            </a:r>
          </a:p>
          <a:p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2 bilinear pairings </a:t>
            </a:r>
            <a:r>
              <a:rPr lang="en-US" altLang="he-IL" sz="2400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computations</a:t>
            </a:r>
            <a:endParaRPr lang="en-US" altLang="he-IL" sz="2400" dirty="0" smtClean="0">
              <a:solidFill>
                <a:prstClr val="black"/>
              </a:solidFill>
              <a:latin typeface="Myriad Pro (Headings)"/>
              <a:sym typeface="Symbol" pitchFamily="18" charset="2"/>
            </a:endParaRPr>
          </a:p>
          <a:p>
            <a:r>
              <a:rPr lang="en-US" altLang="he-IL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O(n) multiplications</a:t>
            </a:r>
            <a:endParaRPr lang="en-US" altLang="he-IL" sz="2400" dirty="0" smtClean="0">
              <a:solidFill>
                <a:prstClr val="black"/>
              </a:solidFill>
              <a:latin typeface="Myriad Pro (Headings)"/>
              <a:sym typeface="Symbol" pitchFamily="18" charset="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02561" y="5119963"/>
            <a:ext cx="7498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he-IL" sz="2400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3</a:t>
            </a:r>
            <a:r>
              <a:rPr lang="en-US" altLang="he-IL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 exponentiations</a:t>
            </a:r>
            <a:endParaRPr lang="en-US" altLang="he-IL" sz="2400" dirty="0" smtClean="0">
              <a:solidFill>
                <a:prstClr val="black"/>
              </a:solidFill>
              <a:latin typeface="Myriad Pro (Headings)"/>
              <a:sym typeface="Symbol" pitchFamily="18" charset="2"/>
            </a:endParaRPr>
          </a:p>
          <a:p>
            <a:r>
              <a:rPr lang="en-US" altLang="he-IL" sz="2400" b="1" dirty="0" smtClean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O(n) multiplications</a:t>
            </a:r>
            <a:endParaRPr lang="en-US" altLang="he-IL" sz="2400" dirty="0" smtClean="0">
              <a:solidFill>
                <a:prstClr val="black"/>
              </a:solidFill>
              <a:latin typeface="Myriad Pro (Headings)"/>
              <a:sym typeface="Symbol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00892" y="6089459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Encrypt(</a:t>
            </a:r>
            <a:r>
              <a:rPr lang="en-US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MK</a:t>
            </a:r>
            <a:r>
              <a:rPr lang="en-US" sz="2400" b="1" baseline="-25000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P</a:t>
            </a:r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, </a:t>
            </a:r>
            <a:r>
              <a:rPr lang="en-US" sz="2400" b="1" dirty="0">
                <a:solidFill>
                  <a:srgbClr val="0033CC"/>
                </a:solidFill>
                <a:latin typeface="Myriad Pro (Headings)"/>
              </a:rPr>
              <a:t>x</a:t>
            </a:r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,</a:t>
            </a:r>
            <a:r>
              <a:rPr lang="en-US" altLang="he-IL" sz="2400" b="1" dirty="0">
                <a:solidFill>
                  <a:srgbClr val="7030A0"/>
                </a:solidFill>
                <a:latin typeface="Myriad Pro (Headings)"/>
                <a:sym typeface="Symbol" pitchFamily="18" charset="2"/>
              </a:rPr>
              <a:t> </a:t>
            </a:r>
            <a:r>
              <a:rPr lang="en-US" altLang="he-IL" sz="2400" b="1" dirty="0">
                <a:solidFill>
                  <a:srgbClr val="D113B6"/>
                </a:solidFill>
                <a:latin typeface="Myriad Pro (Headings)"/>
                <a:sym typeface="Symbol" pitchFamily="18" charset="2"/>
              </a:rPr>
              <a:t>w</a:t>
            </a:r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)</a:t>
            </a:r>
            <a:r>
              <a:rPr lang="en-US" altLang="he-IL" sz="2400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 = </a:t>
            </a:r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CT</a:t>
            </a:r>
            <a:r>
              <a:rPr lang="en-US" altLang="he-IL" sz="2400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100892" y="443199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/>
            <a:r>
              <a:rPr lang="en-US" sz="2400" b="1" dirty="0">
                <a:solidFill>
                  <a:prstClr val="black"/>
                </a:solidFill>
                <a:latin typeface="Myriad Pro (Headings)"/>
              </a:rPr>
              <a:t> Decrypt</a:t>
            </a:r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(</a:t>
            </a:r>
            <a:r>
              <a:rPr lang="en-US" sz="2400" b="1" dirty="0" err="1">
                <a:solidFill>
                  <a:srgbClr val="993300"/>
                </a:solidFill>
                <a:latin typeface="Myriad Pro (Headings)"/>
              </a:rPr>
              <a:t>SK</a:t>
            </a:r>
            <a:r>
              <a:rPr lang="en-US" sz="2400" b="1" baseline="-25000" dirty="0" err="1">
                <a:solidFill>
                  <a:srgbClr val="993300"/>
                </a:solidFill>
                <a:latin typeface="Myriad Pro (Headings)"/>
              </a:rPr>
              <a:t>x</a:t>
            </a:r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, </a:t>
            </a:r>
            <a:r>
              <a:rPr lang="en-US" sz="2400" b="1" dirty="0">
                <a:solidFill>
                  <a:srgbClr val="0033CC"/>
                </a:solidFill>
                <a:latin typeface="Myriad Pro (Headings)"/>
              </a:rPr>
              <a:t>x</a:t>
            </a:r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,</a:t>
            </a:r>
            <a:r>
              <a:rPr lang="en-US" altLang="he-IL" sz="2400" b="1" dirty="0">
                <a:solidFill>
                  <a:srgbClr val="7030A0"/>
                </a:solidFill>
                <a:latin typeface="Myriad Pro (Headings)"/>
                <a:sym typeface="Symbol" pitchFamily="18" charset="2"/>
              </a:rPr>
              <a:t> </a:t>
            </a:r>
            <a:r>
              <a:rPr lang="en-US" altLang="he-IL" sz="2400" b="1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CT)</a:t>
            </a:r>
            <a:r>
              <a:rPr lang="en-US" altLang="he-IL" sz="2400" dirty="0">
                <a:solidFill>
                  <a:prstClr val="black"/>
                </a:solidFill>
                <a:latin typeface="Myriad Pro (Headings)"/>
                <a:sym typeface="Symbol" pitchFamily="18" charset="2"/>
              </a:rPr>
              <a:t> = </a:t>
            </a:r>
            <a:r>
              <a:rPr lang="en-US" altLang="he-IL" sz="2400" b="1" dirty="0" smtClean="0">
                <a:solidFill>
                  <a:srgbClr val="D113B6"/>
                </a:solidFill>
                <a:latin typeface="Myriad Pro (Headings)"/>
                <a:sym typeface="Symbol" pitchFamily="18" charset="2"/>
              </a:rPr>
              <a:t>w</a:t>
            </a:r>
            <a:endParaRPr lang="en-US" sz="2400" dirty="0">
              <a:solidFill>
                <a:prstClr val="black"/>
              </a:solidFill>
              <a:latin typeface="Myriad Pro (Headings)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548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9" grpId="0"/>
      <p:bldP spid="79" grpId="0"/>
      <p:bldP spid="97" grpId="0"/>
      <p:bldP spid="37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yriad Pro (Headings)"/>
              </a:rPr>
              <a:t>Conclusions and further directions</a:t>
            </a:r>
            <a:endParaRPr lang="en-US" sz="36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84" name="Content Placeholder 2"/>
          <p:cNvSpPr>
            <a:spLocks noGrp="1"/>
          </p:cNvSpPr>
          <p:nvPr>
            <p:ph idx="1"/>
          </p:nvPr>
        </p:nvSpPr>
        <p:spPr>
          <a:xfrm>
            <a:off x="101600" y="932689"/>
            <a:ext cx="9042399" cy="6053327"/>
          </a:xfrm>
        </p:spPr>
        <p:txBody>
          <a:bodyPr>
            <a:normAutofit fontScale="92500" lnSpcReduction="20000"/>
          </a:bodyPr>
          <a:lstStyle/>
          <a:p>
            <a:pPr marL="571500" indent="-457200"/>
            <a:r>
              <a:rPr lang="en-US" dirty="0" smtClean="0">
                <a:latin typeface="Myriad Pro (Headings)"/>
              </a:rPr>
              <a:t>PSR techniques:</a:t>
            </a:r>
          </a:p>
          <a:p>
            <a:pPr marL="1028700" lvl="1" indent="-457200"/>
            <a:r>
              <a:rPr lang="en-US" sz="2600" b="1" dirty="0" smtClean="0">
                <a:latin typeface="Myriad Pro (Headings)"/>
              </a:rPr>
              <a:t>HIBE</a:t>
            </a:r>
          </a:p>
          <a:p>
            <a:pPr marL="1485900" lvl="2" indent="-457200"/>
            <a:r>
              <a:rPr lang="en-US" sz="2400" dirty="0" smtClean="0">
                <a:latin typeface="Myriad Pro (Headings)"/>
              </a:rPr>
              <a:t>Non-interactive</a:t>
            </a:r>
          </a:p>
          <a:p>
            <a:pPr marL="1485900" lvl="2" indent="-457200"/>
            <a:r>
              <a:rPr lang="en-US" sz="2400" dirty="0" err="1" smtClean="0"/>
              <a:t>Diffie</a:t>
            </a:r>
            <a:r>
              <a:rPr lang="en-US" sz="2400" dirty="0" smtClean="0"/>
              <a:t>-Hellman type assumption</a:t>
            </a:r>
          </a:p>
          <a:p>
            <a:pPr marL="1485900" lvl="2" indent="-457200"/>
            <a:r>
              <a:rPr lang="en-US" sz="2400" b="1" dirty="0">
                <a:latin typeface="Myriad Pro (Headings)"/>
              </a:rPr>
              <a:t>Perfect </a:t>
            </a:r>
            <a:r>
              <a:rPr lang="en-US" sz="2400" b="1" dirty="0" smtClean="0">
                <a:latin typeface="Myriad Pro (Headings)"/>
              </a:rPr>
              <a:t>ZK</a:t>
            </a:r>
            <a:endParaRPr lang="en-US" sz="2400" dirty="0" smtClean="0"/>
          </a:p>
          <a:p>
            <a:pPr marL="1028700" lvl="1" indent="-457200"/>
            <a:r>
              <a:rPr lang="en-US" sz="2600" b="1" dirty="0" smtClean="0">
                <a:latin typeface="Myriad Pro (Headings)"/>
              </a:rPr>
              <a:t>Cuckoo Hashing with a stash</a:t>
            </a:r>
          </a:p>
          <a:p>
            <a:pPr marL="1485900" lvl="2" indent="-457200"/>
            <a:r>
              <a:rPr lang="en-US" sz="2400" dirty="0" smtClean="0">
                <a:latin typeface="Myriad Pro (Headings)"/>
              </a:rPr>
              <a:t>Interactive</a:t>
            </a:r>
          </a:p>
          <a:p>
            <a:pPr marL="1485900" lvl="2" indent="-457200"/>
            <a:r>
              <a:rPr lang="en-US" sz="2400" dirty="0" smtClean="0">
                <a:latin typeface="Myriad Pro (Headings)"/>
              </a:rPr>
              <a:t>Reveals |R|</a:t>
            </a:r>
          </a:p>
          <a:p>
            <a:pPr marL="1485900" lvl="2" indent="-457200"/>
            <a:r>
              <a:rPr lang="en-US" sz="2400" b="1" dirty="0" smtClean="0">
                <a:latin typeface="Myriad Pro (Headings)"/>
              </a:rPr>
              <a:t>Solid assumptions </a:t>
            </a:r>
            <a:r>
              <a:rPr lang="en-US" sz="2400" dirty="0" smtClean="0">
                <a:latin typeface="Myriad Pro (Headings)"/>
              </a:rPr>
              <a:t>- Factoring and Discrete logarithm</a:t>
            </a:r>
          </a:p>
          <a:p>
            <a:pPr marL="1028700" lvl="1" indent="-457200"/>
            <a:r>
              <a:rPr lang="en-US" sz="2600" b="1" dirty="0" smtClean="0">
                <a:latin typeface="Myriad Pro (Headings)"/>
              </a:rPr>
              <a:t>VRF</a:t>
            </a:r>
          </a:p>
          <a:p>
            <a:pPr marL="1485900" lvl="2" indent="-457200"/>
            <a:r>
              <a:rPr lang="en-US" sz="2400" dirty="0" smtClean="0">
                <a:latin typeface="Myriad Pro (Headings)"/>
              </a:rPr>
              <a:t>Non-Interactive</a:t>
            </a:r>
            <a:endParaRPr lang="en-US" sz="2400" dirty="0">
              <a:latin typeface="Myriad Pro (Headings)"/>
            </a:endParaRPr>
          </a:p>
          <a:p>
            <a:pPr marL="1485900" lvl="2" indent="-457200"/>
            <a:r>
              <a:rPr lang="en-US" sz="2400" dirty="0">
                <a:latin typeface="Myriad Pro (Headings)"/>
              </a:rPr>
              <a:t>Reveals |R|</a:t>
            </a:r>
          </a:p>
          <a:p>
            <a:pPr marL="1485900" lvl="2" indent="-457200"/>
            <a:r>
              <a:rPr lang="en-US" sz="2400" dirty="0" smtClean="0">
                <a:latin typeface="Myriad Pro (Headings)"/>
              </a:rPr>
              <a:t>Different </a:t>
            </a:r>
            <a:r>
              <a:rPr lang="en-US" sz="2400" dirty="0" err="1" smtClean="0">
                <a:latin typeface="Myriad Pro (Headings)"/>
              </a:rPr>
              <a:t>Diffie</a:t>
            </a:r>
            <a:r>
              <a:rPr lang="en-US" sz="2400" dirty="0" smtClean="0">
                <a:latin typeface="Myriad Pro (Headings)"/>
              </a:rPr>
              <a:t>-Hellman assumptions</a:t>
            </a:r>
          </a:p>
          <a:p>
            <a:pPr marL="1485900" lvl="3" indent="0">
              <a:buNone/>
            </a:pPr>
            <a:r>
              <a:rPr lang="en-US" sz="2400" b="1" dirty="0" smtClean="0">
                <a:latin typeface="Myriad Pro (Headings)"/>
              </a:rPr>
              <a:t> Extremely efficient in random oracle model</a:t>
            </a:r>
            <a:endParaRPr lang="en-US" sz="2400" b="1" dirty="0">
              <a:latin typeface="Myriad Pro (Headings)"/>
            </a:endParaRPr>
          </a:p>
          <a:p>
            <a:pPr marL="571500" indent="-457200">
              <a:lnSpc>
                <a:spcPct val="120000"/>
              </a:lnSpc>
            </a:pPr>
            <a:r>
              <a:rPr lang="en-US" dirty="0" smtClean="0">
                <a:latin typeface="Myriad Pro (Headings)"/>
              </a:rPr>
              <a:t>Further research</a:t>
            </a:r>
          </a:p>
          <a:p>
            <a:pPr marL="1028700" lvl="1" indent="-457200"/>
            <a:r>
              <a:rPr lang="en-US" sz="2600" dirty="0" smtClean="0">
                <a:latin typeface="Myriad Pro (Headings)"/>
              </a:rPr>
              <a:t>Dynamic Case</a:t>
            </a:r>
          </a:p>
          <a:p>
            <a:pPr marL="1028700" lvl="1" indent="-457200"/>
            <a:r>
              <a:rPr lang="en-US" sz="2600" dirty="0" smtClean="0">
                <a:latin typeface="Myriad Pro (Headings)"/>
              </a:rPr>
              <a:t>Universal Composability </a:t>
            </a:r>
            <a:endParaRPr lang="en-US" sz="2600" dirty="0">
              <a:latin typeface="Myriad Pro (Headings)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98948" y="5815584"/>
            <a:ext cx="418795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00B050"/>
                </a:solidFill>
                <a:latin typeface="Myriad Pro (Headings)"/>
              </a:rPr>
              <a:t>THANK YOU!</a:t>
            </a:r>
            <a:endParaRPr lang="en-US" sz="4500" dirty="0">
              <a:solidFill>
                <a:srgbClr val="00B050"/>
              </a:solidFill>
              <a:latin typeface="Myriad Pro (Headings)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37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3"/>
            <a:ext cx="10515600" cy="110758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 smtClean="0">
                <a:solidFill>
                  <a:srgbClr val="0070C0"/>
                </a:solidFill>
                <a:latin typeface="Myriad Pro (Headings)"/>
              </a:rPr>
              <a:t>Motivation- DNSSEC</a:t>
            </a:r>
            <a:endParaRPr lang="en-US" sz="38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86" name="TextBox 46"/>
          <p:cNvSpPr txBox="1"/>
          <p:nvPr/>
        </p:nvSpPr>
        <p:spPr>
          <a:xfrm>
            <a:off x="76200" y="63963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 nameserver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sp>
        <p:nvSpPr>
          <p:cNvPr id="87" name="TextBox 11"/>
          <p:cNvSpPr txBox="1"/>
          <p:nvPr/>
        </p:nvSpPr>
        <p:spPr>
          <a:xfrm>
            <a:off x="4420205" y="3235190"/>
            <a:ext cx="2113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r>
              <a:rPr lang="en-US" sz="2400" b="1" dirty="0" smtClean="0">
                <a:solidFill>
                  <a:srgbClr val="000000"/>
                </a:solidFill>
                <a:latin typeface="Myriad Pro"/>
              </a:rPr>
              <a:t> </a:t>
            </a:r>
          </a:p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nameserver</a:t>
            </a:r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020" y="1549873"/>
            <a:ext cx="1838325" cy="1838325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752" y="2184295"/>
            <a:ext cx="1544516" cy="1900943"/>
          </a:xfrm>
          <a:prstGeom prst="rect">
            <a:avLst/>
          </a:prstGeom>
        </p:spPr>
      </p:pic>
      <p:sp>
        <p:nvSpPr>
          <p:cNvPr id="90" name="TextBox 89"/>
          <p:cNvSpPr txBox="1"/>
          <p:nvPr/>
        </p:nvSpPr>
        <p:spPr>
          <a:xfrm>
            <a:off x="2684877" y="2855267"/>
            <a:ext cx="2090940" cy="830997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 Pro"/>
                <a:cs typeface="Arial" charset="0"/>
              </a:rPr>
              <a:t>q.com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5353"/>
                </a:solidFill>
                <a:effectLst/>
                <a:uLnTx/>
                <a:uFillTx/>
                <a:latin typeface="Myriad Pro (Headings)"/>
                <a:cs typeface="Arial" charset="0"/>
              </a:rPr>
              <a:t>Non-Existent</a:t>
            </a:r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020" y="1720245"/>
            <a:ext cx="1476468" cy="1328821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7" y="736373"/>
            <a:ext cx="1439333" cy="1295400"/>
          </a:xfrm>
          <a:prstGeom prst="rect">
            <a:avLst/>
          </a:prstGeom>
        </p:spPr>
      </p:pic>
      <p:sp>
        <p:nvSpPr>
          <p:cNvPr id="93" name="TextBox 92"/>
          <p:cNvSpPr txBox="1"/>
          <p:nvPr/>
        </p:nvSpPr>
        <p:spPr>
          <a:xfrm>
            <a:off x="6200456" y="1447299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>
                <a:solidFill>
                  <a:srgbClr val="000000"/>
                </a:solidFill>
                <a:latin typeface="Myriad Pro"/>
                <a:cs typeface="Arial" charset="0"/>
              </a:rPr>
              <a:t>Zone </a:t>
            </a:r>
            <a:r>
              <a:rPr lang="en-US" sz="2400" b="1" u="sng" dirty="0" smtClean="0">
                <a:solidFill>
                  <a:srgbClr val="000000"/>
                </a:solidFill>
                <a:latin typeface="Myriad Pro"/>
                <a:cs typeface="Arial" charset="0"/>
              </a:rPr>
              <a:t>File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230256" y="1863274"/>
            <a:ext cx="1514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Myriad Pro"/>
                <a:cs typeface="Arial" charset="0"/>
              </a:rPr>
              <a:t>a.com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Myriad Pro"/>
                <a:cs typeface="Arial" charset="0"/>
              </a:rPr>
              <a:t>c.com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Myriad Pro"/>
                <a:cs typeface="Arial" charset="0"/>
              </a:rPr>
              <a:t>z.com 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181940" y="1943174"/>
            <a:ext cx="21578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FF5353"/>
                </a:solidFill>
                <a:latin typeface="Myriad Pro"/>
                <a:cs typeface="Arial" charset="0"/>
              </a:rPr>
              <a:t>155.41.24.250 </a:t>
            </a:r>
            <a:r>
              <a:rPr lang="en-US" sz="2200" dirty="0" smtClean="0">
                <a:solidFill>
                  <a:srgbClr val="FF5353"/>
                </a:solidFill>
                <a:latin typeface="Myriad Pro"/>
                <a:cs typeface="Arial" charset="0"/>
              </a:rPr>
              <a:t>155.41.24.251</a:t>
            </a:r>
            <a:endParaRPr lang="en-US" sz="2200" dirty="0">
              <a:solidFill>
                <a:srgbClr val="FF5353"/>
              </a:solidFill>
              <a:latin typeface="Myriad Pro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5353"/>
                </a:solidFill>
                <a:latin typeface="Myriad Pro"/>
                <a:cs typeface="Arial" charset="0"/>
              </a:rPr>
              <a:t>155.41.24.252 </a:t>
            </a:r>
            <a:endParaRPr lang="en-US" sz="2200" dirty="0">
              <a:solidFill>
                <a:srgbClr val="FF5353"/>
              </a:solidFill>
              <a:latin typeface="Myriad Pro"/>
              <a:cs typeface="Arial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4676" y="4076700"/>
            <a:ext cx="213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843066" y="2857767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2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cxnSp>
        <p:nvCxnSpPr>
          <p:cNvPr id="98" name="Straight Arrow Connector 97"/>
          <p:cNvCxnSpPr/>
          <p:nvPr/>
        </p:nvCxnSpPr>
        <p:spPr bwMode="auto">
          <a:xfrm flipV="1">
            <a:off x="1752600" y="2490786"/>
            <a:ext cx="2547937" cy="204878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1522476" y="3295829"/>
            <a:ext cx="914400" cy="9144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0" name="Straight Arrow Connector 99"/>
          <p:cNvCxnSpPr/>
          <p:nvPr/>
        </p:nvCxnSpPr>
        <p:spPr bwMode="auto">
          <a:xfrm>
            <a:off x="1979676" y="5219700"/>
            <a:ext cx="2744724" cy="1143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 flipV="1">
            <a:off x="1407414" y="2529186"/>
            <a:ext cx="2766916" cy="495667"/>
          </a:xfrm>
          <a:prstGeom prst="straightConnector1">
            <a:avLst/>
          </a:prstGeom>
          <a:solidFill>
            <a:srgbClr val="00CC99"/>
          </a:solidFill>
          <a:ln w="63500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1076026" y="2262664"/>
            <a:ext cx="1379529" cy="461665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 Pro"/>
                <a:cs typeface="Arial" charset="0"/>
              </a:rPr>
              <a:t>c.com?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066800" y="2258210"/>
            <a:ext cx="1379529" cy="461665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 Pro"/>
                <a:cs typeface="Arial" charset="0"/>
              </a:rPr>
              <a:t>q.com?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616268" y="4076700"/>
            <a:ext cx="75277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000066"/>
                </a:solidFill>
                <a:latin typeface="Myriad Pro"/>
                <a:cs typeface="Arial" charset="0"/>
              </a:rPr>
              <a:t>DNSSEC demands Integrity</a:t>
            </a:r>
            <a:endParaRPr lang="en-US" sz="2600" b="1" dirty="0">
              <a:solidFill>
                <a:srgbClr val="000066"/>
              </a:solidFill>
              <a:latin typeface="Myriad Pro"/>
              <a:cs typeface="Arial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38428" y="1143000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FF0000"/>
                </a:solidFill>
                <a:latin typeface="Myriad Pro"/>
                <a:cs typeface="Arial" charset="0"/>
              </a:rPr>
              <a:t>Integrity</a:t>
            </a:r>
            <a:endParaRPr lang="en-US" sz="2600" b="1" dirty="0">
              <a:solidFill>
                <a:srgbClr val="FF0000"/>
              </a:solidFill>
              <a:latin typeface="Myriad Pro"/>
              <a:cs typeface="Arial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143000" y="1163643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FF0000"/>
                </a:solidFill>
                <a:latin typeface="Myriad Pro"/>
                <a:cs typeface="Arial" charset="0"/>
              </a:rPr>
              <a:t>Privacy</a:t>
            </a:r>
            <a:endParaRPr lang="en-US" sz="2600" b="1" dirty="0">
              <a:solidFill>
                <a:srgbClr val="FF0000"/>
              </a:solidFill>
              <a:latin typeface="Myriad Pro"/>
              <a:cs typeface="Arial" charset="0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508767" y="4237760"/>
            <a:ext cx="1838325" cy="2254685"/>
            <a:chOff x="393833" y="4358619"/>
            <a:chExt cx="1838325" cy="2254685"/>
          </a:xfrm>
        </p:grpSpPr>
        <p:pic>
          <p:nvPicPr>
            <p:cNvPr id="108" name="Picture 10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109" name="Picture 10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110" name="TextBox 109"/>
          <p:cNvSpPr txBox="1"/>
          <p:nvPr/>
        </p:nvSpPr>
        <p:spPr>
          <a:xfrm>
            <a:off x="2761653" y="5272155"/>
            <a:ext cx="2090940" cy="83099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q.com</a:t>
            </a:r>
            <a:endParaRPr lang="en-US" sz="2400" b="1" dirty="0">
              <a:solidFill>
                <a:srgbClr val="000000"/>
              </a:solidFill>
              <a:latin typeface="Myriad Pro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5353"/>
                </a:solidFill>
                <a:latin typeface="Myriad Pro"/>
                <a:cs typeface="Arial" charset="0"/>
              </a:rPr>
              <a:t>Non-Existent</a:t>
            </a:r>
            <a:endParaRPr lang="en-US" sz="2400" dirty="0">
              <a:solidFill>
                <a:srgbClr val="FF5353"/>
              </a:solidFill>
              <a:latin typeface="Myriad Pro"/>
              <a:cs typeface="Arial" charset="0"/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2209800" y="5486400"/>
            <a:ext cx="2362387" cy="1002077"/>
            <a:chOff x="2209800" y="5615548"/>
            <a:chExt cx="2362387" cy="1002077"/>
          </a:xfrm>
        </p:grpSpPr>
        <p:sp>
          <p:nvSpPr>
            <p:cNvPr id="112" name="TextBox 111"/>
            <p:cNvSpPr txBox="1"/>
            <p:nvPr/>
          </p:nvSpPr>
          <p:spPr>
            <a:xfrm>
              <a:off x="2481247" y="5786628"/>
              <a:ext cx="2090940" cy="830997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000000"/>
                  </a:solidFill>
                  <a:latin typeface="Myriad Pro"/>
                  <a:cs typeface="Arial" charset="0"/>
                </a:rPr>
                <a:t>a.com</a:t>
              </a:r>
              <a:endParaRPr lang="en-US" sz="2400" b="1" dirty="0">
                <a:solidFill>
                  <a:srgbClr val="000000"/>
                </a:solidFill>
                <a:latin typeface="Myriad Pro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FF5353"/>
                  </a:solidFill>
                  <a:latin typeface="Myriad Pro"/>
                  <a:cs typeface="Arial" charset="0"/>
                </a:rPr>
                <a:t>155.41.24.250</a:t>
              </a:r>
              <a:endParaRPr lang="en-US" sz="2200" b="1" dirty="0">
                <a:solidFill>
                  <a:srgbClr val="FF5353"/>
                </a:solidFill>
                <a:latin typeface="Myriad Pro"/>
                <a:cs typeface="Arial" charset="0"/>
              </a:endParaRPr>
            </a:p>
          </p:txBody>
        </p:sp>
        <p:pic>
          <p:nvPicPr>
            <p:cNvPr id="113" name="Picture 11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9800" y="5615548"/>
              <a:ext cx="1130022" cy="846426"/>
            </a:xfrm>
            <a:prstGeom prst="rect">
              <a:avLst/>
            </a:prstGeom>
          </p:spPr>
        </p:pic>
      </p:grpSp>
      <p:grpSp>
        <p:nvGrpSpPr>
          <p:cNvPr id="114" name="Group 113"/>
          <p:cNvGrpSpPr/>
          <p:nvPr/>
        </p:nvGrpSpPr>
        <p:grpSpPr>
          <a:xfrm>
            <a:off x="4447675" y="5486400"/>
            <a:ext cx="2367665" cy="979304"/>
            <a:chOff x="4447675" y="5615548"/>
            <a:chExt cx="2367665" cy="979304"/>
          </a:xfrm>
        </p:grpSpPr>
        <p:sp>
          <p:nvSpPr>
            <p:cNvPr id="115" name="TextBox 114"/>
            <p:cNvSpPr txBox="1"/>
            <p:nvPr/>
          </p:nvSpPr>
          <p:spPr>
            <a:xfrm>
              <a:off x="4724400" y="5794633"/>
              <a:ext cx="2090940" cy="800219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000000"/>
                  </a:solidFill>
                  <a:latin typeface="Myriad Pro"/>
                  <a:cs typeface="Arial" charset="0"/>
                </a:rPr>
                <a:t>c.com</a:t>
              </a:r>
              <a:endParaRPr lang="en-US" sz="2400" b="1" dirty="0">
                <a:solidFill>
                  <a:srgbClr val="000000"/>
                </a:solidFill>
                <a:latin typeface="Myriad Pro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 smtClean="0">
                  <a:solidFill>
                    <a:srgbClr val="FF5353"/>
                  </a:solidFill>
                  <a:latin typeface="Myriad Pro"/>
                  <a:cs typeface="Arial" charset="0"/>
                </a:rPr>
                <a:t>155.41.24.251</a:t>
              </a:r>
              <a:endParaRPr lang="en-US" sz="2200" b="1" dirty="0">
                <a:solidFill>
                  <a:srgbClr val="FF5353"/>
                </a:solidFill>
                <a:latin typeface="Myriad Pro"/>
                <a:cs typeface="Arial" charset="0"/>
              </a:endParaRPr>
            </a:p>
          </p:txBody>
        </p:sp>
        <p:pic>
          <p:nvPicPr>
            <p:cNvPr id="116" name="Picture 11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7675" y="5615548"/>
              <a:ext cx="1130022" cy="846426"/>
            </a:xfrm>
            <a:prstGeom prst="rect">
              <a:avLst/>
            </a:prstGeom>
          </p:spPr>
        </p:pic>
      </p:grpSp>
      <p:grpSp>
        <p:nvGrpSpPr>
          <p:cNvPr id="117" name="Group 116"/>
          <p:cNvGrpSpPr/>
          <p:nvPr/>
        </p:nvGrpSpPr>
        <p:grpSpPr>
          <a:xfrm>
            <a:off x="6718578" y="5501426"/>
            <a:ext cx="2341226" cy="987051"/>
            <a:chOff x="6718578" y="5630574"/>
            <a:chExt cx="2341226" cy="987051"/>
          </a:xfrm>
        </p:grpSpPr>
        <p:sp>
          <p:nvSpPr>
            <p:cNvPr id="118" name="TextBox 117"/>
            <p:cNvSpPr txBox="1"/>
            <p:nvPr/>
          </p:nvSpPr>
          <p:spPr>
            <a:xfrm>
              <a:off x="6968864" y="5786628"/>
              <a:ext cx="2090940" cy="830997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000000"/>
                  </a:solidFill>
                  <a:latin typeface="Myriad Pro"/>
                  <a:cs typeface="Arial" charset="0"/>
                </a:rPr>
                <a:t>z.com</a:t>
              </a:r>
              <a:endParaRPr lang="en-US" sz="2400" b="1" dirty="0">
                <a:solidFill>
                  <a:srgbClr val="000000"/>
                </a:solidFill>
                <a:latin typeface="Myriad Pro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 smtClean="0">
                  <a:solidFill>
                    <a:srgbClr val="FF5353"/>
                  </a:solidFill>
                  <a:latin typeface="Myriad Pro"/>
                  <a:cs typeface="Arial" charset="0"/>
                </a:rPr>
                <a:t>155.41.24.252</a:t>
              </a:r>
              <a:endParaRPr lang="en-US" sz="2200" b="1" dirty="0">
                <a:solidFill>
                  <a:srgbClr val="FF5353"/>
                </a:solidFill>
                <a:latin typeface="Myriad Pro"/>
                <a:cs typeface="Arial" charset="0"/>
              </a:endParaRPr>
            </a:p>
          </p:txBody>
        </p: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8578" y="5630574"/>
              <a:ext cx="1130022" cy="846426"/>
            </a:xfrm>
            <a:prstGeom prst="rect">
              <a:avLst/>
            </a:prstGeom>
          </p:spPr>
        </p:pic>
      </p:grpSp>
      <p:sp>
        <p:nvSpPr>
          <p:cNvPr id="120" name="TextBox 119"/>
          <p:cNvSpPr txBox="1"/>
          <p:nvPr/>
        </p:nvSpPr>
        <p:spPr>
          <a:xfrm>
            <a:off x="4022404" y="4468162"/>
            <a:ext cx="21820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000066"/>
                </a:solidFill>
                <a:latin typeface="Myriad Pro"/>
                <a:cs typeface="Arial" charset="0"/>
              </a:rPr>
              <a:t>and Privacy</a:t>
            </a:r>
            <a:endParaRPr lang="en-US" sz="2600" b="1" dirty="0">
              <a:solidFill>
                <a:srgbClr val="000066"/>
              </a:solidFill>
              <a:latin typeface="Myriad Pro"/>
              <a:cs typeface="Arial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90504" y="2281535"/>
            <a:ext cx="1379529" cy="461665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 Pro"/>
                <a:cs typeface="Arial" charset="0"/>
              </a:rPr>
              <a:t>a.com?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4999632" y="5117991"/>
            <a:ext cx="757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5000" dirty="0" smtClean="0">
                <a:solidFill>
                  <a:srgbClr val="FF0000"/>
                </a:solidFill>
                <a:latin typeface="Myriad Pro"/>
                <a:cs typeface="Arial" charset="0"/>
              </a:rPr>
              <a:t>?</a:t>
            </a:r>
            <a:endParaRPr lang="en-US" sz="5000" dirty="0">
              <a:solidFill>
                <a:srgbClr val="FF0000"/>
              </a:solidFill>
              <a:latin typeface="Myriad Pro"/>
              <a:cs typeface="Arial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824126" y="5867481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2409899" y="2687873"/>
            <a:ext cx="2362387" cy="1002077"/>
            <a:chOff x="-2522976" y="2916620"/>
            <a:chExt cx="2362387" cy="1002077"/>
          </a:xfrm>
        </p:grpSpPr>
        <p:sp>
          <p:nvSpPr>
            <p:cNvPr id="125" name="TextBox 124"/>
            <p:cNvSpPr txBox="1"/>
            <p:nvPr/>
          </p:nvSpPr>
          <p:spPr>
            <a:xfrm>
              <a:off x="-2251529" y="3087700"/>
              <a:ext cx="2090940" cy="83099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yriad Pro"/>
                  <a:cs typeface="Arial" charset="0"/>
                </a:rPr>
                <a:t>a.com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5353"/>
                  </a:solidFill>
                  <a:effectLst/>
                  <a:uLnTx/>
                  <a:uFillTx/>
                  <a:latin typeface="Myriad Pro"/>
                  <a:cs typeface="Arial" charset="0"/>
                </a:rPr>
                <a:t>155.41.24.250</a:t>
              </a:r>
              <a:endPara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5353"/>
                </a:solidFill>
                <a:effectLst/>
                <a:uLnTx/>
                <a:uFillTx/>
                <a:latin typeface="Myriad Pro"/>
                <a:cs typeface="Arial" charset="0"/>
              </a:endParaRPr>
            </a:p>
          </p:txBody>
        </p:sp>
        <p:pic>
          <p:nvPicPr>
            <p:cNvPr id="126" name="Picture 1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522976" y="2916620"/>
              <a:ext cx="1130022" cy="846426"/>
            </a:xfrm>
            <a:prstGeom prst="rect">
              <a:avLst/>
            </a:prstGeom>
            <a:noFill/>
          </p:spPr>
        </p:pic>
      </p:grpSp>
      <p:sp>
        <p:nvSpPr>
          <p:cNvPr id="127" name="TextBox 126"/>
          <p:cNvSpPr txBox="1"/>
          <p:nvPr/>
        </p:nvSpPr>
        <p:spPr>
          <a:xfrm>
            <a:off x="2689603" y="2867898"/>
            <a:ext cx="2014369" cy="830997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 Pro"/>
                <a:cs typeface="Arial" charset="0"/>
              </a:rPr>
              <a:t>c.com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5353"/>
                </a:solidFill>
                <a:effectLst/>
                <a:uLnTx/>
                <a:uFillTx/>
                <a:latin typeface="Myriad Pro"/>
                <a:cs typeface="Arial" charset="0"/>
              </a:rPr>
              <a:t>155.41.24.251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84343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Myriad Pro (Headings)"/>
                <a:ea typeface="+mj-ea"/>
                <a:cs typeface="+mj-cs"/>
              </a:rPr>
              <a:t>Design </a:t>
            </a:r>
            <a:r>
              <a:rPr lang="en-US" sz="2800" b="1" dirty="0" smtClean="0">
                <a:solidFill>
                  <a:srgbClr val="00B050"/>
                </a:solidFill>
                <a:latin typeface="Myriad Pro (Headings)"/>
                <a:ea typeface="+mj-ea"/>
                <a:cs typeface="+mj-cs"/>
              </a:rPr>
              <a:t>an efficient </a:t>
            </a:r>
            <a:r>
              <a:rPr lang="en-US" sz="2800" b="1" dirty="0">
                <a:solidFill>
                  <a:srgbClr val="00B050"/>
                </a:solidFill>
                <a:latin typeface="Myriad Pro (Headings)"/>
                <a:ea typeface="+mj-ea"/>
                <a:cs typeface="+mj-cs"/>
              </a:rPr>
              <a:t>denial of existence mechanism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703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1.38889E-6 0.00023 C 0.00903 -0.01019 0.02847 -0.03264 0.04028 -0.03889 C 0.07014 -0.0551 0.03281 -0.03565 0.05608 -0.0463 C 0.05903 -0.04792 0.0618 -0.04977 0.0651 -0.05116 C 0.08021 -0.05741 0.06805 -0.05 0.08073 -0.05602 C 0.08368 -0.05741 0.08663 -0.05926 0.08976 -0.06065 C 0.09323 -0.0625 0.09722 -0.06389 0.10104 -0.06551 C 0.10243 -0.06806 0.1033 -0.0713 0.10538 -0.07292 C 0.11684 -0.08172 0.12101 -0.08195 0.13246 -0.08496 C 0.14826 -0.09676 0.14062 -0.09352 0.15486 -0.09723 C 0.15712 -0.09885 0.1592 -0.1007 0.16163 -0.10209 C 0.16528 -0.10417 0.17361 -0.10579 0.17726 -0.10695 C 0.18177 -0.10857 0.18611 -0.11088 0.1908 -0.11181 C 0.1967 -0.11297 0.2092 -0.11505 0.21545 -0.11667 C 0.22673 -0.11991 0.21788 -0.11806 0.22899 -0.12385 C 0.23108 -0.125 0.23351 -0.12524 0.23576 -0.12639 C 0.23802 -0.12778 0.24253 -0.13102 0.24253 -0.13079 " pathEditMode="relative" rAng="0" ptsTypes="AAAAAAAAAAAAAAAAAA">
                                      <p:cBhvr>
                                        <p:cTn id="78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18" y="-6551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3.33333E-6 0.00023 C 0.14063 -0.13889 0.0073 -0.01736 0.25903 -0.18473 C 0.33768 -0.23704 0.34896 -0.26991 0.42153 -0.28936 C 0.43438 -0.2926 0.44775 -0.29121 0.46077 -0.2919 C 0.47657 -0.28148 0.46111 -0.2926 0.47709 -0.27824 C 0.49028 -0.26644 0.48403 -0.27454 0.48959 -0.26713 " pathEditMode="relative" rAng="0" ptsTypes="AAAAAAA">
                                      <p:cBhvr>
                                        <p:cTn id="80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79" y="-1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6 L 1.94444E-6 0.00024 L 0.01788 -0.00555 C 0.02326 -0.00717 0.02847 -0.00995 0.03385 -0.01088 C 0.0526 -0.01389 0.04479 -0.0118 0.05798 -0.0162 C 0.0691 -0.02615 0.05798 -0.01782 0.07396 -0.02407 C 0.07743 -0.02546 0.08055 -0.02777 0.08403 -0.02939 C 0.08715 -0.03101 0.09479 -0.03449 0.09791 -0.03495 C 0.13368 -0.04004 0.15121 -0.04051 0.18594 -0.04282 C 0.18871 -0.04375 0.19149 -0.04421 0.19392 -0.0456 C 0.1967 -0.04699 0.19913 -0.04953 0.20208 -0.05092 C 0.20503 -0.05231 0.20868 -0.05254 0.21198 -0.05347 C 0.21476 -0.05439 0.21736 -0.05532 0.21996 -0.05625 C 0.22205 -0.05694 0.2243 -0.05717 0.22587 -0.05879 C 0.22726 -0.06018 0.22726 -0.0625 0.22812 -0.06412 " pathEditMode="relative" rAng="0" ptsTypes="AAAAAAAAAAAAAAA">
                                      <p:cBhvr>
                                        <p:cTn id="86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6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L 1.66667E-6 4.81481E-6 C -0.01389 0.00255 -0.02795 0.00509 -0.04167 0.0081 C -0.04393 0.0088 -0.04584 0.01042 -0.04792 0.01088 C -0.05486 0.01319 -0.06198 0.01435 -0.06875 0.01644 C -0.07153 0.01736 -0.07448 0.01829 -0.07709 0.01921 C -0.09809 0.02731 -0.06563 0.0162 -0.09167 0.02477 C -0.09375 0.02662 -0.09566 0.02917 -0.09792 0.03032 C -0.10209 0.03287 -0.10625 0.03403 -0.11042 0.03588 C -0.1125 0.03681 -0.11459 0.03796 -0.11667 0.03866 C -0.12223 0.04051 -0.12795 0.0419 -0.13334 0.04421 C -0.13542 0.04514 -0.1375 0.0463 -0.13959 0.04699 C -0.14549 0.04931 -0.15486 0.05208 -0.16042 0.05255 C -0.17361 0.05417 -0.18681 0.0544 -0.2 0.05532 C -0.20955 0.05972 -0.20417 0.0581 -0.21667 0.0581 " pathEditMode="relative" ptsTypes="AAAAAAAAAAAAAAA">
                                      <p:cBhvr>
                                        <p:cTn id="94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0" grpId="0" animBg="1"/>
      <p:bldP spid="90" grpId="2" animBg="1"/>
      <p:bldP spid="97" grpId="0"/>
      <p:bldP spid="102" grpId="0" animBg="1"/>
      <p:bldP spid="102" grpId="2" animBg="1"/>
      <p:bldP spid="103" grpId="0" animBg="1"/>
      <p:bldP spid="103" grpId="2" animBg="1"/>
      <p:bldP spid="104" grpId="0"/>
      <p:bldP spid="105" grpId="0"/>
      <p:bldP spid="105" grpId="1"/>
      <p:bldP spid="106" grpId="0"/>
      <p:bldP spid="106" grpId="1"/>
      <p:bldP spid="110" grpId="0" animBg="1"/>
      <p:bldP spid="110" grpId="1" animBg="1"/>
      <p:bldP spid="120" grpId="0"/>
      <p:bldP spid="121" grpId="0" animBg="1"/>
      <p:bldP spid="121" grpId="1" animBg="1"/>
      <p:bldP spid="121" grpId="2" animBg="1"/>
      <p:bldP spid="122" grpId="0"/>
      <p:bldP spid="122" grpId="1"/>
      <p:bldP spid="123" grpId="0"/>
      <p:bldP spid="127" grpId="0" animBg="1"/>
      <p:bldP spid="127" grpId="2" animBg="1"/>
      <p:bldP spid="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 smtClean="0">
                <a:solidFill>
                  <a:srgbClr val="0070C0"/>
                </a:solidFill>
                <a:latin typeface="Myriad Pro (Headings)"/>
              </a:rPr>
              <a:t>The (non) Membership problem</a:t>
            </a:r>
            <a:endParaRPr lang="en-US" sz="38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6" name="TextBox 46"/>
          <p:cNvSpPr txBox="1"/>
          <p:nvPr/>
        </p:nvSpPr>
        <p:spPr>
          <a:xfrm>
            <a:off x="673526" y="63963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4420205" y="3293246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020" y="1549873"/>
            <a:ext cx="1838325" cy="1838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752" y="2184295"/>
            <a:ext cx="1544516" cy="190094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4676" y="4076700"/>
            <a:ext cx="213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43066" y="2857767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2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1752600" y="2490786"/>
            <a:ext cx="2547937" cy="204878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522476" y="3295829"/>
            <a:ext cx="914400" cy="9144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1979676" y="5219700"/>
            <a:ext cx="2744724" cy="1143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407414" y="2529186"/>
            <a:ext cx="2766916" cy="495667"/>
          </a:xfrm>
          <a:prstGeom prst="straightConnector1">
            <a:avLst/>
          </a:prstGeom>
          <a:solidFill>
            <a:srgbClr val="00CC99"/>
          </a:solidFill>
          <a:ln w="63500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27" name="Group 26"/>
          <p:cNvGrpSpPr/>
          <p:nvPr/>
        </p:nvGrpSpPr>
        <p:grpSpPr>
          <a:xfrm>
            <a:off x="508767" y="4237760"/>
            <a:ext cx="1838325" cy="2254685"/>
            <a:chOff x="393833" y="4358619"/>
            <a:chExt cx="1838325" cy="2254685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43" name="TextBox 42"/>
          <p:cNvSpPr txBox="1"/>
          <p:nvPr/>
        </p:nvSpPr>
        <p:spPr>
          <a:xfrm>
            <a:off x="824126" y="5867481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782941" y="4972024"/>
            <a:ext cx="310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{x</a:t>
            </a:r>
            <a:r>
              <a:rPr lang="en-US" sz="2800" b="1" baseline="-25000" dirty="0" smtClean="0">
                <a:solidFill>
                  <a:srgbClr val="000000"/>
                </a:solidFill>
                <a:latin typeface="Myriad Pro"/>
                <a:cs typeface="Arial" charset="0"/>
              </a:rPr>
              <a:t>1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, x</a:t>
            </a:r>
            <a:r>
              <a:rPr lang="en-US" sz="2800" b="1" baseline="-25000" dirty="0" smtClean="0">
                <a:solidFill>
                  <a:srgbClr val="000000"/>
                </a:solidFill>
                <a:latin typeface="Myriad Pro"/>
                <a:cs typeface="Arial" charset="0"/>
              </a:rPr>
              <a:t>2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, …, </a:t>
            </a:r>
            <a:r>
              <a:rPr lang="en-US" sz="2800" b="1" dirty="0" err="1" smtClean="0">
                <a:solidFill>
                  <a:srgbClr val="000000"/>
                </a:solidFill>
                <a:latin typeface="Myriad Pro"/>
                <a:cs typeface="Arial" charset="0"/>
              </a:rPr>
              <a:t>x</a:t>
            </a:r>
            <a:r>
              <a:rPr lang="en-US" sz="2800" b="1" baseline="-25000" dirty="0" err="1" smtClean="0">
                <a:solidFill>
                  <a:srgbClr val="000000"/>
                </a:solidFill>
                <a:latin typeface="Myriad Pro"/>
                <a:cs typeface="Arial" charset="0"/>
              </a:rPr>
              <a:t>r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82985" y="5558988"/>
            <a:ext cx="385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</a:t>
            </a:r>
            <a:r>
              <a:rPr lang="en-US" sz="2800" b="1" dirty="0" smtClean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baseline="-25000" dirty="0" smtClean="0">
                <a:solidFill>
                  <a:srgbClr val="FF5353"/>
                </a:solidFill>
                <a:latin typeface="Myriad Pro"/>
                <a:cs typeface="Arial" charset="0"/>
              </a:rPr>
              <a:t>1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, </a:t>
            </a:r>
            <a:r>
              <a:rPr lang="en-US" sz="2800" b="1" dirty="0" smtClean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baseline="-25000" dirty="0" smtClean="0">
                <a:solidFill>
                  <a:srgbClr val="FF5353"/>
                </a:solidFill>
                <a:latin typeface="Myriad Pro"/>
                <a:cs typeface="Arial" charset="0"/>
              </a:rPr>
              <a:t>2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, …, </a:t>
            </a:r>
            <a:r>
              <a:rPr lang="en-US" sz="2800" b="1" dirty="0" err="1" smtClean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baseline="-25000" dirty="0" err="1" smtClean="0">
                <a:solidFill>
                  <a:srgbClr val="FF5353"/>
                </a:solidFill>
                <a:latin typeface="Myriad Pro"/>
                <a:cs typeface="Arial" charset="0"/>
              </a:rPr>
              <a:t>r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758587" y="5319236"/>
            <a:ext cx="1288900" cy="513987"/>
            <a:chOff x="6163958" y="676184"/>
            <a:chExt cx="1288900" cy="513987"/>
          </a:xfrm>
        </p:grpSpPr>
        <p:grpSp>
          <p:nvGrpSpPr>
            <p:cNvPr id="89" name="Group 88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91" name="Rectangle 90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5" name="Flowchart: Alternate Process 94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42927" y="5316057"/>
            <a:ext cx="1288897" cy="513987"/>
            <a:chOff x="6156704" y="1409152"/>
            <a:chExt cx="1288897" cy="513987"/>
          </a:xfrm>
        </p:grpSpPr>
        <p:grpSp>
          <p:nvGrpSpPr>
            <p:cNvPr id="97" name="Group 96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99" name="Rectangle 98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3" name="Flowchart: Alternate Process 102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98" name="TextBox 97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759234" y="5301994"/>
            <a:ext cx="1288897" cy="513987"/>
            <a:chOff x="6156704" y="1409152"/>
            <a:chExt cx="1288897" cy="513987"/>
          </a:xfrm>
        </p:grpSpPr>
        <p:grpSp>
          <p:nvGrpSpPr>
            <p:cNvPr id="105" name="Group 104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107" name="Rectangle 106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111" name="Flowchart: Alternate Process 110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1090504" y="2281535"/>
            <a:ext cx="1507553" cy="461665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kern="0" dirty="0">
                <a:solidFill>
                  <a:srgbClr val="000000"/>
                </a:solidFill>
                <a:latin typeface="Myriad Pro"/>
                <a:cs typeface="Arial" charset="0"/>
              </a:rPr>
              <a:t>Is </a:t>
            </a:r>
            <a:r>
              <a:rPr lang="en-US" sz="2400" b="1" kern="0" dirty="0" err="1" smtClean="0">
                <a:solidFill>
                  <a:srgbClr val="000000"/>
                </a:solidFill>
                <a:latin typeface="Myriad Pro"/>
                <a:cs typeface="Arial" charset="0"/>
              </a:rPr>
              <a:t>y</a:t>
            </a:r>
            <a:r>
              <a:rPr lang="en-US" altLang="he-IL" sz="2400" b="1" kern="0" dirty="0" err="1" smtClean="0">
                <a:solidFill>
                  <a:srgbClr val="000000"/>
                </a:solidFill>
                <a:latin typeface="Myriad Pro"/>
                <a:cs typeface="Arial" charset="0"/>
                <a:sym typeface="Symbol" pitchFamily="18" charset="2"/>
              </a:rPr>
              <a:t></a:t>
            </a:r>
            <a:r>
              <a:rPr lang="en-US" sz="2400" b="1" dirty="0" err="1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400" b="1" kern="0" dirty="0">
                <a:solidFill>
                  <a:srgbClr val="000000"/>
                </a:solidFill>
                <a:latin typeface="Myriad Pro"/>
                <a:cs typeface="Arial" charset="0"/>
              </a:rPr>
              <a:t> </a:t>
            </a:r>
            <a:r>
              <a:rPr lang="en-US" sz="2400" b="1" kern="0" dirty="0" smtClean="0">
                <a:solidFill>
                  <a:srgbClr val="000000"/>
                </a:solidFill>
                <a:latin typeface="Myriad Pro"/>
                <a:cs typeface="Arial" charset="0"/>
              </a:rPr>
              <a:t>? </a:t>
            </a:r>
            <a:endParaRPr lang="en-US" sz="2400" b="1" kern="0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982368" y="2743200"/>
            <a:ext cx="1619191" cy="1169551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 Pro"/>
                <a:cs typeface="Arial" charset="0"/>
              </a:rPr>
              <a:t>YES: </a:t>
            </a:r>
            <a:r>
              <a:rPr lang="en-US" sz="2400" b="1" kern="0" dirty="0" err="1">
                <a:solidFill>
                  <a:srgbClr val="000000"/>
                </a:solidFill>
                <a:latin typeface="Myriad Pro"/>
                <a:cs typeface="Arial" charset="0"/>
              </a:rPr>
              <a:t>y</a:t>
            </a:r>
            <a:r>
              <a:rPr lang="en-US" altLang="he-IL" sz="2400" b="1" kern="0" dirty="0" err="1">
                <a:solidFill>
                  <a:srgbClr val="000000"/>
                </a:solidFill>
                <a:latin typeface="Myriad Pro"/>
                <a:cs typeface="Arial" charset="0"/>
                <a:sym typeface="Symbol" pitchFamily="18" charset="2"/>
              </a:rPr>
              <a:t></a:t>
            </a:r>
            <a:r>
              <a:rPr lang="en-US" sz="2400" b="1" dirty="0" err="1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 Pro"/>
                <a:cs typeface="Arial" charset="0"/>
              </a:rPr>
              <a:t> value is v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 Pro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5353"/>
                </a:solidFill>
                <a:effectLst/>
                <a:uLnTx/>
                <a:uFillTx/>
                <a:latin typeface="Myriad Pro"/>
                <a:cs typeface="Arial" charset="0"/>
              </a:rPr>
              <a:t>+ PROOF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004676" y="2734666"/>
            <a:ext cx="1619191" cy="800219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 Pro"/>
                <a:cs typeface="Arial" charset="0"/>
              </a:rPr>
              <a:t>No!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5353"/>
                </a:solidFill>
                <a:effectLst/>
                <a:uLnTx/>
                <a:uFillTx/>
                <a:latin typeface="Myriad Pro"/>
                <a:cs typeface="Arial" charset="0"/>
              </a:rPr>
              <a:t>+ PROOF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539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 L 3.88889E-6 0.00023 C 0.00468 -0.00162 0.00989 -0.00139 0.01423 -0.0044 C 0.01805 -0.00694 0.02048 -0.01227 0.02361 -0.01644 L 0.02847 -0.02245 C 0.03003 -0.02454 0.03142 -0.02708 0.03316 -0.02847 L 0.03802 -0.03287 C 0.03906 -0.03472 0.04027 -0.03657 0.04114 -0.03866 C 0.04184 -0.04074 0.04184 -0.04329 0.0427 -0.04491 C 0.04392 -0.04722 0.04583 -0.04907 0.04757 -0.05093 C 0.05034 -0.06204 0.04739 -0.05208 0.05225 -0.06319 C 0.06024 -0.08125 0.05086 -0.0625 0.0585 -0.07755 C 0.06232 -0.0919 0.05989 -0.08611 0.06493 -0.0956 C 0.06597 -0.10394 0.06632 -0.10833 0.06805 -0.11597 C 0.06909 -0.12014 0.07135 -0.12801 0.07135 -0.12778 C 0.07066 -0.15116 0.07066 -0.17431 0.06961 -0.19722 C 0.06944 -0.20139 0.06857 -0.20532 0.06805 -0.20949 C 0.06753 -0.21412 0.06701 -0.21898 0.06649 -0.22361 C 0.06649 -0.22338 0.06493 -0.23912 0.06336 -0.2419 C 0.06215 -0.24398 0.06024 -0.24444 0.0585 -0.24583 C 0.05798 -0.24815 0.05816 -0.25046 0.05694 -0.25208 C 0.05573 -0.2537 0.05382 -0.25324 0.05225 -0.25417 C 0.05052 -0.25509 0.04913 -0.25694 0.04757 -0.2581 C 0.04236 -0.26134 0.03941 -0.26019 0.03316 -0.26019 " pathEditMode="relative" rAng="0" ptsTypes="AAAAAAAAAAAAAAAAAAAAAAAA">
                                      <p:cBhvr>
                                        <p:cTn id="1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9" y="-1300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-2.22222E-6 0.00185 C 0.00538 -0.0081 0.01163 -0.01551 0.01771 -0.02269 C 0.01945 -0.025 0.0217 -0.02454 0.02361 -0.02755 C 0.02587 -0.03125 0.02743 -0.03797 0.03004 -0.04121 C 0.05122 -0.07338 0.03906 -0.05185 0.05191 -0.06482 C 0.07709 -0.09005 0.04566 -0.05996 0.06632 -0.08334 C 0.06979 -0.08658 0.07344 -0.08797 0.07674 -0.09283 C 0.08108 -0.09884 0.08438 -0.10625 0.08872 -0.11158 C 0.09167 -0.11435 0.09445 -0.11736 0.09722 -0.1206 C 0.10035 -0.12639 0.1033 -0.13496 0.10712 -0.13959 C 0.12466 -0.16366 0.11025 -0.13542 0.12535 -0.15787 C 0.13143 -0.16644 0.13611 -0.17685 0.14184 -0.18588 C 0.14792 -0.19491 0.14861 -0.19537 0.15382 -0.20949 C 0.15781 -0.21991 0.15851 -0.22986 0.16424 -0.2375 C 0.1665 -0.24028 0.16945 -0.23935 0.17205 -0.24236 C 0.17483 -0.24468 0.17778 -0.24861 0.18038 -0.25162 C 0.18229 -0.25347 0.18455 -0.2544 0.18629 -0.25579 C 0.18941 -0.26065 0.1915 -0.26574 0.19462 -0.2706 C 0.20035 -0.27871 0.20313 -0.27963 0.2092 -0.2838 C 0.22084 -0.30162 0.20972 -0.28681 0.22118 -0.29838 C 0.22396 -0.3007 0.22656 -0.30509 0.22934 -0.30741 C 0.23177 -0.30926 0.23455 -0.31019 0.23733 -0.31158 C 0.23941 -0.31297 0.2415 -0.31597 0.24341 -0.3169 C 0.24896 -0.32014 0.25417 -0.32315 0.25972 -0.32593 L 0.26788 -0.33056 C 0.27084 -0.33264 0.27344 -0.33403 0.27639 -0.33542 L 0.28629 -0.33959 C 0.30087 -0.35602 0.2882 -0.34468 0.30851 -0.35371 C 0.31077 -0.35463 0.31268 -0.35695 0.31459 -0.35787 C 0.31858 -0.36088 0.32292 -0.36181 0.32691 -0.36366 C 0.329 -0.36505 0.33108 -0.36644 0.33334 -0.36852 C 0.33663 -0.36991 0.33993 -0.36991 0.34341 -0.37269 C 0.34549 -0.37454 0.34705 -0.37986 0.34948 -0.38172 C 0.3533 -0.38611 0.36163 -0.39074 0.36163 -0.39028 C 0.37726 -0.41574 0.36927 -0.40672 0.38577 -0.41898 L 0.39219 -0.42384 C 0.39427 -0.42662 0.39618 -0.43102 0.39827 -0.43334 C 0.40209 -0.43658 0.40643 -0.43959 0.41077 -0.44236 C 0.41233 -0.44398 0.41441 -0.4463 0.41667 -0.44676 C 0.44236 -0.45672 0.42483 -0.45162 0.46945 -0.45625 C 0.4849 -0.46829 0.4658 -0.45255 0.48177 -0.4706 C 0.48368 -0.47246 0.48594 -0.47338 0.48768 -0.47477 C 0.50243 -0.48496 0.48906 -0.47431 0.50625 -0.4838 C 0.50816 -0.48588 0.5099 -0.48866 0.51198 -0.48866 C 0.53889 -0.49144 0.59236 -0.49306 0.59236 -0.49236 " pathEditMode="relative" rAng="0" ptsTypes="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18" y="-2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00046 L -2.22222E-6 0.00023 C 0.00504 -0.00879 0.01077 -0.01481 0.01615 -0.02384 C 0.01858 -0.02801 0.01945 -0.03472 0.0224 -0.03773 C 0.02761 -0.04305 0.03316 -0.04305 0.03872 -0.04652 C 0.0408 -0.04815 0.04288 -0.04907 0.04497 -0.05115 C 0.04757 -0.05393 0.05018 -0.05856 0.05313 -0.05995 C 0.05643 -0.06273 0.06007 -0.06319 0.06354 -0.06527 C 0.06684 -0.06828 0.07031 -0.07037 0.07379 -0.07407 C 0.0757 -0.07662 0.07761 -0.08078 0.07969 -0.08333 C 0.08889 -0.09328 0.0908 -0.09282 0.10052 -0.09745 C 0.11493 -0.11342 0.10243 -0.10115 0.11702 -0.11088 C 0.12292 -0.11504 0.12934 -0.11967 0.13559 -0.1243 L 0.14775 -0.13379 C 0.1533 -0.13796 0.15938 -0.14213 0.16441 -0.14722 C 0.1665 -0.14977 0.16841 -0.1544 0.17031 -0.15648 C 0.17587 -0.16273 0.18316 -0.16273 0.18889 -0.16597 C 0.19097 -0.1669 0.19288 -0.16898 0.19497 -0.1706 C 0.20191 -0.17477 0.2066 -0.17615 0.21354 -0.1794 C 0.23073 -0.19861 0.21198 -0.17986 0.23212 -0.19328 C 0.23542 -0.19537 0.23889 -0.19953 0.24236 -0.20277 C 0.24653 -0.20532 0.25052 -0.20787 0.25452 -0.21157 C 0.25834 -0.21458 0.26163 -0.21782 0.26493 -0.22037 C 0.26927 -0.225 0.27292 -0.23125 0.27743 -0.23426 C 0.28056 -0.23703 0.28403 -0.2375 0.28768 -0.23912 C 0.30747 -0.27222 0.28646 -0.24004 0.30209 -0.25764 C 0.31615 -0.27338 0.29913 -0.2618 0.3165 -0.27129 C 0.31927 -0.2743 0.32188 -0.27754 0.32448 -0.28009 C 0.32691 -0.2831 0.32847 -0.28773 0.33091 -0.28981 C 0.33611 -0.29352 0.34202 -0.29444 0.3474 -0.29861 C 0.34931 -0.30023 0.35139 -0.30231 0.3533 -0.30347 C 0.35677 -0.30555 0.36042 -0.30602 0.36372 -0.3074 C 0.36771 -0.31018 0.3717 -0.31365 0.37622 -0.3169 C 0.37813 -0.31898 0.38021 -0.32106 0.38212 -0.32199 C 0.39115 -0.32453 0.39601 -0.32615 0.40486 -0.33078 C 0.42518 -0.34074 0.39931 -0.32824 0.42327 -0.34444 C 0.42865 -0.34861 0.44323 -0.35208 0.44809 -0.3537 C 0.45278 -0.3574 0.45729 -0.36088 0.4625 -0.36296 C 0.46788 -0.36504 0.47361 -0.3662 0.479 -0.36713 C 0.4967 -0.3662 0.51459 -0.36574 0.53229 -0.36296 C 0.53525 -0.3625 0.53785 -0.35833 0.54063 -0.35833 C 0.55087 -0.35833 0.56111 -0.36157 0.57136 -0.36296 C 0.57344 -0.3662 0.57535 -0.36921 0.57778 -0.37176 C 0.57934 -0.37453 0.58177 -0.375 0.58368 -0.37662 C 0.58525 -0.37801 0.58646 -0.37963 0.5882 -0.38055 " pathEditMode="relative" rAng="0" ptsTypes="AAAAAAAAAAAAAAAAAAAAAAAAAAAAAAAAAAAAAAAAAAAAA">
                                      <p:cBhvr>
                                        <p:cTn id="20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10" y="-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-2.77778E-6 4.81481E-6 C 0.00469 -0.00232 0.00937 -0.0044 0.01424 -0.00648 C 0.01632 -0.00741 0.0184 -0.00787 0.02049 -0.00857 C 0.0243 -0.00995 0.02795 -0.01134 0.0316 -0.01273 C 0.03316 -0.01412 0.03472 -0.01597 0.03646 -0.01713 C 0.03837 -0.01806 0.04062 -0.01829 0.04271 -0.01921 C 0.04549 -0.02037 0.04809 -0.02176 0.05069 -0.02338 C 0.05278 -0.02454 0.05503 -0.02593 0.05712 -0.02755 C 0.06458 -0.03357 0.06562 -0.03634 0.07292 -0.04028 C 0.0842 -0.0463 0.07951 -0.04283 0.08871 -0.04653 C 0.09201 -0.04792 0.09514 -0.04954 0.09826 -0.05093 C 0.10642 -0.05417 0.10347 -0.05208 0.11267 -0.05509 C 0.11614 -0.05625 0.11996 -0.05903 0.12361 -0.05926 C 0.14271 -0.06065 0.1618 -0.06065 0.1809 -0.06134 C 0.18993 -0.06343 0.19844 -0.06551 0.20781 -0.06551 C 0.21562 -0.06551 0.22795 -0.06366 0.23646 -0.06134 C 0.24618 -0.0588 0.23906 -0.05926 0.24757 -0.05926 " pathEditMode="relative" ptsTypes="AAAAAAAAAAAAAAAAAA">
                                      <p:cBhvr>
                                        <p:cTn id="26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4 L 3.05556E-6 4.81481E-6 C -0.03264 -0.00232 -0.03473 -0.00371 -0.0658 -0.00024 C -0.07014 0.00023 -0.07535 0.00347 -0.07917 0.00578 L -0.08282 0.00763 C -0.08403 0.00833 -0.08525 0.00879 -0.08646 0.00972 C -0.08802 0.01087 -0.08959 0.0125 -0.09132 0.01365 C -0.09462 0.01597 -0.0974 0.01643 -0.10104 0.01782 C -0.10261 0.01898 -0.10434 0.02013 -0.10591 0.02175 C -0.10764 0.02337 -0.10886 0.02615 -0.11077 0.02754 C -0.11459 0.03101 -0.11893 0.03171 -0.12292 0.03356 C -0.12413 0.03425 -0.12535 0.03495 -0.12657 0.03587 C -0.14445 0.03333 -0.13698 0.03356 -0.14827 0.03356 " pathEditMode="relative" rAng="0" ptsTypes="AAAAAAAAAAAAA">
                                      <p:cBhvr>
                                        <p:cTn id="3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13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07407E-6 L 2.5E-6 4.07407E-6 C -0.00972 0.00069 -0.0158 0.00115 -0.02483 0.00277 C -0.03091 0.0037 -0.03125 0.00416 -0.03716 0.00555 C -0.03924 0.00601 -0.0415 0.00625 -0.04375 0.00694 C -0.04636 0.00763 -0.04896 0.00902 -0.05156 0.00972 C -0.05452 0.01111 -0.05747 0.0118 -0.06042 0.01296 C -0.0632 0.01388 -0.06563 0.01597 -0.06823 0.01736 C -0.07379 0.01944 -0.07952 0.02129 -0.08507 0.02314 C -0.08663 0.02361 -0.08959 0.02453 -0.08959 0.02476 C -0.09584 0.03009 -0.08976 0.02523 -0.09618 0.02893 C -0.10591 0.03426 -0.09618 0.02986 -0.10417 0.03333 C -0.11354 0.04166 -0.10139 0.03171 -0.11059 0.0375 C -0.11181 0.03842 -0.11285 0.03958 -0.11406 0.04051 C -0.1165 0.04213 -0.12084 0.04305 -0.12292 0.04375 C -0.129 0.04305 -0.1349 0.04305 -0.1408 0.04189 C -0.15972 0.03865 -0.13993 0.03912 -0.1507 0.03912 " pathEditMode="relative" rAng="0" ptsTypes="AAAAAAAAAAAAAAAAA">
                                      <p:cBhvr>
                                        <p:cTn id="3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35" y="217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2" grpId="1" animBg="1"/>
      <p:bldP spid="114" grpId="0" animBg="1"/>
      <p:bldP spid="114" grpId="1" animBg="1"/>
      <p:bldP spid="114" grpId="2" animBg="1"/>
      <p:bldP spid="116" grpId="0" animBg="1"/>
      <p:bldP spid="1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 smtClean="0">
                <a:solidFill>
                  <a:srgbClr val="0070C0"/>
                </a:solidFill>
                <a:latin typeface="Myriad Pro (Headings)"/>
              </a:rPr>
              <a:t>Desiderata</a:t>
            </a:r>
            <a:endParaRPr lang="en-US" sz="38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6" name="TextBox 46"/>
          <p:cNvSpPr txBox="1"/>
          <p:nvPr/>
        </p:nvSpPr>
        <p:spPr>
          <a:xfrm>
            <a:off x="673526" y="63963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7137953" y="5374108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768" y="3630735"/>
            <a:ext cx="1838325" cy="1838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83353" y="4383528"/>
            <a:ext cx="1544516" cy="190094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86277" y="6275933"/>
            <a:ext cx="213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43066" y="2857767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2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4364201" y="4690019"/>
            <a:ext cx="2547937" cy="204878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134077" y="5495062"/>
            <a:ext cx="914400" cy="9144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1979676" y="5219700"/>
            <a:ext cx="2744724" cy="1143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019015" y="4728419"/>
            <a:ext cx="2766916" cy="495667"/>
          </a:xfrm>
          <a:prstGeom prst="straightConnector1">
            <a:avLst/>
          </a:prstGeom>
          <a:solidFill>
            <a:srgbClr val="00CC99"/>
          </a:solidFill>
          <a:ln w="63500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27" name="Group 26"/>
          <p:cNvGrpSpPr/>
          <p:nvPr/>
        </p:nvGrpSpPr>
        <p:grpSpPr>
          <a:xfrm>
            <a:off x="508767" y="4237760"/>
            <a:ext cx="1838325" cy="2254685"/>
            <a:chOff x="393833" y="4358619"/>
            <a:chExt cx="1838325" cy="2254685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43" name="TextBox 42"/>
          <p:cNvSpPr txBox="1"/>
          <p:nvPr/>
        </p:nvSpPr>
        <p:spPr>
          <a:xfrm>
            <a:off x="824126" y="5867481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8953" y="5681885"/>
            <a:ext cx="1528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{x</a:t>
            </a:r>
            <a:r>
              <a:rPr lang="en-US" sz="2800" b="1" baseline="-25000" dirty="0" smtClean="0">
                <a:solidFill>
                  <a:srgbClr val="000000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98997" y="6268849"/>
            <a:ext cx="152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</a:t>
            </a:r>
            <a:r>
              <a:rPr lang="en-US" sz="2800" b="1" dirty="0" smtClean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baseline="-25000" dirty="0">
                <a:solidFill>
                  <a:srgbClr val="FF5353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3663899" y="5730250"/>
            <a:ext cx="1288897" cy="513987"/>
            <a:chOff x="6156704" y="1409152"/>
            <a:chExt cx="1288897" cy="513987"/>
          </a:xfrm>
        </p:grpSpPr>
        <p:grpSp>
          <p:nvGrpSpPr>
            <p:cNvPr id="52" name="Group 51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54" name="Rectangle 53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8" name="Flowchart: Alternate Process 57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411438" y="5743119"/>
            <a:ext cx="1288897" cy="513987"/>
            <a:chOff x="6156704" y="1409152"/>
            <a:chExt cx="1288897" cy="513987"/>
          </a:xfrm>
        </p:grpSpPr>
        <p:grpSp>
          <p:nvGrpSpPr>
            <p:cNvPr id="60" name="Group 59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62" name="Rectangle 61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6" name="Flowchart: Alternate Process 65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7398528" y="6256384"/>
            <a:ext cx="1288900" cy="513987"/>
            <a:chOff x="6163958" y="676184"/>
            <a:chExt cx="1288900" cy="513987"/>
          </a:xfrm>
        </p:grpSpPr>
        <p:grpSp>
          <p:nvGrpSpPr>
            <p:cNvPr id="76" name="Group 75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78" name="Rectangle 77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2" name="Flowchart: Alternate Process 81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84" name="Content Placeholder 2"/>
          <p:cNvSpPr>
            <a:spLocks noGrp="1"/>
          </p:cNvSpPr>
          <p:nvPr>
            <p:ph idx="1"/>
          </p:nvPr>
        </p:nvSpPr>
        <p:spPr>
          <a:xfrm>
            <a:off x="343969" y="667661"/>
            <a:ext cx="8229600" cy="4640844"/>
          </a:xfrm>
        </p:spPr>
        <p:txBody>
          <a:bodyPr/>
          <a:lstStyle/>
          <a:p>
            <a:r>
              <a:rPr lang="en-US" sz="2600" b="1" dirty="0" smtClean="0">
                <a:latin typeface="Myriad Pro (Headings)"/>
              </a:rPr>
              <a:t>Completeness</a:t>
            </a:r>
          </a:p>
          <a:p>
            <a:pPr lvl="1"/>
            <a:r>
              <a:rPr lang="en-US" dirty="0" smtClean="0">
                <a:latin typeface="Myriad Pro (Headings)"/>
              </a:rPr>
              <a:t>Following the protocol </a:t>
            </a:r>
            <a:r>
              <a:rPr lang="en-US" b="1" dirty="0" smtClean="0">
                <a:latin typeface="Myriad Pro (Headings)"/>
              </a:rPr>
              <a:t>honestly</a:t>
            </a:r>
          </a:p>
          <a:p>
            <a:pPr marL="457200" lvl="1" indent="0">
              <a:buNone/>
            </a:pPr>
            <a:r>
              <a:rPr lang="en-US" dirty="0">
                <a:latin typeface="Myriad Pro (Headings)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Myriad Pro"/>
                <a:cs typeface="Arial" charset="0"/>
              </a:rPr>
              <a:t> </a:t>
            </a:r>
            <a:r>
              <a:rPr lang="en-GB" b="1" dirty="0"/>
              <a:t>→</a:t>
            </a:r>
            <a:r>
              <a:rPr lang="en-GB" dirty="0"/>
              <a:t> </a:t>
            </a:r>
            <a:r>
              <a:rPr lang="en-GB" dirty="0" smtClean="0"/>
              <a:t> </a:t>
            </a:r>
            <a:r>
              <a:rPr lang="en-US" b="1" dirty="0" smtClean="0">
                <a:solidFill>
                  <a:srgbClr val="0070C0"/>
                </a:solidFill>
                <a:latin typeface="Myriad Pro"/>
                <a:cs typeface="Arial" charset="0"/>
              </a:rPr>
              <a:t>Resolver </a:t>
            </a:r>
            <a:r>
              <a:rPr lang="en-US" dirty="0" smtClean="0">
                <a:latin typeface="Myriad Pro (Headings)"/>
              </a:rPr>
              <a:t>learns whether </a:t>
            </a:r>
            <a:r>
              <a:rPr lang="en-US" b="1" kern="0" dirty="0" err="1" smtClean="0">
                <a:solidFill>
                  <a:srgbClr val="000000"/>
                </a:solidFill>
                <a:latin typeface="Myriad Pro"/>
                <a:cs typeface="Arial" charset="0"/>
              </a:rPr>
              <a:t>x</a:t>
            </a:r>
            <a:r>
              <a:rPr lang="en-US" altLang="he-IL" b="1" kern="0" dirty="0" err="1" smtClean="0">
                <a:solidFill>
                  <a:srgbClr val="000000"/>
                </a:solidFill>
                <a:latin typeface="Myriad Pro"/>
                <a:cs typeface="Arial" charset="0"/>
                <a:sym typeface="Symbol" pitchFamily="18" charset="2"/>
              </a:rPr>
              <a:t></a:t>
            </a:r>
            <a:r>
              <a:rPr lang="en-US" b="1" dirty="0" err="1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endParaRPr lang="en-US" dirty="0" smtClean="0">
              <a:latin typeface="Myriad Pro (Headings)"/>
            </a:endParaRPr>
          </a:p>
          <a:p>
            <a:r>
              <a:rPr lang="en-US" sz="2600" b="1" dirty="0" smtClean="0">
                <a:latin typeface="Myriad Pro (Headings)"/>
              </a:rPr>
              <a:t>Soundness</a:t>
            </a:r>
          </a:p>
          <a:p>
            <a:pPr lvl="1"/>
            <a:r>
              <a:rPr lang="en-US" dirty="0" smtClean="0">
                <a:latin typeface="Myriad Pro (Headings)"/>
              </a:rPr>
              <a:t>A </a:t>
            </a:r>
            <a:r>
              <a:rPr lang="en-US" b="1" dirty="0">
                <a:latin typeface="Myriad Pro (Headings)"/>
              </a:rPr>
              <a:t>dishonest</a:t>
            </a:r>
            <a:r>
              <a:rPr lang="en-US" dirty="0">
                <a:latin typeface="Myriad Pro (Headings)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Myriad Pro"/>
              </a:rPr>
              <a:t>Secondary</a:t>
            </a:r>
            <a:r>
              <a:rPr lang="en-US" b="1" dirty="0" smtClean="0">
                <a:solidFill>
                  <a:srgbClr val="000000"/>
                </a:solidFill>
                <a:latin typeface="Myriad Pro"/>
              </a:rPr>
              <a:t> </a:t>
            </a:r>
            <a:r>
              <a:rPr lang="en-US" dirty="0" smtClean="0">
                <a:latin typeface="Myriad Pro (Headings)"/>
              </a:rPr>
              <a:t>cannot </a:t>
            </a:r>
            <a:r>
              <a:rPr lang="en-US" b="1" dirty="0" smtClean="0">
                <a:latin typeface="Myriad Pro (Headings)"/>
              </a:rPr>
              <a:t>fool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Myriad Pro"/>
                <a:cs typeface="Arial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Myriad Pro"/>
                <a:cs typeface="Arial" charset="0"/>
              </a:rPr>
              <a:t>	</a:t>
            </a:r>
            <a:r>
              <a:rPr lang="en-US" dirty="0" smtClean="0">
                <a:latin typeface="Myriad Pro (Headings)"/>
              </a:rPr>
              <a:t>a</a:t>
            </a:r>
            <a:r>
              <a:rPr lang="en-US" b="1" dirty="0" smtClean="0">
                <a:solidFill>
                  <a:srgbClr val="0070C0"/>
                </a:solidFill>
                <a:latin typeface="Myriad Pro"/>
                <a:cs typeface="Arial" charset="0"/>
              </a:rPr>
              <a:t> Resolver </a:t>
            </a:r>
            <a:r>
              <a:rPr lang="en-US" dirty="0" smtClean="0">
                <a:latin typeface="Myriad Pro (Headings)"/>
              </a:rPr>
              <a:t>to reach a </a:t>
            </a:r>
            <a:r>
              <a:rPr lang="en-US" b="1" dirty="0" smtClean="0">
                <a:latin typeface="Myriad Pro (Headings)"/>
              </a:rPr>
              <a:t>wrong </a:t>
            </a:r>
            <a:r>
              <a:rPr lang="en-US" dirty="0" smtClean="0">
                <a:latin typeface="Myriad Pro (Headings)"/>
              </a:rPr>
              <a:t>conclusion</a:t>
            </a:r>
          </a:p>
          <a:p>
            <a:pPr marL="228600" lvl="1">
              <a:spcBef>
                <a:spcPts val="1000"/>
              </a:spcBef>
            </a:pPr>
            <a:r>
              <a:rPr lang="en-US" sz="2600" b="1" dirty="0" smtClean="0">
                <a:latin typeface="Myriad Pro (Headings)"/>
              </a:rPr>
              <a:t>Privacy</a:t>
            </a:r>
            <a:r>
              <a:rPr lang="en-US" sz="2600" dirty="0" smtClean="0">
                <a:latin typeface="Myriad Pro (Headings)"/>
              </a:rPr>
              <a:t>: ZK</a:t>
            </a:r>
            <a:endParaRPr lang="en-US" sz="2600" dirty="0">
              <a:latin typeface="Myriad Pro (Headings)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Myriad Pro"/>
                <a:cs typeface="Arial" charset="0"/>
              </a:rPr>
              <a:t>Resolver </a:t>
            </a:r>
            <a:r>
              <a:rPr lang="en-US" dirty="0" smtClean="0">
                <a:latin typeface="Myriad Pro (Headings)"/>
              </a:rPr>
              <a:t>learns nothing: </a:t>
            </a:r>
            <a:r>
              <a:rPr lang="en-US" b="1" dirty="0" smtClean="0">
                <a:latin typeface="Myriad Pro"/>
              </a:rPr>
              <a:t>online </a:t>
            </a:r>
            <a:r>
              <a:rPr lang="en-US" b="1" dirty="0">
                <a:latin typeface="Myriad Pro"/>
              </a:rPr>
              <a:t>simulation</a:t>
            </a:r>
            <a:r>
              <a:rPr lang="en-US" dirty="0">
                <a:latin typeface="Myriad Pro"/>
              </a:rPr>
              <a:t> </a:t>
            </a:r>
            <a:endParaRPr lang="en-US" dirty="0" smtClean="0">
              <a:latin typeface="Myriad Pro"/>
            </a:endParaRPr>
          </a:p>
          <a:p>
            <a:pPr marL="457200" lvl="1" indent="0">
              <a:buNone/>
            </a:pPr>
            <a:r>
              <a:rPr lang="en-US" dirty="0">
                <a:latin typeface="Myriad Pro"/>
              </a:rPr>
              <a:t>	</a:t>
            </a:r>
            <a:r>
              <a:rPr lang="en-US" dirty="0" smtClean="0">
                <a:latin typeface="Myriad Pro"/>
              </a:rPr>
              <a:t>		with </a:t>
            </a:r>
            <a:r>
              <a:rPr lang="en-US" dirty="0">
                <a:latin typeface="Myriad Pro"/>
              </a:rPr>
              <a:t>oracle access to </a:t>
            </a:r>
            <a:r>
              <a:rPr lang="en-US" b="1" dirty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endParaRPr lang="en-US" dirty="0" smtClean="0">
              <a:latin typeface="Myriad Pro"/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487" y="3838011"/>
            <a:ext cx="1476468" cy="1328821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516" y="4608540"/>
            <a:ext cx="1476468" cy="13288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097" y="4069361"/>
            <a:ext cx="1416456" cy="581609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783" y="3336144"/>
            <a:ext cx="1416456" cy="58160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157893" y="4372244"/>
            <a:ext cx="2068195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latin typeface="Myriad Pro (Headings)"/>
              </a:rPr>
              <a:t>Performance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2737063" y="3191108"/>
            <a:ext cx="3762568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lnSpc>
                <a:spcPct val="90000"/>
              </a:lnSpc>
              <a:spcBef>
                <a:spcPts val="1000"/>
              </a:spcBef>
            </a:pPr>
            <a:r>
              <a:rPr lang="en-US" sz="2600" dirty="0" smtClean="0">
                <a:solidFill>
                  <a:prstClr val="black"/>
                </a:solidFill>
                <a:latin typeface="Myriad Pro (Headings)"/>
              </a:rPr>
              <a:t>(f-ZK : learns only f(</a:t>
            </a:r>
            <a:r>
              <a:rPr lang="en-US" sz="26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600" dirty="0" smtClean="0">
                <a:solidFill>
                  <a:prstClr val="black"/>
                </a:solidFill>
                <a:latin typeface="Myriad Pro (Headings)"/>
              </a:rPr>
              <a:t>))  </a:t>
            </a:r>
            <a:endParaRPr lang="en-US" sz="2600" dirty="0">
              <a:solidFill>
                <a:prstClr val="black"/>
              </a:solidFill>
              <a:latin typeface="Myriad Pro (Headings)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86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 smtClean="0">
                <a:solidFill>
                  <a:srgbClr val="0070C0"/>
                </a:solidFill>
                <a:latin typeface="Myriad Pro (Headings)"/>
              </a:rPr>
              <a:t>Previous Work</a:t>
            </a:r>
            <a:endParaRPr lang="en-US" sz="38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6" name="TextBox 46"/>
          <p:cNvSpPr txBox="1"/>
          <p:nvPr/>
        </p:nvSpPr>
        <p:spPr>
          <a:xfrm>
            <a:off x="673526" y="63963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7137953" y="5374108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768" y="3630735"/>
            <a:ext cx="1838325" cy="1838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83353" y="4383528"/>
            <a:ext cx="1544516" cy="190094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86277" y="6275933"/>
            <a:ext cx="213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43066" y="2857767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2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4364201" y="4690019"/>
            <a:ext cx="2547937" cy="204878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134077" y="5495062"/>
            <a:ext cx="914400" cy="9144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1979676" y="5219700"/>
            <a:ext cx="2744724" cy="1143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019015" y="4728419"/>
            <a:ext cx="2766916" cy="495667"/>
          </a:xfrm>
          <a:prstGeom prst="straightConnector1">
            <a:avLst/>
          </a:prstGeom>
          <a:solidFill>
            <a:srgbClr val="00CC99"/>
          </a:solidFill>
          <a:ln w="63500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27" name="Group 26"/>
          <p:cNvGrpSpPr/>
          <p:nvPr/>
        </p:nvGrpSpPr>
        <p:grpSpPr>
          <a:xfrm>
            <a:off x="508767" y="4237760"/>
            <a:ext cx="1838325" cy="2254685"/>
            <a:chOff x="393833" y="4358619"/>
            <a:chExt cx="1838325" cy="2254685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43" name="TextBox 42"/>
          <p:cNvSpPr txBox="1"/>
          <p:nvPr/>
        </p:nvSpPr>
        <p:spPr>
          <a:xfrm>
            <a:off x="824126" y="5867481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8953" y="5681885"/>
            <a:ext cx="1528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{x</a:t>
            </a:r>
            <a:r>
              <a:rPr lang="en-US" sz="2800" b="1" baseline="-25000" dirty="0" smtClean="0">
                <a:solidFill>
                  <a:srgbClr val="000000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98997" y="6268849"/>
            <a:ext cx="152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</a:t>
            </a:r>
            <a:r>
              <a:rPr lang="en-US" sz="2800" b="1" dirty="0" smtClean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baseline="-25000" dirty="0">
                <a:solidFill>
                  <a:srgbClr val="FF5353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3663899" y="5730250"/>
            <a:ext cx="1288897" cy="513987"/>
            <a:chOff x="6156704" y="1409152"/>
            <a:chExt cx="1288897" cy="513987"/>
          </a:xfrm>
        </p:grpSpPr>
        <p:grpSp>
          <p:nvGrpSpPr>
            <p:cNvPr id="52" name="Group 51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54" name="Rectangle 53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8" name="Flowchart: Alternate Process 57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411438" y="5743119"/>
            <a:ext cx="1288897" cy="513987"/>
            <a:chOff x="6156704" y="1409152"/>
            <a:chExt cx="1288897" cy="513987"/>
          </a:xfrm>
        </p:grpSpPr>
        <p:grpSp>
          <p:nvGrpSpPr>
            <p:cNvPr id="60" name="Group 59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62" name="Rectangle 61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6" name="Flowchart: Alternate Process 65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7398528" y="6256384"/>
            <a:ext cx="1288900" cy="513987"/>
            <a:chOff x="6163958" y="676184"/>
            <a:chExt cx="1288900" cy="513987"/>
          </a:xfrm>
        </p:grpSpPr>
        <p:grpSp>
          <p:nvGrpSpPr>
            <p:cNvPr id="76" name="Group 75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78" name="Rectangle 77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2" name="Flowchart: Alternate Process 81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84" name="Content Placeholder 2"/>
          <p:cNvSpPr>
            <a:spLocks noGrp="1"/>
          </p:cNvSpPr>
          <p:nvPr>
            <p:ph idx="1"/>
          </p:nvPr>
        </p:nvSpPr>
        <p:spPr>
          <a:xfrm>
            <a:off x="343969" y="623607"/>
            <a:ext cx="8229600" cy="4525963"/>
          </a:xfrm>
        </p:spPr>
        <p:txBody>
          <a:bodyPr/>
          <a:lstStyle/>
          <a:p>
            <a:r>
              <a:rPr lang="en-US" b="1" dirty="0" smtClean="0">
                <a:latin typeface="Myriad Pro (Headings)"/>
              </a:rPr>
              <a:t>Work in DNSSEC</a:t>
            </a:r>
          </a:p>
          <a:p>
            <a:pPr lvl="1"/>
            <a:r>
              <a:rPr lang="en-US" dirty="0" smtClean="0">
                <a:latin typeface="Myriad Pro (Headings)"/>
              </a:rPr>
              <a:t>Provably do not achieve required properties</a:t>
            </a:r>
          </a:p>
          <a:p>
            <a:r>
              <a:rPr lang="en-US" b="1" dirty="0">
                <a:latin typeface="Myriad Pro (Headings)"/>
              </a:rPr>
              <a:t>Zero-Knowledge </a:t>
            </a:r>
            <a:r>
              <a:rPr lang="en-US" b="1" dirty="0" smtClean="0">
                <a:latin typeface="Myriad Pro (Headings)"/>
              </a:rPr>
              <a:t>Sets </a:t>
            </a:r>
            <a:r>
              <a:rPr lang="en-US" dirty="0" smtClean="0">
                <a:latin typeface="Myriad Pro (Headings)"/>
              </a:rPr>
              <a:t>[</a:t>
            </a:r>
            <a:r>
              <a:rPr lang="en-US" dirty="0" err="1" smtClean="0">
                <a:latin typeface="Myriad Pro (Headings)"/>
              </a:rPr>
              <a:t>Micali</a:t>
            </a:r>
            <a:r>
              <a:rPr lang="en-US" dirty="0">
                <a:latin typeface="Myriad Pro (Headings)"/>
              </a:rPr>
              <a:t>, Rabin &amp; Kilian</a:t>
            </a:r>
            <a:r>
              <a:rPr lang="en-US" dirty="0" smtClean="0">
                <a:latin typeface="Myriad Pro (Headings)"/>
              </a:rPr>
              <a:t>]</a:t>
            </a:r>
          </a:p>
          <a:p>
            <a:pPr lvl="1"/>
            <a:r>
              <a:rPr lang="en-US" dirty="0" smtClean="0">
                <a:latin typeface="Myriad Pro (Headings)"/>
              </a:rPr>
              <a:t>Too ambitious: </a:t>
            </a:r>
            <a:r>
              <a:rPr lang="en-US" b="1" dirty="0" smtClean="0">
                <a:solidFill>
                  <a:srgbClr val="008000"/>
                </a:solidFill>
                <a:latin typeface="Myriad Pro (Headings)"/>
              </a:rPr>
              <a:t>Primary</a:t>
            </a:r>
            <a:r>
              <a:rPr lang="en-US" dirty="0" smtClean="0">
                <a:latin typeface="Myriad Pro (Headings)"/>
              </a:rPr>
              <a:t> is not trusted</a:t>
            </a:r>
          </a:p>
          <a:p>
            <a:pPr lvl="1"/>
            <a:r>
              <a:rPr lang="en-US" dirty="0" smtClean="0">
                <a:latin typeface="Myriad Pro (Headings)"/>
              </a:rPr>
              <a:t>Too inefficient: O(</a:t>
            </a:r>
            <a:r>
              <a:rPr lang="en-US" dirty="0" err="1" smtClean="0">
                <a:latin typeface="Myriad Pro (Headings)"/>
              </a:rPr>
              <a:t>log|U</a:t>
            </a:r>
            <a:r>
              <a:rPr lang="en-US" dirty="0" smtClean="0">
                <a:latin typeface="Myriad Pro (Headings)"/>
              </a:rPr>
              <a:t>|) exponentiations per proof</a:t>
            </a:r>
          </a:p>
          <a:p>
            <a:pPr lvl="1"/>
            <a:r>
              <a:rPr lang="en-US" dirty="0" smtClean="0">
                <a:latin typeface="Myriad Pro (Headings)"/>
              </a:rPr>
              <a:t>Separation result from PSR</a:t>
            </a:r>
          </a:p>
          <a:p>
            <a:r>
              <a:rPr lang="en-US" b="1" dirty="0" smtClean="0">
                <a:latin typeface="Myriad Pro (Headings)"/>
              </a:rPr>
              <a:t>Verifiable </a:t>
            </a:r>
            <a:r>
              <a:rPr lang="en-US" b="1" dirty="0">
                <a:latin typeface="Myriad Pro (Headings)"/>
              </a:rPr>
              <a:t>Data </a:t>
            </a:r>
            <a:r>
              <a:rPr lang="en-US" b="1" dirty="0" smtClean="0">
                <a:latin typeface="Myriad Pro (Headings)"/>
              </a:rPr>
              <a:t>Structures</a:t>
            </a:r>
          </a:p>
          <a:p>
            <a:pPr lvl="1"/>
            <a:r>
              <a:rPr lang="en-US" dirty="0" smtClean="0">
                <a:latin typeface="Myriad Pro (Headings)"/>
              </a:rPr>
              <a:t>Certificate </a:t>
            </a:r>
            <a:r>
              <a:rPr lang="en-US" dirty="0">
                <a:latin typeface="Myriad Pro (Headings)"/>
              </a:rPr>
              <a:t>Revocation </a:t>
            </a:r>
            <a:r>
              <a:rPr lang="en-US" dirty="0" smtClean="0">
                <a:latin typeface="Myriad Pro (Headings)"/>
              </a:rPr>
              <a:t>Lists </a:t>
            </a:r>
            <a:r>
              <a:rPr lang="en-US" dirty="0">
                <a:latin typeface="Myriad Pro (Headings)"/>
              </a:rPr>
              <a:t>[</a:t>
            </a:r>
            <a:r>
              <a:rPr lang="en-US" dirty="0" err="1" smtClean="0">
                <a:latin typeface="Myriad Pro (Headings)"/>
              </a:rPr>
              <a:t>Naor-Nissim</a:t>
            </a:r>
            <a:r>
              <a:rPr lang="en-US" dirty="0" smtClean="0">
                <a:latin typeface="Myriad Pro (Headings)"/>
              </a:rPr>
              <a:t>]</a:t>
            </a:r>
          </a:p>
          <a:p>
            <a:pPr lvl="1"/>
            <a:r>
              <a:rPr lang="en-US" dirty="0" smtClean="0">
                <a:latin typeface="Myriad Pro (Headings)"/>
              </a:rPr>
              <a:t>General </a:t>
            </a:r>
            <a:r>
              <a:rPr lang="en-US" dirty="0">
                <a:latin typeface="Myriad Pro (Headings)"/>
              </a:rPr>
              <a:t>language for such data structures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529417" y="2328430"/>
            <a:ext cx="2270173" cy="95410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Myriad Pro (Headings)"/>
              </a:rPr>
              <a:t>PSR</a:t>
            </a:r>
            <a:r>
              <a:rPr lang="en-GB" dirty="0"/>
              <a:t> </a:t>
            </a:r>
            <a:r>
              <a:rPr lang="en-GB" sz="2800" dirty="0" smtClean="0">
                <a:latin typeface="Myriad Pro"/>
              </a:rPr>
              <a:t>↔ OWF</a:t>
            </a:r>
          </a:p>
          <a:p>
            <a:r>
              <a:rPr lang="en-GB" sz="2800" dirty="0" smtClean="0">
                <a:latin typeface="Myriad Pro"/>
              </a:rPr>
              <a:t>ZKS</a:t>
            </a:r>
            <a:r>
              <a:rPr lang="en-GB" sz="2800" dirty="0"/>
              <a:t> </a:t>
            </a:r>
            <a:r>
              <a:rPr lang="en-GB" sz="2800" dirty="0" smtClean="0">
                <a:latin typeface="Myriad Pro"/>
              </a:rPr>
              <a:t>↔ CRH</a:t>
            </a:r>
            <a:endParaRPr lang="en-US" sz="2800" dirty="0">
              <a:latin typeface="Myriad Pro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420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 smtClean="0">
                <a:solidFill>
                  <a:srgbClr val="0070C0"/>
                </a:solidFill>
                <a:latin typeface="Myriad Pro (Headings)"/>
              </a:rPr>
              <a:t>Companion Paper: NSEC5</a:t>
            </a:r>
            <a:endParaRPr lang="en-US" sz="38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6" name="TextBox 46"/>
          <p:cNvSpPr txBox="1"/>
          <p:nvPr/>
        </p:nvSpPr>
        <p:spPr>
          <a:xfrm>
            <a:off x="673526" y="63963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7137953" y="5374108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768" y="3630735"/>
            <a:ext cx="1838325" cy="1838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83353" y="4383528"/>
            <a:ext cx="1544516" cy="190094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86277" y="6275933"/>
            <a:ext cx="213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43066" y="2857767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2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4364201" y="4690019"/>
            <a:ext cx="2547937" cy="204878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134077" y="5495062"/>
            <a:ext cx="914400" cy="9144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1979676" y="5219700"/>
            <a:ext cx="2744724" cy="1143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019015" y="4728419"/>
            <a:ext cx="2766916" cy="495667"/>
          </a:xfrm>
          <a:prstGeom prst="straightConnector1">
            <a:avLst/>
          </a:prstGeom>
          <a:solidFill>
            <a:srgbClr val="00CC99"/>
          </a:solidFill>
          <a:ln w="63500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27" name="Group 26"/>
          <p:cNvGrpSpPr/>
          <p:nvPr/>
        </p:nvGrpSpPr>
        <p:grpSpPr>
          <a:xfrm>
            <a:off x="508767" y="4237760"/>
            <a:ext cx="1838325" cy="2254685"/>
            <a:chOff x="393833" y="4358619"/>
            <a:chExt cx="1838325" cy="2254685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43" name="TextBox 42"/>
          <p:cNvSpPr txBox="1"/>
          <p:nvPr/>
        </p:nvSpPr>
        <p:spPr>
          <a:xfrm>
            <a:off x="824126" y="5867481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8953" y="5681885"/>
            <a:ext cx="1528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{x</a:t>
            </a:r>
            <a:r>
              <a:rPr lang="en-US" sz="2800" b="1" baseline="-25000" dirty="0" smtClean="0">
                <a:solidFill>
                  <a:srgbClr val="000000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98997" y="6268849"/>
            <a:ext cx="152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</a:t>
            </a:r>
            <a:r>
              <a:rPr lang="en-US" sz="2800" b="1" dirty="0" smtClean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baseline="-25000" dirty="0">
                <a:solidFill>
                  <a:srgbClr val="FF5353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3663899" y="5730250"/>
            <a:ext cx="1288897" cy="513987"/>
            <a:chOff x="6156704" y="1409152"/>
            <a:chExt cx="1288897" cy="513987"/>
          </a:xfrm>
        </p:grpSpPr>
        <p:grpSp>
          <p:nvGrpSpPr>
            <p:cNvPr id="52" name="Group 51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54" name="Rectangle 53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8" name="Flowchart: Alternate Process 57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411438" y="5743119"/>
            <a:ext cx="1288897" cy="513987"/>
            <a:chOff x="6156704" y="1409152"/>
            <a:chExt cx="1288897" cy="513987"/>
          </a:xfrm>
        </p:grpSpPr>
        <p:grpSp>
          <p:nvGrpSpPr>
            <p:cNvPr id="60" name="Group 59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62" name="Rectangle 61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6" name="Flowchart: Alternate Process 65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7398528" y="6256384"/>
            <a:ext cx="1288900" cy="513987"/>
            <a:chOff x="6163958" y="676184"/>
            <a:chExt cx="1288900" cy="513987"/>
          </a:xfrm>
        </p:grpSpPr>
        <p:grpSp>
          <p:nvGrpSpPr>
            <p:cNvPr id="76" name="Group 75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78" name="Rectangle 77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2" name="Flowchart: Alternate Process 81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84" name="Content Placeholder 2"/>
          <p:cNvSpPr>
            <a:spLocks noGrp="1"/>
          </p:cNvSpPr>
          <p:nvPr>
            <p:ph idx="1"/>
          </p:nvPr>
        </p:nvSpPr>
        <p:spPr>
          <a:xfrm>
            <a:off x="343968" y="913167"/>
            <a:ext cx="8800031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>
                <a:latin typeface="Myriad Pro (Headings)"/>
              </a:rPr>
              <a:t>[Goldberg, </a:t>
            </a:r>
            <a:r>
              <a:rPr lang="en-US" sz="2600" dirty="0" err="1" smtClean="0">
                <a:latin typeface="Myriad Pro (Headings)"/>
              </a:rPr>
              <a:t>Naor</a:t>
            </a:r>
            <a:r>
              <a:rPr lang="en-US" sz="2600" dirty="0" smtClean="0">
                <a:latin typeface="Myriad Pro (Headings)"/>
              </a:rPr>
              <a:t>, Papadopoulos, </a:t>
            </a:r>
            <a:r>
              <a:rPr lang="en-US" sz="2600" dirty="0" err="1" smtClean="0">
                <a:latin typeface="Myriad Pro (Headings)"/>
              </a:rPr>
              <a:t>Reyzin</a:t>
            </a:r>
            <a:r>
              <a:rPr lang="en-US" sz="2600" dirty="0" smtClean="0">
                <a:latin typeface="Myriad Pro (Headings)"/>
              </a:rPr>
              <a:t>, Vasant </a:t>
            </a:r>
            <a:r>
              <a:rPr lang="en-US" sz="2600" dirty="0">
                <a:latin typeface="Myriad Pro (Headings)"/>
              </a:rPr>
              <a:t>&amp; </a:t>
            </a:r>
            <a:r>
              <a:rPr lang="en-US" sz="2600" dirty="0" smtClean="0">
                <a:latin typeface="Myriad Pro (Headings)"/>
              </a:rPr>
              <a:t>Ziv]</a:t>
            </a:r>
            <a:endParaRPr lang="en-US" sz="2600" b="1" dirty="0">
              <a:latin typeface="Myriad Pro (Headings)"/>
            </a:endParaRPr>
          </a:p>
          <a:p>
            <a:endParaRPr lang="en-US" sz="2600" dirty="0" smtClean="0">
              <a:latin typeface="Myriad Pro (Headings)"/>
            </a:endParaRPr>
          </a:p>
          <a:p>
            <a:r>
              <a:rPr lang="en-US" sz="2600" dirty="0" smtClean="0">
                <a:latin typeface="Myriad Pro (Headings)"/>
              </a:rPr>
              <a:t>DNSSEC proposal – achieving </a:t>
            </a:r>
            <a:r>
              <a:rPr lang="en-US" sz="2600" b="1" dirty="0" smtClean="0">
                <a:latin typeface="Myriad Pro (Headings)"/>
              </a:rPr>
              <a:t>Integrity</a:t>
            </a:r>
            <a:r>
              <a:rPr lang="en-US" sz="2600" dirty="0" smtClean="0">
                <a:latin typeface="Myriad Pro (Headings)"/>
              </a:rPr>
              <a:t> and </a:t>
            </a:r>
            <a:r>
              <a:rPr lang="en-US" sz="2600" b="1" dirty="0" smtClean="0">
                <a:latin typeface="Myriad Pro (Headings)"/>
              </a:rPr>
              <a:t>Privacy</a:t>
            </a:r>
          </a:p>
          <a:p>
            <a:r>
              <a:rPr lang="en-US" sz="2600" dirty="0" smtClean="0">
                <a:latin typeface="Myriad Pro (Headings)"/>
              </a:rPr>
              <a:t>Requires RSA + </a:t>
            </a:r>
            <a:r>
              <a:rPr lang="en-US" sz="2600" b="1" dirty="0" smtClean="0">
                <a:solidFill>
                  <a:srgbClr val="FF0000"/>
                </a:solidFill>
                <a:latin typeface="Myriad Pro (Headings)"/>
              </a:rPr>
              <a:t>Random oracle </a:t>
            </a:r>
            <a:r>
              <a:rPr lang="en-US" sz="2600" dirty="0" smtClean="0">
                <a:latin typeface="Myriad Pro (Headings)"/>
              </a:rPr>
              <a:t>model </a:t>
            </a:r>
          </a:p>
          <a:p>
            <a:r>
              <a:rPr lang="en-US" sz="2600" dirty="0" smtClean="0">
                <a:latin typeface="Myriad Pro (Headings)"/>
              </a:rPr>
              <a:t>PSR systems efficiency “lower bound”</a:t>
            </a:r>
          </a:p>
          <a:p>
            <a:pPr lvl="1"/>
            <a:r>
              <a:rPr lang="en-US" sz="2200" dirty="0" smtClean="0">
                <a:latin typeface="Myriad Pro (Headings)"/>
              </a:rPr>
              <a:t>Reduction to Public Key Authentication</a:t>
            </a:r>
            <a:endParaRPr lang="en-US" sz="2200" dirty="0">
              <a:latin typeface="Myriad Pro (Headings)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93674" y="2845689"/>
            <a:ext cx="4371191" cy="138499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Myriad Pro"/>
              </a:rPr>
              <a:t>Our goal </a:t>
            </a:r>
            <a:r>
              <a:rPr lang="en-US" sz="2800" dirty="0">
                <a:latin typeface="Myriad Pro"/>
              </a:rPr>
              <a:t>is </a:t>
            </a:r>
            <a:r>
              <a:rPr lang="en-US" sz="2800" dirty="0" smtClean="0">
                <a:latin typeface="Myriad Pro"/>
              </a:rPr>
              <a:t>constructing </a:t>
            </a:r>
            <a:r>
              <a:rPr lang="en-US" sz="2800" b="1" dirty="0" smtClean="0">
                <a:latin typeface="Myriad Pro"/>
              </a:rPr>
              <a:t>efficient</a:t>
            </a:r>
            <a:r>
              <a:rPr lang="en-US" sz="2800" dirty="0" smtClean="0">
                <a:latin typeface="Myriad Pro"/>
              </a:rPr>
              <a:t> PSR systems without </a:t>
            </a:r>
            <a:r>
              <a:rPr lang="en-US" sz="2800" dirty="0">
                <a:latin typeface="Myriad Pro"/>
              </a:rPr>
              <a:t>random oracles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054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 smtClean="0">
                <a:solidFill>
                  <a:srgbClr val="0070C0"/>
                </a:solidFill>
                <a:latin typeface="Myriad Pro (Headings)"/>
              </a:rPr>
              <a:t>Our Constructions</a:t>
            </a:r>
            <a:endParaRPr lang="en-US" sz="38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6" name="TextBox 46"/>
          <p:cNvSpPr txBox="1"/>
          <p:nvPr/>
        </p:nvSpPr>
        <p:spPr>
          <a:xfrm>
            <a:off x="673526" y="63963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 smtClean="0">
                <a:solidFill>
                  <a:srgbClr val="008000"/>
                </a:solidFill>
                <a:latin typeface="Myriad Pro"/>
              </a:rPr>
              <a:t>Primary</a:t>
            </a:r>
            <a:endParaRPr lang="en-US" sz="2400" b="1" dirty="0">
              <a:solidFill>
                <a:srgbClr val="008000"/>
              </a:solidFill>
              <a:latin typeface="Myriad Pro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7137953" y="5374108"/>
            <a:ext cx="1810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Myriad Pro"/>
              </a:rPr>
              <a:t>Secondary</a:t>
            </a:r>
            <a:endParaRPr lang="en-US" sz="2400" b="1" dirty="0" smtClean="0">
              <a:solidFill>
                <a:srgbClr val="000000"/>
              </a:solidFill>
              <a:latin typeface="Myriad Pro"/>
            </a:endParaRPr>
          </a:p>
          <a:p>
            <a:endParaRPr lang="en-US" sz="2400" b="1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768" y="3630735"/>
            <a:ext cx="1838325" cy="1838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83353" y="4383528"/>
            <a:ext cx="1544516" cy="190094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86277" y="6275933"/>
            <a:ext cx="213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Myriad Pro"/>
                <a:cs typeface="Arial" charset="0"/>
              </a:rPr>
              <a:t>Resolver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43066" y="2857767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2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4364201" y="4690019"/>
            <a:ext cx="2547937" cy="204878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134077" y="5495062"/>
            <a:ext cx="914400" cy="9144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1979676" y="5219700"/>
            <a:ext cx="2744724" cy="11430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019015" y="4728419"/>
            <a:ext cx="2766916" cy="495667"/>
          </a:xfrm>
          <a:prstGeom prst="straightConnector1">
            <a:avLst/>
          </a:prstGeom>
          <a:solidFill>
            <a:srgbClr val="00CC99"/>
          </a:solidFill>
          <a:ln w="63500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27" name="Group 26"/>
          <p:cNvGrpSpPr/>
          <p:nvPr/>
        </p:nvGrpSpPr>
        <p:grpSpPr>
          <a:xfrm>
            <a:off x="508767" y="4237760"/>
            <a:ext cx="1838325" cy="2254685"/>
            <a:chOff x="393833" y="4358619"/>
            <a:chExt cx="1838325" cy="2254685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833" y="4774979"/>
              <a:ext cx="1838325" cy="1838325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838" y="4358619"/>
              <a:ext cx="968160" cy="968160"/>
            </a:xfrm>
            <a:prstGeom prst="rect">
              <a:avLst/>
            </a:prstGeom>
          </p:spPr>
        </p:pic>
      </p:grpSp>
      <p:sp>
        <p:nvSpPr>
          <p:cNvPr id="43" name="TextBox 42"/>
          <p:cNvSpPr txBox="1"/>
          <p:nvPr/>
        </p:nvSpPr>
        <p:spPr>
          <a:xfrm>
            <a:off x="824126" y="5867481"/>
            <a:ext cx="921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Myriad Pro"/>
                <a:cs typeface="Arial" charset="0"/>
              </a:rPr>
              <a:t>1</a:t>
            </a:r>
            <a:r>
              <a:rPr lang="en-US" sz="3000" b="1" baseline="30000" dirty="0" smtClean="0">
                <a:solidFill>
                  <a:srgbClr val="FFFFFF"/>
                </a:solidFill>
                <a:latin typeface="Myriad Pro"/>
                <a:cs typeface="Arial" charset="0"/>
              </a:rPr>
              <a:t>ary</a:t>
            </a:r>
            <a:endParaRPr lang="en-US" sz="3000" b="1" baseline="30000" dirty="0">
              <a:solidFill>
                <a:srgbClr val="FFFFFF"/>
              </a:solidFill>
              <a:latin typeface="Myriad Pro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8953" y="5681885"/>
            <a:ext cx="1528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{x</a:t>
            </a:r>
            <a:r>
              <a:rPr lang="en-US" sz="2800" b="1" baseline="-25000" dirty="0" smtClean="0">
                <a:solidFill>
                  <a:srgbClr val="000000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98997" y="6268849"/>
            <a:ext cx="152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 = {</a:t>
            </a:r>
            <a:r>
              <a:rPr lang="en-US" sz="2800" b="1" dirty="0" smtClean="0">
                <a:solidFill>
                  <a:srgbClr val="FF5353"/>
                </a:solidFill>
                <a:latin typeface="Myriad Pro"/>
                <a:cs typeface="Arial" charset="0"/>
              </a:rPr>
              <a:t>v</a:t>
            </a:r>
            <a:r>
              <a:rPr lang="en-US" sz="2800" b="1" baseline="-25000" dirty="0">
                <a:solidFill>
                  <a:srgbClr val="FF5353"/>
                </a:solidFill>
                <a:latin typeface="Myriad Pro"/>
                <a:cs typeface="Arial" charset="0"/>
              </a:rPr>
              <a:t>i</a:t>
            </a:r>
            <a:r>
              <a:rPr lang="en-US" sz="2800" b="1" dirty="0" smtClean="0">
                <a:solidFill>
                  <a:srgbClr val="000000"/>
                </a:solidFill>
                <a:latin typeface="Myriad Pro"/>
                <a:cs typeface="Arial" charset="0"/>
              </a:rPr>
              <a:t>}</a:t>
            </a:r>
            <a:endParaRPr lang="en-US" sz="2800" b="1" dirty="0">
              <a:solidFill>
                <a:srgbClr val="000000"/>
              </a:solidFill>
              <a:latin typeface="Myriad Pro"/>
              <a:cs typeface="Arial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3663899" y="5730250"/>
            <a:ext cx="1288897" cy="513987"/>
            <a:chOff x="6156704" y="1409152"/>
            <a:chExt cx="1288897" cy="513987"/>
          </a:xfrm>
        </p:grpSpPr>
        <p:grpSp>
          <p:nvGrpSpPr>
            <p:cNvPr id="52" name="Group 51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54" name="Rectangle 53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58" name="Flowchart: Alternate Process 57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411438" y="5743119"/>
            <a:ext cx="1288897" cy="513987"/>
            <a:chOff x="6156704" y="1409152"/>
            <a:chExt cx="1288897" cy="513987"/>
          </a:xfrm>
        </p:grpSpPr>
        <p:grpSp>
          <p:nvGrpSpPr>
            <p:cNvPr id="60" name="Group 59"/>
            <p:cNvGrpSpPr/>
            <p:nvPr/>
          </p:nvGrpSpPr>
          <p:grpSpPr>
            <a:xfrm>
              <a:off x="6233888" y="1409152"/>
              <a:ext cx="1211713" cy="513987"/>
              <a:chOff x="3114988" y="3227025"/>
              <a:chExt cx="685515" cy="304800"/>
            </a:xfrm>
            <a:solidFill>
              <a:srgbClr val="0070C0"/>
            </a:solidFill>
          </p:grpSpPr>
          <p:sp>
            <p:nvSpPr>
              <p:cNvPr id="62" name="Rectangle 61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 rot="16262739">
                <a:off x="3508403" y="3169482"/>
                <a:ext cx="127000" cy="457201"/>
              </a:xfrm>
              <a:prstGeom prst="rect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66" name="Flowchart: Alternate Process 65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6156704" y="1442460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PK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7398528" y="6256384"/>
            <a:ext cx="1288900" cy="513987"/>
            <a:chOff x="6163958" y="676184"/>
            <a:chExt cx="1288900" cy="513987"/>
          </a:xfrm>
        </p:grpSpPr>
        <p:grpSp>
          <p:nvGrpSpPr>
            <p:cNvPr id="76" name="Group 75"/>
            <p:cNvGrpSpPr/>
            <p:nvPr/>
          </p:nvGrpSpPr>
          <p:grpSpPr>
            <a:xfrm>
              <a:off x="6241143" y="676184"/>
              <a:ext cx="1211715" cy="513987"/>
              <a:chOff x="3114988" y="3227025"/>
              <a:chExt cx="685516" cy="304800"/>
            </a:xfrm>
          </p:grpSpPr>
          <p:sp>
            <p:nvSpPr>
              <p:cNvPr id="78" name="Rectangle 77"/>
              <p:cNvSpPr/>
              <p:nvPr/>
            </p:nvSpPr>
            <p:spPr bwMode="auto">
              <a:xfrm rot="16262739">
                <a:off x="3411376" y="3312848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 rot="16262739">
                <a:off x="3509329" y="3314634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 rot="16262739">
                <a:off x="3672590" y="3317616"/>
                <a:ext cx="127000" cy="65314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 rot="16262739">
                <a:off x="3508404" y="3169481"/>
                <a:ext cx="127000" cy="457201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82" name="Flowchart: Alternate Process 81"/>
              <p:cNvSpPr/>
              <p:nvPr/>
            </p:nvSpPr>
            <p:spPr bwMode="auto">
              <a:xfrm rot="16262739">
                <a:off x="3093217" y="3248796"/>
                <a:ext cx="304800" cy="261257"/>
              </a:xfrm>
              <a:prstGeom prst="flowChartAlternateProcess">
                <a:avLst/>
              </a:prstGeom>
              <a:solidFill>
                <a:srgbClr val="008000"/>
              </a:solidFill>
              <a:ln w="9525" cap="flat" cmpd="sng" algn="ctr">
                <a:solidFill>
                  <a:srgbClr val="40346B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000" b="1">
                  <a:solidFill>
                    <a:srgbClr val="008000"/>
                  </a:solidFill>
                  <a:latin typeface="+mj-lt"/>
                  <a:cs typeface="Arial" pitchFamily="34" charset="0"/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6163958" y="709492"/>
              <a:ext cx="612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Myriad Pro (Headings)"/>
                </a:rPr>
                <a:t>SK</a:t>
              </a:r>
              <a:endParaRPr lang="en-US" sz="2400" b="1" dirty="0">
                <a:solidFill>
                  <a:schemeClr val="bg1"/>
                </a:solidFill>
                <a:latin typeface="Myriad Pro (Headings)"/>
              </a:endParaRPr>
            </a:p>
          </p:txBody>
        </p:sp>
      </p:grpSp>
      <p:sp>
        <p:nvSpPr>
          <p:cNvPr id="84" name="Content Placeholder 2"/>
          <p:cNvSpPr>
            <a:spLocks noGrp="1"/>
          </p:cNvSpPr>
          <p:nvPr>
            <p:ph idx="1"/>
          </p:nvPr>
        </p:nvSpPr>
        <p:spPr>
          <a:xfrm>
            <a:off x="343968" y="913167"/>
            <a:ext cx="8800031" cy="4525963"/>
          </a:xfrm>
        </p:spPr>
        <p:txBody>
          <a:bodyPr/>
          <a:lstStyle/>
          <a:p>
            <a:r>
              <a:rPr lang="en-US" b="1" dirty="0" smtClean="0">
                <a:latin typeface="Myriad Pro"/>
              </a:rPr>
              <a:t>Hierarchical Identity Based encryption (HIBE)</a:t>
            </a:r>
          </a:p>
          <a:p>
            <a:pPr lvl="1"/>
            <a:r>
              <a:rPr lang="en-US" dirty="0" smtClean="0">
                <a:latin typeface="Myriad Pro"/>
              </a:rPr>
              <a:t>Described next…</a:t>
            </a:r>
          </a:p>
          <a:p>
            <a:r>
              <a:rPr lang="en-US" b="1" dirty="0" smtClean="0">
                <a:latin typeface="Myriad Pro"/>
              </a:rPr>
              <a:t>Cuckoo Hashing with a Stash</a:t>
            </a:r>
            <a:endParaRPr lang="en-US" dirty="0" smtClean="0">
              <a:latin typeface="Myriad Pro"/>
            </a:endParaRPr>
          </a:p>
          <a:p>
            <a:pPr lvl="1"/>
            <a:r>
              <a:rPr lang="en-US" dirty="0" smtClean="0">
                <a:latin typeface="Myriad Pro"/>
              </a:rPr>
              <a:t>Prove elements are not in </a:t>
            </a:r>
            <a:r>
              <a:rPr lang="en-US" b="1" dirty="0" smtClean="0">
                <a:latin typeface="Myriad Pro"/>
              </a:rPr>
              <a:t>cuckoo hashing </a:t>
            </a:r>
            <a:r>
              <a:rPr lang="en-US" dirty="0" smtClean="0">
                <a:latin typeface="Myriad Pro"/>
              </a:rPr>
              <a:t>or </a:t>
            </a:r>
            <a:r>
              <a:rPr lang="en-US" b="1" dirty="0" smtClean="0">
                <a:latin typeface="Myriad Pro"/>
              </a:rPr>
              <a:t>stash </a:t>
            </a:r>
          </a:p>
          <a:p>
            <a:r>
              <a:rPr lang="en-US" b="1" dirty="0" smtClean="0">
                <a:latin typeface="Myriad Pro"/>
              </a:rPr>
              <a:t>Verifiable Random Functions (VRF)</a:t>
            </a:r>
          </a:p>
          <a:p>
            <a:pPr lvl="1"/>
            <a:r>
              <a:rPr lang="en-US" dirty="0">
                <a:latin typeface="Myriad Pro (Headings)"/>
              </a:rPr>
              <a:t>Compute </a:t>
            </a:r>
            <a:r>
              <a:rPr lang="en-US" b="1" dirty="0">
                <a:latin typeface="Myriad Pro (Headings)"/>
              </a:rPr>
              <a:t>F(</a:t>
            </a:r>
            <a:r>
              <a:rPr lang="en-US" b="1" dirty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b="1" dirty="0" smtClean="0">
                <a:latin typeface="Myriad Pro (Headings)"/>
              </a:rPr>
              <a:t>)</a:t>
            </a:r>
            <a:endParaRPr lang="en-US" b="1" baseline="-25000" dirty="0" smtClean="0">
              <a:latin typeface="Myriad Pro (Headings)"/>
            </a:endParaRPr>
          </a:p>
          <a:p>
            <a:pPr lvl="1"/>
            <a:r>
              <a:rPr lang="en-US" dirty="0" smtClean="0">
                <a:latin typeface="Myriad Pro"/>
              </a:rPr>
              <a:t>Prove </a:t>
            </a:r>
            <a:r>
              <a:rPr lang="en-US" b="1" dirty="0" smtClean="0">
                <a:latin typeface="Myriad Pro"/>
              </a:rPr>
              <a:t>F(x)</a:t>
            </a:r>
            <a:r>
              <a:rPr lang="en-US" altLang="he-IL" b="1" dirty="0" smtClean="0">
                <a:latin typeface="Myriad Pro"/>
                <a:sym typeface="Symbol" panose="05050102010706020507" pitchFamily="18" charset="2"/>
              </a:rPr>
              <a:t> </a:t>
            </a:r>
            <a:r>
              <a:rPr lang="en-US" b="1" dirty="0" smtClean="0">
                <a:latin typeface="Myriad Pro"/>
              </a:rPr>
              <a:t>F(</a:t>
            </a:r>
            <a:r>
              <a:rPr lang="en-US" b="1" dirty="0" smtClean="0">
                <a:solidFill>
                  <a:srgbClr val="00B050"/>
                </a:solidFill>
                <a:latin typeface="Myriad Pro"/>
                <a:cs typeface="Arial" charset="0"/>
              </a:rPr>
              <a:t>R</a:t>
            </a:r>
            <a:r>
              <a:rPr lang="en-US" b="1" dirty="0" smtClean="0">
                <a:latin typeface="Myriad Pro"/>
              </a:rPr>
              <a:t>)</a:t>
            </a:r>
          </a:p>
          <a:p>
            <a:pPr lvl="1"/>
            <a:endParaRPr lang="en-US" dirty="0">
              <a:latin typeface="Myriad Pro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458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86111" y="2670016"/>
            <a:ext cx="1571625" cy="168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6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05924" y="2758916"/>
            <a:ext cx="1473200" cy="156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yriad Pro (Headings)"/>
              </a:rPr>
              <a:t>(Hierarchical) Identity Based Encryption</a:t>
            </a:r>
            <a:endParaRPr lang="en-US" sz="3600" b="1" dirty="0">
              <a:solidFill>
                <a:srgbClr val="0070C0"/>
              </a:solidFill>
              <a:latin typeface="Myriad Pro (Headings)"/>
            </a:endParaRPr>
          </a:p>
        </p:txBody>
      </p:sp>
      <p:grpSp>
        <p:nvGrpSpPr>
          <p:cNvPr id="46" name="Group 4"/>
          <p:cNvGrpSpPr>
            <a:grpSpLocks/>
          </p:cNvGrpSpPr>
          <p:nvPr/>
        </p:nvGrpSpPr>
        <p:grpSpPr bwMode="auto">
          <a:xfrm>
            <a:off x="2207755" y="2758123"/>
            <a:ext cx="5295901" cy="979487"/>
            <a:chOff x="930" y="2100"/>
            <a:chExt cx="3336" cy="617"/>
          </a:xfrm>
        </p:grpSpPr>
        <p:sp>
          <p:nvSpPr>
            <p:cNvPr id="47" name="Line 5"/>
            <p:cNvSpPr>
              <a:spLocks noChangeShapeType="1"/>
            </p:cNvSpPr>
            <p:nvPr/>
          </p:nvSpPr>
          <p:spPr bwMode="auto">
            <a:xfrm>
              <a:off x="960" y="2411"/>
              <a:ext cx="2640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6"/>
            <p:cNvSpPr txBox="1">
              <a:spLocks noChangeArrowheads="1"/>
            </p:cNvSpPr>
            <p:nvPr/>
          </p:nvSpPr>
          <p:spPr bwMode="auto">
            <a:xfrm>
              <a:off x="930" y="2100"/>
              <a:ext cx="3336" cy="6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  <a:spcAft>
                  <a:spcPct val="15000"/>
                </a:spcAft>
              </a:pPr>
              <a:r>
                <a:rPr lang="en-US" altLang="en-US" sz="2400" dirty="0" smtClean="0">
                  <a:latin typeface="Myriad Pro"/>
                </a:rPr>
                <a:t>encrypt message using </a:t>
              </a:r>
              <a:r>
                <a:rPr lang="en-US" altLang="en-US" sz="2400" dirty="0">
                  <a:latin typeface="Myriad Pro"/>
                </a:rPr>
                <a:t>public </a:t>
              </a:r>
              <a:r>
                <a:rPr lang="en-US" altLang="en-US" sz="2400" dirty="0" smtClean="0">
                  <a:latin typeface="Myriad Pro"/>
                </a:rPr>
                <a:t>key:</a:t>
              </a:r>
              <a:endParaRPr lang="en-US" altLang="en-US" sz="2400" dirty="0">
                <a:latin typeface="Myriad Pro"/>
              </a:endParaRPr>
            </a:p>
            <a:p>
              <a:pPr eaLnBrk="0" hangingPunct="0">
                <a:spcBef>
                  <a:spcPct val="50000"/>
                </a:spcBef>
                <a:spcAft>
                  <a:spcPct val="15000"/>
                </a:spcAft>
              </a:pPr>
              <a:r>
                <a:rPr lang="en-US" altLang="en-US" sz="2000" b="1" dirty="0">
                  <a:latin typeface="Myriad Pro"/>
                </a:rPr>
                <a:t>“bob@weizmann.ac.il”</a:t>
              </a:r>
            </a:p>
          </p:txBody>
        </p:sp>
      </p:grpSp>
      <p:sp>
        <p:nvSpPr>
          <p:cNvPr id="67" name="Text Box 59"/>
          <p:cNvSpPr txBox="1">
            <a:spLocks noChangeArrowheads="1"/>
          </p:cNvSpPr>
          <p:nvPr/>
        </p:nvSpPr>
        <p:spPr bwMode="auto">
          <a:xfrm>
            <a:off x="348339" y="5846902"/>
            <a:ext cx="42280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2400" b="1" dirty="0" smtClean="0">
                <a:latin typeface="Myriad Pro"/>
              </a:rPr>
              <a:t>MK</a:t>
            </a:r>
            <a:r>
              <a:rPr lang="en-US" altLang="en-US" sz="2400" b="1" baseline="-25000" dirty="0" smtClean="0">
                <a:latin typeface="Myriad Pro"/>
              </a:rPr>
              <a:t>P</a:t>
            </a:r>
            <a:r>
              <a:rPr lang="en-US" altLang="en-US" sz="2400" b="1" dirty="0" smtClean="0">
                <a:latin typeface="Myriad Pro"/>
              </a:rPr>
              <a:t> - Public </a:t>
            </a:r>
            <a:r>
              <a:rPr lang="en-US" altLang="en-US" sz="2400" b="1" dirty="0">
                <a:latin typeface="Myriad Pro"/>
              </a:rPr>
              <a:t>Master-key</a:t>
            </a:r>
          </a:p>
        </p:txBody>
      </p:sp>
      <p:sp>
        <p:nvSpPr>
          <p:cNvPr id="73" name="AutoShape 72"/>
          <p:cNvSpPr>
            <a:spLocks noChangeArrowheads="1"/>
          </p:cNvSpPr>
          <p:nvPr/>
        </p:nvSpPr>
        <p:spPr bwMode="auto">
          <a:xfrm rot="11478064">
            <a:off x="6199492" y="4441952"/>
            <a:ext cx="879138" cy="1370076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noFill/>
          <a:ln w="28575" algn="ctr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Text Box 83"/>
          <p:cNvSpPr txBox="1">
            <a:spLocks noChangeArrowheads="1"/>
          </p:cNvSpPr>
          <p:nvPr/>
        </p:nvSpPr>
        <p:spPr bwMode="auto">
          <a:xfrm>
            <a:off x="5766379" y="5441159"/>
            <a:ext cx="350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dirty="0">
                <a:solidFill>
                  <a:srgbClr val="0033CC"/>
                </a:solidFill>
                <a:latin typeface="Myriad Pro"/>
              </a:rPr>
              <a:t>I am “bob@weizmann.ac.il”</a:t>
            </a:r>
          </a:p>
        </p:txBody>
      </p:sp>
      <p:sp>
        <p:nvSpPr>
          <p:cNvPr id="83" name="AutoShape 84"/>
          <p:cNvSpPr>
            <a:spLocks noChangeArrowheads="1"/>
          </p:cNvSpPr>
          <p:nvPr/>
        </p:nvSpPr>
        <p:spPr bwMode="auto">
          <a:xfrm rot="2348838">
            <a:off x="5748607" y="4106878"/>
            <a:ext cx="533400" cy="1284733"/>
          </a:xfrm>
          <a:prstGeom prst="upDownArrow">
            <a:avLst>
              <a:gd name="adj1" fmla="val 50000"/>
              <a:gd name="adj2" fmla="val 37143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AutoShape 85"/>
          <p:cNvSpPr>
            <a:spLocks noChangeArrowheads="1"/>
          </p:cNvSpPr>
          <p:nvPr/>
        </p:nvSpPr>
        <p:spPr bwMode="auto">
          <a:xfrm rot="1225245">
            <a:off x="4854452" y="3700982"/>
            <a:ext cx="999095" cy="1442299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noFill/>
          <a:ln w="28575" algn="ctr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Text Box 86"/>
          <p:cNvSpPr txBox="1">
            <a:spLocks noChangeArrowheads="1"/>
          </p:cNvSpPr>
          <p:nvPr/>
        </p:nvSpPr>
        <p:spPr bwMode="auto">
          <a:xfrm>
            <a:off x="3851156" y="3892522"/>
            <a:ext cx="119840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993300"/>
                </a:solidFill>
                <a:latin typeface="Myriad Pro"/>
              </a:rPr>
              <a:t>SK</a:t>
            </a:r>
            <a:r>
              <a:rPr lang="en-US" altLang="en-US" sz="2400" b="1" baseline="-25000" dirty="0" err="1">
                <a:solidFill>
                  <a:srgbClr val="993300"/>
                </a:solidFill>
                <a:latin typeface="Myriad Pro"/>
              </a:rPr>
              <a:t>Bob</a:t>
            </a:r>
            <a:endParaRPr lang="en-US" altLang="en-US" sz="2400" b="1" dirty="0">
              <a:solidFill>
                <a:srgbClr val="993300"/>
              </a:solidFill>
              <a:latin typeface="Myriad Pro"/>
            </a:endParaRPr>
          </a:p>
        </p:txBody>
      </p:sp>
      <p:sp>
        <p:nvSpPr>
          <p:cNvPr id="87" name="Text Box 87"/>
          <p:cNvSpPr txBox="1">
            <a:spLocks noChangeArrowheads="1"/>
          </p:cNvSpPr>
          <p:nvPr/>
        </p:nvSpPr>
        <p:spPr bwMode="auto">
          <a:xfrm>
            <a:off x="580567" y="4173527"/>
            <a:ext cx="9204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2400" b="1" dirty="0">
                <a:latin typeface="Myriad Pro"/>
              </a:rPr>
              <a:t>Alice</a:t>
            </a:r>
          </a:p>
        </p:txBody>
      </p:sp>
      <p:sp>
        <p:nvSpPr>
          <p:cNvPr id="88" name="Text Box 88"/>
          <p:cNvSpPr txBox="1">
            <a:spLocks noChangeArrowheads="1"/>
          </p:cNvSpPr>
          <p:nvPr/>
        </p:nvSpPr>
        <p:spPr bwMode="auto">
          <a:xfrm>
            <a:off x="7213166" y="4181000"/>
            <a:ext cx="782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2400" b="1" dirty="0">
                <a:latin typeface="Myriad Pro"/>
              </a:rPr>
              <a:t>Bob</a:t>
            </a:r>
          </a:p>
        </p:txBody>
      </p:sp>
      <p:sp>
        <p:nvSpPr>
          <p:cNvPr id="89" name="AutoShape 89"/>
          <p:cNvSpPr>
            <a:spLocks noChangeArrowheads="1"/>
          </p:cNvSpPr>
          <p:nvPr/>
        </p:nvSpPr>
        <p:spPr bwMode="auto">
          <a:xfrm>
            <a:off x="1578036" y="4411833"/>
            <a:ext cx="2349449" cy="1226430"/>
          </a:xfrm>
          <a:prstGeom prst="wedgeRoundRectCallout">
            <a:avLst>
              <a:gd name="adj1" fmla="val 123046"/>
              <a:gd name="adj2" fmla="val -20658"/>
              <a:gd name="adj3" fmla="val 16667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altLang="en-US" sz="2400" dirty="0">
                <a:latin typeface="Myriad Pro"/>
              </a:rPr>
              <a:t>Could happen </a:t>
            </a:r>
            <a:r>
              <a:rPr lang="en-US" altLang="en-US" sz="2400" b="1" dirty="0">
                <a:latin typeface="Myriad Pro"/>
              </a:rPr>
              <a:t>before</a:t>
            </a:r>
            <a:r>
              <a:rPr lang="en-US" altLang="en-US" sz="2400" dirty="0">
                <a:latin typeface="Myriad Pro"/>
              </a:rPr>
              <a:t> or </a:t>
            </a:r>
            <a:r>
              <a:rPr lang="en-US" altLang="en-US" sz="2400" b="1" dirty="0">
                <a:latin typeface="Myriad Pro"/>
              </a:rPr>
              <a:t>after</a:t>
            </a:r>
            <a:r>
              <a:rPr lang="en-US" altLang="en-US" sz="2400" dirty="0">
                <a:latin typeface="Myriad Pro"/>
              </a:rPr>
              <a:t> the </a:t>
            </a:r>
            <a:r>
              <a:rPr lang="en-US" altLang="en-US" sz="2400" dirty="0" smtClean="0">
                <a:latin typeface="Myriad Pro"/>
              </a:rPr>
              <a:t>encryption</a:t>
            </a:r>
            <a:endParaRPr lang="en-US" altLang="en-US" sz="2400" dirty="0">
              <a:latin typeface="Myriad Pro"/>
            </a:endParaRPr>
          </a:p>
        </p:txBody>
      </p:sp>
      <p:sp>
        <p:nvSpPr>
          <p:cNvPr id="90" name="Text Box 91"/>
          <p:cNvSpPr txBox="1">
            <a:spLocks noChangeArrowheads="1"/>
          </p:cNvSpPr>
          <p:nvPr/>
        </p:nvSpPr>
        <p:spPr bwMode="auto">
          <a:xfrm>
            <a:off x="348339" y="6253045"/>
            <a:ext cx="42904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993300"/>
                </a:solidFill>
                <a:latin typeface="Myriad Pro"/>
              </a:rPr>
              <a:t>MK</a:t>
            </a:r>
            <a:r>
              <a:rPr lang="en-US" altLang="en-US" sz="2400" b="1" baseline="-25000" dirty="0" smtClean="0">
                <a:solidFill>
                  <a:srgbClr val="993300"/>
                </a:solidFill>
                <a:latin typeface="Myriad Pro"/>
              </a:rPr>
              <a:t>S</a:t>
            </a:r>
            <a:r>
              <a:rPr lang="en-US" altLang="en-US" sz="2400" b="1" dirty="0" smtClean="0">
                <a:solidFill>
                  <a:srgbClr val="993300"/>
                </a:solidFill>
                <a:latin typeface="Myriad Pro"/>
              </a:rPr>
              <a:t> - Secret </a:t>
            </a:r>
            <a:r>
              <a:rPr lang="en-US" altLang="en-US" sz="2400" b="1" dirty="0">
                <a:solidFill>
                  <a:srgbClr val="993300"/>
                </a:solidFill>
                <a:latin typeface="Myriad Pro"/>
              </a:rPr>
              <a:t>Master-key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107744" y="5268754"/>
            <a:ext cx="1565918" cy="1565918"/>
            <a:chOff x="-2683517" y="4741086"/>
            <a:chExt cx="1565918" cy="156591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683517" y="4741086"/>
              <a:ext cx="1565918" cy="1565918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-2590800" y="5544622"/>
              <a:ext cx="9488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Myriad Pro"/>
                </a:rPr>
                <a:t>CA</a:t>
              </a:r>
              <a:endParaRPr lang="en-US" sz="3600" dirty="0">
                <a:latin typeface="Myriad Pro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-51771" y="275521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Myriad Pro"/>
              </a:rPr>
              <a:t>MK</a:t>
            </a:r>
            <a:r>
              <a:rPr lang="en-US" altLang="en-US" sz="2400" b="1" baseline="-25000" dirty="0">
                <a:latin typeface="Myriad Pro"/>
              </a:rPr>
              <a:t>P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07744" y="827533"/>
            <a:ext cx="1460772" cy="1451631"/>
          </a:xfrm>
          <a:prstGeom prst="rect">
            <a:avLst/>
          </a:prstGeom>
        </p:spPr>
      </p:pic>
      <p:sp>
        <p:nvSpPr>
          <p:cNvPr id="94" name="Text Box 88"/>
          <p:cNvSpPr txBox="1">
            <a:spLocks noChangeArrowheads="1"/>
          </p:cNvSpPr>
          <p:nvPr/>
        </p:nvSpPr>
        <p:spPr bwMode="auto">
          <a:xfrm>
            <a:off x="4535681" y="2206080"/>
            <a:ext cx="9380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en-US" sz="2400" b="1" dirty="0" smtClean="0">
                <a:latin typeface="Myriad Pro"/>
              </a:rPr>
              <a:t>Boss</a:t>
            </a:r>
            <a:endParaRPr lang="en-US" altLang="en-US" sz="2400" b="1" dirty="0">
              <a:latin typeface="Myriad Pro"/>
            </a:endParaRPr>
          </a:p>
        </p:txBody>
      </p:sp>
      <p:sp>
        <p:nvSpPr>
          <p:cNvPr id="95" name="Text Box 86"/>
          <p:cNvSpPr txBox="1">
            <a:spLocks noChangeArrowheads="1"/>
          </p:cNvSpPr>
          <p:nvPr/>
        </p:nvSpPr>
        <p:spPr bwMode="auto">
          <a:xfrm>
            <a:off x="3210729" y="2009502"/>
            <a:ext cx="11984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993300"/>
                </a:solidFill>
                <a:latin typeface="Myriad Pro"/>
              </a:rPr>
              <a:t>SK</a:t>
            </a:r>
            <a:r>
              <a:rPr lang="en-US" altLang="en-US" sz="2400" b="1" baseline="-25000" dirty="0" err="1" smtClean="0">
                <a:solidFill>
                  <a:srgbClr val="993300"/>
                </a:solidFill>
                <a:latin typeface="Myriad Pro"/>
              </a:rPr>
              <a:t>Boss</a:t>
            </a:r>
            <a:endParaRPr lang="en-US" altLang="en-US" sz="2400" b="1" dirty="0">
              <a:solidFill>
                <a:srgbClr val="993300"/>
              </a:solidFill>
              <a:latin typeface="Myriad Pro"/>
            </a:endParaRPr>
          </a:p>
        </p:txBody>
      </p:sp>
      <p:sp>
        <p:nvSpPr>
          <p:cNvPr id="14" name="Bent Arrow 13"/>
          <p:cNvSpPr/>
          <p:nvPr/>
        </p:nvSpPr>
        <p:spPr>
          <a:xfrm rot="5229769">
            <a:off x="6010453" y="1512370"/>
            <a:ext cx="1203970" cy="1634528"/>
          </a:xfrm>
          <a:prstGeom prst="bentArrow">
            <a:avLst/>
          </a:prstGeom>
          <a:noFill/>
          <a:ln w="38100">
            <a:solidFill>
              <a:srgbClr val="BD7E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Text Box 86"/>
          <p:cNvSpPr txBox="1">
            <a:spLocks noChangeArrowheads="1"/>
          </p:cNvSpPr>
          <p:nvPr/>
        </p:nvSpPr>
        <p:spPr bwMode="auto">
          <a:xfrm>
            <a:off x="6654813" y="1245599"/>
            <a:ext cx="119840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993300"/>
                </a:solidFill>
                <a:latin typeface="Myriad Pro"/>
              </a:rPr>
              <a:t>SK</a:t>
            </a:r>
            <a:r>
              <a:rPr lang="en-US" altLang="en-US" sz="2400" b="1" baseline="-25000" dirty="0" err="1">
                <a:solidFill>
                  <a:srgbClr val="993300"/>
                </a:solidFill>
                <a:latin typeface="Myriad Pro"/>
              </a:rPr>
              <a:t>Bob</a:t>
            </a:r>
            <a:endParaRPr lang="en-US" altLang="en-US" sz="2400" b="1" dirty="0">
              <a:solidFill>
                <a:srgbClr val="993300"/>
              </a:solidFill>
              <a:latin typeface="Myriad Pro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7990565" y="284860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Myriad Pro"/>
              </a:rPr>
              <a:t>MK</a:t>
            </a:r>
            <a:r>
              <a:rPr lang="en-US" altLang="en-US" sz="2400" b="1" baseline="-25000" dirty="0">
                <a:latin typeface="Myriad Pro"/>
              </a:rPr>
              <a:t>P</a:t>
            </a:r>
            <a:endParaRPr lang="en-US" dirty="0"/>
          </a:p>
        </p:txBody>
      </p:sp>
      <p:sp>
        <p:nvSpPr>
          <p:cNvPr id="99" name="AutoShape 89"/>
          <p:cNvSpPr>
            <a:spLocks noChangeArrowheads="1"/>
          </p:cNvSpPr>
          <p:nvPr/>
        </p:nvSpPr>
        <p:spPr bwMode="auto">
          <a:xfrm>
            <a:off x="151316" y="1107586"/>
            <a:ext cx="2104064" cy="1199004"/>
          </a:xfrm>
          <a:prstGeom prst="wedgeRoundRectCallout">
            <a:avLst>
              <a:gd name="adj1" fmla="val 123046"/>
              <a:gd name="adj2" fmla="val -20658"/>
              <a:gd name="adj3" fmla="val 16667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lvl="0">
              <a:spcBef>
                <a:spcPct val="50000"/>
              </a:spcBef>
            </a:pPr>
            <a:r>
              <a:rPr lang="en-US" altLang="en-US" sz="2400" dirty="0" smtClean="0">
                <a:latin typeface="Myriad Pro"/>
              </a:rPr>
              <a:t>Generate </a:t>
            </a:r>
            <a:r>
              <a:rPr lang="en-US" altLang="en-US" sz="2400" b="1" dirty="0" err="1" smtClean="0">
                <a:solidFill>
                  <a:srgbClr val="993300"/>
                </a:solidFill>
                <a:latin typeface="Myriad Pro"/>
              </a:rPr>
              <a:t>SK</a:t>
            </a:r>
            <a:r>
              <a:rPr lang="en-US" altLang="en-US" sz="2400" b="1" baseline="-25000" dirty="0" err="1" smtClean="0">
                <a:solidFill>
                  <a:srgbClr val="993300"/>
                </a:solidFill>
                <a:latin typeface="Myriad Pro"/>
              </a:rPr>
              <a:t>Bob</a:t>
            </a:r>
            <a:r>
              <a:rPr lang="en-US" altLang="en-US" sz="2400" b="1" baseline="-25000" dirty="0" smtClean="0">
                <a:solidFill>
                  <a:srgbClr val="993300"/>
                </a:solidFill>
                <a:latin typeface="Myriad Pro"/>
              </a:rPr>
              <a:t> </a:t>
            </a:r>
            <a:r>
              <a:rPr lang="en-US" altLang="en-US" sz="2400" dirty="0" smtClean="0">
                <a:latin typeface="Myriad Pro"/>
              </a:rPr>
              <a:t>using </a:t>
            </a:r>
            <a:r>
              <a:rPr lang="en-US" altLang="en-US" sz="2400" b="1" dirty="0" err="1" smtClean="0">
                <a:solidFill>
                  <a:srgbClr val="993300"/>
                </a:solidFill>
                <a:latin typeface="Myriad Pro"/>
              </a:rPr>
              <a:t>SK</a:t>
            </a:r>
            <a:r>
              <a:rPr lang="en-US" altLang="en-US" sz="2400" b="1" baseline="-25000" dirty="0" err="1" smtClean="0">
                <a:solidFill>
                  <a:srgbClr val="993300"/>
                </a:solidFill>
                <a:latin typeface="Myriad Pro"/>
              </a:rPr>
              <a:t>Boss</a:t>
            </a:r>
            <a:endParaRPr lang="en-US" altLang="en-US" sz="2400" dirty="0">
              <a:latin typeface="Myriad Pro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71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3" grpId="1" animBg="1"/>
      <p:bldP spid="74" grpId="0"/>
      <p:bldP spid="74" grpId="1"/>
      <p:bldP spid="83" grpId="0" animBg="1"/>
      <p:bldP spid="83" grpId="1" animBg="1"/>
      <p:bldP spid="85" grpId="0" animBg="1"/>
      <p:bldP spid="85" grpId="1" animBg="1"/>
      <p:bldP spid="86" grpId="0"/>
      <p:bldP spid="86" grpId="1"/>
      <p:bldP spid="89" grpId="0" animBg="1"/>
      <p:bldP spid="89" grpId="1" animBg="1"/>
      <p:bldP spid="12" grpId="0"/>
      <p:bldP spid="94" grpId="0"/>
      <p:bldP spid="95" grpId="0"/>
      <p:bldP spid="14" grpId="0" animBg="1"/>
      <p:bldP spid="97" grpId="0"/>
      <p:bldP spid="98" grpId="0"/>
      <p:bldP spid="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 1"/>
          <p:cNvSpPr txBox="1">
            <a:spLocks/>
          </p:cNvSpPr>
          <p:nvPr/>
        </p:nvSpPr>
        <p:spPr>
          <a:xfrm>
            <a:off x="-685800" y="3"/>
            <a:ext cx="10515600" cy="1107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Myriad Pro (Headings)"/>
              </a:rPr>
              <a:t>(Hierarchical) Identity Based Encryption</a:t>
            </a:r>
            <a:endParaRPr lang="en-US" sz="3600" b="1" dirty="0">
              <a:solidFill>
                <a:srgbClr val="0070C0"/>
              </a:solidFill>
              <a:latin typeface="Myriad Pro (Headings)"/>
            </a:endParaRPr>
          </a:p>
        </p:txBody>
      </p:sp>
      <p:sp>
        <p:nvSpPr>
          <p:cNvPr id="170" name="Oval 8"/>
          <p:cNvSpPr>
            <a:spLocks noChangeArrowheads="1"/>
          </p:cNvSpPr>
          <p:nvPr/>
        </p:nvSpPr>
        <p:spPr bwMode="auto">
          <a:xfrm>
            <a:off x="4114800" y="1524000"/>
            <a:ext cx="4572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1" name="Oval 9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2" name="Oval 10"/>
          <p:cNvSpPr>
            <a:spLocks noChangeArrowheads="1"/>
          </p:cNvSpPr>
          <p:nvPr/>
        </p:nvSpPr>
        <p:spPr bwMode="auto">
          <a:xfrm>
            <a:off x="6553200" y="2209800"/>
            <a:ext cx="3048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3" name="Line 11"/>
          <p:cNvSpPr>
            <a:spLocks noChangeShapeType="1"/>
          </p:cNvSpPr>
          <p:nvPr/>
        </p:nvSpPr>
        <p:spPr bwMode="auto">
          <a:xfrm flipH="1">
            <a:off x="2514600" y="1752600"/>
            <a:ext cx="1600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4" name="Line 12"/>
          <p:cNvSpPr>
            <a:spLocks noChangeShapeType="1"/>
          </p:cNvSpPr>
          <p:nvPr/>
        </p:nvSpPr>
        <p:spPr bwMode="auto">
          <a:xfrm>
            <a:off x="4572000" y="1752600"/>
            <a:ext cx="1981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5" name="Oval 13"/>
          <p:cNvSpPr>
            <a:spLocks noChangeArrowheads="1"/>
          </p:cNvSpPr>
          <p:nvPr/>
        </p:nvSpPr>
        <p:spPr bwMode="auto">
          <a:xfrm>
            <a:off x="3124200" y="2971800"/>
            <a:ext cx="381000" cy="2286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6" name="Oval 14"/>
          <p:cNvSpPr>
            <a:spLocks noChangeArrowheads="1"/>
          </p:cNvSpPr>
          <p:nvPr/>
        </p:nvSpPr>
        <p:spPr bwMode="auto">
          <a:xfrm>
            <a:off x="5410200" y="2971800"/>
            <a:ext cx="381000" cy="2286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7" name="Oval 15"/>
          <p:cNvSpPr>
            <a:spLocks noChangeArrowheads="1"/>
          </p:cNvSpPr>
          <p:nvPr/>
        </p:nvSpPr>
        <p:spPr bwMode="auto">
          <a:xfrm>
            <a:off x="1295400" y="2971800"/>
            <a:ext cx="381000" cy="2286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8" name="Oval 16"/>
          <p:cNvSpPr>
            <a:spLocks noChangeArrowheads="1"/>
          </p:cNvSpPr>
          <p:nvPr/>
        </p:nvSpPr>
        <p:spPr bwMode="auto">
          <a:xfrm>
            <a:off x="7543800" y="2971800"/>
            <a:ext cx="381000" cy="2286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9" name="Line 17"/>
          <p:cNvSpPr>
            <a:spLocks noChangeShapeType="1"/>
          </p:cNvSpPr>
          <p:nvPr/>
        </p:nvSpPr>
        <p:spPr bwMode="auto">
          <a:xfrm flipH="1">
            <a:off x="1524000" y="2514600"/>
            <a:ext cx="6858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0" name="Line 18"/>
          <p:cNvSpPr>
            <a:spLocks noChangeShapeType="1"/>
          </p:cNvSpPr>
          <p:nvPr/>
        </p:nvSpPr>
        <p:spPr bwMode="auto">
          <a:xfrm>
            <a:off x="2438400" y="2514600"/>
            <a:ext cx="7620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1" name="Line 19"/>
          <p:cNvSpPr>
            <a:spLocks noChangeShapeType="1"/>
          </p:cNvSpPr>
          <p:nvPr/>
        </p:nvSpPr>
        <p:spPr bwMode="auto">
          <a:xfrm flipH="1">
            <a:off x="5638800" y="2514600"/>
            <a:ext cx="914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2" name="Line 20"/>
          <p:cNvSpPr>
            <a:spLocks noChangeShapeType="1"/>
          </p:cNvSpPr>
          <p:nvPr/>
        </p:nvSpPr>
        <p:spPr bwMode="auto">
          <a:xfrm>
            <a:off x="6858000" y="2514600"/>
            <a:ext cx="838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3" name="Oval 21"/>
          <p:cNvSpPr>
            <a:spLocks noChangeArrowheads="1"/>
          </p:cNvSpPr>
          <p:nvPr/>
        </p:nvSpPr>
        <p:spPr bwMode="auto">
          <a:xfrm>
            <a:off x="36576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4" name="Oval 22"/>
          <p:cNvSpPr>
            <a:spLocks noChangeArrowheads="1"/>
          </p:cNvSpPr>
          <p:nvPr/>
        </p:nvSpPr>
        <p:spPr bwMode="auto">
          <a:xfrm>
            <a:off x="27432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5" name="Oval 23"/>
          <p:cNvSpPr>
            <a:spLocks noChangeArrowheads="1"/>
          </p:cNvSpPr>
          <p:nvPr/>
        </p:nvSpPr>
        <p:spPr bwMode="auto">
          <a:xfrm>
            <a:off x="1828800" y="3733800"/>
            <a:ext cx="228600" cy="30480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6" name="Oval 24"/>
          <p:cNvSpPr>
            <a:spLocks noChangeArrowheads="1"/>
          </p:cNvSpPr>
          <p:nvPr/>
        </p:nvSpPr>
        <p:spPr bwMode="auto">
          <a:xfrm>
            <a:off x="8382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7" name="Oval 26"/>
          <p:cNvSpPr>
            <a:spLocks noChangeArrowheads="1"/>
          </p:cNvSpPr>
          <p:nvPr/>
        </p:nvSpPr>
        <p:spPr bwMode="auto">
          <a:xfrm>
            <a:off x="81534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8" name="Oval 27"/>
          <p:cNvSpPr>
            <a:spLocks noChangeArrowheads="1"/>
          </p:cNvSpPr>
          <p:nvPr/>
        </p:nvSpPr>
        <p:spPr bwMode="auto">
          <a:xfrm>
            <a:off x="70866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89" name="Oval 28"/>
          <p:cNvSpPr>
            <a:spLocks noChangeArrowheads="1"/>
          </p:cNvSpPr>
          <p:nvPr/>
        </p:nvSpPr>
        <p:spPr bwMode="auto">
          <a:xfrm>
            <a:off x="59436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0" name="Line 29"/>
          <p:cNvSpPr>
            <a:spLocks noChangeShapeType="1"/>
          </p:cNvSpPr>
          <p:nvPr/>
        </p:nvSpPr>
        <p:spPr bwMode="auto">
          <a:xfrm flipH="1">
            <a:off x="990600" y="3200400"/>
            <a:ext cx="3810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1" name="Line 30"/>
          <p:cNvSpPr>
            <a:spLocks noChangeShapeType="1"/>
          </p:cNvSpPr>
          <p:nvPr/>
        </p:nvSpPr>
        <p:spPr bwMode="auto">
          <a:xfrm>
            <a:off x="16002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2" name="Line 31"/>
          <p:cNvSpPr>
            <a:spLocks noChangeShapeType="1"/>
          </p:cNvSpPr>
          <p:nvPr/>
        </p:nvSpPr>
        <p:spPr bwMode="auto">
          <a:xfrm flipH="1">
            <a:off x="28956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3" name="Line 32"/>
          <p:cNvSpPr>
            <a:spLocks noChangeShapeType="1"/>
          </p:cNvSpPr>
          <p:nvPr/>
        </p:nvSpPr>
        <p:spPr bwMode="auto">
          <a:xfrm>
            <a:off x="34290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4" name="Line 33"/>
          <p:cNvSpPr>
            <a:spLocks noChangeShapeType="1"/>
          </p:cNvSpPr>
          <p:nvPr/>
        </p:nvSpPr>
        <p:spPr bwMode="auto">
          <a:xfrm flipH="1">
            <a:off x="5105400" y="3200400"/>
            <a:ext cx="3810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5" name="Line 34"/>
          <p:cNvSpPr>
            <a:spLocks noChangeShapeType="1"/>
          </p:cNvSpPr>
          <p:nvPr/>
        </p:nvSpPr>
        <p:spPr bwMode="auto">
          <a:xfrm>
            <a:off x="57150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6" name="Line 35"/>
          <p:cNvSpPr>
            <a:spLocks noChangeShapeType="1"/>
          </p:cNvSpPr>
          <p:nvPr/>
        </p:nvSpPr>
        <p:spPr bwMode="auto">
          <a:xfrm flipH="1">
            <a:off x="72390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7" name="Line 36"/>
          <p:cNvSpPr>
            <a:spLocks noChangeShapeType="1"/>
          </p:cNvSpPr>
          <p:nvPr/>
        </p:nvSpPr>
        <p:spPr bwMode="auto">
          <a:xfrm>
            <a:off x="7924800" y="3200400"/>
            <a:ext cx="3048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8" name="Oval 38"/>
          <p:cNvSpPr>
            <a:spLocks noChangeArrowheads="1"/>
          </p:cNvSpPr>
          <p:nvPr/>
        </p:nvSpPr>
        <p:spPr bwMode="auto">
          <a:xfrm>
            <a:off x="9906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9" name="Oval 39"/>
          <p:cNvSpPr>
            <a:spLocks noChangeArrowheads="1"/>
          </p:cNvSpPr>
          <p:nvPr/>
        </p:nvSpPr>
        <p:spPr bwMode="auto">
          <a:xfrm>
            <a:off x="14478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0" name="Oval 41"/>
          <p:cNvSpPr>
            <a:spLocks noChangeArrowheads="1"/>
          </p:cNvSpPr>
          <p:nvPr/>
        </p:nvSpPr>
        <p:spPr bwMode="auto">
          <a:xfrm>
            <a:off x="29718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1" name="Oval 42"/>
          <p:cNvSpPr>
            <a:spLocks noChangeArrowheads="1"/>
          </p:cNvSpPr>
          <p:nvPr/>
        </p:nvSpPr>
        <p:spPr bwMode="auto">
          <a:xfrm>
            <a:off x="3505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2" name="Oval 43"/>
          <p:cNvSpPr>
            <a:spLocks noChangeArrowheads="1"/>
          </p:cNvSpPr>
          <p:nvPr/>
        </p:nvSpPr>
        <p:spPr bwMode="auto">
          <a:xfrm>
            <a:off x="39624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3" name="Oval 44"/>
          <p:cNvSpPr>
            <a:spLocks noChangeArrowheads="1"/>
          </p:cNvSpPr>
          <p:nvPr/>
        </p:nvSpPr>
        <p:spPr bwMode="auto">
          <a:xfrm>
            <a:off x="4648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4" name="Oval 45"/>
          <p:cNvSpPr>
            <a:spLocks noChangeArrowheads="1"/>
          </p:cNvSpPr>
          <p:nvPr/>
        </p:nvSpPr>
        <p:spPr bwMode="auto">
          <a:xfrm>
            <a:off x="51054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5" name="Oval 46"/>
          <p:cNvSpPr>
            <a:spLocks noChangeArrowheads="1"/>
          </p:cNvSpPr>
          <p:nvPr/>
        </p:nvSpPr>
        <p:spPr bwMode="auto">
          <a:xfrm>
            <a:off x="56388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6" name="Oval 48"/>
          <p:cNvSpPr>
            <a:spLocks noChangeArrowheads="1"/>
          </p:cNvSpPr>
          <p:nvPr/>
        </p:nvSpPr>
        <p:spPr bwMode="auto">
          <a:xfrm>
            <a:off x="67818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7" name="Oval 49"/>
          <p:cNvSpPr>
            <a:spLocks noChangeArrowheads="1"/>
          </p:cNvSpPr>
          <p:nvPr/>
        </p:nvSpPr>
        <p:spPr bwMode="auto">
          <a:xfrm>
            <a:off x="7315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8" name="Oval 50"/>
          <p:cNvSpPr>
            <a:spLocks noChangeArrowheads="1"/>
          </p:cNvSpPr>
          <p:nvPr/>
        </p:nvSpPr>
        <p:spPr bwMode="auto">
          <a:xfrm>
            <a:off x="80010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9" name="Oval 52"/>
          <p:cNvSpPr>
            <a:spLocks noChangeArrowheads="1"/>
          </p:cNvSpPr>
          <p:nvPr/>
        </p:nvSpPr>
        <p:spPr bwMode="auto">
          <a:xfrm>
            <a:off x="1981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0" name="Line 53"/>
          <p:cNvSpPr>
            <a:spLocks noChangeShapeType="1"/>
          </p:cNvSpPr>
          <p:nvPr/>
        </p:nvSpPr>
        <p:spPr bwMode="auto">
          <a:xfrm flipH="1">
            <a:off x="609600" y="4038600"/>
            <a:ext cx="3048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1" name="Line 54"/>
          <p:cNvSpPr>
            <a:spLocks noChangeShapeType="1"/>
          </p:cNvSpPr>
          <p:nvPr/>
        </p:nvSpPr>
        <p:spPr bwMode="auto">
          <a:xfrm flipH="1">
            <a:off x="16764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2" name="Line 55"/>
          <p:cNvSpPr>
            <a:spLocks noChangeShapeType="1"/>
          </p:cNvSpPr>
          <p:nvPr/>
        </p:nvSpPr>
        <p:spPr bwMode="auto">
          <a:xfrm flipH="1">
            <a:off x="26670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3" name="Line 56"/>
          <p:cNvSpPr>
            <a:spLocks noChangeShapeType="1"/>
          </p:cNvSpPr>
          <p:nvPr/>
        </p:nvSpPr>
        <p:spPr bwMode="auto">
          <a:xfrm flipH="1">
            <a:off x="35814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4" name="Line 57"/>
          <p:cNvSpPr>
            <a:spLocks noChangeShapeType="1"/>
          </p:cNvSpPr>
          <p:nvPr/>
        </p:nvSpPr>
        <p:spPr bwMode="auto">
          <a:xfrm flipH="1">
            <a:off x="48006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5" name="Line 58"/>
          <p:cNvSpPr>
            <a:spLocks noChangeShapeType="1"/>
          </p:cNvSpPr>
          <p:nvPr/>
        </p:nvSpPr>
        <p:spPr bwMode="auto">
          <a:xfrm flipH="1">
            <a:off x="57912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6" name="Line 59"/>
          <p:cNvSpPr>
            <a:spLocks noChangeShapeType="1"/>
          </p:cNvSpPr>
          <p:nvPr/>
        </p:nvSpPr>
        <p:spPr bwMode="auto">
          <a:xfrm flipH="1">
            <a:off x="69342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7" name="Line 60"/>
          <p:cNvSpPr>
            <a:spLocks noChangeShapeType="1"/>
          </p:cNvSpPr>
          <p:nvPr/>
        </p:nvSpPr>
        <p:spPr bwMode="auto">
          <a:xfrm flipH="1">
            <a:off x="80772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8" name="Line 61"/>
          <p:cNvSpPr>
            <a:spLocks noChangeShapeType="1"/>
          </p:cNvSpPr>
          <p:nvPr/>
        </p:nvSpPr>
        <p:spPr bwMode="auto">
          <a:xfrm>
            <a:off x="990600" y="4038600"/>
            <a:ext cx="762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9" name="Line 62"/>
          <p:cNvSpPr>
            <a:spLocks noChangeShapeType="1"/>
          </p:cNvSpPr>
          <p:nvPr/>
        </p:nvSpPr>
        <p:spPr bwMode="auto">
          <a:xfrm>
            <a:off x="19812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0" name="Line 63"/>
          <p:cNvSpPr>
            <a:spLocks noChangeShapeType="1"/>
          </p:cNvSpPr>
          <p:nvPr/>
        </p:nvSpPr>
        <p:spPr bwMode="auto">
          <a:xfrm>
            <a:off x="28956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1" name="Line 64"/>
          <p:cNvSpPr>
            <a:spLocks noChangeShapeType="1"/>
          </p:cNvSpPr>
          <p:nvPr/>
        </p:nvSpPr>
        <p:spPr bwMode="auto">
          <a:xfrm>
            <a:off x="3810000" y="4038600"/>
            <a:ext cx="2286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2" name="Line 65"/>
          <p:cNvSpPr>
            <a:spLocks noChangeShapeType="1"/>
          </p:cNvSpPr>
          <p:nvPr/>
        </p:nvSpPr>
        <p:spPr bwMode="auto">
          <a:xfrm>
            <a:off x="51054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3" name="Line 66"/>
          <p:cNvSpPr>
            <a:spLocks noChangeShapeType="1"/>
          </p:cNvSpPr>
          <p:nvPr/>
        </p:nvSpPr>
        <p:spPr bwMode="auto">
          <a:xfrm>
            <a:off x="60960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4" name="Line 67"/>
          <p:cNvSpPr>
            <a:spLocks noChangeShapeType="1"/>
          </p:cNvSpPr>
          <p:nvPr/>
        </p:nvSpPr>
        <p:spPr bwMode="auto">
          <a:xfrm>
            <a:off x="7239000" y="4038600"/>
            <a:ext cx="1524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5" name="Line 68"/>
          <p:cNvSpPr>
            <a:spLocks noChangeShapeType="1"/>
          </p:cNvSpPr>
          <p:nvPr/>
        </p:nvSpPr>
        <p:spPr bwMode="auto">
          <a:xfrm>
            <a:off x="8305800" y="4038600"/>
            <a:ext cx="304800" cy="6096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6" name="Oval 69"/>
          <p:cNvSpPr>
            <a:spLocks noChangeArrowheads="1"/>
          </p:cNvSpPr>
          <p:nvPr/>
        </p:nvSpPr>
        <p:spPr bwMode="auto">
          <a:xfrm>
            <a:off x="609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7" name="Oval 70"/>
          <p:cNvSpPr>
            <a:spLocks noChangeArrowheads="1"/>
          </p:cNvSpPr>
          <p:nvPr/>
        </p:nvSpPr>
        <p:spPr bwMode="auto">
          <a:xfrm>
            <a:off x="8382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8" name="Oval 71"/>
          <p:cNvSpPr>
            <a:spLocks noChangeArrowheads="1"/>
          </p:cNvSpPr>
          <p:nvPr/>
        </p:nvSpPr>
        <p:spPr bwMode="auto">
          <a:xfrm>
            <a:off x="11430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9" name="Oval 72"/>
          <p:cNvSpPr>
            <a:spLocks noChangeArrowheads="1"/>
          </p:cNvSpPr>
          <p:nvPr/>
        </p:nvSpPr>
        <p:spPr bwMode="auto">
          <a:xfrm>
            <a:off x="1371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0" name="Oval 73"/>
          <p:cNvSpPr>
            <a:spLocks noChangeArrowheads="1"/>
          </p:cNvSpPr>
          <p:nvPr/>
        </p:nvSpPr>
        <p:spPr bwMode="auto">
          <a:xfrm>
            <a:off x="16002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1" name="Oval 74"/>
          <p:cNvSpPr>
            <a:spLocks noChangeArrowheads="1"/>
          </p:cNvSpPr>
          <p:nvPr/>
        </p:nvSpPr>
        <p:spPr bwMode="auto">
          <a:xfrm>
            <a:off x="1905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2" name="Oval 75"/>
          <p:cNvSpPr>
            <a:spLocks noChangeArrowheads="1"/>
          </p:cNvSpPr>
          <p:nvPr/>
        </p:nvSpPr>
        <p:spPr bwMode="auto">
          <a:xfrm>
            <a:off x="2133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3" name="Oval 76"/>
          <p:cNvSpPr>
            <a:spLocks noChangeArrowheads="1"/>
          </p:cNvSpPr>
          <p:nvPr/>
        </p:nvSpPr>
        <p:spPr bwMode="auto">
          <a:xfrm>
            <a:off x="24384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4" name="Oval 77"/>
          <p:cNvSpPr>
            <a:spLocks noChangeArrowheads="1"/>
          </p:cNvSpPr>
          <p:nvPr/>
        </p:nvSpPr>
        <p:spPr bwMode="auto">
          <a:xfrm>
            <a:off x="2667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5" name="Oval 78"/>
          <p:cNvSpPr>
            <a:spLocks noChangeArrowheads="1"/>
          </p:cNvSpPr>
          <p:nvPr/>
        </p:nvSpPr>
        <p:spPr bwMode="auto">
          <a:xfrm>
            <a:off x="28956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6" name="Oval 79"/>
          <p:cNvSpPr>
            <a:spLocks noChangeArrowheads="1"/>
          </p:cNvSpPr>
          <p:nvPr/>
        </p:nvSpPr>
        <p:spPr bwMode="auto">
          <a:xfrm>
            <a:off x="31242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7" name="Oval 80"/>
          <p:cNvSpPr>
            <a:spLocks noChangeArrowheads="1"/>
          </p:cNvSpPr>
          <p:nvPr/>
        </p:nvSpPr>
        <p:spPr bwMode="auto">
          <a:xfrm>
            <a:off x="33528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8" name="Oval 81"/>
          <p:cNvSpPr>
            <a:spLocks noChangeArrowheads="1"/>
          </p:cNvSpPr>
          <p:nvPr/>
        </p:nvSpPr>
        <p:spPr bwMode="auto">
          <a:xfrm>
            <a:off x="35814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9" name="Oval 82"/>
          <p:cNvSpPr>
            <a:spLocks noChangeArrowheads="1"/>
          </p:cNvSpPr>
          <p:nvPr/>
        </p:nvSpPr>
        <p:spPr bwMode="auto">
          <a:xfrm>
            <a:off x="38100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0" name="Oval 83"/>
          <p:cNvSpPr>
            <a:spLocks noChangeArrowheads="1"/>
          </p:cNvSpPr>
          <p:nvPr/>
        </p:nvSpPr>
        <p:spPr bwMode="auto">
          <a:xfrm>
            <a:off x="41148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1" name="Oval 84"/>
          <p:cNvSpPr>
            <a:spLocks noChangeArrowheads="1"/>
          </p:cNvSpPr>
          <p:nvPr/>
        </p:nvSpPr>
        <p:spPr bwMode="auto">
          <a:xfrm>
            <a:off x="4572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2" name="Oval 85"/>
          <p:cNvSpPr>
            <a:spLocks noChangeArrowheads="1"/>
          </p:cNvSpPr>
          <p:nvPr/>
        </p:nvSpPr>
        <p:spPr bwMode="auto">
          <a:xfrm>
            <a:off x="3048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3" name="Line 86"/>
          <p:cNvSpPr>
            <a:spLocks noChangeShapeType="1"/>
          </p:cNvSpPr>
          <p:nvPr/>
        </p:nvSpPr>
        <p:spPr bwMode="auto">
          <a:xfrm flipH="1">
            <a:off x="3810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4" name="Line 87"/>
          <p:cNvSpPr>
            <a:spLocks noChangeShapeType="1"/>
          </p:cNvSpPr>
          <p:nvPr/>
        </p:nvSpPr>
        <p:spPr bwMode="auto">
          <a:xfrm flipH="1">
            <a:off x="9144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5" name="Line 88"/>
          <p:cNvSpPr>
            <a:spLocks noChangeShapeType="1"/>
          </p:cNvSpPr>
          <p:nvPr/>
        </p:nvSpPr>
        <p:spPr bwMode="auto">
          <a:xfrm flipH="1">
            <a:off x="14478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6" name="Line 89"/>
          <p:cNvSpPr>
            <a:spLocks noChangeShapeType="1"/>
          </p:cNvSpPr>
          <p:nvPr/>
        </p:nvSpPr>
        <p:spPr bwMode="auto">
          <a:xfrm flipH="1">
            <a:off x="1981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7" name="Line 90"/>
          <p:cNvSpPr>
            <a:spLocks noChangeShapeType="1"/>
          </p:cNvSpPr>
          <p:nvPr/>
        </p:nvSpPr>
        <p:spPr bwMode="auto">
          <a:xfrm>
            <a:off x="609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8" name="Line 91"/>
          <p:cNvSpPr>
            <a:spLocks noChangeShapeType="1"/>
          </p:cNvSpPr>
          <p:nvPr/>
        </p:nvSpPr>
        <p:spPr bwMode="auto">
          <a:xfrm>
            <a:off x="11430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49" name="Line 92"/>
          <p:cNvSpPr>
            <a:spLocks noChangeShapeType="1"/>
          </p:cNvSpPr>
          <p:nvPr/>
        </p:nvSpPr>
        <p:spPr bwMode="auto">
          <a:xfrm>
            <a:off x="1600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0" name="Line 93"/>
          <p:cNvSpPr>
            <a:spLocks noChangeShapeType="1"/>
          </p:cNvSpPr>
          <p:nvPr/>
        </p:nvSpPr>
        <p:spPr bwMode="auto">
          <a:xfrm>
            <a:off x="2133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1" name="Line 94"/>
          <p:cNvSpPr>
            <a:spLocks noChangeShapeType="1"/>
          </p:cNvSpPr>
          <p:nvPr/>
        </p:nvSpPr>
        <p:spPr bwMode="auto">
          <a:xfrm flipH="1">
            <a:off x="2514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2" name="Line 95"/>
          <p:cNvSpPr>
            <a:spLocks noChangeShapeType="1"/>
          </p:cNvSpPr>
          <p:nvPr/>
        </p:nvSpPr>
        <p:spPr bwMode="auto">
          <a:xfrm flipH="1">
            <a:off x="29718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3" name="Line 96"/>
          <p:cNvSpPr>
            <a:spLocks noChangeShapeType="1"/>
          </p:cNvSpPr>
          <p:nvPr/>
        </p:nvSpPr>
        <p:spPr bwMode="auto">
          <a:xfrm flipH="1">
            <a:off x="34290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4" name="Line 97"/>
          <p:cNvSpPr>
            <a:spLocks noChangeShapeType="1"/>
          </p:cNvSpPr>
          <p:nvPr/>
        </p:nvSpPr>
        <p:spPr bwMode="auto">
          <a:xfrm flipH="1">
            <a:off x="3886200" y="4953000"/>
            <a:ext cx="152400" cy="5334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5" name="Line 98"/>
          <p:cNvSpPr>
            <a:spLocks noChangeShapeType="1"/>
          </p:cNvSpPr>
          <p:nvPr/>
        </p:nvSpPr>
        <p:spPr bwMode="auto">
          <a:xfrm>
            <a:off x="26670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6" name="Line 99"/>
          <p:cNvSpPr>
            <a:spLocks noChangeShapeType="1"/>
          </p:cNvSpPr>
          <p:nvPr/>
        </p:nvSpPr>
        <p:spPr bwMode="auto">
          <a:xfrm>
            <a:off x="3124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7" name="Line 100"/>
          <p:cNvSpPr>
            <a:spLocks noChangeShapeType="1"/>
          </p:cNvSpPr>
          <p:nvPr/>
        </p:nvSpPr>
        <p:spPr bwMode="auto">
          <a:xfrm>
            <a:off x="35814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8" name="Line 101"/>
          <p:cNvSpPr>
            <a:spLocks noChangeShapeType="1"/>
          </p:cNvSpPr>
          <p:nvPr/>
        </p:nvSpPr>
        <p:spPr bwMode="auto">
          <a:xfrm>
            <a:off x="41148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9" name="Oval 102"/>
          <p:cNvSpPr>
            <a:spLocks noChangeArrowheads="1"/>
          </p:cNvSpPr>
          <p:nvPr/>
        </p:nvSpPr>
        <p:spPr bwMode="auto">
          <a:xfrm>
            <a:off x="4800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0" name="Oval 103"/>
          <p:cNvSpPr>
            <a:spLocks noChangeArrowheads="1"/>
          </p:cNvSpPr>
          <p:nvPr/>
        </p:nvSpPr>
        <p:spPr bwMode="auto">
          <a:xfrm>
            <a:off x="50292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1" name="Oval 104"/>
          <p:cNvSpPr>
            <a:spLocks noChangeArrowheads="1"/>
          </p:cNvSpPr>
          <p:nvPr/>
        </p:nvSpPr>
        <p:spPr bwMode="auto">
          <a:xfrm>
            <a:off x="52578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2" name="Oval 105"/>
          <p:cNvSpPr>
            <a:spLocks noChangeArrowheads="1"/>
          </p:cNvSpPr>
          <p:nvPr/>
        </p:nvSpPr>
        <p:spPr bwMode="auto">
          <a:xfrm>
            <a:off x="54864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3" name="Oval 106"/>
          <p:cNvSpPr>
            <a:spLocks noChangeArrowheads="1"/>
          </p:cNvSpPr>
          <p:nvPr/>
        </p:nvSpPr>
        <p:spPr bwMode="auto">
          <a:xfrm>
            <a:off x="6096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4" name="Oval 107"/>
          <p:cNvSpPr>
            <a:spLocks noChangeArrowheads="1"/>
          </p:cNvSpPr>
          <p:nvPr/>
        </p:nvSpPr>
        <p:spPr bwMode="auto">
          <a:xfrm>
            <a:off x="6324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5" name="Oval 108"/>
          <p:cNvSpPr>
            <a:spLocks noChangeArrowheads="1"/>
          </p:cNvSpPr>
          <p:nvPr/>
        </p:nvSpPr>
        <p:spPr bwMode="auto">
          <a:xfrm>
            <a:off x="66294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6" name="Oval 109"/>
          <p:cNvSpPr>
            <a:spLocks noChangeArrowheads="1"/>
          </p:cNvSpPr>
          <p:nvPr/>
        </p:nvSpPr>
        <p:spPr bwMode="auto">
          <a:xfrm>
            <a:off x="70104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7" name="Oval 110"/>
          <p:cNvSpPr>
            <a:spLocks noChangeArrowheads="1"/>
          </p:cNvSpPr>
          <p:nvPr/>
        </p:nvSpPr>
        <p:spPr bwMode="auto">
          <a:xfrm>
            <a:off x="72390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8" name="Oval 111"/>
          <p:cNvSpPr>
            <a:spLocks noChangeArrowheads="1"/>
          </p:cNvSpPr>
          <p:nvPr/>
        </p:nvSpPr>
        <p:spPr bwMode="auto">
          <a:xfrm>
            <a:off x="75438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9" name="Oval 112"/>
          <p:cNvSpPr>
            <a:spLocks noChangeArrowheads="1"/>
          </p:cNvSpPr>
          <p:nvPr/>
        </p:nvSpPr>
        <p:spPr bwMode="auto">
          <a:xfrm>
            <a:off x="7848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0" name="Oval 113"/>
          <p:cNvSpPr>
            <a:spLocks noChangeArrowheads="1"/>
          </p:cNvSpPr>
          <p:nvPr/>
        </p:nvSpPr>
        <p:spPr bwMode="auto">
          <a:xfrm>
            <a:off x="8305800" y="5410200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1" name="Oval 114"/>
          <p:cNvSpPr>
            <a:spLocks noChangeArrowheads="1"/>
          </p:cNvSpPr>
          <p:nvPr/>
        </p:nvSpPr>
        <p:spPr bwMode="auto">
          <a:xfrm>
            <a:off x="85344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2" name="Oval 115"/>
          <p:cNvSpPr>
            <a:spLocks noChangeArrowheads="1"/>
          </p:cNvSpPr>
          <p:nvPr/>
        </p:nvSpPr>
        <p:spPr bwMode="auto">
          <a:xfrm>
            <a:off x="8763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3" name="Line 116"/>
          <p:cNvSpPr>
            <a:spLocks noChangeShapeType="1"/>
          </p:cNvSpPr>
          <p:nvPr/>
        </p:nvSpPr>
        <p:spPr bwMode="auto">
          <a:xfrm flipH="1">
            <a:off x="4648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4" name="Line 117"/>
          <p:cNvSpPr>
            <a:spLocks noChangeShapeType="1"/>
          </p:cNvSpPr>
          <p:nvPr/>
        </p:nvSpPr>
        <p:spPr bwMode="auto">
          <a:xfrm flipH="1">
            <a:off x="51054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5" name="Line 118"/>
          <p:cNvSpPr>
            <a:spLocks noChangeShapeType="1"/>
          </p:cNvSpPr>
          <p:nvPr/>
        </p:nvSpPr>
        <p:spPr bwMode="auto">
          <a:xfrm flipH="1">
            <a:off x="55626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6" name="Line 119"/>
          <p:cNvSpPr>
            <a:spLocks noChangeShapeType="1"/>
          </p:cNvSpPr>
          <p:nvPr/>
        </p:nvSpPr>
        <p:spPr bwMode="auto">
          <a:xfrm flipH="1">
            <a:off x="6172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7" name="Line 120"/>
          <p:cNvSpPr>
            <a:spLocks noChangeShapeType="1"/>
          </p:cNvSpPr>
          <p:nvPr/>
        </p:nvSpPr>
        <p:spPr bwMode="auto">
          <a:xfrm flipH="1">
            <a:off x="67056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8" name="Line 121"/>
          <p:cNvSpPr>
            <a:spLocks noChangeShapeType="1"/>
          </p:cNvSpPr>
          <p:nvPr/>
        </p:nvSpPr>
        <p:spPr bwMode="auto">
          <a:xfrm flipH="1">
            <a:off x="7315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9" name="Line 122"/>
          <p:cNvSpPr>
            <a:spLocks noChangeShapeType="1"/>
          </p:cNvSpPr>
          <p:nvPr/>
        </p:nvSpPr>
        <p:spPr bwMode="auto">
          <a:xfrm flipH="1">
            <a:off x="79248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0" name="Line 123"/>
          <p:cNvSpPr>
            <a:spLocks noChangeShapeType="1"/>
          </p:cNvSpPr>
          <p:nvPr/>
        </p:nvSpPr>
        <p:spPr bwMode="auto">
          <a:xfrm flipH="1">
            <a:off x="8610600" y="4953000"/>
            <a:ext cx="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1" name="Line 124"/>
          <p:cNvSpPr>
            <a:spLocks noChangeShapeType="1"/>
          </p:cNvSpPr>
          <p:nvPr/>
        </p:nvSpPr>
        <p:spPr bwMode="auto">
          <a:xfrm>
            <a:off x="4800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2" name="Line 125"/>
          <p:cNvSpPr>
            <a:spLocks noChangeShapeType="1"/>
          </p:cNvSpPr>
          <p:nvPr/>
        </p:nvSpPr>
        <p:spPr bwMode="auto">
          <a:xfrm>
            <a:off x="52578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3" name="Line 126"/>
          <p:cNvSpPr>
            <a:spLocks noChangeShapeType="1"/>
          </p:cNvSpPr>
          <p:nvPr/>
        </p:nvSpPr>
        <p:spPr bwMode="auto">
          <a:xfrm>
            <a:off x="57912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4" name="Line 127"/>
          <p:cNvSpPr>
            <a:spLocks noChangeShapeType="1"/>
          </p:cNvSpPr>
          <p:nvPr/>
        </p:nvSpPr>
        <p:spPr bwMode="auto">
          <a:xfrm>
            <a:off x="6324600" y="4953000"/>
            <a:ext cx="762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5" name="Line 128"/>
          <p:cNvSpPr>
            <a:spLocks noChangeShapeType="1"/>
          </p:cNvSpPr>
          <p:nvPr/>
        </p:nvSpPr>
        <p:spPr bwMode="auto">
          <a:xfrm>
            <a:off x="69342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6" name="Line 129"/>
          <p:cNvSpPr>
            <a:spLocks noChangeShapeType="1"/>
          </p:cNvSpPr>
          <p:nvPr/>
        </p:nvSpPr>
        <p:spPr bwMode="auto">
          <a:xfrm>
            <a:off x="74676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7" name="Line 130"/>
          <p:cNvSpPr>
            <a:spLocks noChangeShapeType="1"/>
          </p:cNvSpPr>
          <p:nvPr/>
        </p:nvSpPr>
        <p:spPr bwMode="auto">
          <a:xfrm>
            <a:off x="8153400" y="4953000"/>
            <a:ext cx="2286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8" name="Line 131"/>
          <p:cNvSpPr>
            <a:spLocks noChangeShapeType="1"/>
          </p:cNvSpPr>
          <p:nvPr/>
        </p:nvSpPr>
        <p:spPr bwMode="auto">
          <a:xfrm>
            <a:off x="8686800" y="4953000"/>
            <a:ext cx="152400" cy="4572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9" name="Oval 132"/>
          <p:cNvSpPr>
            <a:spLocks noChangeArrowheads="1"/>
          </p:cNvSpPr>
          <p:nvPr/>
        </p:nvSpPr>
        <p:spPr bwMode="auto">
          <a:xfrm>
            <a:off x="3886200" y="6172200"/>
            <a:ext cx="252413" cy="269875"/>
          </a:xfrm>
          <a:prstGeom prst="ellipse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90" name="Rectangle 134"/>
          <p:cNvSpPr>
            <a:spLocks noChangeArrowheads="1"/>
          </p:cNvSpPr>
          <p:nvPr/>
        </p:nvSpPr>
        <p:spPr bwMode="auto">
          <a:xfrm>
            <a:off x="3810000" y="6096000"/>
            <a:ext cx="457200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1" name="Oval 135"/>
          <p:cNvSpPr>
            <a:spLocks noChangeArrowheads="1"/>
          </p:cNvSpPr>
          <p:nvPr/>
        </p:nvSpPr>
        <p:spPr bwMode="auto">
          <a:xfrm>
            <a:off x="57912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92" name="Rectangle 144"/>
          <p:cNvSpPr>
            <a:spLocks noChangeArrowheads="1"/>
          </p:cNvSpPr>
          <p:nvPr/>
        </p:nvSpPr>
        <p:spPr bwMode="auto">
          <a:xfrm>
            <a:off x="1752600" y="3657600"/>
            <a:ext cx="439738" cy="4540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3" name="Oval 145"/>
          <p:cNvSpPr>
            <a:spLocks noChangeArrowheads="1"/>
          </p:cNvSpPr>
          <p:nvPr/>
        </p:nvSpPr>
        <p:spPr bwMode="auto">
          <a:xfrm>
            <a:off x="1597818" y="5425917"/>
            <a:ext cx="179388" cy="1793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94" name="Oval 146"/>
          <p:cNvSpPr>
            <a:spLocks noChangeArrowheads="1"/>
          </p:cNvSpPr>
          <p:nvPr/>
        </p:nvSpPr>
        <p:spPr bwMode="auto">
          <a:xfrm>
            <a:off x="838845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95" name="Text Box 148"/>
          <p:cNvSpPr txBox="1">
            <a:spLocks noChangeArrowheads="1"/>
          </p:cNvSpPr>
          <p:nvPr/>
        </p:nvSpPr>
        <p:spPr bwMode="auto">
          <a:xfrm>
            <a:off x="4457700" y="6060757"/>
            <a:ext cx="27051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 Narrow"/>
                <a:cs typeface="Arial" charset="0"/>
              </a:rPr>
              <a:t>Key for Subset</a:t>
            </a:r>
            <a:endParaRPr lang="en-US" altLang="en-US" sz="2600" dirty="0">
              <a:solidFill>
                <a:srgbClr val="000000"/>
              </a:solidFill>
              <a:latin typeface="Arial Narrow"/>
              <a:cs typeface="Arial" charset="0"/>
            </a:endParaRPr>
          </a:p>
        </p:txBody>
      </p:sp>
      <p:sp>
        <p:nvSpPr>
          <p:cNvPr id="296" name="Oval 146"/>
          <p:cNvSpPr>
            <a:spLocks noChangeArrowheads="1"/>
          </p:cNvSpPr>
          <p:nvPr/>
        </p:nvSpPr>
        <p:spPr bwMode="auto">
          <a:xfrm>
            <a:off x="1143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97" name="Oval 146"/>
          <p:cNvSpPr>
            <a:spLocks noChangeArrowheads="1"/>
          </p:cNvSpPr>
          <p:nvPr/>
        </p:nvSpPr>
        <p:spPr bwMode="auto">
          <a:xfrm>
            <a:off x="28956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98" name="Oval 146"/>
          <p:cNvSpPr>
            <a:spLocks noChangeArrowheads="1"/>
          </p:cNvSpPr>
          <p:nvPr/>
        </p:nvSpPr>
        <p:spPr bwMode="auto">
          <a:xfrm>
            <a:off x="31242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99" name="Oval 146"/>
          <p:cNvSpPr>
            <a:spLocks noChangeArrowheads="1"/>
          </p:cNvSpPr>
          <p:nvPr/>
        </p:nvSpPr>
        <p:spPr bwMode="auto">
          <a:xfrm>
            <a:off x="33528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0" name="Oval 146"/>
          <p:cNvSpPr>
            <a:spLocks noChangeArrowheads="1"/>
          </p:cNvSpPr>
          <p:nvPr/>
        </p:nvSpPr>
        <p:spPr bwMode="auto">
          <a:xfrm>
            <a:off x="35814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1" name="Oval 146"/>
          <p:cNvSpPr>
            <a:spLocks noChangeArrowheads="1"/>
          </p:cNvSpPr>
          <p:nvPr/>
        </p:nvSpPr>
        <p:spPr bwMode="auto">
          <a:xfrm>
            <a:off x="3810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2" name="Oval 21"/>
          <p:cNvSpPr>
            <a:spLocks noChangeArrowheads="1"/>
          </p:cNvSpPr>
          <p:nvPr/>
        </p:nvSpPr>
        <p:spPr bwMode="auto">
          <a:xfrm>
            <a:off x="4953000" y="37338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3" name="Oval 50"/>
          <p:cNvSpPr>
            <a:spLocks noChangeArrowheads="1"/>
          </p:cNvSpPr>
          <p:nvPr/>
        </p:nvSpPr>
        <p:spPr bwMode="auto">
          <a:xfrm>
            <a:off x="85344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4" name="Oval 50"/>
          <p:cNvSpPr>
            <a:spLocks noChangeArrowheads="1"/>
          </p:cNvSpPr>
          <p:nvPr/>
        </p:nvSpPr>
        <p:spPr bwMode="auto">
          <a:xfrm>
            <a:off x="6172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5" name="Oval 38"/>
          <p:cNvSpPr>
            <a:spLocks noChangeArrowheads="1"/>
          </p:cNvSpPr>
          <p:nvPr/>
        </p:nvSpPr>
        <p:spPr bwMode="auto">
          <a:xfrm>
            <a:off x="4572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6" name="Oval 104"/>
          <p:cNvSpPr>
            <a:spLocks noChangeArrowheads="1"/>
          </p:cNvSpPr>
          <p:nvPr/>
        </p:nvSpPr>
        <p:spPr bwMode="auto">
          <a:xfrm>
            <a:off x="54864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7" name="Oval 104"/>
          <p:cNvSpPr>
            <a:spLocks noChangeArrowheads="1"/>
          </p:cNvSpPr>
          <p:nvPr/>
        </p:nvSpPr>
        <p:spPr bwMode="auto">
          <a:xfrm>
            <a:off x="72390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8" name="Oval 104"/>
          <p:cNvSpPr>
            <a:spLocks noChangeArrowheads="1"/>
          </p:cNvSpPr>
          <p:nvPr/>
        </p:nvSpPr>
        <p:spPr bwMode="auto">
          <a:xfrm>
            <a:off x="75438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9" name="Oval 104"/>
          <p:cNvSpPr>
            <a:spLocks noChangeArrowheads="1"/>
          </p:cNvSpPr>
          <p:nvPr/>
        </p:nvSpPr>
        <p:spPr bwMode="auto">
          <a:xfrm>
            <a:off x="83058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10" name="Oval 104"/>
          <p:cNvSpPr>
            <a:spLocks noChangeArrowheads="1"/>
          </p:cNvSpPr>
          <p:nvPr/>
        </p:nvSpPr>
        <p:spPr bwMode="auto">
          <a:xfrm>
            <a:off x="7010400" y="5410200"/>
            <a:ext cx="179388" cy="179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11" name="Rounded Rectangular Callout 310"/>
          <p:cNvSpPr/>
          <p:nvPr/>
        </p:nvSpPr>
        <p:spPr bwMode="auto">
          <a:xfrm>
            <a:off x="394494" y="2133600"/>
            <a:ext cx="838200" cy="838200"/>
          </a:xfrm>
          <a:prstGeom prst="wedgeRoundRectCallout">
            <a:avLst>
              <a:gd name="adj1" fmla="val 106839"/>
              <a:gd name="adj2" fmla="val 140422"/>
              <a:gd name="adj3" fmla="val 1666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cs typeface="Arial" charset="0"/>
              </a:rPr>
              <a:t>SK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cs typeface="Arial" charset="0"/>
              </a:rPr>
              <a:t>J</a:t>
            </a:r>
          </a:p>
        </p:txBody>
      </p:sp>
      <p:sp>
        <p:nvSpPr>
          <p:cNvPr id="312" name="Rounded Rectangular Callout 311"/>
          <p:cNvSpPr/>
          <p:nvPr/>
        </p:nvSpPr>
        <p:spPr bwMode="auto">
          <a:xfrm>
            <a:off x="1594757" y="5826125"/>
            <a:ext cx="838200" cy="838200"/>
          </a:xfrm>
          <a:prstGeom prst="wedgeRoundRectCallout">
            <a:avLst>
              <a:gd name="adj1" fmla="val -38673"/>
              <a:gd name="adj2" fmla="val -77988"/>
              <a:gd name="adj3" fmla="val 1666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cs typeface="Arial" charset="0"/>
              </a:rPr>
              <a:t>SK</a:t>
            </a:r>
            <a:r>
              <a:rPr kumimoji="0" lang="en-US" sz="2800" b="0" i="0" u="none" strike="noStrike" kern="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cs typeface="Arial" charset="0"/>
              </a:rPr>
              <a:t>I</a:t>
            </a:r>
            <a:endParaRPr kumimoji="0" lang="en-US" sz="2800" b="0" i="0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313" name="Oval 41"/>
          <p:cNvSpPr>
            <a:spLocks noChangeArrowheads="1"/>
          </p:cNvSpPr>
          <p:nvPr/>
        </p:nvSpPr>
        <p:spPr bwMode="auto">
          <a:xfrm>
            <a:off x="2514600" y="4648200"/>
            <a:ext cx="228600" cy="304800"/>
          </a:xfrm>
          <a:prstGeom prst="ellips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2159001" y="1450360"/>
            <a:ext cx="4927599" cy="364202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prstClr val="black"/>
                </a:solidFill>
                <a:latin typeface="Myriad Pro (Headings)"/>
              </a:rPr>
              <a:t>Setup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: </a:t>
            </a:r>
            <a:r>
              <a:rPr lang="en-GB" sz="3000" b="1" dirty="0">
                <a:solidFill>
                  <a:prstClr val="black"/>
                </a:solidFill>
                <a:latin typeface="Myriad Pro (Headings)"/>
              </a:rPr>
              <a:t>→ </a:t>
            </a:r>
            <a:r>
              <a:rPr lang="en-US" sz="3000" b="1" dirty="0">
                <a:solidFill>
                  <a:prstClr val="black"/>
                </a:solidFill>
                <a:latin typeface="Myriad Pro (Headings)"/>
              </a:rPr>
              <a:t>MK</a:t>
            </a:r>
            <a:r>
              <a:rPr lang="en-US" sz="3000" b="1" baseline="-25000" dirty="0">
                <a:solidFill>
                  <a:prstClr val="black"/>
                </a:solidFill>
                <a:latin typeface="Myriad Pro (Headings)"/>
              </a:rPr>
              <a:t>P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 and </a:t>
            </a:r>
            <a:r>
              <a:rPr lang="en-US" sz="3000" b="1" dirty="0">
                <a:solidFill>
                  <a:srgbClr val="993300"/>
                </a:solidFill>
                <a:latin typeface="Myriad Pro (Headings)"/>
              </a:rPr>
              <a:t>MK</a:t>
            </a:r>
            <a:r>
              <a:rPr lang="en-US" sz="3000" b="1" baseline="-25000" dirty="0">
                <a:solidFill>
                  <a:srgbClr val="993300"/>
                </a:solidFill>
                <a:latin typeface="Myriad Pro (Headings)"/>
              </a:rPr>
              <a:t>s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  <a:latin typeface="Myriad Pro (Headings)"/>
              </a:rPr>
              <a:t>Key generation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(</a:t>
            </a:r>
            <a:r>
              <a:rPr lang="en-US" sz="3000" b="1" dirty="0" err="1">
                <a:solidFill>
                  <a:srgbClr val="993300"/>
                </a:solidFill>
                <a:latin typeface="Myriad Pro (Headings)"/>
              </a:rPr>
              <a:t>MK</a:t>
            </a:r>
            <a:r>
              <a:rPr lang="en-US" sz="3000" b="1" baseline="-25000" dirty="0" err="1">
                <a:solidFill>
                  <a:srgbClr val="993300"/>
                </a:solidFill>
                <a:latin typeface="Myriad Pro (Headings)"/>
              </a:rPr>
              <a:t>s</a:t>
            </a:r>
            <a:r>
              <a:rPr lang="en-US" sz="3000" b="1" dirty="0" err="1">
                <a:solidFill>
                  <a:prstClr val="black"/>
                </a:solidFill>
                <a:latin typeface="Myriad Pro (Headings)"/>
              </a:rPr>
              <a:t>,J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) </a:t>
            </a:r>
            <a:r>
              <a:rPr lang="en-GB" sz="3000" b="1" dirty="0">
                <a:solidFill>
                  <a:prstClr val="black"/>
                </a:solidFill>
                <a:latin typeface="Myriad Pro (Headings)"/>
              </a:rPr>
              <a:t>→ </a:t>
            </a:r>
            <a:r>
              <a:rPr lang="en-US" sz="3000" b="1" dirty="0">
                <a:solidFill>
                  <a:srgbClr val="993300"/>
                </a:solidFill>
                <a:latin typeface="Myriad Pro (Headings)"/>
              </a:rPr>
              <a:t>SK</a:t>
            </a:r>
            <a:r>
              <a:rPr lang="en-US" sz="3000" b="1" baseline="-25000" dirty="0">
                <a:solidFill>
                  <a:srgbClr val="993300"/>
                </a:solidFill>
                <a:latin typeface="Myriad Pro (Headings)"/>
              </a:rPr>
              <a:t>J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(</a:t>
            </a:r>
            <a:r>
              <a:rPr lang="en-US" sz="3000" b="1" dirty="0">
                <a:solidFill>
                  <a:srgbClr val="993300"/>
                </a:solidFill>
                <a:latin typeface="Myriad Pro (Headings)"/>
              </a:rPr>
              <a:t>SK</a:t>
            </a:r>
            <a:r>
              <a:rPr lang="en-US" sz="3000" b="1" baseline="-25000" dirty="0">
                <a:solidFill>
                  <a:srgbClr val="993300"/>
                </a:solidFill>
                <a:latin typeface="Myriad Pro (Headings)"/>
              </a:rPr>
              <a:t>J</a:t>
            </a:r>
            <a:r>
              <a:rPr lang="en-US" sz="3000" b="1" dirty="0">
                <a:solidFill>
                  <a:prstClr val="black"/>
                </a:solidFill>
                <a:latin typeface="Myriad Pro (Headings)"/>
              </a:rPr>
              <a:t>,I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) </a:t>
            </a:r>
            <a:r>
              <a:rPr lang="en-GB" sz="3000" b="1" dirty="0">
                <a:solidFill>
                  <a:prstClr val="black"/>
                </a:solidFill>
                <a:latin typeface="Myriad Pro (Headings)"/>
              </a:rPr>
              <a:t>→ </a:t>
            </a:r>
            <a:r>
              <a:rPr lang="en-US" sz="3000" b="1" dirty="0">
                <a:solidFill>
                  <a:srgbClr val="993300"/>
                </a:solidFill>
                <a:latin typeface="Myriad Pro (Headings)"/>
              </a:rPr>
              <a:t>SK</a:t>
            </a:r>
            <a:r>
              <a:rPr lang="en-US" sz="3000" b="1" baseline="-25000" dirty="0">
                <a:solidFill>
                  <a:srgbClr val="993300"/>
                </a:solidFill>
                <a:latin typeface="Myriad Pro (Headings)"/>
              </a:rPr>
              <a:t>I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  <a:latin typeface="Myriad Pro (Headings)"/>
              </a:rPr>
              <a:t>Encrypt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: (</a:t>
            </a:r>
            <a:r>
              <a:rPr lang="en-US" sz="3000" b="1" dirty="0" err="1" smtClean="0">
                <a:solidFill>
                  <a:prstClr val="black"/>
                </a:solidFill>
                <a:latin typeface="Myriad Pro (Headings)"/>
              </a:rPr>
              <a:t>MK</a:t>
            </a:r>
            <a:r>
              <a:rPr lang="en-US" sz="3000" b="1" baseline="-25000" dirty="0" err="1" smtClean="0">
                <a:solidFill>
                  <a:prstClr val="black"/>
                </a:solidFill>
                <a:latin typeface="Myriad Pro (Headings)"/>
              </a:rPr>
              <a:t>P</a:t>
            </a:r>
            <a:r>
              <a:rPr lang="en-US" sz="3000" dirty="0" err="1" smtClean="0">
                <a:solidFill>
                  <a:prstClr val="black"/>
                </a:solidFill>
                <a:latin typeface="Myriad Pro (Headings)"/>
              </a:rPr>
              <a:t>,</a:t>
            </a:r>
            <a:r>
              <a:rPr lang="en-US" sz="3000" b="1" dirty="0" err="1" smtClean="0">
                <a:solidFill>
                  <a:prstClr val="black"/>
                </a:solidFill>
                <a:latin typeface="Myriad Pro (Headings)"/>
              </a:rPr>
              <a:t>m,I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)</a:t>
            </a:r>
            <a:r>
              <a:rPr lang="en-GB" sz="3000" b="1" dirty="0">
                <a:solidFill>
                  <a:prstClr val="black"/>
                </a:solidFill>
                <a:latin typeface="Myriad Pro (Headings)"/>
              </a:rPr>
              <a:t> → CT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  <a:latin typeface="Myriad Pro (Headings)"/>
              </a:rPr>
              <a:t>Decrypt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: (</a:t>
            </a:r>
            <a:r>
              <a:rPr lang="en-GB" sz="3000" b="1" dirty="0">
                <a:solidFill>
                  <a:prstClr val="black"/>
                </a:solidFill>
                <a:latin typeface="Myriad Pro (Headings)"/>
              </a:rPr>
              <a:t>CT,</a:t>
            </a:r>
            <a:r>
              <a:rPr lang="en-US" sz="3000" b="1" dirty="0">
                <a:solidFill>
                  <a:srgbClr val="993300"/>
                </a:solidFill>
                <a:latin typeface="Myriad Pro (Headings)"/>
              </a:rPr>
              <a:t>SK</a:t>
            </a:r>
            <a:r>
              <a:rPr lang="en-US" sz="3000" b="1" baseline="-25000" dirty="0">
                <a:solidFill>
                  <a:srgbClr val="993300"/>
                </a:solidFill>
                <a:latin typeface="Myriad Pro (Headings)"/>
              </a:rPr>
              <a:t>I</a:t>
            </a:r>
            <a:r>
              <a:rPr lang="en-US" sz="3000" dirty="0">
                <a:solidFill>
                  <a:prstClr val="black"/>
                </a:solidFill>
                <a:latin typeface="Myriad Pro (Headings)"/>
              </a:rPr>
              <a:t>) </a:t>
            </a:r>
            <a:r>
              <a:rPr lang="en-GB" sz="3000" b="1" dirty="0">
                <a:solidFill>
                  <a:prstClr val="black"/>
                </a:solidFill>
                <a:latin typeface="Myriad Pro (Headings)"/>
              </a:rPr>
              <a:t>→ </a:t>
            </a:r>
            <a:r>
              <a:rPr lang="en-US" sz="3000" b="1" dirty="0" smtClean="0">
                <a:solidFill>
                  <a:prstClr val="black"/>
                </a:solidFill>
                <a:latin typeface="Myriad Pro (Headings)"/>
              </a:rPr>
              <a:t>m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latin typeface="Myriad Pro"/>
              </a:rPr>
              <a:t>Security </a:t>
            </a:r>
            <a:r>
              <a:rPr lang="en-US" sz="3200" b="1" dirty="0" smtClean="0">
                <a:latin typeface="Myriad Pro"/>
              </a:rPr>
              <a:t>- IND-</a:t>
            </a:r>
            <a:r>
              <a:rPr lang="en-US" sz="3200" b="1" dirty="0" err="1" smtClean="0">
                <a:latin typeface="Myriad Pro"/>
              </a:rPr>
              <a:t>sID</a:t>
            </a:r>
            <a:r>
              <a:rPr lang="en-US" sz="3200" b="1" dirty="0" smtClean="0">
                <a:latin typeface="Myriad Pro"/>
              </a:rPr>
              <a:t>-CPA</a:t>
            </a:r>
            <a:endParaRPr lang="en-US" sz="3000" b="1" dirty="0">
              <a:solidFill>
                <a:prstClr val="black"/>
              </a:solidFill>
              <a:latin typeface="Myriad Pro (Headings)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699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|2.3|1.8|0.5|2.7|4.4|5.9|6.5|9.5|38.5|9.9|4.1|3|15.3|1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4.3|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2.1|8.7|8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6.1|2.3|0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.6|4|1.8|3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10|1.6|7.4|4.1|8.2|13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1.1|10.3|1|9.8|0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1.1|11.6|11.2|23.3|1|24.3|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|1|2.7|3.9|4.6|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9.4|15.9|33.2|3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2.4|7.4|3.7|18.2|8.3|20.8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6.2|8.4|29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7|6.5|2.3|11.5|14.2|5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11.9|8.5|2.6|2.1|2.8|26.2|1.8|1.5|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8.1|16.6|5.9|16.3|3.6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2811</TotalTime>
  <Words>892</Words>
  <Application>Microsoft Office PowerPoint</Application>
  <PresentationFormat>On-screen Show (4:3)</PresentationFormat>
  <Paragraphs>316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Comic Sans MS</vt:lpstr>
      <vt:lpstr>Myriad Pro</vt:lpstr>
      <vt:lpstr>Myriad Pro (Headings)</vt:lpstr>
      <vt:lpstr>Symbol</vt:lpstr>
      <vt:lpstr>Times New Roman</vt:lpstr>
      <vt:lpstr>Wingdings</vt:lpstr>
      <vt:lpstr>Office Theme</vt:lpstr>
      <vt:lpstr>Primary-Secondary-Resolver Membership Proof Systems  </vt:lpstr>
      <vt:lpstr>Motivation- DNSSEC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Asaf Ziv</dc:creator>
  <cp:lastModifiedBy>Asaf Ziv</cp:lastModifiedBy>
  <cp:revision>210</cp:revision>
  <dcterms:created xsi:type="dcterms:W3CDTF">2015-02-19T09:26:40Z</dcterms:created>
  <dcterms:modified xsi:type="dcterms:W3CDTF">2015-03-25T07:05:16Z</dcterms:modified>
</cp:coreProperties>
</file>