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70" r:id="rId4"/>
    <p:sldId id="271" r:id="rId5"/>
    <p:sldId id="298" r:id="rId6"/>
    <p:sldId id="299" r:id="rId7"/>
    <p:sldId id="273" r:id="rId8"/>
    <p:sldId id="274" r:id="rId9"/>
    <p:sldId id="286" r:id="rId10"/>
    <p:sldId id="285" r:id="rId11"/>
    <p:sldId id="276" r:id="rId12"/>
    <p:sldId id="275" r:id="rId13"/>
    <p:sldId id="300" r:id="rId14"/>
    <p:sldId id="277" r:id="rId15"/>
    <p:sldId id="301" r:id="rId16"/>
    <p:sldId id="293" r:id="rId17"/>
    <p:sldId id="279" r:id="rId18"/>
    <p:sldId id="280" r:id="rId19"/>
    <p:sldId id="281" r:id="rId20"/>
    <p:sldId id="282" r:id="rId21"/>
    <p:sldId id="283" r:id="rId22"/>
    <p:sldId id="284" r:id="rId23"/>
    <p:sldId id="257" r:id="rId24"/>
    <p:sldId id="295" r:id="rId25"/>
    <p:sldId id="296" r:id="rId26"/>
    <p:sldId id="267" r:id="rId27"/>
    <p:sldId id="268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68D68-3220-4942-ADB2-20C3F23629AC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4843-6904-4344-BA56-0365FF3F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EXPLAIN WHAT A HILBERT CURVE IS, AND ALSO WHAT A DIRECT ALLOCATION</a:t>
            </a:r>
            <a:r>
              <a:rPr lang="en-US" baseline="0" dirty="0" smtClean="0"/>
              <a:t> 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7F86DF-6DBB-46DB-927F-25C89FFD88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4843-6904-4344-BA56-0365FF3F1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 commands:   send spam email on behalf of victim IP address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D3D884-C6E9-9A47-9B59-01DCB125B7EC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9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2CFC-4887-4DE5-9169-6F28A95D8DE7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source=images&amp;cd=&amp;cad=rja&amp;uact=8&amp;docid=YQegw-_2-9LU4M&amp;tbnid=0c3D77ua9ftdQM&amp;ved=0CAgQjRw&amp;url=http://en.wikipedia.org/wiki/Nat_Wolff&amp;ei=ISQ0U_etBM-30AHnqoG4Ag&amp;psig=AFQjCNG1mBqIIRk3eCaHy8JYExEYkyetHA&amp;ust=13960124491646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w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guard.com/glossary/m.asp#MAC_address" TargetMode="External"/><Relationship Id="rId2" Type="http://schemas.openxmlformats.org/officeDocument/2006/relationships/hyperlink" Target="http://www.watchguard.com/glossary/a.asp#AR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tchguard.com/glossary/i.asp#IP_addres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 smtClean="0"/>
              <a:t>The Internet!</a:t>
            </a:r>
            <a:br>
              <a:rPr lang="en-US" dirty="0" smtClean="0"/>
            </a:br>
            <a:r>
              <a:rPr lang="en-US" dirty="0" smtClean="0"/>
              <a:t>Layers, TCP, UDP, IP</a:t>
            </a:r>
            <a:br>
              <a:rPr lang="en-US" dirty="0" smtClean="0"/>
            </a:br>
            <a:r>
              <a:rPr lang="en-US" dirty="0" err="1" smtClean="0"/>
              <a:t>DDoS</a:t>
            </a:r>
            <a:r>
              <a:rPr lang="en-US" dirty="0" smtClean="0"/>
              <a:t> Reflection Attacks</a:t>
            </a:r>
            <a:br>
              <a:rPr lang="en-US" dirty="0" smtClean="0"/>
            </a:br>
            <a:r>
              <a:rPr lang="en-US" dirty="0" smtClean="0"/>
              <a:t>IPSEC, ARP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Sharon Goldberg CS558</a:t>
            </a:r>
          </a:p>
          <a:p>
            <a:r>
              <a:rPr lang="en-US" dirty="0" smtClean="0"/>
              <a:t>Boston University Spring 2015</a:t>
            </a:r>
          </a:p>
          <a:p>
            <a:endParaRPr lang="en-US" dirty="0"/>
          </a:p>
          <a:p>
            <a:r>
              <a:rPr lang="en-US" dirty="0" smtClean="0"/>
              <a:t>Most slides and images borrowed from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t3.gstatic.com/images?q=tbn:ANd9GcSfZSN2yERePIKILoDlxc0zrdOrMoecHEGRydOppGZgllPM25T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94" y="-19050"/>
            <a:ext cx="118285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T_Bas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183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User Datagram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Protocol   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(protocol=17)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Unreliable transport on top of IP: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No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acks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or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congenstion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control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400" dirty="0" smtClean="0">
                <a:latin typeface="Tahoma" charset="0"/>
                <a:ea typeface="ＭＳ Ｐゴシック" charset="0"/>
              </a:rPr>
              <a:t>Used for VoIP, video, NTP (network time protocol) anything else where latency matters more than reliability</a:t>
            </a: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313" y="0"/>
            <a:ext cx="75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UDP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28000" r="3751" b="42999"/>
          <a:stretch>
            <a:fillRect/>
          </a:stretch>
        </p:blipFill>
        <p:spPr bwMode="auto">
          <a:xfrm>
            <a:off x="3195636" y="2514600"/>
            <a:ext cx="54911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Problem:  no src IP authentication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Client is trusted to embed correct source IP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Easy to override using raw sockets</a:t>
            </a:r>
          </a:p>
          <a:p>
            <a:pPr lvl="1"/>
            <a:r>
              <a:rPr lang="en-US" sz="2200" b="1">
                <a:latin typeface="Tahoma" charset="0"/>
                <a:ea typeface="ＭＳ Ｐゴシック" charset="0"/>
              </a:rPr>
              <a:t>Libnet</a:t>
            </a:r>
            <a:r>
              <a:rPr lang="en-US" sz="2200">
                <a:latin typeface="Tahoma" charset="0"/>
                <a:ea typeface="ＭＳ Ｐゴシック" charset="0"/>
              </a:rPr>
              <a:t>:	a library for formatting raw packets with 		arbitrary IP headers</a:t>
            </a:r>
          </a:p>
          <a:p>
            <a:pPr>
              <a:spcBef>
                <a:spcPts val="3000"/>
              </a:spcBef>
              <a:buFont typeface="Symbol" charset="0"/>
              <a:buBlip>
                <a:blip r:embed="rId2"/>
              </a:buBlip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Anyone who owns their machine can send packets </a:t>
            </a:r>
            <a:b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with arbitrary source IP</a:t>
            </a:r>
          </a:p>
          <a:p>
            <a:pPr lvl="1"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  <a:sym typeface="Symbol" charset="0"/>
              </a:rPr>
              <a:t>… response will be sent back to forged source IP</a:t>
            </a:r>
          </a:p>
          <a:p>
            <a:pPr>
              <a:spcBef>
                <a:spcPts val="3000"/>
              </a:spcBef>
              <a:buFont typeface="Wingdings" charset="0"/>
              <a:buChar char="§"/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Implications</a:t>
            </a:r>
            <a:r>
              <a:rPr lang="en-US" sz="260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         (solutions in DDoS lecture)</a:t>
            </a:r>
            <a:endParaRPr lang="en-US" sz="260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</a:rPr>
              <a:t>Anonymous DoS attacks;    </a:t>
            </a: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</a:rPr>
              <a:t>Anonymous infection attacks  (e.g. slammer worm)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7" y="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Reflection &amp; Amplification Attack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Using protocols over UDP: like NTP, DNS </a:t>
            </a:r>
            <a:r>
              <a:rPr lang="en-US" sz="2000" dirty="0" err="1" smtClean="0">
                <a:latin typeface="Tahoma" charset="0"/>
                <a:ea typeface="ＭＳ Ｐゴシック" charset="0"/>
                <a:cs typeface="ＭＳ Ｐゴシック" charset="0"/>
              </a:rPr>
              <a:t>etc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313" y="0"/>
            <a:ext cx="75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UDP</a:t>
            </a:r>
          </a:p>
        </p:txBody>
      </p:sp>
      <p:pic>
        <p:nvPicPr>
          <p:cNvPr id="7" name="Picture 4" descr="j023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668962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3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0112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82890" y="5029200"/>
            <a:ext cx="1717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 smtClean="0"/>
              <a:t>Evillll</a:t>
            </a:r>
            <a:r>
              <a:rPr lang="en-US" sz="2400" dirty="0" smtClean="0"/>
              <a:t> Meg</a:t>
            </a:r>
            <a:endParaRPr lang="en-US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80338" y="4251325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Tom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616710" y="5505947"/>
            <a:ext cx="2378075" cy="836612"/>
            <a:chOff x="1766" y="1211"/>
            <a:chExt cx="1498" cy="527"/>
          </a:xfrm>
          <a:solidFill>
            <a:schemeClr val="bg2"/>
          </a:solidFill>
        </p:grpSpPr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  <a:grpFill/>
          </p:grpSpPr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132.14.11.51</a:t>
                </a: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dirty="0" smtClean="0"/>
                  <a:t>8.8.8.8</a:t>
                </a:r>
                <a:endParaRPr lang="en-US" sz="1600" dirty="0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  <a:grpFill/>
          </p:grpSpPr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smtClean="0"/>
                  <a:t>Source IP</a:t>
                </a:r>
                <a:endParaRPr lang="en-US" sz="1800" dirty="0"/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err="1" smtClean="0"/>
                  <a:t>Dest</a:t>
                </a:r>
                <a:r>
                  <a:rPr lang="en-US" sz="1800" dirty="0" smtClean="0"/>
                  <a:t> IP</a:t>
                </a:r>
                <a:endParaRPr lang="en-US" sz="1800" dirty="0"/>
              </a:p>
            </p:txBody>
          </p:sp>
        </p:grp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2"/>
                  </a:solidFill>
                </a:rPr>
                <a:t>DNS Query 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79375" y="6553200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121.42.33.12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7234238" y="5727700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132.14.11.51</a:t>
            </a:r>
          </a:p>
        </p:txBody>
      </p:sp>
      <p:pic>
        <p:nvPicPr>
          <p:cNvPr id="21" name="Picture 30" descr="meg-ryan-01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289"/>
          <a:stretch>
            <a:fillRect/>
          </a:stretch>
        </p:blipFill>
        <p:spPr bwMode="auto">
          <a:xfrm>
            <a:off x="280988" y="4297362"/>
            <a:ext cx="1111250" cy="12223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200px-Tom_Hanks,_February_2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5295" r="13750" b="34416"/>
          <a:stretch>
            <a:fillRect/>
          </a:stretch>
        </p:blipFill>
        <p:spPr bwMode="auto">
          <a:xfrm>
            <a:off x="7747000" y="2894012"/>
            <a:ext cx="1063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1524000" cy="1524000"/>
          </a:xfrm>
          <a:prstGeom prst="rect">
            <a:avLst/>
          </a:prstGeom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552598" y="1425575"/>
            <a:ext cx="201580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/>
              <a:t>Public DNS Server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/>
              <a:t>8.8.8.8</a:t>
            </a:r>
            <a:endParaRPr lang="en-US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11229" y="2667000"/>
            <a:ext cx="1783556" cy="204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>
            <a:off x="5791200" y="2286000"/>
            <a:ext cx="1443038" cy="2424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4495800" y="4063206"/>
            <a:ext cx="2378075" cy="836612"/>
            <a:chOff x="1766" y="1211"/>
            <a:chExt cx="1498" cy="527"/>
          </a:xfrm>
          <a:solidFill>
            <a:schemeClr val="bg2"/>
          </a:solidFill>
        </p:grpSpPr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  <a:grpFill/>
          </p:grpSpPr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dirty="0" smtClean="0"/>
                  <a:t>8.8.8.8</a:t>
                </a:r>
                <a:endParaRPr lang="en-US" sz="1600" dirty="0"/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132.14.11.51</a:t>
                </a:r>
              </a:p>
            </p:txBody>
          </p:sp>
        </p:grp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  <a:grpFill/>
          </p:grpSpPr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smtClean="0"/>
                  <a:t>Source IP</a:t>
                </a:r>
                <a:endParaRPr lang="en-US" sz="1800" dirty="0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err="1" smtClean="0"/>
                  <a:t>Dest</a:t>
                </a:r>
                <a:r>
                  <a:rPr lang="en-US" sz="1800" dirty="0" smtClean="0"/>
                  <a:t> IP</a:t>
                </a:r>
                <a:endParaRPr lang="en-US" sz="1800" dirty="0"/>
              </a:p>
            </p:txBody>
          </p:sp>
        </p:grp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2"/>
                  </a:solidFill>
                </a:rPr>
                <a:t>DNS response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95800" y="4876800"/>
            <a:ext cx="2378075" cy="11593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3074" y="4577834"/>
            <a:ext cx="12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800" y="3573184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Huge response!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4238" y="6196787"/>
            <a:ext cx="197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Tom gets hit by too</a:t>
            </a: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any packets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Transmission Control Protocol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Connection-oriented, preserves order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Sender 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Break data into packets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Attach packet numbers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Receiver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Acknowledge receipt;  lost packets are resent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Reassemble packets in correct order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1125" y="0"/>
            <a:ext cx="712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TCP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39775" y="4572000"/>
            <a:ext cx="736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Book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14600" y="6206490"/>
            <a:ext cx="18621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Mail each page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196012" y="6459537"/>
            <a:ext cx="2136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Reassemble book</a:t>
            </a:r>
          </a:p>
        </p:txBody>
      </p:sp>
      <p:pic>
        <p:nvPicPr>
          <p:cNvPr id="26632" name="Picture 8" descr="j0249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65688"/>
            <a:ext cx="15351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j0249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422900"/>
            <a:ext cx="15351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072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834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9596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0358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1120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1882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2644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3406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362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858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20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8382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9144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9906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68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1430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2192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5918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843463" y="5530850"/>
            <a:ext cx="400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19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500688" y="6102350"/>
            <a:ext cx="307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5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965575" y="4935538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1857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53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548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Source: </a:t>
            </a:r>
          </a:p>
          <a:p>
            <a:pPr marL="0" indent="0"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://devcentral.f5.com/articles/application-is-more-than-header-deep</a:t>
            </a:r>
          </a:p>
        </p:txBody>
      </p:sp>
      <p:pic>
        <p:nvPicPr>
          <p:cNvPr id="1026" name="Picture 2" descr="TCP Packet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81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FROM </a:t>
            </a:r>
            <a:r>
              <a:rPr lang="en-US" sz="2000" dirty="0"/>
              <a:t>: http://codeidol.com/img/csharp-network/f0209_0.jpg</a:t>
            </a:r>
          </a:p>
        </p:txBody>
      </p:sp>
      <p:pic>
        <p:nvPicPr>
          <p:cNvPr id="6146" name="Picture 2" descr="http://codeidol.com/img/csharp-network/f020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9150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362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47244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37338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501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1336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2766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5720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5052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486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3622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47244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2672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0574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19812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1242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2098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2004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1910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4864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012950"/>
            <a:ext cx="144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125788"/>
            <a:ext cx="1436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S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421188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r>
              <a:rPr lang="en-US"/>
              <a:t>+1</a:t>
            </a:r>
          </a:p>
          <a:p>
            <a:pPr eaLnBrk="1" hangingPunct="1"/>
            <a:r>
              <a:rPr lang="en-US"/>
              <a:t>AN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838200" y="6381750"/>
            <a:ext cx="705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Received packets with SN too far out of window are dropped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Security Problems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1.  Network packets pass by untrusted hosts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Eavesdropping, packet sniffing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Especially easy when attacker controls a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machine close to victim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2.  TCP state can be easy to guess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Enables spoofing and session </a:t>
            </a:r>
            <a:r>
              <a:rPr lang="en-US" dirty="0" smtClean="0">
                <a:latin typeface="Tahoma" charset="0"/>
                <a:ea typeface="ＭＳ Ｐゴシック" charset="0"/>
              </a:rPr>
              <a:t>hijacking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Depending on how sequence number is chosen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marL="514350" indent="-514350" eaLnBrk="1" hangingPunct="1">
              <a:buFont typeface="Wingdings" charset="0"/>
              <a:buAutoNum type="arabicPeriod" startAt="3"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Denial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of Service 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vulnerabilities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914400" lvl="1" indent="-514350"/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Syn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connection state attacks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1. Packet Sniffing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Promiscuous NIC reads all packets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</a:rPr>
              <a:t>Read all unencrypted data (e.g.,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 err="1">
                <a:latin typeface="Tahoma" charset="0"/>
                <a:ea typeface="ＭＳ Ｐゴシック" charset="0"/>
              </a:rPr>
              <a:t>wireshark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</a:rPr>
              <a:t>ftp, telnet (and </a:t>
            </a:r>
            <a:r>
              <a:rPr lang="en-US" sz="2000" dirty="0">
                <a:latin typeface="Tahoma" charset="0"/>
                <a:ea typeface="ＭＳ Ｐゴシック" charset="0"/>
              </a:rPr>
              <a:t>POP, IMAP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may send </a:t>
            </a:r>
            <a:r>
              <a:rPr lang="en-US" sz="2400" dirty="0">
                <a:latin typeface="Tahoma" charset="0"/>
                <a:ea typeface="ＭＳ Ｐゴシック" charset="0"/>
              </a:rPr>
              <a:t>passwords in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clear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19200" y="46863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Alice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400800" y="46863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Bob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33800" y="3276600"/>
            <a:ext cx="990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Eve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8387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410200" y="48387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562600" y="50673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133600" y="50673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8731" name="Cloud"/>
          <p:cNvSpPr>
            <a:spLocks noChangeAspect="1" noEditPoints="1" noChangeArrowheads="1"/>
          </p:cNvSpPr>
          <p:nvPr/>
        </p:nvSpPr>
        <p:spPr bwMode="auto">
          <a:xfrm>
            <a:off x="3048000" y="4181475"/>
            <a:ext cx="2514600" cy="1533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>
                <a:latin typeface="Tahoma" pitchFamily="34" charset="0"/>
                <a:ea typeface="+mn-ea"/>
                <a:cs typeface="+mn-cs"/>
              </a:rPr>
              <a:t>Network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4038600" y="38481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4343400" y="38481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882650" y="6461125"/>
            <a:ext cx="556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kumimoji="1" lang="en-US"/>
              <a:t>Prevention:  Encryption   (next lecture:  IP</a:t>
            </a:r>
            <a:r>
              <a:rPr kumimoji="1" lang="en-US" sz="1600"/>
              <a:t>SEC</a:t>
            </a:r>
            <a:r>
              <a:rPr kumimoji="1" lang="en-US"/>
              <a:t>)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431088" y="1797050"/>
            <a:ext cx="1179512" cy="804863"/>
            <a:chOff x="1372" y="240"/>
            <a:chExt cx="836" cy="549"/>
          </a:xfrm>
        </p:grpSpPr>
        <p:grpSp>
          <p:nvGrpSpPr>
            <p:cNvPr id="18737" name="Group 3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903" name="Oval 4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Oval 5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Oval 6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Oval 7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Oval 8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Oval 9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Oval 10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Oval 11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Oval 12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38" name="Group 13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887" name="Arc 14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8" name="Arc 15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9" name="Arc 16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0" name="Arc 17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1" name="Arc 18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2" name="Arc 19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3" name="Arc 20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4" name="Arc 21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5" name="Arc 22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6" name="Arc 23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7" name="Arc 24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8" name="Arc 25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9" name="Arc 26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0" name="Arc 27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Arc 28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Arc 29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39" name="Freeform 30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0" name="Group 31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867" name="Freeform 32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8" name="Freeform 33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9" name="Rectangle 34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0" name="Rectangle 35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1" name="Freeform 36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2" name="Freeform 37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3" name="Freeform 38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4" name="Freeform 39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5" name="Freeform 40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6" name="Freeform 41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7" name="Rectangle 42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8" name="Rectangle 43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9" name="Freeform 44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0" name="Freeform 45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1" name="Freeform 46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2" name="Freeform 47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3" name="Freeform 48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4" name="Freeform 49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5" name="Rectangle 50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6" name="Rectangle 51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1" name="Group 52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840" name="Group 53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858" name="Oval 54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Oval 55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0" name="Oval 56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1" name="Oval 57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2" name="Oval 58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3" name="Oval 59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4" name="Oval 60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5" name="Oval 61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6" name="Oval 62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41" name="Group 63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842" name="Arc 64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3" name="Arc 65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4" name="Arc 66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" name="Arc 67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6" name="Arc 68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7" name="Arc 69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8" name="Arc 70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9" name="Arc 71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0" name="Arc 72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1" name="Arc 73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2" name="Arc 74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3" name="Arc 75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4" name="Arc 76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5" name="Arc 77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6" name="Arc 78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Arc 79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2" name="Group 80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820" name="Freeform 81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Freeform 82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2" name="Rectangle 83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3" name="Rectangle 84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4" name="Freeform 85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5" name="Freeform 86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6" name="Freeform 87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7" name="Freeform 88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8" name="Freeform 89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9" name="Freeform 90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0" name="Rectangle 91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1" name="Rectangle 92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2" name="Freeform 93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3" name="Freeform 94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4" name="Freeform 95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Freeform 96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6" name="Freeform 97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7" name="Freeform 98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8" name="Rectangle 99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9" name="Rectangle 100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3" name="Group 101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793" name="Group 10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811" name="Oval 103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2" name="Oval 104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3" name="Oval 105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Oval 106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5" name="Oval 107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6" name="Oval 108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7" name="Oval 109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8" name="Oval 110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9" name="Oval 111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94" name="Group 11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795" name="Arc 113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6" name="Arc 114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7" name="Arc 115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Arc 116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9" name="Arc 117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0" name="Arc 118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Arc 119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2" name="Arc 120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Arc 121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4" name="Arc 122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Arc 123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Arc 124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Arc 125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8" name="Arc 126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9" name="Arc 127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0" name="Arc 128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4" name="Group 129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773" name="Freeform 130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Freeform 131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Rectangle 132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Rectangle 133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Freeform 134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8" name="Freeform 135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9" name="Freeform 136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0" name="Freeform 137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1" name="Freeform 138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2" name="Freeform 139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Rectangle 140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4" name="Rectangle 141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5" name="Freeform 142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6" name="Freeform 143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7" name="Freeform 144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8" name="Freeform 145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9" name="Freeform 146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0" name="Freeform 147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1" name="Rectangle 148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2" name="Rectangle 149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5" name="Group 150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746" name="Group 15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64" name="Oval 152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5" name="Oval 153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Oval 154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7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8" name="Oval 156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9" name="Oval 157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0" name="Oval 158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1" name="Oval 159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2" name="Oval 160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47" name="Group 16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48" name="Arc 162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Arc 163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Arc 164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Arc 165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2" name="Arc 166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3" name="Arc 167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4" name="Arc 168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5" name="Arc 169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6" name="Arc 170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7" name="Arc 171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Arc 172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9" name="Arc 173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0" name="Arc 174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1" name="Arc 175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2" name="Arc 176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3" name="Arc 177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35" name="Group 178"/>
          <p:cNvGrpSpPr>
            <a:grpSpLocks/>
          </p:cNvGrpSpPr>
          <p:nvPr/>
        </p:nvGrpSpPr>
        <p:grpSpPr bwMode="auto">
          <a:xfrm>
            <a:off x="434975" y="2587625"/>
            <a:ext cx="1179513" cy="804863"/>
            <a:chOff x="1372" y="240"/>
            <a:chExt cx="836" cy="549"/>
          </a:xfrm>
        </p:grpSpPr>
        <p:grpSp>
          <p:nvGrpSpPr>
            <p:cNvPr id="18562" name="Group 179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728" name="Oval 180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Oval 181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Oval 182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Oval 183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Oval 184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Oval 185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Oval 186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Oval 187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Oval 188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3" name="Group 189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712" name="Arc 190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Arc 191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Arc 192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Arc 193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Arc 194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Arc 195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Arc 196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Arc 197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Arc 198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Arc 199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Arc 200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Arc 201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Arc 202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Arc 203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Arc 204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Arc 205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64" name="Freeform 206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65" name="Group 207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692" name="Freeform 208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Freeform 209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Rectangle 210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Rectangle 211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212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Freeform 213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Freeform 214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Freeform 215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Freeform 216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Freeform 217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Rectangle 218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Rectangle 219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Freeform 220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221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Freeform 222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Freeform 223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Freeform 224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Freeform 225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Rectangle 226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Rectangle 227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6" name="Group 228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665" name="Group 229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683" name="Oval 230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4" name="Oval 231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5" name="Oval 232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6" name="Oval 233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7" name="Oval 234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8" name="Oval 235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9" name="Oval 236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0" name="Oval 237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1" name="Oval 238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66" name="Group 239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667" name="Arc 240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8" name="Arc 241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9" name="Arc 242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0" name="Arc 243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1" name="Arc 244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2" name="Arc 245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3" name="Arc 246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4" name="Arc 247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5" name="Arc 248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6" name="Arc 249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7" name="Arc 250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8" name="Arc 251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9" name="Arc 252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0" name="Arc 253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1" name="Arc 254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2" name="Arc 255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7" name="Group 256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645" name="Freeform 257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Freeform 258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Rectangle 259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Rectangle 260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Freeform 261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Freeform 262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Freeform 263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Freeform 264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Freeform 265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Freeform 266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Rectangle 267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Rectangle 268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Freeform 269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Freeform 270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Freeform 271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272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Freeform 273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Freeform 274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Rectangle 275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Rectangle 276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8" name="Group 277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618" name="Group 27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36" name="Oval 279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7" name="Oval 280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8" name="Oval 281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9" name="Oval 282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0" name="Oval 283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" name="Oval 284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2" name="Oval 285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3" name="Oval 286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" name="Oval 287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9" name="Group 28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20" name="Arc 289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Arc 290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Arc 291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Arc 292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Arc 293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5" name="Arc 294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6" name="Arc 295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7" name="Arc 296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8" name="Arc 297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9" name="Arc 298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0" name="Arc 299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1" name="Arc 300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2" name="Arc 301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3" name="Arc 302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4" name="Arc 303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5" name="Arc 304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9" name="Group 305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598" name="Freeform 306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Freeform 307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Rectangle 308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Rectangle 309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310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Freeform 311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312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Freeform 313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Freeform 314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315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Rectangle 316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Rectangle 317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318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319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Freeform 320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Freeform 321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322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323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Rectangle 324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Rectangle 325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0" name="Group 326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571" name="Group 32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89" name="Oval 328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0" name="Oval 329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1" name="Oval 330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2" name="Oval 331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3" name="Oval 332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4" name="Oval 333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5" name="Oval 334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6" name="Oval 335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Oval 336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72" name="Group 33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73" name="Arc 338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Arc 339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Arc 340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Arc 341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Arc 342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Arc 343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9" name="Arc 344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0" name="Arc 345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1" name="Arc 346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2" name="Arc 347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3" name="Arc 348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4" name="Arc 349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5" name="Arc 350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6" name="Arc 351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7" name="Arc 352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8" name="Arc 353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8436" name="Picture 35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44675"/>
            <a:ext cx="11890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355"/>
          <p:cNvGrpSpPr>
            <a:grpSpLocks/>
          </p:cNvGrpSpPr>
          <p:nvPr/>
        </p:nvGrpSpPr>
        <p:grpSpPr bwMode="auto">
          <a:xfrm>
            <a:off x="1603375" y="2055813"/>
            <a:ext cx="1800225" cy="1622425"/>
            <a:chOff x="1358" y="1894"/>
            <a:chExt cx="2981" cy="1793"/>
          </a:xfrm>
        </p:grpSpPr>
        <p:sp>
          <p:nvSpPr>
            <p:cNvPr id="18553" name="Oval 35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Oval 35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Oval 35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Oval 35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Oval 36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Oval 36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Oval 36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Oval 36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Oval 36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8" name="Group 365"/>
          <p:cNvGrpSpPr>
            <a:grpSpLocks/>
          </p:cNvGrpSpPr>
          <p:nvPr/>
        </p:nvGrpSpPr>
        <p:grpSpPr bwMode="auto">
          <a:xfrm>
            <a:off x="3330575" y="2149475"/>
            <a:ext cx="2411413" cy="1677988"/>
            <a:chOff x="1358" y="1894"/>
            <a:chExt cx="2981" cy="1793"/>
          </a:xfrm>
        </p:grpSpPr>
        <p:sp>
          <p:nvSpPr>
            <p:cNvPr id="18544" name="Oval 36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Oval 36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Oval 36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Oval 36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Oval 37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Oval 37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Oval 37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Oval 37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Oval 37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9" name="Group 375"/>
          <p:cNvGrpSpPr>
            <a:grpSpLocks/>
          </p:cNvGrpSpPr>
          <p:nvPr/>
        </p:nvGrpSpPr>
        <p:grpSpPr bwMode="auto">
          <a:xfrm>
            <a:off x="3363913" y="2179638"/>
            <a:ext cx="2390775" cy="1706562"/>
            <a:chOff x="1358" y="1886"/>
            <a:chExt cx="2989" cy="1810"/>
          </a:xfrm>
        </p:grpSpPr>
        <p:sp>
          <p:nvSpPr>
            <p:cNvPr id="18528" name="Arc 376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Arc 377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Arc 378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Arc 379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Arc 380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Arc 381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Arc 382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Arc 383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Arc 384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Arc 385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Arc 386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Arc 387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Arc 388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Arc 389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Arc 390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Arc 391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392"/>
          <p:cNvGrpSpPr>
            <a:grpSpLocks/>
          </p:cNvGrpSpPr>
          <p:nvPr/>
        </p:nvGrpSpPr>
        <p:grpSpPr bwMode="auto">
          <a:xfrm>
            <a:off x="1603375" y="2055813"/>
            <a:ext cx="1800225" cy="1651000"/>
            <a:chOff x="1358" y="1886"/>
            <a:chExt cx="2989" cy="1810"/>
          </a:xfrm>
        </p:grpSpPr>
        <p:sp>
          <p:nvSpPr>
            <p:cNvPr id="18512" name="Arc 393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Arc 394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Arc 395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Arc 396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Arc 397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Arc 398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Arc 399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Arc 400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Arc 401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Arc 402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Arc 403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Arc 404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Arc 405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Arc 406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Arc 407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Arc 408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889" name="Line 409"/>
          <p:cNvSpPr>
            <a:spLocks noChangeShapeType="1"/>
          </p:cNvSpPr>
          <p:nvPr/>
        </p:nvSpPr>
        <p:spPr bwMode="auto">
          <a:xfrm>
            <a:off x="1914525" y="2330450"/>
            <a:ext cx="280988" cy="4953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0" name="Line 410"/>
          <p:cNvSpPr>
            <a:spLocks noChangeShapeType="1"/>
          </p:cNvSpPr>
          <p:nvPr/>
        </p:nvSpPr>
        <p:spPr bwMode="auto">
          <a:xfrm flipH="1">
            <a:off x="2241550" y="2605088"/>
            <a:ext cx="608013" cy="2206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1" name="Line 411"/>
          <p:cNvSpPr>
            <a:spLocks noChangeShapeType="1"/>
          </p:cNvSpPr>
          <p:nvPr/>
        </p:nvSpPr>
        <p:spPr bwMode="auto">
          <a:xfrm flipH="1" flipV="1">
            <a:off x="2195513" y="288131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2" name="Line 412"/>
          <p:cNvSpPr>
            <a:spLocks noChangeShapeType="1"/>
          </p:cNvSpPr>
          <p:nvPr/>
        </p:nvSpPr>
        <p:spPr bwMode="auto">
          <a:xfrm flipH="1" flipV="1">
            <a:off x="2895600" y="2605088"/>
            <a:ext cx="511175" cy="15398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3" name="Line 413"/>
          <p:cNvSpPr>
            <a:spLocks noChangeShapeType="1"/>
          </p:cNvSpPr>
          <p:nvPr/>
        </p:nvSpPr>
        <p:spPr bwMode="auto">
          <a:xfrm flipH="1">
            <a:off x="2616200" y="2835275"/>
            <a:ext cx="790575" cy="4302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4" name="Line 414"/>
          <p:cNvSpPr>
            <a:spLocks noChangeShapeType="1"/>
          </p:cNvSpPr>
          <p:nvPr/>
        </p:nvSpPr>
        <p:spPr bwMode="auto">
          <a:xfrm flipH="1">
            <a:off x="3579813" y="2533650"/>
            <a:ext cx="1028700" cy="1127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5" name="Line 415"/>
          <p:cNvSpPr>
            <a:spLocks noChangeShapeType="1"/>
          </p:cNvSpPr>
          <p:nvPr/>
        </p:nvSpPr>
        <p:spPr bwMode="auto">
          <a:xfrm flipH="1" flipV="1">
            <a:off x="3625850" y="2646363"/>
            <a:ext cx="373063" cy="6604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6" name="Line 416"/>
          <p:cNvSpPr>
            <a:spLocks noChangeShapeType="1"/>
          </p:cNvSpPr>
          <p:nvPr/>
        </p:nvSpPr>
        <p:spPr bwMode="auto">
          <a:xfrm flipH="1" flipV="1">
            <a:off x="3625850" y="2589213"/>
            <a:ext cx="561975" cy="3302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7" name="Line 417"/>
          <p:cNvSpPr>
            <a:spLocks noChangeShapeType="1"/>
          </p:cNvSpPr>
          <p:nvPr/>
        </p:nvSpPr>
        <p:spPr bwMode="auto">
          <a:xfrm flipH="1" flipV="1">
            <a:off x="4187825" y="2919413"/>
            <a:ext cx="1122363" cy="555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8" name="Line 418"/>
          <p:cNvSpPr>
            <a:spLocks noChangeShapeType="1"/>
          </p:cNvSpPr>
          <p:nvPr/>
        </p:nvSpPr>
        <p:spPr bwMode="auto">
          <a:xfrm flipH="1" flipV="1">
            <a:off x="4654550" y="2533650"/>
            <a:ext cx="514350" cy="16668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9" name="Line 419"/>
          <p:cNvSpPr>
            <a:spLocks noChangeShapeType="1"/>
          </p:cNvSpPr>
          <p:nvPr/>
        </p:nvSpPr>
        <p:spPr bwMode="auto">
          <a:xfrm flipH="1">
            <a:off x="3998913" y="3360738"/>
            <a:ext cx="1030287" cy="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0" name="Line 420"/>
          <p:cNvSpPr>
            <a:spLocks noChangeShapeType="1"/>
          </p:cNvSpPr>
          <p:nvPr/>
        </p:nvSpPr>
        <p:spPr bwMode="auto">
          <a:xfrm flipV="1">
            <a:off x="5075238" y="2974975"/>
            <a:ext cx="280987" cy="3857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1" name="Line 421"/>
          <p:cNvSpPr>
            <a:spLocks noChangeShapeType="1"/>
          </p:cNvSpPr>
          <p:nvPr/>
        </p:nvSpPr>
        <p:spPr bwMode="auto">
          <a:xfrm flipH="1" flipV="1">
            <a:off x="5214938" y="2700338"/>
            <a:ext cx="141287" cy="2746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2" name="Line 422"/>
          <p:cNvSpPr>
            <a:spLocks noChangeShapeType="1"/>
          </p:cNvSpPr>
          <p:nvPr/>
        </p:nvSpPr>
        <p:spPr bwMode="auto">
          <a:xfrm flipH="1">
            <a:off x="5159375" y="3216275"/>
            <a:ext cx="457200" cy="2286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5" name="Picture 42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19325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04" name="Line 424"/>
          <p:cNvSpPr>
            <a:spLocks noChangeShapeType="1"/>
          </p:cNvSpPr>
          <p:nvPr/>
        </p:nvSpPr>
        <p:spPr bwMode="auto">
          <a:xfrm flipV="1">
            <a:off x="1587500" y="2881313"/>
            <a:ext cx="608013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7" name="Picture 42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479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2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508250"/>
            <a:ext cx="363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2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2421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2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255963"/>
            <a:ext cx="3921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4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09875"/>
            <a:ext cx="392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3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36813"/>
            <a:ext cx="392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43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84450"/>
            <a:ext cx="392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00413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897188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435"/>
          <p:cNvSpPr txBox="1">
            <a:spLocks noChangeArrowheads="1"/>
          </p:cNvSpPr>
          <p:nvPr/>
        </p:nvSpPr>
        <p:spPr bwMode="auto">
          <a:xfrm>
            <a:off x="3101975" y="199707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charset="0"/>
              </a:rPr>
              <a:t>ISP</a:t>
            </a:r>
          </a:p>
        </p:txBody>
      </p:sp>
      <p:pic>
        <p:nvPicPr>
          <p:cNvPr id="18468" name="Picture 4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895600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43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35250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0" name="Group 438"/>
          <p:cNvGrpSpPr>
            <a:grpSpLocks/>
          </p:cNvGrpSpPr>
          <p:nvPr/>
        </p:nvGrpSpPr>
        <p:grpSpPr bwMode="auto">
          <a:xfrm>
            <a:off x="5768975" y="2073275"/>
            <a:ext cx="1800225" cy="1624013"/>
            <a:chOff x="1358" y="1894"/>
            <a:chExt cx="2981" cy="1793"/>
          </a:xfrm>
        </p:grpSpPr>
        <p:sp>
          <p:nvSpPr>
            <p:cNvPr id="18503" name="Oval 439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Oval 440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Oval 441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Oval 442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Oval 443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Oval 444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445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Oval 446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Oval 447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448"/>
          <p:cNvGrpSpPr>
            <a:grpSpLocks/>
          </p:cNvGrpSpPr>
          <p:nvPr/>
        </p:nvGrpSpPr>
        <p:grpSpPr bwMode="auto">
          <a:xfrm>
            <a:off x="5768975" y="2073275"/>
            <a:ext cx="1800225" cy="1652588"/>
            <a:chOff x="1358" y="1886"/>
            <a:chExt cx="2989" cy="1810"/>
          </a:xfrm>
        </p:grpSpPr>
        <p:sp>
          <p:nvSpPr>
            <p:cNvPr id="18487" name="Arc 449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rc 450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Arc 451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Arc 452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Arc 453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Arc 454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Arc 455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Arc 456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rc 457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Arc 458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Arc 459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Arc 460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Arc 461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Arc 462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Arc 463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rc 464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945" name="Line 465"/>
          <p:cNvSpPr>
            <a:spLocks noChangeShapeType="1"/>
          </p:cNvSpPr>
          <p:nvPr/>
        </p:nvSpPr>
        <p:spPr bwMode="auto">
          <a:xfrm flipH="1">
            <a:off x="6407150" y="2624138"/>
            <a:ext cx="608013" cy="22225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6" name="Line 466"/>
          <p:cNvSpPr>
            <a:spLocks noChangeShapeType="1"/>
          </p:cNvSpPr>
          <p:nvPr/>
        </p:nvSpPr>
        <p:spPr bwMode="auto">
          <a:xfrm flipH="1" flipV="1">
            <a:off x="6361113" y="290036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7" name="Line 467"/>
          <p:cNvSpPr>
            <a:spLocks noChangeShapeType="1"/>
          </p:cNvSpPr>
          <p:nvPr/>
        </p:nvSpPr>
        <p:spPr bwMode="auto">
          <a:xfrm flipH="1" flipV="1">
            <a:off x="7062788" y="2624138"/>
            <a:ext cx="419100" cy="771525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8" name="Line 468"/>
          <p:cNvSpPr>
            <a:spLocks noChangeShapeType="1"/>
          </p:cNvSpPr>
          <p:nvPr/>
        </p:nvSpPr>
        <p:spPr bwMode="auto">
          <a:xfrm flipH="1" flipV="1">
            <a:off x="6781800" y="3286125"/>
            <a:ext cx="700088" cy="1095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9" name="Line 469"/>
          <p:cNvSpPr>
            <a:spLocks noChangeShapeType="1"/>
          </p:cNvSpPr>
          <p:nvPr/>
        </p:nvSpPr>
        <p:spPr bwMode="auto">
          <a:xfrm flipV="1">
            <a:off x="5751513" y="2900363"/>
            <a:ext cx="609600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77" name="Picture 4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767013"/>
            <a:ext cx="36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47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24326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Text Box 472"/>
          <p:cNvSpPr txBox="1">
            <a:spLocks noChangeArrowheads="1"/>
          </p:cNvSpPr>
          <p:nvPr/>
        </p:nvSpPr>
        <p:spPr bwMode="auto">
          <a:xfrm>
            <a:off x="5835650" y="1849438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ISP</a:t>
            </a:r>
          </a:p>
        </p:txBody>
      </p:sp>
      <p:pic>
        <p:nvPicPr>
          <p:cNvPr id="18480" name="Picture 47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87675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Picture 47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2432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55" name="Line 475"/>
          <p:cNvSpPr>
            <a:spLocks noChangeShapeType="1"/>
          </p:cNvSpPr>
          <p:nvPr/>
        </p:nvSpPr>
        <p:spPr bwMode="auto">
          <a:xfrm flipH="1">
            <a:off x="6978650" y="2306638"/>
            <a:ext cx="457200" cy="3048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83" name="Picture 47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219325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47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27300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5" name="Rectangle 4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Internet Infrastructure</a:t>
            </a:r>
          </a:p>
        </p:txBody>
      </p:sp>
      <p:sp>
        <p:nvSpPr>
          <p:cNvPr id="18486" name="Rectangle 47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4405313"/>
            <a:ext cx="7772400" cy="14430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Local and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routing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TCP/IP for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routing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and messaging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BGP for routing announcements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Find IP address from symbolic name (</a:t>
            </a:r>
            <a:r>
              <a:rPr lang="en-US" sz="2000" dirty="0" err="1">
                <a:latin typeface="Tahoma" charset="0"/>
                <a:ea typeface="ＭＳ Ｐゴシック" charset="0"/>
              </a:rPr>
              <a:t>www.cs.stanford.edu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</p:txBody>
      </p:sp>
      <p:sp>
        <p:nvSpPr>
          <p:cNvPr id="480" name="Text Box 435"/>
          <p:cNvSpPr txBox="1">
            <a:spLocks noChangeArrowheads="1"/>
          </p:cNvSpPr>
          <p:nvPr/>
        </p:nvSpPr>
        <p:spPr bwMode="auto">
          <a:xfrm>
            <a:off x="4318000" y="162684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charset="0"/>
              </a:rPr>
              <a:t>ISP</a:t>
            </a:r>
          </a:p>
        </p:txBody>
      </p:sp>
      <p:pic>
        <p:nvPicPr>
          <p:cNvPr id="481" name="Picture 43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590800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" name="Subtitle 2"/>
          <p:cNvSpPr txBox="1">
            <a:spLocks/>
          </p:cNvSpPr>
          <p:nvPr/>
        </p:nvSpPr>
        <p:spPr>
          <a:xfrm>
            <a:off x="-1837" y="6477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2. TCP Connection Spoofing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Why random initial sequence numbers?   (SN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spcBef>
                <a:spcPts val="3000"/>
              </a:spcBef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Suppose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init.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sequence numbers are predictable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Attacker can create TCP session on behalf of forged source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IP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43800" y="4111625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Victim</a:t>
            </a: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4114800" y="3886200"/>
            <a:ext cx="1295400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Server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0200" y="4224338"/>
            <a:ext cx="2133600" cy="1016000"/>
            <a:chOff x="5181600" y="4224338"/>
            <a:chExt cx="2133600" cy="1016000"/>
          </a:xfrm>
        </p:grpSpPr>
        <p:cxnSp>
          <p:nvCxnSpPr>
            <p:cNvPr id="31764" name="Straight Arrow Connector 13"/>
            <p:cNvCxnSpPr>
              <a:cxnSpLocks noChangeShapeType="1"/>
            </p:cNvCxnSpPr>
            <p:nvPr/>
          </p:nvCxnSpPr>
          <p:spPr bwMode="auto">
            <a:xfrm>
              <a:off x="5181600" y="4567238"/>
              <a:ext cx="21336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5" name="TextBox 14"/>
            <p:cNvSpPr txBox="1">
              <a:spLocks noChangeArrowheads="1"/>
            </p:cNvSpPr>
            <p:nvPr/>
          </p:nvSpPr>
          <p:spPr bwMode="auto">
            <a:xfrm>
              <a:off x="5386388" y="4224338"/>
              <a:ext cx="1917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SYN/ACK</a:t>
              </a:r>
              <a:br>
                <a:rPr lang="en-US"/>
              </a:br>
              <a:r>
                <a:rPr lang="en-US"/>
                <a:t>dstIP=victim</a:t>
              </a:r>
            </a:p>
            <a:p>
              <a:pPr eaLnBrk="1" hangingPunct="1"/>
              <a:r>
                <a:rPr lang="en-US"/>
                <a:t>SN=server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00200" y="4752975"/>
            <a:ext cx="2514600" cy="1041400"/>
            <a:chOff x="1371600" y="4752975"/>
            <a:chExt cx="2514600" cy="1041400"/>
          </a:xfrm>
        </p:grpSpPr>
        <p:cxnSp>
          <p:nvCxnSpPr>
            <p:cNvPr id="31761" name="Straight Arrow Connector 20"/>
            <p:cNvCxnSpPr>
              <a:cxnSpLocks noChangeShapeType="1"/>
            </p:cNvCxnSpPr>
            <p:nvPr/>
          </p:nvCxnSpPr>
          <p:spPr bwMode="auto">
            <a:xfrm>
              <a:off x="1371600" y="5086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1"/>
            <p:cNvSpPr txBox="1">
              <a:spLocks noChangeArrowheads="1"/>
            </p:cNvSpPr>
            <p:nvPr/>
          </p:nvSpPr>
          <p:spPr bwMode="auto">
            <a:xfrm>
              <a:off x="1768475" y="4752975"/>
              <a:ext cx="6429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ACK</a:t>
              </a:r>
            </a:p>
          </p:txBody>
        </p:sp>
        <p:sp>
          <p:nvSpPr>
            <p:cNvPr id="31763" name="TextBox 22"/>
            <p:cNvSpPr txBox="1">
              <a:spLocks noChangeArrowheads="1"/>
            </p:cNvSpPr>
            <p:nvPr/>
          </p:nvSpPr>
          <p:spPr bwMode="auto">
            <a:xfrm>
              <a:off x="1447800" y="5086350"/>
              <a:ext cx="22812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  <a:p>
              <a:pPr eaLnBrk="1" hangingPunct="1"/>
              <a:r>
                <a:rPr lang="en-US"/>
                <a:t>AN=predicted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0200" y="6153150"/>
            <a:ext cx="2514600" cy="400050"/>
            <a:chOff x="1371600" y="6153150"/>
            <a:chExt cx="2514600" cy="400050"/>
          </a:xfrm>
        </p:grpSpPr>
        <p:cxnSp>
          <p:nvCxnSpPr>
            <p:cNvPr id="31759" name="Straight Arrow Connector 23"/>
            <p:cNvCxnSpPr>
              <a:cxnSpLocks noChangeShapeType="1"/>
            </p:cNvCxnSpPr>
            <p:nvPr/>
          </p:nvCxnSpPr>
          <p:spPr bwMode="auto">
            <a:xfrm>
              <a:off x="1371600" y="6229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0" name="TextBox 24"/>
            <p:cNvSpPr txBox="1">
              <a:spLocks noChangeArrowheads="1"/>
            </p:cNvSpPr>
            <p:nvPr/>
          </p:nvSpPr>
          <p:spPr bwMode="auto">
            <a:xfrm>
              <a:off x="1768475" y="6153150"/>
              <a:ext cx="1290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command</a:t>
              </a:r>
            </a:p>
          </p:txBody>
        </p:sp>
      </p:grpSp>
      <p:sp>
        <p:nvSpPr>
          <p:cNvPr id="18448" name="TextBox 26"/>
          <p:cNvSpPr txBox="1">
            <a:spLocks noChangeArrowheads="1"/>
          </p:cNvSpPr>
          <p:nvPr/>
        </p:nvSpPr>
        <p:spPr bwMode="auto">
          <a:xfrm>
            <a:off x="5557838" y="5953125"/>
            <a:ext cx="29003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server thinks command </a:t>
            </a:r>
            <a:br>
              <a:rPr lang="en-US"/>
            </a:br>
            <a:r>
              <a:rPr lang="en-US"/>
              <a:t>is from victim IP addr</a:t>
            </a:r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304800" y="4038600"/>
            <a:ext cx="1295400" cy="26400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attacker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00200" y="3783013"/>
            <a:ext cx="2514600" cy="731837"/>
            <a:chOff x="1371600" y="3783013"/>
            <a:chExt cx="2514600" cy="731837"/>
          </a:xfrm>
        </p:grpSpPr>
        <p:sp>
          <p:nvSpPr>
            <p:cNvPr id="31756" name="TextBox 17"/>
            <p:cNvSpPr txBox="1">
              <a:spLocks noChangeArrowheads="1"/>
            </p:cNvSpPr>
            <p:nvPr/>
          </p:nvSpPr>
          <p:spPr bwMode="auto">
            <a:xfrm>
              <a:off x="1730375" y="3783013"/>
              <a:ext cx="1165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TCP SYN</a:t>
              </a:r>
            </a:p>
          </p:txBody>
        </p:sp>
        <p:sp>
          <p:nvSpPr>
            <p:cNvPr id="31757" name="TextBox 18"/>
            <p:cNvSpPr txBox="1">
              <a:spLocks noChangeArrowheads="1"/>
            </p:cNvSpPr>
            <p:nvPr/>
          </p:nvSpPr>
          <p:spPr bwMode="auto">
            <a:xfrm>
              <a:off x="1638300" y="4114800"/>
              <a:ext cx="1600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</p:txBody>
        </p:sp>
        <p:cxnSp>
          <p:nvCxnSpPr>
            <p:cNvPr id="31758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1371600" y="4111625"/>
              <a:ext cx="25146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Example DoS vulnerability  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[Watson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04]</a:t>
            </a:r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Suppose attacker can guess seq. number for an existing connection: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Attacker can send Reset packet to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close connection.   Results in </a:t>
            </a:r>
            <a:r>
              <a:rPr lang="en-US" dirty="0" err="1">
                <a:latin typeface="Tahoma" charset="0"/>
                <a:ea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Naively, success prob. is  1/2</a:t>
            </a:r>
            <a:r>
              <a:rPr lang="en-US" baseline="30000" dirty="0">
                <a:latin typeface="Tahoma" charset="0"/>
                <a:ea typeface="ＭＳ Ｐゴシック" charset="0"/>
              </a:rPr>
              <a:t>32</a:t>
            </a:r>
            <a:r>
              <a:rPr lang="en-US" dirty="0">
                <a:latin typeface="Tahoma" charset="0"/>
                <a:ea typeface="ＭＳ Ｐゴシック" charset="0"/>
              </a:rPr>
              <a:t>   (32-bit seq. #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s).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Most systems allow for a large window of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acceptable seq. #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</a:t>
            </a:r>
            <a:endParaRPr lang="en-US" baseline="-25000" dirty="0">
              <a:latin typeface="Tahoma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Much higher success probability.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Attack is most effective against long lived connections, e.g. BGP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Random initial TCP SNs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Unpredictable SNs prevent basic packet injection</a:t>
            </a:r>
          </a:p>
          <a:p>
            <a:pPr lvl="1" eaLnBrk="1" hangingPunct="1"/>
            <a:r>
              <a:rPr lang="en-US" sz="2200">
                <a:latin typeface="Tahoma" charset="0"/>
                <a:ea typeface="ＭＳ Ｐゴシック" charset="0"/>
              </a:rPr>
              <a:t>… but attacker can inject packets after </a:t>
            </a:r>
            <a:br>
              <a:rPr lang="en-US" sz="2200">
                <a:latin typeface="Tahoma" charset="0"/>
                <a:ea typeface="ＭＳ Ｐゴシック" charset="0"/>
              </a:rPr>
            </a:br>
            <a:r>
              <a:rPr lang="en-US" sz="2200">
                <a:latin typeface="Tahoma" charset="0"/>
                <a:ea typeface="ＭＳ Ｐゴシック" charset="0"/>
              </a:rPr>
              <a:t>	eavesdropping to obtain current SN</a:t>
            </a:r>
          </a:p>
          <a:p>
            <a:pPr lvl="1" eaLnBrk="1" hangingPunct="1"/>
            <a:endParaRPr lang="en-US" sz="22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Most TCP stacks now generate random SNs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000">
                <a:latin typeface="Tahoma" charset="0"/>
                <a:ea typeface="ＭＳ Ｐゴシック" charset="0"/>
              </a:rPr>
              <a:t>Random generator should be unpredictable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000">
                <a:latin typeface="Tahoma" charset="0"/>
                <a:ea typeface="ＭＳ Ｐゴシック" charset="0"/>
              </a:rPr>
              <a:t>GPR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</a:rPr>
              <a:t>06:   Linux RNG for generating SNs is predictable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Attacker repeatedly connects to server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Obtains sequence of SNs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Can predict next SN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Attacker can now do TCP spoofing  (create TCP session with forged source IP)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IP/TCP stack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2438400"/>
            <a:ext cx="2286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819400"/>
            <a:ext cx="2286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IP/IPSEC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057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2057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FTP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09800" y="2057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105400" y="2667000"/>
            <a:ext cx="2286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05400" y="3048000"/>
            <a:ext cx="2286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105400" y="19050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867400" y="19050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FTP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629400" y="19050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105400" y="2286000"/>
            <a:ext cx="2286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SSL/TLS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81400" y="5105400"/>
            <a:ext cx="23622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667000" y="5486400"/>
            <a:ext cx="32766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581400" y="4343400"/>
            <a:ext cx="8382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S/MIME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419600" y="4343400"/>
            <a:ext cx="762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PGP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667000" y="5105400"/>
            <a:ext cx="9144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667000" y="4724400"/>
            <a:ext cx="9144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Kerberos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81400" y="4724400"/>
            <a:ext cx="16002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181600" y="4343400"/>
            <a:ext cx="762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SET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181600" y="4724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90600" y="33528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At the Network Level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422900" y="3581400"/>
            <a:ext cx="180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At the Transport Level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452813" y="5943600"/>
            <a:ext cx="195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At the Application Level</a:t>
            </a:r>
          </a:p>
        </p:txBody>
      </p:sp>
    </p:spTree>
    <p:extLst>
      <p:ext uri="{BB962C8B-B14F-4D97-AF65-F5344CB8AC3E}">
        <p14:creationId xmlns:p14="http://schemas.microsoft.com/office/powerpoint/2010/main" val="31117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TLS Handshake</a:t>
            </a:r>
            <a:endParaRPr lang="en-US" dirty="0"/>
          </a:p>
        </p:txBody>
      </p:sp>
      <p:pic>
        <p:nvPicPr>
          <p:cNvPr id="8194" name="Picture 2" descr="This diagram illustrates the SSL or TLS handshake as described in the text preceding the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27685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395"/>
            <a:ext cx="8229600" cy="1143000"/>
          </a:xfrm>
        </p:spPr>
        <p:txBody>
          <a:bodyPr/>
          <a:lstStyle/>
          <a:p>
            <a:r>
              <a:rPr lang="en-US" dirty="0" smtClean="0"/>
              <a:t>TLS packet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599" y="1905000"/>
            <a:ext cx="2362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opposed to unsecured HTTP URLs which begin with "http://" and use port 80 by default, secure HTTPS URLs begin with "https://" and use port 443 by default.</a:t>
            </a:r>
          </a:p>
        </p:txBody>
      </p:sp>
      <p:pic>
        <p:nvPicPr>
          <p:cNvPr id="6" name="Picture 2" descr="TCP Packet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8757"/>
            <a:ext cx="5105400" cy="39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505325"/>
            <a:ext cx="4914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271" y="519803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TLS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4572000"/>
            <a:ext cx="0" cy="19812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5975" y="5955268"/>
            <a:ext cx="195662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013364"/>
            <a:ext cx="195662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Encrypted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TLS covers “content” leaks “metadata”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leaks for traffic </a:t>
            </a:r>
            <a:r>
              <a:rPr lang="en-US" dirty="0" smtClean="0"/>
              <a:t>analysis :</a:t>
            </a:r>
          </a:p>
          <a:p>
            <a:pPr lvl="1"/>
            <a:r>
              <a:rPr lang="en-US" dirty="0" smtClean="0"/>
              <a:t>packet lengths, 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Source and destination addresses</a:t>
            </a:r>
          </a:p>
          <a:p>
            <a:pPr lvl="1"/>
            <a:r>
              <a:rPr lang="en-US" dirty="0" smtClean="0"/>
              <a:t>Protocol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Other things?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94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CAIDA</a:t>
            </a:r>
            <a:endParaRPr lang="en-US" dirty="0"/>
          </a:p>
        </p:txBody>
      </p:sp>
      <p:pic>
        <p:nvPicPr>
          <p:cNvPr id="1026" name="Picture 2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01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Address Resolution Protocol (ARP)</a:t>
            </a:r>
            <a:r>
              <a:rPr lang="en-US" dirty="0" smtClean="0"/>
              <a:t> is how network devices associate </a:t>
            </a:r>
            <a:r>
              <a:rPr lang="en-US" dirty="0" smtClean="0">
                <a:hlinkClick r:id="rId3"/>
              </a:rPr>
              <a:t>MAC addresses</a:t>
            </a:r>
            <a:r>
              <a:rPr lang="en-US" dirty="0" smtClean="0"/>
              <a:t> with </a:t>
            </a:r>
            <a:r>
              <a:rPr lang="en-US" dirty="0" smtClean="0">
                <a:hlinkClick r:id="rId4"/>
              </a:rPr>
              <a:t>IP Addresses</a:t>
            </a:r>
            <a:r>
              <a:rPr lang="en-US" dirty="0" smtClean="0"/>
              <a:t> so that devices on the local network can find each other. ARP is basically a form of networking roll call.</a:t>
            </a:r>
          </a:p>
          <a:p>
            <a:r>
              <a:rPr lang="en-US" dirty="0" smtClean="0"/>
              <a:t>ARP, a very simple protocol, consists of merely four basic message types:</a:t>
            </a:r>
          </a:p>
          <a:p>
            <a:r>
              <a:rPr lang="en-US" b="1" dirty="0" smtClean="0"/>
              <a:t>An ARP Request</a:t>
            </a:r>
            <a:r>
              <a:rPr lang="en-US" dirty="0" smtClean="0"/>
              <a:t>. Computer A asks the network, "Who has this IP address?"</a:t>
            </a:r>
          </a:p>
          <a:p>
            <a:r>
              <a:rPr lang="en-US" b="1" dirty="0" smtClean="0"/>
              <a:t>An ARP Reply</a:t>
            </a:r>
            <a:r>
              <a:rPr lang="en-US" dirty="0" smtClean="0"/>
              <a:t>. Computer B tells Computer A, "I have that IP. My MAC address is [whatever it is]."</a:t>
            </a:r>
          </a:p>
          <a:p>
            <a:r>
              <a:rPr lang="en-US" b="1" dirty="0" smtClean="0"/>
              <a:t>A Reverse ARP Request (RARP)</a:t>
            </a:r>
            <a:r>
              <a:rPr lang="en-US" dirty="0" smtClean="0"/>
              <a:t>. Same concept as ARP Request, but Computer A asks, "Who has this MAC address?"</a:t>
            </a:r>
          </a:p>
          <a:p>
            <a:r>
              <a:rPr lang="en-US" b="1" dirty="0" smtClean="0"/>
              <a:t>A RARP Reply</a:t>
            </a:r>
            <a:r>
              <a:rPr lang="en-US" dirty="0" smtClean="0"/>
              <a:t>. Computer B tells Computer A, "I have that MAC. My IP address is [whatever it is]“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FROM: http://www.watchguard.com/infocenter/editorial/135324.asp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tchguard.com/archive/files/images/ARPpoi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6724"/>
            <a:ext cx="71437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TCP Protocol Stack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Link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676400" y="2562225"/>
            <a:ext cx="428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49500" y="2057400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Application protocol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676400" y="333533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819400" y="281781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TCP protocol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676400" y="410845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7526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676400" y="4786313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057400" y="4403725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400" y="3625850"/>
            <a:ext cx="11430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IP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200400" y="4302125"/>
            <a:ext cx="11430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Network Access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343400" y="408940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4196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343400" y="4765675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724400" y="4405313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94360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594360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94360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94360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/>
              <a:t>Link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3810" y="3014008"/>
            <a:ext cx="141590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Port #</a:t>
            </a:r>
          </a:p>
          <a:p>
            <a:endParaRPr lang="en-US" sz="800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IP addresses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MAC address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-1837" y="6477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tchguard.com/archive/files/images/ARPpois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437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watchguard.com/archive/files/images/ARPpois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ARP poisoning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watchguard.com/archive/files/images/ARPpois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ARP poisoning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tchguard.com/archive/files/images/ARPpois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ARP poisoning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0" y="57150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the threat model for arp poisoning?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800600" y="4953000"/>
            <a:ext cx="152400" cy="5334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3886200" y="2286000"/>
            <a:ext cx="381000" cy="9906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Formats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2362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Transport (TCP, UDP)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4800" y="37338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Network (IP)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44196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Link Layer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800600" y="2362200"/>
            <a:ext cx="2971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 message - data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148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720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7912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2484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3914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78486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572000" y="2667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54864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6388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5532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629400" y="2667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7772400" y="2667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413125" y="19399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TCP Header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248400" y="39624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7912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3340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3624263" y="4173538"/>
            <a:ext cx="1709737" cy="1160462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897188" y="54070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IP Header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248400" y="46482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7912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340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4876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ETH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162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ETF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4958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Header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8580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Trailer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7391400" y="4953000"/>
            <a:ext cx="152400" cy="454025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791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162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5791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162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667000" y="31972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segment 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2667000" y="3806825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packet</a:t>
            </a:r>
            <a:endParaRPr lang="en-US" sz="1800">
              <a:latin typeface="Arial Narrow" charset="0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667000" y="4568825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frame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667000" y="251142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message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-1837" y="6477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548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Source: </a:t>
            </a:r>
          </a:p>
          <a:p>
            <a:pPr marL="0" indent="0"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://devcentral.f5.com/articles/application-is-more-than-header-deep</a:t>
            </a:r>
          </a:p>
        </p:txBody>
      </p:sp>
      <p:pic>
        <p:nvPicPr>
          <p:cNvPr id="1026" name="Picture 2" descr="TCP Packet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81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Prefixes &amp; Addresses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2286000"/>
            <a:ext cx="7848600" cy="2590800"/>
            <a:chOff x="990600" y="2286000"/>
            <a:chExt cx="7848600" cy="2590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990600" y="2286000"/>
              <a:ext cx="7543800" cy="25908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800" b="1" dirty="0" smtClean="0">
                  <a:latin typeface="+mj-lt"/>
                </a:rPr>
                <a:t>204.16.254.0/24 is</a:t>
              </a:r>
            </a:p>
            <a:p>
              <a:pPr algn="ctr">
                <a:defRPr/>
              </a:pPr>
              <a:endParaRPr lang="en-US" sz="2800" b="1" dirty="0">
                <a:latin typeface="+mj-lt"/>
              </a:endParaRPr>
            </a:p>
            <a:p>
              <a:pPr algn="ctr">
                <a:defRPr/>
              </a:pPr>
              <a:endParaRPr lang="en-US" sz="2800" b="1" dirty="0" smtClean="0">
                <a:latin typeface="+mj-lt"/>
              </a:endParaRP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endParaRPr lang="en-US" b="1" dirty="0" smtClean="0"/>
            </a:p>
            <a:p>
              <a:pPr algn="ctr">
                <a:defRPr/>
              </a:pPr>
              <a:endParaRPr lang="en-US" b="1" dirty="0"/>
            </a:p>
            <a:p>
              <a:pPr algn="ctr">
                <a:defRPr/>
              </a:pPr>
              <a:endParaRPr lang="en-US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44841" y="3164619"/>
              <a:ext cx="7494359" cy="1483581"/>
              <a:chOff x="1905000" y="2848151"/>
              <a:chExt cx="7494359" cy="14835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981200" y="2848151"/>
                <a:ext cx="6629400" cy="674684"/>
                <a:chOff x="1981200" y="2848151"/>
                <a:chExt cx="6629400" cy="674684"/>
              </a:xfrm>
            </p:grpSpPr>
            <p:sp>
              <p:nvSpPr>
                <p:cNvPr id="9" name="Left Brace 8"/>
                <p:cNvSpPr/>
                <p:nvPr/>
              </p:nvSpPr>
              <p:spPr bwMode="auto">
                <a:xfrm rot="5400000">
                  <a:off x="2685111" y="2626546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570843" y="284815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+mj-lt"/>
                    </a:rPr>
                    <a:t>204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11" name="Left Brace 10"/>
                <p:cNvSpPr/>
                <p:nvPr/>
              </p:nvSpPr>
              <p:spPr bwMode="auto">
                <a:xfrm rot="5400000">
                  <a:off x="4361511" y="2608910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047120" y="2895599"/>
                  <a:ext cx="7040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smtClean="0">
                      <a:latin typeface="+mj-lt"/>
                    </a:rPr>
                    <a:t> 16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13" name="Left Brace 12"/>
                <p:cNvSpPr/>
                <p:nvPr/>
              </p:nvSpPr>
              <p:spPr bwMode="auto">
                <a:xfrm rot="5400000">
                  <a:off x="6037911" y="2616364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847443" y="2895599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+mj-lt"/>
                    </a:rPr>
                    <a:t>254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15" name="Left Brace 14"/>
                <p:cNvSpPr/>
                <p:nvPr/>
              </p:nvSpPr>
              <p:spPr bwMode="auto">
                <a:xfrm rot="5400000">
                  <a:off x="7714311" y="2616364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667254" y="2895599"/>
                  <a:ext cx="333746" cy="3522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+mj-lt"/>
                    </a:rPr>
                    <a:t>*</a:t>
                  </a:r>
                  <a:endParaRPr lang="en-US" sz="2800" dirty="0">
                    <a:latin typeface="+mj-lt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7494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+mj-lt"/>
                  </a:rPr>
                  <a:t>1                            8                              16                             24                              32         </a:t>
                </a:r>
                <a:endParaRPr lang="en-US" sz="1800" dirty="0">
                  <a:latin typeface="+mj-lt"/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46042"/>
              </p:ext>
            </p:extLst>
          </p:nvPr>
        </p:nvGraphicFramePr>
        <p:xfrm>
          <a:off x="1385481" y="4026997"/>
          <a:ext cx="6664960" cy="24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IP Routing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15240" y="5943600"/>
            <a:ext cx="91440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route uses several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hops</a:t>
            </a:r>
          </a:p>
          <a:p>
            <a:pPr eaLnBrk="1" hangingPunct="1"/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IP: no ordering/delivery guarantees,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onnectionless, Best effort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4" descr="j0239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050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j0239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353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85900" y="1676400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Meg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780338" y="2576513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Tom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392238" y="2649538"/>
            <a:ext cx="674687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2803525" y="2667000"/>
            <a:ext cx="2682875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426200" y="2520950"/>
            <a:ext cx="889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74950" y="3859213"/>
            <a:ext cx="63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/>
              <a:t>ISP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330825" y="17557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Office gateway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1616710" y="2150270"/>
            <a:ext cx="2378075" cy="836612"/>
            <a:chOff x="1766" y="1211"/>
            <a:chExt cx="1498" cy="527"/>
          </a:xfrm>
          <a:solidFill>
            <a:schemeClr val="bg2"/>
          </a:solidFill>
        </p:grpSpPr>
        <p:grpSp>
          <p:nvGrpSpPr>
            <p:cNvPr id="22550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  <a:grpFill/>
          </p:grpSpPr>
          <p:sp>
            <p:nvSpPr>
              <p:cNvPr id="22555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dirty="0"/>
                  <a:t>121.42.33.12</a:t>
                </a:r>
              </a:p>
            </p:txBody>
          </p:sp>
          <p:sp>
            <p:nvSpPr>
              <p:cNvPr id="22556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132.14.11.51</a:t>
                </a:r>
              </a:p>
            </p:txBody>
          </p:sp>
        </p:grpSp>
        <p:grpSp>
          <p:nvGrpSpPr>
            <p:cNvPr id="22551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  <a:grpFill/>
          </p:grpSpPr>
          <p:sp>
            <p:nvSpPr>
              <p:cNvPr id="22553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Source</a:t>
                </a:r>
              </a:p>
            </p:txBody>
          </p:sp>
          <p:sp>
            <p:nvSpPr>
              <p:cNvPr id="22554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Destination</a:t>
                </a:r>
              </a:p>
            </p:txBody>
          </p:sp>
        </p:grp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Packet</a:t>
              </a:r>
            </a:p>
          </p:txBody>
        </p:sp>
      </p:grp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79375" y="287813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121.42.33.12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1374775" y="389890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121.42.33.1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7234238" y="405288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132.14.11.51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5184775" y="289560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132.14.11.1</a:t>
            </a:r>
          </a:p>
        </p:txBody>
      </p:sp>
      <p:pic>
        <p:nvPicPr>
          <p:cNvPr id="22548" name="Picture 30" descr="meg-ryan-01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289"/>
          <a:stretch>
            <a:fillRect/>
          </a:stretch>
        </p:blipFill>
        <p:spPr bwMode="auto">
          <a:xfrm>
            <a:off x="280988" y="533400"/>
            <a:ext cx="11112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32" descr="200px-Tom_Hanks,_February_2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5295" r="13750" b="34416"/>
          <a:stretch>
            <a:fillRect/>
          </a:stretch>
        </p:blipFill>
        <p:spPr bwMode="auto">
          <a:xfrm>
            <a:off x="7747000" y="1219200"/>
            <a:ext cx="1063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router ic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42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05824"/>
            <a:ext cx="7937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4" y="2387284"/>
            <a:ext cx="9358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92875"/>
              </p:ext>
            </p:extLst>
          </p:nvPr>
        </p:nvGraphicFramePr>
        <p:xfrm>
          <a:off x="853281" y="4290060"/>
          <a:ext cx="38068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13"/>
                <a:gridCol w="190341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ROUTING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 Prefix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Hop IP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132.14.0.0/16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123.14.11.11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132.0.0.0/8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13.23.45.55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" name="Subtitle 2"/>
          <p:cNvSpPr txBox="1">
            <a:spLocks/>
          </p:cNvSpPr>
          <p:nvPr/>
        </p:nvSpPr>
        <p:spPr>
          <a:xfrm>
            <a:off x="-13654" y="7937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IP Protocol Functions (Summary)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IP host knows location of router (gateway)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IP gateway must know route to other networks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Fragmentation and reassembly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If max-packet-size less than the user-data-size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Error reporting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ICMP packet to source if packet is dropped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TTL field:    decremented after every hop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Packet dropped f TTL=0.    Prevents infinite loops.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7" y="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IP address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543800" cy="6035040"/>
          </a:xfrm>
        </p:spPr>
      </p:pic>
    </p:spTree>
    <p:extLst>
      <p:ext uri="{BB962C8B-B14F-4D97-AF65-F5344CB8AC3E}">
        <p14:creationId xmlns:p14="http://schemas.microsoft.com/office/powerpoint/2010/main" val="29098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26855</TotalTime>
  <Words>907</Words>
  <Application>Microsoft Office PowerPoint</Application>
  <PresentationFormat>On-screen Show (4:3)</PresentationFormat>
  <Paragraphs>372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Internet! Layers, TCP, UDP, IP DDoS Reflection Attacks IPSEC, ARP</vt:lpstr>
      <vt:lpstr>Internet Infrastructure</vt:lpstr>
      <vt:lpstr>TCP Protocol Stack</vt:lpstr>
      <vt:lpstr>Data Formats</vt:lpstr>
      <vt:lpstr>PowerPoint Presentation</vt:lpstr>
      <vt:lpstr>IP Prefixes &amp; Addresses</vt:lpstr>
      <vt:lpstr>       IP Routing</vt:lpstr>
      <vt:lpstr>IP Protocol Functions (Summary)</vt:lpstr>
      <vt:lpstr>The IP address space</vt:lpstr>
      <vt:lpstr>NATS</vt:lpstr>
      <vt:lpstr>User Datagram Protocol    (protocol=17)</vt:lpstr>
      <vt:lpstr>Problem:  no src IP authentication</vt:lpstr>
      <vt:lpstr>DoS Reflection &amp; Amplification Attack Using protocols over UDP: like NTP, DNS etc</vt:lpstr>
      <vt:lpstr>Transmission Control Protocol</vt:lpstr>
      <vt:lpstr>PowerPoint Presentation</vt:lpstr>
      <vt:lpstr>PowerPoint Presentation</vt:lpstr>
      <vt:lpstr>Review: TCP Handshake</vt:lpstr>
      <vt:lpstr>Basic Security Problems</vt:lpstr>
      <vt:lpstr>1. Packet Sniffing</vt:lpstr>
      <vt:lpstr>2. TCP Connection Spoofing</vt:lpstr>
      <vt:lpstr>Example DoS vulnerability  [Watson’04]</vt:lpstr>
      <vt:lpstr>Random initial TCP SNs</vt:lpstr>
      <vt:lpstr>Securing the IP/TCP stack</vt:lpstr>
      <vt:lpstr>TLS Handshake</vt:lpstr>
      <vt:lpstr>TLS packet format</vt:lpstr>
      <vt:lpstr>TLS covers “content” leaks “metadata”</vt:lpstr>
      <vt:lpstr>From CAIDA</vt:lpstr>
      <vt:lpstr>What is ARP?</vt:lpstr>
      <vt:lpstr>PowerPoint Presentation</vt:lpstr>
      <vt:lpstr>PowerPoint Presentation</vt:lpstr>
      <vt:lpstr>ARP poisoning</vt:lpstr>
      <vt:lpstr>ARP poisoning</vt:lpstr>
      <vt:lpstr>ARP poisoning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IPsec and TLS</dc:title>
  <dc:creator>goldbe</dc:creator>
  <cp:lastModifiedBy>Sharon Goldberg</cp:lastModifiedBy>
  <cp:revision>45</cp:revision>
  <dcterms:created xsi:type="dcterms:W3CDTF">2012-03-15T23:59:51Z</dcterms:created>
  <dcterms:modified xsi:type="dcterms:W3CDTF">2017-04-04T15:20:22Z</dcterms:modified>
</cp:coreProperties>
</file>