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2" r:id="rId7"/>
    <p:sldId id="267" r:id="rId8"/>
    <p:sldId id="261" r:id="rId9"/>
    <p:sldId id="266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777" autoAdjust="0"/>
  </p:normalViewPr>
  <p:slideViewPr>
    <p:cSldViewPr>
      <p:cViewPr varScale="1">
        <p:scale>
          <a:sx n="65" d="100"/>
          <a:sy n="65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0AD0B-F700-4077-BD35-E94AB7CE2971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4A4CE-8FBD-45F8-A41C-16BE683D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A4CE-8FBD-45F8-A41C-16BE683DF4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CEFCB-E197-4C11-8A46-851C02279434}" type="slidenum">
              <a:rPr lang="en-US"/>
              <a:pPr/>
              <a:t>9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1CD40-DA12-4893-857A-2E2D59A4F097}" type="slidenum">
              <a:rPr lang="en-US"/>
              <a:pPr/>
              <a:t>11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snipet is in VB.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74A54-A892-4428-971E-34A2DA7C93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04" y="4342789"/>
            <a:ext cx="5485794" cy="4115106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2C292-C2C7-4F31-A1D1-3E1CA5F9F58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04" y="4342789"/>
            <a:ext cx="5485794" cy="4115106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Escaping is tricky:    </a:t>
            </a:r>
            <a:r>
              <a:rPr lang="en-US" dirty="0" err="1" smtClean="0"/>
              <a:t>addslashes</a:t>
            </a:r>
            <a:r>
              <a:rPr lang="en-US" dirty="0" smtClean="0"/>
              <a:t>()</a:t>
            </a:r>
            <a:r>
              <a:rPr lang="en-US" baseline="0" dirty="0" smtClean="0"/>
              <a:t>  can reintroduce SQL injection </a:t>
            </a:r>
            <a:r>
              <a:rPr lang="en-US" baseline="0" dirty="0" smtClean="0"/>
              <a:t>vulnerability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65A005-811F-4974-8202-6CEA404E246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3E514-1BC3-4CDD-8A10-6C1AF9A233ED}" type="slidenum">
              <a:rPr lang="en-US"/>
              <a:pPr/>
              <a:t>17</a:t>
            </a:fld>
            <a:endParaRPr lang="en-US"/>
          </a:p>
        </p:txBody>
      </p:sp>
      <p:sp>
        <p:nvSpPr>
          <p:cNvPr id="130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Escapes with \.     ‘ -&gt; \’   .     DB independent  ---  different DB’s have different rules for escaping.</a:t>
            </a:r>
          </a:p>
          <a:p>
            <a:r>
              <a:rPr lang="en-US"/>
              <a:t>This snipet is in C#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3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6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5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9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8501-A260-44FF-BC4D-7A071045BAD7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FEBA-038F-47D3-8C91-7233B01F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8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Primer</a:t>
            </a:r>
            <a:br>
              <a:rPr lang="en-US" dirty="0" smtClean="0"/>
            </a:br>
            <a:r>
              <a:rPr lang="en-US" sz="2200" dirty="0" smtClean="0"/>
              <a:t>Boston University</a:t>
            </a:r>
            <a:br>
              <a:rPr lang="en-US" sz="2200" dirty="0" smtClean="0"/>
            </a:br>
            <a:r>
              <a:rPr lang="en-US" sz="2200" dirty="0" smtClean="0"/>
              <a:t>CS558 Network Security Fall 2015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SQL Examples taken from</a:t>
            </a:r>
          </a:p>
          <a:p>
            <a:r>
              <a:rPr lang="en-US" dirty="0" smtClean="0"/>
              <a:t>http://www.w3schools.com/sql/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3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917E9-C890-4124-BBEF-2FBCA2116E5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99330" name="Picture 2" descr="Exploits of a M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444964" cy="259942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47800" y="4876800"/>
            <a:ext cx="6756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see how the attack described in this cartoon works…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D6FF2-307B-45F8-8CB1-4C00E9065EA9}" type="slidenum">
              <a:rPr lang="en-GB"/>
              <a:pPr/>
              <a:t>11</a:t>
            </a:fld>
            <a:endParaRPr lang="en-GB"/>
          </a:p>
        </p:txBody>
      </p:sp>
      <p:sp>
        <p:nvSpPr>
          <p:cNvPr id="1303557" name="Rectangle 5"/>
          <p:cNvSpPr>
            <a:spLocks noChangeArrowheads="1"/>
          </p:cNvSpPr>
          <p:nvPr/>
        </p:nvSpPr>
        <p:spPr bwMode="auto">
          <a:xfrm>
            <a:off x="457200" y="2133600"/>
            <a:ext cx="228600" cy="13716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smtClean="0"/>
              <a:t>Example:  buggy login page  </a:t>
            </a:r>
            <a:r>
              <a:rPr lang="en-US" sz="3200" dirty="0" smtClean="0"/>
              <a:t>(ASP)</a:t>
            </a:r>
            <a:endParaRPr lang="en-US" dirty="0"/>
          </a:p>
        </p:txBody>
      </p:sp>
      <p:sp>
        <p:nvSpPr>
          <p:cNvPr id="130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</a:rPr>
              <a:t>set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ok = execute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</a:rPr>
              <a:t>(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</a:rPr>
              <a:t>"SELECT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* FROM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</a:rPr>
              <a:t>Users</a:t>
            </a:r>
            <a:endParaRPr lang="en-US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	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</a:rPr>
              <a:t>  WHERE user=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'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&amp;  form(“user”) 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&amp;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" ' </a:t>
            </a:r>
            <a:b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   AND  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pwd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='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&amp; form(“</a:t>
            </a:r>
            <a:r>
              <a:rPr lang="en-US" b="1" dirty="0" err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pwd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”) &amp;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“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Arial" charset="0"/>
              </a:rPr>
              <a:t>'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);</a:t>
            </a:r>
            <a:endParaRPr lang="en-US" b="1" dirty="0">
              <a:solidFill>
                <a:srgbClr val="009900"/>
              </a:solidFill>
              <a:latin typeface="Courier New" pitchFamily="49" charset="0"/>
              <a:cs typeface="Arial" charset="0"/>
            </a:endParaRPr>
          </a:p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if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not ok.EOF   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		login success  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else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fail;</a:t>
            </a:r>
          </a:p>
          <a:p>
            <a:pPr>
              <a:spcBef>
                <a:spcPct val="100000"/>
              </a:spcBef>
              <a:buNone/>
            </a:pPr>
            <a:endParaRPr lang="en-US" dirty="0" smtClean="0"/>
          </a:p>
          <a:p>
            <a:pPr>
              <a:spcBef>
                <a:spcPct val="100000"/>
              </a:spcBef>
              <a:buNone/>
            </a:pPr>
            <a:r>
              <a:rPr lang="en-US" dirty="0" smtClean="0"/>
              <a:t>Is </a:t>
            </a:r>
            <a:r>
              <a:rPr lang="en-US" dirty="0"/>
              <a:t>this exploitable?</a:t>
            </a:r>
            <a:endParaRPr lang="en-US" dirty="0">
              <a:latin typeface="Courier New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11500" y="1836738"/>
            <a:ext cx="1274763" cy="24066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Web</a:t>
            </a:r>
          </a:p>
          <a:p>
            <a:pPr algn="ctr"/>
            <a:r>
              <a:rPr lang="en-US" b="1"/>
              <a:t>Server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836738"/>
            <a:ext cx="1395413" cy="24066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Web</a:t>
            </a:r>
          </a:p>
          <a:p>
            <a:pPr algn="ctr"/>
            <a:r>
              <a:rPr lang="en-US" b="1"/>
              <a:t>Browser</a:t>
            </a:r>
            <a:br>
              <a:rPr lang="en-US" b="1"/>
            </a:br>
            <a:r>
              <a:rPr lang="en-US" b="1"/>
              <a:t>(Client)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412037" y="1836738"/>
            <a:ext cx="1274763" cy="24066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/>
              <a:t>DB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833563" y="3016250"/>
            <a:ext cx="1298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1866900" y="4025900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812925" y="1811338"/>
            <a:ext cx="1341438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/>
              <a:t>Enter</a:t>
            </a:r>
          </a:p>
          <a:p>
            <a:pPr algn="ctr"/>
            <a:r>
              <a:rPr lang="en-US" sz="1800" b="1"/>
              <a:t>Username</a:t>
            </a:r>
          </a:p>
          <a:p>
            <a:pPr algn="ctr"/>
            <a:r>
              <a:rPr lang="en-US" sz="1800" b="1"/>
              <a:t>&amp;</a:t>
            </a:r>
          </a:p>
          <a:p>
            <a:pPr algn="ctr"/>
            <a:r>
              <a:rPr lang="en-US" sz="1800" b="1"/>
              <a:t>Password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386263" y="1981200"/>
            <a:ext cx="3025774" cy="15286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b="1" dirty="0"/>
              <a:t>SELECT </a:t>
            </a:r>
            <a:r>
              <a:rPr lang="en-US" b="1" dirty="0" smtClean="0"/>
              <a:t>* </a:t>
            </a:r>
            <a:endParaRPr lang="en-US" b="1" dirty="0"/>
          </a:p>
          <a:p>
            <a:pPr algn="ctr">
              <a:lnSpc>
                <a:spcPts val="2800"/>
              </a:lnSpc>
            </a:pPr>
            <a:r>
              <a:rPr lang="en-US" b="1" dirty="0"/>
              <a:t>FROM </a:t>
            </a:r>
            <a:r>
              <a:rPr lang="en-US" b="1" dirty="0" smtClean="0"/>
              <a:t>Users</a:t>
            </a:r>
            <a:endParaRPr lang="en-US" b="1" dirty="0"/>
          </a:p>
          <a:p>
            <a:pPr algn="ctr">
              <a:lnSpc>
                <a:spcPts val="2800"/>
              </a:lnSpc>
            </a:pPr>
            <a:r>
              <a:rPr lang="en-US" b="1" dirty="0"/>
              <a:t>WHERE </a:t>
            </a:r>
            <a:r>
              <a:rPr lang="en-US" b="1" dirty="0" smtClean="0"/>
              <a:t>user='</a:t>
            </a:r>
            <a:r>
              <a:rPr lang="en-US" b="1" dirty="0" smtClean="0">
                <a:solidFill>
                  <a:srgbClr val="00B050"/>
                </a:solidFill>
              </a:rPr>
              <a:t>me</a:t>
            </a:r>
            <a:r>
              <a:rPr lang="en-US" b="1" dirty="0" smtClean="0"/>
              <a:t>'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AND </a:t>
            </a:r>
            <a:r>
              <a:rPr lang="en-US" b="1" dirty="0" err="1" smtClean="0"/>
              <a:t>pwd</a:t>
            </a:r>
            <a:r>
              <a:rPr lang="en-US" b="1" dirty="0" smtClean="0"/>
              <a:t>='</a:t>
            </a:r>
            <a:r>
              <a:rPr lang="en-US" b="1" dirty="0" smtClean="0">
                <a:solidFill>
                  <a:srgbClr val="00B050"/>
                </a:solidFill>
              </a:rPr>
              <a:t>1234</a:t>
            </a:r>
            <a:r>
              <a:rPr lang="en-US" b="1" dirty="0" smtClean="0"/>
              <a:t>'</a:t>
            </a:r>
            <a:endParaRPr lang="en-US" b="1" dirty="0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847975" y="4525963"/>
            <a:ext cx="30527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 Query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386263" y="3449817"/>
            <a:ext cx="302577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4386264" y="3808412"/>
            <a:ext cx="3059111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914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876800" y="3200400"/>
            <a:ext cx="2438400" cy="4226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A6432-2AF4-4D50-9537-3B972F0DB613}" type="slidenum">
              <a:rPr lang="en-GB"/>
              <a:pPr/>
              <a:t>13</a:t>
            </a:fld>
            <a:endParaRPr lang="en-GB"/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input</a:t>
            </a:r>
          </a:p>
        </p:txBody>
      </p:sp>
      <p:sp>
        <p:nvSpPr>
          <p:cNvPr id="130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Suppose    user = </a:t>
            </a:r>
            <a:r>
              <a:rPr lang="en-US" dirty="0" smtClean="0"/>
              <a:t>“ 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'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or </a:t>
            </a: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</a:rPr>
              <a:t>1=1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--</a:t>
            </a:r>
            <a:r>
              <a:rPr lang="en-US" dirty="0"/>
              <a:t>  </a:t>
            </a:r>
            <a:r>
              <a:rPr lang="en-US" dirty="0">
                <a:cs typeface="Tahoma" pitchFamily="34" charset="0"/>
              </a:rPr>
              <a:t>”     </a:t>
            </a:r>
            <a:r>
              <a:rPr lang="en-US" sz="2000" dirty="0">
                <a:cs typeface="Tahoma" pitchFamily="34" charset="0"/>
              </a:rPr>
              <a:t>(URL encoded)</a:t>
            </a:r>
          </a:p>
          <a:p>
            <a:endParaRPr lang="en-US" sz="2000" dirty="0">
              <a:cs typeface="Tahoma" pitchFamily="34" charset="0"/>
            </a:endParaRPr>
          </a:p>
          <a:p>
            <a:r>
              <a:rPr lang="en-US" dirty="0">
                <a:cs typeface="Tahoma" pitchFamily="34" charset="0"/>
              </a:rPr>
              <a:t>Then scripts does: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ok = execute( SELECT … 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			WHERE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user= </a:t>
            </a:r>
            <a:r>
              <a:rPr lang="en-US" sz="2800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' </a:t>
            </a:r>
            <a:r>
              <a:rPr lang="en-US" sz="2800" b="1" dirty="0" smtClean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'</a:t>
            </a: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or 1=1  --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 … )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cs typeface="Arial" charset="0"/>
              </a:rPr>
              <a:t>The  </a:t>
            </a:r>
            <a:r>
              <a:rPr lang="en-US" dirty="0">
                <a:latin typeface="Courier New" pitchFamily="49" charset="0"/>
                <a:cs typeface="Arial" charset="0"/>
              </a:rPr>
              <a:t>“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--</a:t>
            </a:r>
            <a:r>
              <a:rPr lang="en-US" dirty="0">
                <a:latin typeface="Courier New" pitchFamily="49" charset="0"/>
                <a:cs typeface="Arial" charset="0"/>
              </a:rPr>
              <a:t>”</a:t>
            </a:r>
            <a:r>
              <a:rPr lang="en-US" dirty="0">
                <a:cs typeface="Arial" charset="0"/>
              </a:rPr>
              <a:t>  causes rest of line to be ignored.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cs typeface="Arial" charset="0"/>
              </a:rPr>
              <a:t>Now  ok.EOF   is always </a:t>
            </a:r>
            <a:r>
              <a:rPr lang="en-US" dirty="0" smtClean="0">
                <a:cs typeface="Arial" charset="0"/>
              </a:rPr>
              <a:t>false and login succeeds.</a:t>
            </a:r>
            <a:endParaRPr lang="en-US" dirty="0">
              <a:cs typeface="Arial" charset="0"/>
            </a:endParaRPr>
          </a:p>
          <a:p>
            <a:pPr lvl="1"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cs typeface="Arial" charset="0"/>
              </a:rPr>
              <a:t>The bad news:    easy login to many sites this way.</a:t>
            </a:r>
          </a:p>
        </p:txBody>
      </p:sp>
    </p:spTree>
    <p:extLst>
      <p:ext uri="{BB962C8B-B14F-4D97-AF65-F5344CB8AC3E}">
        <p14:creationId xmlns:p14="http://schemas.microsoft.com/office/powerpoint/2010/main" val="10200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810000" y="3996906"/>
            <a:ext cx="4114800" cy="4226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7F75-139E-4502-A23C-6822D349B884}" type="slidenum">
              <a:rPr lang="en-GB"/>
              <a:pPr/>
              <a:t>14</a:t>
            </a:fld>
            <a:endParaRPr lang="en-GB"/>
          </a:p>
        </p:txBody>
      </p:sp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 worse</a:t>
            </a:r>
          </a:p>
        </p:txBody>
      </p:sp>
      <p:sp>
        <p:nvSpPr>
          <p:cNvPr id="130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user =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 </a:t>
            </a:r>
            <a:r>
              <a:rPr lang="en-US" b="1" dirty="0" smtClean="0"/>
              <a:t>“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′</a:t>
            </a:r>
            <a:r>
              <a:rPr lang="en-US" b="1" dirty="0" smtClean="0">
                <a:solidFill>
                  <a:srgbClr val="CC3300"/>
                </a:solidFill>
              </a:rPr>
              <a:t>  ;  DROP TABLE  Users  </a:t>
            </a: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--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      </a:t>
            </a:r>
            <a:r>
              <a:rPr lang="en-US" b="1" dirty="0" smtClean="0">
                <a:solidFill>
                  <a:srgbClr val="002060"/>
                </a:solidFill>
                <a:cs typeface="Arial" charset="0"/>
              </a:rPr>
              <a:t>”</a:t>
            </a:r>
            <a:endParaRPr lang="en-US" b="1" dirty="0">
              <a:solidFill>
                <a:srgbClr val="002060"/>
              </a:solidFill>
              <a:cs typeface="Arial" charset="0"/>
            </a:endParaRPr>
          </a:p>
          <a:p>
            <a:endParaRPr lang="en-US" b="1" dirty="0">
              <a:solidFill>
                <a:srgbClr val="009900"/>
              </a:solidFill>
              <a:cs typeface="Tahoma" pitchFamily="34" charset="0"/>
            </a:endParaRPr>
          </a:p>
          <a:p>
            <a:r>
              <a:rPr lang="en-US" dirty="0">
                <a:cs typeface="Tahoma" pitchFamily="34" charset="0"/>
              </a:rPr>
              <a:t>Then script does:</a:t>
            </a:r>
          </a:p>
          <a:p>
            <a:pPr lvl="1">
              <a:spcBef>
                <a:spcPts val="24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ok = execute( SELECT … 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		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Tahoma" pitchFamily="34" charset="0"/>
              </a:rPr>
              <a:t>WHERE user= </a:t>
            </a:r>
            <a:r>
              <a:rPr lang="en-US" sz="2800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′ </a:t>
            </a:r>
            <a:r>
              <a:rPr lang="en-US" sz="2800" b="1" dirty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′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  <a:cs typeface="Arial" charset="0"/>
              </a:rPr>
              <a:t>; DROP TABLE Users  …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  )</a:t>
            </a:r>
          </a:p>
          <a:p>
            <a:pPr lvl="1">
              <a:buFont typeface="Wingdings" pitchFamily="2" charset="2"/>
              <a:buNone/>
            </a:pPr>
            <a:endParaRPr lang="en-US" b="1" dirty="0" smtClean="0">
              <a:solidFill>
                <a:srgbClr val="009900"/>
              </a:solidFill>
              <a:latin typeface="Courier New" pitchFamily="49" charset="0"/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b="1" dirty="0" smtClean="0">
              <a:solidFill>
                <a:srgbClr val="009900"/>
              </a:solidFill>
              <a:latin typeface="Courier New" pitchFamily="49" charset="0"/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Deletes user table</a:t>
            </a:r>
          </a:p>
          <a:p>
            <a:pPr lvl="1"/>
            <a:r>
              <a:rPr lang="en-US" dirty="0" smtClean="0">
                <a:cs typeface="Arial" charset="0"/>
              </a:rPr>
              <a:t>Similarly:   attacker can add users,  reset </a:t>
            </a:r>
            <a:r>
              <a:rPr lang="en-US" dirty="0" err="1" smtClean="0">
                <a:cs typeface="Arial" charset="0"/>
              </a:rPr>
              <a:t>pwds</a:t>
            </a:r>
            <a:r>
              <a:rPr lang="en-US" dirty="0" smtClean="0">
                <a:cs typeface="Arial" charset="0"/>
              </a:rPr>
              <a:t>,  etc.</a:t>
            </a:r>
            <a:endParaRPr lang="en-US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dirty="0">
              <a:cs typeface="Tahoma" pitchFamily="34" charset="0"/>
            </a:endParaRPr>
          </a:p>
          <a:p>
            <a:pPr lvl="1">
              <a:buFont typeface="Wingdings" pitchFamily="2" charset="2"/>
              <a:buNone/>
            </a:pPr>
            <a:endParaRPr lang="en-US" b="1" dirty="0">
              <a:solidFill>
                <a:srgbClr val="009900"/>
              </a:solidFill>
              <a:latin typeface="Courier New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SQL Injection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Never build SQL commands yourself !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Use  parameterized/prepared  SQL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Use  ORM  framework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4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51D48-A365-4BE1-9B85-BCD6930D4F38}" type="slidenum">
              <a:rPr lang="en-GB"/>
              <a:pPr/>
              <a:t>16</a:t>
            </a:fld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81600" y="2757488"/>
            <a:ext cx="2743200" cy="1890712"/>
            <a:chOff x="3264" y="1641"/>
            <a:chExt cx="1728" cy="1191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264" y="1641"/>
              <a:ext cx="1728" cy="1191"/>
              <a:chOff x="3552" y="249"/>
              <a:chExt cx="1728" cy="1191"/>
            </a:xfrm>
          </p:grpSpPr>
          <p:sp>
            <p:nvSpPr>
              <p:cNvPr id="1333258" name="Text Box 10"/>
              <p:cNvSpPr txBox="1">
                <a:spLocks noChangeArrowheads="1"/>
              </p:cNvSpPr>
              <p:nvPr/>
            </p:nvSpPr>
            <p:spPr bwMode="auto">
              <a:xfrm>
                <a:off x="3557" y="249"/>
                <a:ext cx="1099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0x </a:t>
                </a:r>
                <a:r>
                  <a:rPr lang="en-US" sz="2800" u="sng"/>
                  <a:t>5c</a:t>
                </a:r>
                <a:r>
                  <a:rPr lang="en-US" sz="2400"/>
                  <a:t> </a:t>
                </a:r>
                <a:r>
                  <a:rPr lang="en-US" sz="2400">
                    <a:sym typeface="Symbol" pitchFamily="18" charset="2"/>
                  </a:rPr>
                  <a:t>  </a:t>
                </a:r>
                <a:r>
                  <a:rPr lang="en-US" sz="2800" b="1">
                    <a:sym typeface="Symbol" pitchFamily="18" charset="2"/>
                  </a:rPr>
                  <a:t>\</a:t>
                </a:r>
              </a:p>
            </p:txBody>
          </p:sp>
          <p:sp>
            <p:nvSpPr>
              <p:cNvPr id="1333259" name="Text Box 11"/>
              <p:cNvSpPr txBox="1">
                <a:spLocks noChangeArrowheads="1"/>
              </p:cNvSpPr>
              <p:nvPr/>
            </p:nvSpPr>
            <p:spPr bwMode="auto">
              <a:xfrm>
                <a:off x="3552" y="633"/>
                <a:ext cx="1633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0x </a:t>
                </a:r>
                <a:r>
                  <a:rPr lang="en-US" sz="2800" u="sng"/>
                  <a:t>bf</a:t>
                </a:r>
                <a:r>
                  <a:rPr lang="en-US" sz="2800"/>
                  <a:t> </a:t>
                </a:r>
                <a:r>
                  <a:rPr lang="en-US" sz="2800" u="sng"/>
                  <a:t>27</a:t>
                </a:r>
                <a:r>
                  <a:rPr lang="en-US" sz="2800"/>
                  <a:t>  </a:t>
                </a:r>
                <a:r>
                  <a:rPr lang="en-US" sz="2800">
                    <a:sym typeface="Symbol" pitchFamily="18" charset="2"/>
                  </a:rPr>
                  <a:t>  </a:t>
                </a:r>
                <a:r>
                  <a:rPr lang="en-US" sz="2800" b="1">
                    <a:sym typeface="Symbol" pitchFamily="18" charset="2"/>
                  </a:rPr>
                  <a:t>¿′</a:t>
                </a:r>
                <a:r>
                  <a:rPr lang="en-US">
                    <a:sym typeface="Symbol" pitchFamily="18" charset="2"/>
                  </a:rPr>
                  <a:t> </a:t>
                </a:r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3552" y="1017"/>
                <a:ext cx="1728" cy="423"/>
                <a:chOff x="3504" y="1161"/>
                <a:chExt cx="1728" cy="423"/>
              </a:xfrm>
            </p:grpSpPr>
            <p:pic>
              <p:nvPicPr>
                <p:cNvPr id="1333254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65089" t="48508" r="31905" b="48581"/>
                <a:stretch>
                  <a:fillRect/>
                </a:stretch>
              </p:blipFill>
              <p:spPr bwMode="auto">
                <a:xfrm>
                  <a:off x="4681" y="1197"/>
                  <a:ext cx="551" cy="38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 type="none" w="lg" len="med"/>
                </a:ln>
                <a:effectLst/>
              </p:spPr>
            </p:pic>
            <p:sp>
              <p:nvSpPr>
                <p:cNvPr id="13332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04" y="1161"/>
                  <a:ext cx="1417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 type="none" w="lg" len="med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/>
                    <a:t>0x </a:t>
                  </a:r>
                  <a:r>
                    <a:rPr lang="en-US" sz="2800" u="sng"/>
                    <a:t>bf 5c</a:t>
                  </a:r>
                  <a:r>
                    <a:rPr lang="en-US" sz="2800"/>
                    <a:t>  </a:t>
                  </a:r>
                  <a:r>
                    <a:rPr lang="en-US" sz="2800">
                      <a:sym typeface="Symbol" pitchFamily="18" charset="2"/>
                    </a:rPr>
                    <a:t>  </a:t>
                  </a:r>
                  <a:r>
                    <a:rPr lang="en-US">
                      <a:sym typeface="Symbol" pitchFamily="18" charset="2"/>
                    </a:rPr>
                    <a:t> </a:t>
                  </a:r>
                </a:p>
              </p:txBody>
            </p:sp>
          </p:grpSp>
        </p:grpSp>
        <p:sp>
          <p:nvSpPr>
            <p:cNvPr id="1333264" name="Rectangle 16"/>
            <p:cNvSpPr>
              <a:spLocks noChangeArrowheads="1"/>
            </p:cNvSpPr>
            <p:nvPr/>
          </p:nvSpPr>
          <p:spPr bwMode="auto">
            <a:xfrm>
              <a:off x="3264" y="1641"/>
              <a:ext cx="1728" cy="1191"/>
            </a:xfrm>
            <a:prstGeom prst="rect">
              <a:avLst/>
            </a:prstGeom>
            <a:noFill/>
            <a:ln w="28575" algn="ctr">
              <a:solidFill>
                <a:srgbClr val="CC3300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err="1"/>
              <a:t>addslashes</a:t>
            </a:r>
            <a:r>
              <a:rPr lang="en-US" sz="3200" dirty="0"/>
              <a:t>()</a:t>
            </a:r>
          </a:p>
        </p:txBody>
      </p:sp>
      <p:sp>
        <p:nvSpPr>
          <p:cNvPr id="133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PHP:    </a:t>
            </a:r>
            <a:r>
              <a:rPr lang="en-US" sz="2800" b="1" dirty="0" err="1">
                <a:solidFill>
                  <a:srgbClr val="009900"/>
                </a:solidFill>
                <a:latin typeface="Courier New" pitchFamily="49" charset="0"/>
              </a:rPr>
              <a:t>addslashes</a:t>
            </a:r>
            <a:r>
              <a:rPr lang="en-US" dirty="0"/>
              <a:t>( </a:t>
            </a:r>
            <a:r>
              <a:rPr lang="en-US" dirty="0">
                <a:latin typeface="Courier New" pitchFamily="49" charset="0"/>
              </a:rPr>
              <a:t>“ </a:t>
            </a:r>
            <a:r>
              <a:rPr lang="en-US" sz="2800" b="1" dirty="0">
                <a:solidFill>
                  <a:srgbClr val="CC3300"/>
                </a:solidFill>
                <a:latin typeface="Courier New" pitchFamily="49" charset="0"/>
              </a:rPr>
              <a:t>’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 or 1 = 1 --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outputs:    “  </a:t>
            </a:r>
            <a:r>
              <a:rPr lang="en-US" sz="2800" b="1" dirty="0">
                <a:solidFill>
                  <a:srgbClr val="CC3300"/>
                </a:solidFill>
                <a:latin typeface="Courier New" pitchFamily="49" charset="0"/>
              </a:rPr>
              <a:t>\’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 or 1=1 --</a:t>
            </a:r>
            <a:r>
              <a:rPr lang="en-US" dirty="0"/>
              <a:t>   </a:t>
            </a:r>
            <a:r>
              <a:rPr lang="en-US" dirty="0">
                <a:cs typeface="Tahoma" pitchFamily="34" charset="0"/>
              </a:rPr>
              <a:t>”</a:t>
            </a:r>
          </a:p>
          <a:p>
            <a:pPr>
              <a:buFont typeface="Wingdings" pitchFamily="2" charset="2"/>
              <a:buNone/>
            </a:pPr>
            <a:endParaRPr lang="en-US" dirty="0">
              <a:cs typeface="Tahoma" pitchFamily="34" charset="0"/>
            </a:endParaRPr>
          </a:p>
          <a:p>
            <a:r>
              <a:rPr lang="en-US" dirty="0">
                <a:cs typeface="Tahoma" pitchFamily="34" charset="0"/>
              </a:rPr>
              <a:t>Unicode attack:   (GBK) </a:t>
            </a: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$user =  0x </a:t>
            </a:r>
            <a:r>
              <a:rPr lang="en-US" sz="2800" u="sng" dirty="0">
                <a:sym typeface="Symbol" pitchFamily="18" charset="2"/>
              </a:rPr>
              <a:t>bf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u="sng" dirty="0" smtClean="0">
                <a:sym typeface="Symbol" pitchFamily="18" charset="2"/>
              </a:rPr>
              <a:t>27</a:t>
            </a:r>
          </a:p>
          <a:p>
            <a:r>
              <a:rPr lang="en-US" dirty="0" err="1" smtClean="0">
                <a:sym typeface="Symbol" pitchFamily="18" charset="2"/>
              </a:rPr>
              <a:t>addslashes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($user)     0x </a:t>
            </a:r>
            <a:r>
              <a:rPr lang="en-US" sz="2800" u="sng" dirty="0">
                <a:sym typeface="Symbol" pitchFamily="18" charset="2"/>
              </a:rPr>
              <a:t>bf 5c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u="sng" dirty="0">
                <a:sym typeface="Symbol" pitchFamily="18" charset="2"/>
              </a:rPr>
              <a:t>27</a:t>
            </a:r>
            <a:r>
              <a:rPr lang="en-US" dirty="0">
                <a:sym typeface="Symbol" pitchFamily="18" charset="2"/>
              </a:rPr>
              <a:t>   </a:t>
            </a:r>
            <a:r>
              <a:rPr lang="en-US" dirty="0" smtClean="0">
                <a:sym typeface="Symbol" pitchFamily="18" charset="2"/>
              </a:rPr>
              <a:t></a:t>
            </a:r>
          </a:p>
          <a:p>
            <a:pPr>
              <a:spcBef>
                <a:spcPct val="80000"/>
              </a:spcBef>
            </a:pPr>
            <a:r>
              <a:rPr lang="en-US" dirty="0" smtClean="0">
                <a:sym typeface="Symbol" pitchFamily="18" charset="2"/>
              </a:rPr>
              <a:t>Correct </a:t>
            </a:r>
            <a:r>
              <a:rPr lang="en-US" dirty="0">
                <a:sym typeface="Symbol" pitchFamily="18" charset="2"/>
              </a:rPr>
              <a:t>implementation:  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mysql_real_escape_string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US" b="1" dirty="0">
                <a:solidFill>
                  <a:srgbClr val="009900"/>
                </a:solidFill>
                <a:sym typeface="Symbol" pitchFamily="18" charset="2"/>
              </a:rPr>
              <a:t>         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858000" y="4800600"/>
            <a:ext cx="979488" cy="685800"/>
            <a:chOff x="4464" y="3168"/>
            <a:chExt cx="617" cy="432"/>
          </a:xfrm>
        </p:grpSpPr>
        <p:pic>
          <p:nvPicPr>
            <p:cNvPr id="133325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65089" t="48508" r="31905" b="48581"/>
            <a:stretch>
              <a:fillRect/>
            </a:stretch>
          </p:blipFill>
          <p:spPr bwMode="auto">
            <a:xfrm>
              <a:off x="4464" y="3213"/>
              <a:ext cx="551" cy="38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 type="none" w="lg" len="med"/>
            </a:ln>
            <a:effectLst/>
          </p:spPr>
        </p:pic>
        <p:sp>
          <p:nvSpPr>
            <p:cNvPr id="1333256" name="Text Box 8"/>
            <p:cNvSpPr txBox="1">
              <a:spLocks noChangeArrowheads="1"/>
            </p:cNvSpPr>
            <p:nvPr/>
          </p:nvSpPr>
          <p:spPr bwMode="auto">
            <a:xfrm>
              <a:off x="4896" y="3168"/>
              <a:ext cx="185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Arial" charset="0"/>
                  <a:cs typeface="Arial" charset="0"/>
                </a:rPr>
                <a:t>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40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09600" y="3124200"/>
            <a:ext cx="6629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9269-159F-478B-A6FC-B0A04D180025}" type="slidenum">
              <a:rPr lang="en-GB"/>
              <a:pPr/>
              <a:t>17</a:t>
            </a:fld>
            <a:endParaRPr lang="en-GB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Parameterized/prepared  SQL</a:t>
            </a:r>
            <a:endParaRPr lang="en-US" sz="2400" dirty="0"/>
          </a:p>
        </p:txBody>
      </p:sp>
      <p:sp>
        <p:nvSpPr>
          <p:cNvPr id="130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534400" cy="5257800"/>
          </a:xfrm>
        </p:spPr>
        <p:txBody>
          <a:bodyPr/>
          <a:lstStyle/>
          <a:p>
            <a:r>
              <a:rPr lang="en-US" sz="2000" dirty="0" smtClean="0"/>
              <a:t>Builds </a:t>
            </a:r>
            <a:r>
              <a:rPr lang="en-US" sz="2000" dirty="0"/>
              <a:t>SQL queries by properly escaping </a:t>
            </a:r>
            <a:r>
              <a:rPr lang="en-US" sz="2000" dirty="0" err="1"/>
              <a:t>args</a:t>
            </a:r>
            <a:r>
              <a:rPr lang="en-US" sz="2000" dirty="0"/>
              <a:t>:   </a:t>
            </a:r>
            <a:r>
              <a:rPr lang="en-US" sz="2000" dirty="0">
                <a:latin typeface="Arial" charset="0"/>
                <a:cs typeface="Arial" charset="0"/>
              </a:rPr>
              <a:t>′  </a:t>
            </a:r>
            <a:r>
              <a:rPr lang="en-US" sz="2000" dirty="0">
                <a:latin typeface="Arial" charset="0"/>
                <a:cs typeface="Arial" charset="0"/>
                <a:sym typeface="Symbol" pitchFamily="18" charset="2"/>
              </a:rPr>
              <a:t>   \′</a:t>
            </a:r>
          </a:p>
          <a:p>
            <a:pPr>
              <a:spcBef>
                <a:spcPct val="100000"/>
              </a:spcBef>
            </a:pPr>
            <a:r>
              <a:rPr lang="en-US" sz="2000" dirty="0"/>
              <a:t>Example:   Parameterized SQL:    (ASP.NET 1.1)</a:t>
            </a:r>
          </a:p>
          <a:p>
            <a:pPr lvl="1"/>
            <a:r>
              <a:rPr lang="en-US" sz="2000" dirty="0"/>
              <a:t>Ensures SQL arguments are properly escaped.</a:t>
            </a:r>
          </a:p>
          <a:p>
            <a:pPr>
              <a:spcBef>
                <a:spcPct val="80000"/>
              </a:spcBef>
              <a:buFont typeface="Wingdings" pitchFamily="2" charset="2"/>
              <a:buNone/>
            </a:pPr>
            <a:r>
              <a:rPr lang="en-US" sz="2100" dirty="0"/>
              <a:t>	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SqlCommand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cmd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 = new 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SqlCommand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( </a:t>
            </a:r>
            <a:b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</a:b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"SELECT * FROM 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UserTable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 WHERE 	</a:t>
            </a:r>
            <a:b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</a:b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username =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@User</a:t>
            </a:r>
            <a:r>
              <a:rPr lang="en-US" sz="22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AND </a:t>
            </a:r>
            <a:b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</a:b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password =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</a:rPr>
              <a:t>Pwd</a:t>
            </a:r>
            <a:r>
              <a:rPr lang="en-US" sz="2100" b="1" dirty="0" smtClean="0">
                <a:solidFill>
                  <a:srgbClr val="009900"/>
                </a:solidFill>
                <a:latin typeface="Courier New" pitchFamily="49" charset="0"/>
              </a:rPr>
              <a:t>", 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dbConnection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);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cmd.Parameters.Add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("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@User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", Request[“user”] );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cmd.Parameters.Add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("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</a:rPr>
              <a:t>Pwd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", Request[“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pwd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”] );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	</a:t>
            </a:r>
            <a:r>
              <a:rPr lang="en-US" sz="2100" b="1" dirty="0" err="1">
                <a:solidFill>
                  <a:srgbClr val="009900"/>
                </a:solidFill>
                <a:latin typeface="Courier New" pitchFamily="49" charset="0"/>
              </a:rPr>
              <a:t>cmd.ExecuteReader</a:t>
            </a:r>
            <a:r>
              <a:rPr lang="en-US" sz="2100" b="1" dirty="0">
                <a:solidFill>
                  <a:srgbClr val="009900"/>
                </a:solidFill>
                <a:latin typeface="Courier New" pitchFamily="49" charset="0"/>
              </a:rPr>
              <a:t>(); </a:t>
            </a:r>
          </a:p>
          <a:p>
            <a:pPr>
              <a:spcBef>
                <a:spcPct val="150000"/>
              </a:spcBef>
            </a:pPr>
            <a:r>
              <a:rPr lang="en-US" sz="2000" dirty="0"/>
              <a:t>In PHP:    bound parameters  --  similar function</a:t>
            </a:r>
          </a:p>
        </p:txBody>
      </p:sp>
    </p:spTree>
    <p:extLst>
      <p:ext uri="{BB962C8B-B14F-4D97-AF65-F5344CB8AC3E}">
        <p14:creationId xmlns:p14="http://schemas.microsoft.com/office/powerpoint/2010/main" val="2718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drop, show, create;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733800" cy="44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20662" y="1524000"/>
            <a:ext cx="3733800" cy="3477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urier" pitchFamily="49" charset="0"/>
                <a:cs typeface="Arial" pitchFamily="34" charset="0"/>
              </a:rPr>
              <a:t>drop table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Courier" pitchFamily="49" charset="0"/>
                <a:cs typeface="Arial" pitchFamily="34" charset="0"/>
              </a:rPr>
              <a:t>myemployees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urier" pitchFamily="49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006600"/>
              </a:solidFill>
              <a:latin typeface="Courier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Courier" pitchFamily="49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pitchFamily="49" charset="0"/>
                <a:cs typeface="Arial" pitchFamily="34" charset="0"/>
              </a:rPr>
              <a:t> </a:t>
            </a:r>
            <a:r>
              <a:rPr lang="en-US" sz="2000" b="1" dirty="0">
                <a:latin typeface="Courier" pitchFamily="49" charset="0"/>
              </a:rPr>
              <a:t>CREATE TABLE Persons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(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 err="1">
                <a:latin typeface="Courier" pitchFamily="49" charset="0"/>
              </a:rPr>
              <a:t>PersonID</a:t>
            </a:r>
            <a:r>
              <a:rPr lang="en-US" sz="2000" b="1" dirty="0">
                <a:latin typeface="Courier" pitchFamily="49" charset="0"/>
              </a:rPr>
              <a:t> </a:t>
            </a:r>
            <a:r>
              <a:rPr lang="en-US" sz="2000" b="1" dirty="0" err="1">
                <a:latin typeface="Courier" pitchFamily="49" charset="0"/>
              </a:rPr>
              <a:t>int</a:t>
            </a:r>
            <a:r>
              <a:rPr lang="en-US" sz="2000" b="1" dirty="0">
                <a:latin typeface="Courier" pitchFamily="49" charset="0"/>
              </a:rPr>
              <a:t>,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 err="1">
                <a:latin typeface="Courier" pitchFamily="49" charset="0"/>
              </a:rPr>
              <a:t>LastName</a:t>
            </a:r>
            <a:r>
              <a:rPr lang="en-US" sz="2000" b="1" dirty="0">
                <a:latin typeface="Courier" pitchFamily="49" charset="0"/>
              </a:rPr>
              <a:t> varchar(255),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 err="1">
                <a:latin typeface="Courier" pitchFamily="49" charset="0"/>
              </a:rPr>
              <a:t>FirstName</a:t>
            </a:r>
            <a:r>
              <a:rPr lang="en-US" sz="2000" b="1" dirty="0">
                <a:latin typeface="Courier" pitchFamily="49" charset="0"/>
              </a:rPr>
              <a:t> varchar(255),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Address varchar(255),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City varchar(255)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);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5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193806"/>
              </p:ext>
            </p:extLst>
          </p:nvPr>
        </p:nvGraphicFramePr>
        <p:xfrm>
          <a:off x="228600" y="1295400"/>
          <a:ext cx="8534401" cy="278062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90601"/>
                <a:gridCol w="2590800"/>
                <a:gridCol w="990599"/>
                <a:gridCol w="990601"/>
                <a:gridCol w="2057399"/>
                <a:gridCol w="914401"/>
              </a:tblGrid>
              <a:tr h="310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ProductID</a:t>
                      </a:r>
                      <a:endParaRPr lang="en-US" sz="1600" dirty="0">
                        <a:effectLst/>
                      </a:endParaRP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ProductName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SupplierID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CategoryID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Unit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Price</a:t>
                      </a:r>
                    </a:p>
                  </a:txBody>
                  <a:tcPr marL="53881" marR="53881" marT="53881" marB="53881"/>
                </a:tc>
              </a:tr>
              <a:tr h="310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Chais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 boxes x 20 bags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18</a:t>
                      </a:r>
                    </a:p>
                  </a:txBody>
                  <a:tcPr marL="53881" marR="53881" marT="53881" marB="53881"/>
                </a:tc>
              </a:tr>
              <a:tr h="310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Chang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24 - 12 oz bottles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19</a:t>
                      </a:r>
                    </a:p>
                  </a:txBody>
                  <a:tcPr marL="53881" marR="53881" marT="53881" marB="53881"/>
                </a:tc>
              </a:tr>
              <a:tr h="310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Aniseed Syrup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12 - 550 ml bottles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</a:t>
                      </a:r>
                    </a:p>
                  </a:txBody>
                  <a:tcPr marL="53881" marR="53881" marT="53881" marB="53881"/>
                </a:tc>
              </a:tr>
              <a:tr h="56519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4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Chef Anton's Cajun Seasoning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48 - 6 oz jars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22</a:t>
                      </a:r>
                    </a:p>
                  </a:txBody>
                  <a:tcPr marL="53881" marR="53881" marT="53881" marB="53881"/>
                </a:tc>
              </a:tr>
              <a:tr h="56519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5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Chef Anton's Gumbo Mix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2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36 boxes</a:t>
                      </a:r>
                    </a:p>
                  </a:txBody>
                  <a:tcPr marL="53881" marR="53881" marT="53881" marB="5388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US" sz="1600" dirty="0">
                        <a:effectLst/>
                      </a:endParaRPr>
                    </a:p>
                  </a:txBody>
                  <a:tcPr marL="53881" marR="53881" marT="53881" marB="53881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44958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" pitchFamily="49" charset="0"/>
              </a:rPr>
              <a:t>SELECT * FROM Products</a:t>
            </a:r>
            <a:br>
              <a:rPr lang="en-US" b="1" dirty="0" smtClean="0">
                <a:latin typeface="Courier" pitchFamily="49" charset="0"/>
              </a:rPr>
            </a:br>
            <a:r>
              <a:rPr lang="en-US" b="1" dirty="0" smtClean="0">
                <a:latin typeface="Courier" pitchFamily="49" charset="0"/>
              </a:rPr>
              <a:t>WHERE </a:t>
            </a:r>
            <a:r>
              <a:rPr lang="en-US" b="1" dirty="0" err="1" smtClean="0">
                <a:latin typeface="Courier" pitchFamily="49" charset="0"/>
              </a:rPr>
              <a:t>ProductName</a:t>
            </a:r>
            <a:r>
              <a:rPr lang="en-US" b="1" dirty="0" smtClean="0">
                <a:latin typeface="Courier" pitchFamily="49" charset="0"/>
              </a:rPr>
              <a:t> NOT BETWEEN ‘B' AND 'M'; </a:t>
            </a:r>
          </a:p>
          <a:p>
            <a:endParaRPr lang="en-US" b="1" dirty="0">
              <a:latin typeface="Courier" pitchFamily="49" charset="0"/>
            </a:endParaRPr>
          </a:p>
          <a:p>
            <a:r>
              <a:rPr lang="en-US" b="1" dirty="0" smtClean="0">
                <a:latin typeface="Courier" pitchFamily="49" charset="0"/>
              </a:rPr>
              <a:t>SELECT COUNT(*) FROM Products</a:t>
            </a:r>
            <a:br>
              <a:rPr lang="en-US" b="1" dirty="0" smtClean="0">
                <a:latin typeface="Courier" pitchFamily="49" charset="0"/>
              </a:rPr>
            </a:br>
            <a:r>
              <a:rPr lang="en-US" b="1" dirty="0" smtClean="0">
                <a:latin typeface="Courier" pitchFamily="49" charset="0"/>
              </a:rPr>
              <a:t>WHERE </a:t>
            </a:r>
            <a:r>
              <a:rPr lang="en-US" b="1" dirty="0" err="1" smtClean="0">
                <a:latin typeface="Courier" pitchFamily="49" charset="0"/>
              </a:rPr>
              <a:t>ProductName</a:t>
            </a:r>
            <a:r>
              <a:rPr lang="en-US" b="1" dirty="0" smtClean="0">
                <a:latin typeface="Courier" pitchFamily="49" charset="0"/>
              </a:rPr>
              <a:t> LIKE '%</a:t>
            </a:r>
            <a:r>
              <a:rPr lang="en-US" b="1" dirty="0" err="1" smtClean="0">
                <a:latin typeface="Courier" pitchFamily="49" charset="0"/>
              </a:rPr>
              <a:t>sChef</a:t>
            </a:r>
            <a:r>
              <a:rPr lang="en-US" b="1" dirty="0" smtClean="0">
                <a:latin typeface="Courier" pitchFamily="49" charset="0"/>
              </a:rPr>
              <a:t>‘   -- returns 2</a:t>
            </a:r>
          </a:p>
          <a:p>
            <a:endParaRPr lang="en-US" b="1" dirty="0" smtClean="0">
              <a:latin typeface="Courier" pitchFamily="49" charset="0"/>
            </a:endParaRPr>
          </a:p>
          <a:p>
            <a:r>
              <a:rPr lang="en-US" b="1" dirty="0" smtClean="0">
                <a:latin typeface="Courier" pitchFamily="49" charset="0"/>
              </a:rPr>
              <a:t>SELECT </a:t>
            </a:r>
            <a:r>
              <a:rPr lang="en-US" b="1" dirty="0" err="1" smtClean="0">
                <a:latin typeface="Courier" pitchFamily="49" charset="0"/>
              </a:rPr>
              <a:t>ProductName</a:t>
            </a:r>
            <a:r>
              <a:rPr lang="en-US" b="1" dirty="0" smtClean="0">
                <a:latin typeface="Courier" pitchFamily="49" charset="0"/>
              </a:rPr>
              <a:t> FROM Products</a:t>
            </a:r>
            <a:br>
              <a:rPr lang="en-US" b="1" dirty="0" smtClean="0">
                <a:latin typeface="Courier" pitchFamily="49" charset="0"/>
              </a:rPr>
            </a:br>
            <a:r>
              <a:rPr lang="en-US" b="1" dirty="0" smtClean="0">
                <a:latin typeface="Courier" pitchFamily="49" charset="0"/>
              </a:rPr>
              <a:t>WHERE Price BETWEEN 8 AND 21;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40761" y="5105400"/>
            <a:ext cx="10028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wildcard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886200" y="5290066"/>
            <a:ext cx="1054561" cy="359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78961" y="6096000"/>
            <a:ext cx="10951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181600" y="5867400"/>
            <a:ext cx="597361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9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49" charset="0"/>
              </a:rPr>
              <a:t>SELECT * FROM Products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WHERE </a:t>
            </a:r>
            <a:r>
              <a:rPr lang="en-US" sz="2000" b="1" dirty="0" err="1">
                <a:latin typeface="Courier" pitchFamily="49" charset="0"/>
              </a:rPr>
              <a:t>ProductName</a:t>
            </a:r>
            <a:r>
              <a:rPr lang="en-US" sz="2000" b="1" dirty="0">
                <a:latin typeface="Courier" pitchFamily="49" charset="0"/>
              </a:rPr>
              <a:t> NOT BETWEEN 'C' AND 'M</a:t>
            </a:r>
            <a:r>
              <a:rPr lang="en-US" sz="2000" b="1" dirty="0" smtClean="0">
                <a:latin typeface="Courier" pitchFamily="49" charset="0"/>
              </a:rPr>
              <a:t>';</a:t>
            </a:r>
          </a:p>
          <a:p>
            <a:pPr marL="0" indent="0"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" pitchFamily="49" charset="0"/>
              </a:rPr>
              <a:t>SELECT COUNT(*) </a:t>
            </a:r>
            <a:r>
              <a:rPr lang="en-US" sz="2000" b="1" dirty="0">
                <a:latin typeface="Courier" pitchFamily="49" charset="0"/>
              </a:rPr>
              <a:t>FROM </a:t>
            </a:r>
            <a:r>
              <a:rPr lang="en-US" sz="2000" b="1" dirty="0" smtClean="0">
                <a:latin typeface="Courier" pitchFamily="49" charset="0"/>
              </a:rPr>
              <a:t>Products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 pitchFamily="49" charset="0"/>
              </a:rPr>
              <a:t>WHERE </a:t>
            </a:r>
            <a:r>
              <a:rPr lang="en-US" sz="2000" b="1" dirty="0">
                <a:latin typeface="Courier" pitchFamily="49" charset="0"/>
              </a:rPr>
              <a:t>(Price BETWEEN 10 AND 20)</a:t>
            </a:r>
            <a:br>
              <a:rPr lang="en-US" sz="2000" b="1" dirty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AND NOT </a:t>
            </a:r>
            <a:r>
              <a:rPr lang="en-US" sz="2000" b="1" dirty="0" err="1">
                <a:latin typeface="Courier" pitchFamily="49" charset="0"/>
              </a:rPr>
              <a:t>CategoryID</a:t>
            </a:r>
            <a:r>
              <a:rPr lang="en-US" sz="2000" b="1" dirty="0">
                <a:latin typeface="Courier" pitchFamily="49" charset="0"/>
              </a:rPr>
              <a:t> IN (1,2,3</a:t>
            </a:r>
            <a:r>
              <a:rPr lang="en-US" sz="2000" b="1" dirty="0" smtClean="0">
                <a:latin typeface="Courier" pitchFamily="49" charset="0"/>
              </a:rPr>
              <a:t>);</a:t>
            </a:r>
          </a:p>
          <a:p>
            <a:pPr marL="0" indent="0">
              <a:buNone/>
            </a:pPr>
            <a:endParaRPr lang="en-US" sz="2000" b="1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" pitchFamily="49" charset="0"/>
              </a:rPr>
              <a:t>SELECT </a:t>
            </a:r>
            <a:r>
              <a:rPr lang="en-US" sz="2000" b="1" dirty="0" err="1" smtClean="0">
                <a:latin typeface="Courier" pitchFamily="49" charset="0"/>
              </a:rPr>
              <a:t>phoneNumber</a:t>
            </a:r>
            <a:endParaRPr lang="en-US" sz="2000" b="1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" pitchFamily="49" charset="0"/>
              </a:rPr>
              <a:t>FROM </a:t>
            </a:r>
            <a:r>
              <a:rPr lang="en-US" sz="2000" b="1" dirty="0" err="1" smtClean="0">
                <a:latin typeface="Courier" pitchFamily="49" charset="0"/>
              </a:rPr>
              <a:t>userTable</a:t>
            </a:r>
            <a:r>
              <a:rPr lang="en-US" sz="2000" b="1" dirty="0" smtClean="0">
                <a:latin typeface="Courier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 pitchFamily="49" charset="0"/>
              </a:rPr>
              <a:t>WHERE email= '$EMAIL';</a:t>
            </a:r>
            <a:endParaRPr lang="en-US" sz="2000" b="1" dirty="0">
              <a:latin typeface="Courier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" pitchFamily="49" charset="0"/>
              </a:rPr>
              <a:t>SELECT * FROM Customers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WHERE City LIKE '%s';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9323" y="4800600"/>
            <a:ext cx="10028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wildcard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200400" y="4985266"/>
            <a:ext cx="468923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67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49" charset="0"/>
              </a:rPr>
              <a:t>INSERT INTO Customers (</a:t>
            </a:r>
            <a:r>
              <a:rPr lang="en-US" sz="2000" b="1" dirty="0" err="1">
                <a:latin typeface="Courier" pitchFamily="49" charset="0"/>
              </a:rPr>
              <a:t>CustomerName</a:t>
            </a:r>
            <a:r>
              <a:rPr lang="en-US" sz="2000" b="1" dirty="0">
                <a:latin typeface="Courier" pitchFamily="49" charset="0"/>
              </a:rPr>
              <a:t>, City, Country)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VALUES ('Cardinal', 'Stavanger', 'Norway</a:t>
            </a:r>
            <a:r>
              <a:rPr lang="en-US" sz="2000" b="1" dirty="0" smtClean="0">
                <a:latin typeface="Courier" pitchFamily="49" charset="0"/>
              </a:rPr>
              <a:t>');</a:t>
            </a:r>
          </a:p>
          <a:p>
            <a:pPr marL="0" indent="0"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" pitchFamily="49" charset="0"/>
              </a:rPr>
              <a:t>UPDATE Customers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SET </a:t>
            </a:r>
            <a:r>
              <a:rPr lang="en-US" sz="2000" b="1" dirty="0" err="1">
                <a:latin typeface="Courier" pitchFamily="49" charset="0"/>
              </a:rPr>
              <a:t>ContactName</a:t>
            </a:r>
            <a:r>
              <a:rPr lang="en-US" sz="2000" b="1" dirty="0">
                <a:latin typeface="Courier" pitchFamily="49" charset="0"/>
              </a:rPr>
              <a:t>='Alfred Schmidt', City='Hamburg'</a:t>
            </a:r>
            <a:r>
              <a:rPr lang="en-US" sz="2000" b="1" dirty="0" smtClean="0">
                <a:latin typeface="Courier" pitchFamily="49" charset="0"/>
              </a:rPr>
              <a:t/>
            </a:r>
            <a:br>
              <a:rPr lang="en-US" sz="2000" b="1" dirty="0" smtClean="0">
                <a:latin typeface="Courier" pitchFamily="49" charset="0"/>
              </a:rPr>
            </a:br>
            <a:r>
              <a:rPr lang="en-US" sz="2000" b="1" dirty="0">
                <a:latin typeface="Courier" pitchFamily="49" charset="0"/>
              </a:rPr>
              <a:t>WHERE </a:t>
            </a:r>
            <a:r>
              <a:rPr lang="en-US" sz="2000" b="1" dirty="0" err="1">
                <a:latin typeface="Courier" pitchFamily="49" charset="0"/>
              </a:rPr>
              <a:t>CustomerName</a:t>
            </a:r>
            <a:r>
              <a:rPr lang="en-US" sz="2000" b="1" dirty="0">
                <a:latin typeface="Courier" pitchFamily="49" charset="0"/>
              </a:rPr>
              <a:t>='</a:t>
            </a:r>
            <a:r>
              <a:rPr lang="en-US" sz="2000" b="1" dirty="0" err="1">
                <a:latin typeface="Courier" pitchFamily="49" charset="0"/>
              </a:rPr>
              <a:t>Alfreds</a:t>
            </a:r>
            <a:r>
              <a:rPr lang="en-US" sz="2000" b="1" dirty="0">
                <a:latin typeface="Courier" pitchFamily="49" charset="0"/>
              </a:rPr>
              <a:t> </a:t>
            </a:r>
            <a:r>
              <a:rPr lang="en-US" sz="2000" b="1" dirty="0" err="1">
                <a:latin typeface="Courier" pitchFamily="49" charset="0"/>
              </a:rPr>
              <a:t>Futterkiste</a:t>
            </a:r>
            <a:r>
              <a:rPr lang="en-US" sz="2000" b="1" dirty="0">
                <a:latin typeface="Courier" pitchFamily="49" charset="0"/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16377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Injection</a:t>
            </a:r>
            <a:br>
              <a:rPr lang="en-US" dirty="0" smtClean="0"/>
            </a:br>
            <a:r>
              <a:rPr lang="en-US" sz="2200" dirty="0" smtClean="0"/>
              <a:t>Boston University</a:t>
            </a:r>
            <a:br>
              <a:rPr lang="en-US" sz="2200" dirty="0" smtClean="0"/>
            </a:br>
            <a:r>
              <a:rPr lang="en-US" sz="2200" dirty="0" smtClean="0"/>
              <a:t>CS558 Network Security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Most Slides taken from </a:t>
            </a:r>
          </a:p>
          <a:p>
            <a:r>
              <a:rPr lang="en-US" dirty="0" smtClean="0"/>
              <a:t>CS155 </a:t>
            </a:r>
            <a:r>
              <a:rPr lang="en-US" dirty="0"/>
              <a:t>at Stanford</a:t>
            </a:r>
          </a:p>
        </p:txBody>
      </p:sp>
    </p:spTree>
    <p:extLst>
      <p:ext uri="{BB962C8B-B14F-4D97-AF65-F5344CB8AC3E}">
        <p14:creationId xmlns:p14="http://schemas.microsoft.com/office/powerpoint/2010/main" val="149871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picture: SQL Injection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AAFDFD-6958-4AC8-BA55-D6DABC5613AF}" type="slidenum">
              <a:rPr lang="en-GB" smtClean="0"/>
              <a:pPr/>
              <a:t>7</a:t>
            </a:fld>
            <a:endParaRPr lang="en-GB" smtClean="0"/>
          </a:p>
        </p:txBody>
      </p:sp>
      <p:pic>
        <p:nvPicPr>
          <p:cNvPr id="14340" name="Picture 18" descr="toshiba_satellite_a105_s4284_lap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2667000"/>
            <a:ext cx="1436687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1" descr="CompaqAlphaServerES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13" y="4572000"/>
            <a:ext cx="11557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DS15serverfro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05000"/>
            <a:ext cx="243681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789613" y="1524000"/>
            <a:ext cx="1681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Victim Server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5805488" y="6000750"/>
            <a:ext cx="1814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Victim SQL DB</a:t>
            </a:r>
          </a:p>
        </p:txBody>
      </p:sp>
      <p:cxnSp>
        <p:nvCxnSpPr>
          <p:cNvPr id="14345" name="Straight Arrow Connector 17"/>
          <p:cNvCxnSpPr>
            <a:cxnSpLocks noChangeShapeType="1"/>
          </p:cNvCxnSpPr>
          <p:nvPr/>
        </p:nvCxnSpPr>
        <p:spPr bwMode="auto">
          <a:xfrm flipV="1">
            <a:off x="2427288" y="2257425"/>
            <a:ext cx="2830512" cy="6175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6" name="Text Box 6"/>
          <p:cNvSpPr txBox="1">
            <a:spLocks noChangeArrowheads="1"/>
          </p:cNvSpPr>
          <p:nvPr/>
        </p:nvSpPr>
        <p:spPr bwMode="auto">
          <a:xfrm>
            <a:off x="468313" y="4040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Attacker</a:t>
            </a:r>
          </a:p>
        </p:txBody>
      </p:sp>
      <p:sp>
        <p:nvSpPr>
          <p:cNvPr id="14347" name="TextBox 19"/>
          <p:cNvSpPr txBox="1">
            <a:spLocks noChangeArrowheads="1"/>
          </p:cNvSpPr>
          <p:nvPr/>
        </p:nvSpPr>
        <p:spPr bwMode="auto">
          <a:xfrm rot="-709076">
            <a:off x="2562225" y="2070100"/>
            <a:ext cx="2471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 malicious form</a:t>
            </a:r>
          </a:p>
        </p:txBody>
      </p:sp>
      <p:cxnSp>
        <p:nvCxnSpPr>
          <p:cNvPr id="14348" name="Straight Arrow Connector 20"/>
          <p:cNvCxnSpPr>
            <a:cxnSpLocks noChangeShapeType="1"/>
          </p:cNvCxnSpPr>
          <p:nvPr/>
        </p:nvCxnSpPr>
        <p:spPr bwMode="auto">
          <a:xfrm rot="5400000">
            <a:off x="6184901" y="3651250"/>
            <a:ext cx="1801812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9" name="TextBox 24"/>
          <p:cNvSpPr txBox="1">
            <a:spLocks noChangeArrowheads="1"/>
          </p:cNvSpPr>
          <p:nvPr/>
        </p:nvSpPr>
        <p:spPr bwMode="auto">
          <a:xfrm>
            <a:off x="7277100" y="3482975"/>
            <a:ext cx="1485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unintended </a:t>
            </a:r>
            <a:r>
              <a:rPr lang="en-US" dirty="0" smtClean="0"/>
              <a:t>SQL query</a:t>
            </a:r>
            <a:endParaRPr lang="en-US" dirty="0"/>
          </a:p>
        </p:txBody>
      </p:sp>
      <p:sp>
        <p:nvSpPr>
          <p:cNvPr id="14350" name="TextBox 29"/>
          <p:cNvSpPr txBox="1">
            <a:spLocks noChangeArrowheads="1"/>
          </p:cNvSpPr>
          <p:nvPr/>
        </p:nvSpPr>
        <p:spPr bwMode="auto">
          <a:xfrm>
            <a:off x="3119438" y="3714750"/>
            <a:ext cx="263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receive valuable data</a:t>
            </a:r>
          </a:p>
        </p:txBody>
      </p:sp>
      <p:sp>
        <p:nvSpPr>
          <p:cNvPr id="14351" name="Oval 30"/>
          <p:cNvSpPr>
            <a:spLocks noChangeArrowheads="1"/>
          </p:cNvSpPr>
          <p:nvPr/>
        </p:nvSpPr>
        <p:spPr bwMode="auto">
          <a:xfrm>
            <a:off x="2225675" y="2378075"/>
            <a:ext cx="365125" cy="3651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4352" name="Oval 31"/>
          <p:cNvSpPr>
            <a:spLocks noChangeArrowheads="1"/>
          </p:cNvSpPr>
          <p:nvPr/>
        </p:nvSpPr>
        <p:spPr bwMode="auto">
          <a:xfrm>
            <a:off x="7207250" y="3090863"/>
            <a:ext cx="365125" cy="3651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353" name="Oval 32"/>
          <p:cNvSpPr>
            <a:spLocks noChangeArrowheads="1"/>
          </p:cNvSpPr>
          <p:nvPr/>
        </p:nvSpPr>
        <p:spPr bwMode="auto">
          <a:xfrm>
            <a:off x="2743200" y="3733800"/>
            <a:ext cx="365125" cy="3651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4354" name="Freeform 37"/>
          <p:cNvSpPr>
            <a:spLocks noChangeArrowheads="1"/>
          </p:cNvSpPr>
          <p:nvPr/>
        </p:nvSpPr>
        <p:spPr bwMode="auto">
          <a:xfrm>
            <a:off x="2152650" y="2773363"/>
            <a:ext cx="4400550" cy="1703387"/>
          </a:xfrm>
          <a:custGeom>
            <a:avLst/>
            <a:gdLst>
              <a:gd name="T0" fmla="*/ 4400550 w 4400550"/>
              <a:gd name="T1" fmla="*/ 1703387 h 1703387"/>
              <a:gd name="T2" fmla="*/ 3295651 w 4400550"/>
              <a:gd name="T3" fmla="*/ 131762 h 1703387"/>
              <a:gd name="T4" fmla="*/ 0 w 4400550"/>
              <a:gd name="T5" fmla="*/ 912812 h 1703387"/>
              <a:gd name="T6" fmla="*/ 0 60000 65536"/>
              <a:gd name="T7" fmla="*/ 0 60000 65536"/>
              <a:gd name="T8" fmla="*/ 0 60000 65536"/>
              <a:gd name="T9" fmla="*/ 0 w 4400550"/>
              <a:gd name="T10" fmla="*/ 0 h 1703387"/>
              <a:gd name="T11" fmla="*/ 4400550 w 4400550"/>
              <a:gd name="T12" fmla="*/ 1703387 h 17033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0550" h="1703387">
                <a:moveTo>
                  <a:pt x="4400550" y="1703387"/>
                </a:moveTo>
                <a:cubicBezTo>
                  <a:pt x="4032250" y="1179512"/>
                  <a:pt x="4029076" y="263524"/>
                  <a:pt x="3295651" y="131762"/>
                </a:cubicBezTo>
                <a:cubicBezTo>
                  <a:pt x="2562226" y="0"/>
                  <a:pt x="1098550" y="601662"/>
                  <a:pt x="0" y="912812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Injection:</a:t>
            </a:r>
            <a:br>
              <a:rPr lang="en-US" dirty="0" smtClean="0"/>
            </a:br>
            <a:r>
              <a:rPr lang="en-US" sz="3100" dirty="0" smtClean="0"/>
              <a:t>A classic vulnerability that is still out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https://www.cvedetails.com/vulnerability-list/opsqli-1/sql-injection.html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012950"/>
            <a:ext cx="752475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7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queries with PHP</a:t>
            </a:r>
            <a:endParaRPr lang="en-US" dirty="0"/>
          </a:p>
        </p:txBody>
      </p:sp>
      <p:sp>
        <p:nvSpPr>
          <p:cNvPr id="138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Sample PHP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9900"/>
                </a:solidFill>
              </a:rPr>
              <a:t>$recipient = $_POST[‘recipient’]; 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9900"/>
                </a:solidFill>
              </a:rPr>
              <a:t>	$</a:t>
            </a:r>
            <a:r>
              <a:rPr lang="en-US" dirty="0" err="1">
                <a:solidFill>
                  <a:srgbClr val="009900"/>
                </a:solidFill>
              </a:rPr>
              <a:t>sql</a:t>
            </a:r>
            <a:r>
              <a:rPr lang="en-US" dirty="0">
                <a:solidFill>
                  <a:srgbClr val="009900"/>
                </a:solidFill>
              </a:rPr>
              <a:t> = "SELECT </a:t>
            </a:r>
            <a:r>
              <a:rPr lang="en-US" dirty="0" err="1">
                <a:solidFill>
                  <a:srgbClr val="009900"/>
                </a:solidFill>
              </a:rPr>
              <a:t>PersonID</a:t>
            </a:r>
            <a:r>
              <a:rPr lang="en-US" dirty="0">
                <a:solidFill>
                  <a:srgbClr val="009900"/>
                </a:solidFill>
              </a:rPr>
              <a:t> FROM Person WHERE 	Username='$recipient'"; 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9900"/>
                </a:solidFill>
              </a:rPr>
              <a:t>	$</a:t>
            </a:r>
            <a:r>
              <a:rPr lang="en-US" dirty="0" err="1">
                <a:solidFill>
                  <a:srgbClr val="009900"/>
                </a:solidFill>
              </a:rPr>
              <a:t>rs</a:t>
            </a:r>
            <a:r>
              <a:rPr lang="en-US" dirty="0">
                <a:solidFill>
                  <a:srgbClr val="009900"/>
                </a:solidFill>
              </a:rPr>
              <a:t> = $db-&gt;</a:t>
            </a:r>
            <a:r>
              <a:rPr lang="en-US" dirty="0" err="1">
                <a:solidFill>
                  <a:srgbClr val="009900"/>
                </a:solidFill>
              </a:rPr>
              <a:t>executeQuery</a:t>
            </a:r>
            <a:r>
              <a:rPr lang="en-US" dirty="0">
                <a:solidFill>
                  <a:srgbClr val="009900"/>
                </a:solidFill>
              </a:rPr>
              <a:t>($</a:t>
            </a:r>
            <a:r>
              <a:rPr lang="en-US" dirty="0" err="1">
                <a:solidFill>
                  <a:srgbClr val="009900"/>
                </a:solidFill>
              </a:rPr>
              <a:t>sql</a:t>
            </a:r>
            <a:r>
              <a:rPr lang="en-US" dirty="0" smtClean="0">
                <a:solidFill>
                  <a:srgbClr val="009900"/>
                </a:solidFill>
              </a:rPr>
              <a:t>);</a:t>
            </a:r>
            <a:endParaRPr lang="en-US" dirty="0">
              <a:solidFill>
                <a:srgbClr val="009900"/>
              </a:solidFill>
            </a:endParaRPr>
          </a:p>
          <a:p>
            <a:r>
              <a:rPr lang="en-US" sz="2800" dirty="0" smtClean="0"/>
              <a:t>Problem</a:t>
            </a:r>
          </a:p>
          <a:p>
            <a:pPr lvl="1"/>
            <a:r>
              <a:rPr lang="en-US" sz="2800" dirty="0" smtClean="0"/>
              <a:t>What if </a:t>
            </a:r>
            <a:r>
              <a:rPr lang="en-US" sz="2800" dirty="0" smtClean="0">
                <a:solidFill>
                  <a:srgbClr val="009900"/>
                </a:solidFill>
              </a:rPr>
              <a:t> ‘recipient’ </a:t>
            </a:r>
            <a:r>
              <a:rPr lang="en-US" sz="2800" dirty="0" smtClean="0"/>
              <a:t>is malicious string that changes the meaning of the query?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69869" y="990600"/>
            <a:ext cx="205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(the wrong way)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356</Words>
  <Application>Microsoft Office PowerPoint</Application>
  <PresentationFormat>On-screen Show (4:3)</PresentationFormat>
  <Paragraphs>183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SQL Primer Boston University CS558 Network Security Fall 2015</vt:lpstr>
      <vt:lpstr>drop, show, create;</vt:lpstr>
      <vt:lpstr>select</vt:lpstr>
      <vt:lpstr>select</vt:lpstr>
      <vt:lpstr>insert,  update</vt:lpstr>
      <vt:lpstr>SQL Injection Boston University CS558 Network Security</vt:lpstr>
      <vt:lpstr>Basic picture: SQL Injection</vt:lpstr>
      <vt:lpstr>SQL Injection: A classic vulnerability that is still out there…</vt:lpstr>
      <vt:lpstr>Database queries with PHP</vt:lpstr>
      <vt:lpstr>PowerPoint Presentation</vt:lpstr>
      <vt:lpstr>Example:  buggy login page  (ASP)</vt:lpstr>
      <vt:lpstr>PowerPoint Presentation</vt:lpstr>
      <vt:lpstr>Bad input</vt:lpstr>
      <vt:lpstr>Even worse</vt:lpstr>
      <vt:lpstr>Preventing SQL Injection</vt:lpstr>
      <vt:lpstr>PHP addslashes()</vt:lpstr>
      <vt:lpstr>Parameterized/prepared  SQL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</dc:title>
  <dc:creator>Sharon Goldberg</dc:creator>
  <cp:lastModifiedBy>Sharon Goldberg</cp:lastModifiedBy>
  <cp:revision>12</cp:revision>
  <dcterms:created xsi:type="dcterms:W3CDTF">2015-11-08T22:45:18Z</dcterms:created>
  <dcterms:modified xsi:type="dcterms:W3CDTF">2015-11-09T21:56:12Z</dcterms:modified>
</cp:coreProperties>
</file>